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60" r:id="rId1"/>
  </p:sldMasterIdLst>
  <p:notesMasterIdLst>
    <p:notesMasterId r:id="rId33"/>
  </p:notesMasterIdLst>
  <p:sldIdLst>
    <p:sldId id="256" r:id="rId2"/>
    <p:sldId id="286" r:id="rId3"/>
    <p:sldId id="287" r:id="rId4"/>
    <p:sldId id="288" r:id="rId5"/>
    <p:sldId id="260" r:id="rId6"/>
    <p:sldId id="261" r:id="rId7"/>
    <p:sldId id="262" r:id="rId8"/>
    <p:sldId id="263" r:id="rId9"/>
    <p:sldId id="264" r:id="rId10"/>
    <p:sldId id="290" r:id="rId11"/>
    <p:sldId id="266" r:id="rId12"/>
    <p:sldId id="289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0" r:id="rId27"/>
    <p:sldId id="281" r:id="rId28"/>
    <p:sldId id="282" r:id="rId29"/>
    <p:sldId id="283" r:id="rId30"/>
    <p:sldId id="284" r:id="rId31"/>
    <p:sldId id="285" r:id="rId32"/>
  </p:sldIdLst>
  <p:sldSz cx="9144000" cy="6858000" type="screen4x3"/>
  <p:notesSz cx="6858000" cy="9144000"/>
  <p:defaultTextStyle>
    <a:defPPr>
      <a:defRPr lang="he-IL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84380"/>
    <p:restoredTop sz="94660"/>
  </p:normalViewPr>
  <p:slideViewPr>
    <p:cSldViewPr>
      <p:cViewPr varScale="1">
        <p:scale>
          <a:sx n="60" d="100"/>
          <a:sy n="60" d="100"/>
        </p:scale>
        <p:origin x="-132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עליונה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he-IL"/>
          </a:p>
        </p:txBody>
      </p:sp>
      <p:sp>
        <p:nvSpPr>
          <p:cNvPr id="3" name="מציין מיקום של תאריך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895489CF-6574-48AD-BD2D-BA4816524851}" type="datetimeFigureOut">
              <a:rPr lang="he-IL" smtClean="0"/>
              <a:pPr/>
              <a:t>ט"ו/אייר/תשע"ב</a:t>
            </a:fld>
            <a:endParaRPr lang="he-IL"/>
          </a:p>
        </p:txBody>
      </p:sp>
      <p:sp>
        <p:nvSpPr>
          <p:cNvPr id="4" name="מציין מיקום של תמונת שקופית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he-IL"/>
          </a:p>
        </p:txBody>
      </p:sp>
      <p:sp>
        <p:nvSpPr>
          <p:cNvPr id="5" name="מציין מיקום של הערות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BFCE4EB4-E2B5-4931-9D43-0B64880870AE}" type="slidenum">
              <a:rPr lang="he-IL" smtClean="0"/>
              <a:pPr/>
              <a:t>‹#›</a:t>
            </a:fld>
            <a:endParaRPr lang="he-I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e-I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3C1EDE-769E-4E7D-8133-8820285CF029}" type="slidenum">
              <a:rPr lang="he-IL" smtClean="0"/>
              <a:pPr/>
              <a:t>10</a:t>
            </a:fld>
            <a:endParaRPr lang="he-IL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عنصر نائب لصورة الشريحة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339" name="عنصر نائب للملاحظات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he-IL" smtClean="0"/>
          </a:p>
        </p:txBody>
      </p:sp>
      <p:sp>
        <p:nvSpPr>
          <p:cNvPr id="13316" name="عنصر نائب لرقم الشريحة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CEFCD90-F938-405C-9E16-ED346203D3C1}" type="slidenum">
              <a:rPr lang="he-IL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12</a:t>
            </a:fld>
            <a:endParaRPr lang="he-IL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שקופית כותר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כותרת 7"/>
          <p:cNvSpPr>
            <a:spLocks noGrp="1"/>
          </p:cNvSpPr>
          <p:nvPr>
            <p:ph type="ctrTitle"/>
          </p:nvPr>
        </p:nvSpPr>
        <p:spPr>
          <a:xfrm>
            <a:off x="1219200" y="3886200"/>
            <a:ext cx="6858000" cy="990600"/>
          </a:xfrm>
        </p:spPr>
        <p:txBody>
          <a:bodyPr anchor="t" anchorCtr="0"/>
          <a:lstStyle>
            <a:lvl1pPr algn="r">
              <a:defRPr sz="3200">
                <a:solidFill>
                  <a:schemeClr val="tx1"/>
                </a:solidFill>
              </a:defRPr>
            </a:lvl1pPr>
          </a:lstStyle>
          <a:p>
            <a:r>
              <a:rPr kumimoji="0" lang="he-IL" smtClean="0"/>
              <a:t>לחץ כדי לערוך סגנון כותרת של תבנית בסיס</a:t>
            </a:r>
            <a:endParaRPr kumimoji="0" lang="en-US"/>
          </a:p>
        </p:txBody>
      </p:sp>
      <p:sp>
        <p:nvSpPr>
          <p:cNvPr id="9" name="כותרת משנה 8"/>
          <p:cNvSpPr>
            <a:spLocks noGrp="1"/>
          </p:cNvSpPr>
          <p:nvPr>
            <p:ph type="subTitle" idx="1"/>
          </p:nvPr>
        </p:nvSpPr>
        <p:spPr>
          <a:xfrm>
            <a:off x="1219200" y="5124450"/>
            <a:ext cx="6858000" cy="53340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he-IL" smtClean="0"/>
              <a:t>לחץ כדי לערוך סגנון כותרת משנה של תבנית בסיס</a:t>
            </a:r>
            <a:endParaRPr kumimoji="0" lang="en-US"/>
          </a:p>
        </p:txBody>
      </p:sp>
      <p:sp>
        <p:nvSpPr>
          <p:cNvPr id="28" name="מציין מיקום של תאריך 27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>
            <a:lvl1pPr>
              <a:defRPr sz="1400"/>
            </a:lvl1pPr>
          </a:lstStyle>
          <a:p>
            <a:fld id="{04E6107F-86CC-4E70-AF33-75546BAE3982}" type="datetimeFigureOut">
              <a:rPr lang="he-IL" smtClean="0"/>
              <a:pPr/>
              <a:t>ט"ו/אייר/תשע"ב</a:t>
            </a:fld>
            <a:endParaRPr lang="he-IL"/>
          </a:p>
        </p:txBody>
      </p:sp>
      <p:sp>
        <p:nvSpPr>
          <p:cNvPr id="17" name="מציין מיקום של כותרת תחתונה 16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endParaRPr lang="he-IL"/>
          </a:p>
        </p:txBody>
      </p:sp>
      <p:sp>
        <p:nvSpPr>
          <p:cNvPr id="29" name="מציין מיקום של מספר שקופית 28"/>
          <p:cNvSpPr>
            <a:spLocks noGrp="1"/>
          </p:cNvSpPr>
          <p:nvPr>
            <p:ph type="sldNum" sz="quarter" idx="12"/>
          </p:nvPr>
        </p:nvSpPr>
        <p:spPr>
          <a:xfrm>
            <a:off x="1216152" y="6355080"/>
            <a:ext cx="1219200" cy="365760"/>
          </a:xfrm>
        </p:spPr>
        <p:txBody>
          <a:bodyPr/>
          <a:lstStyle/>
          <a:p>
            <a:fld id="{CE812B63-8B40-44A1-A8C1-A78CC541ABD8}" type="slidenum">
              <a:rPr lang="he-IL" smtClean="0"/>
              <a:pPr/>
              <a:t>‹#›</a:t>
            </a:fld>
            <a:endParaRPr lang="he-IL"/>
          </a:p>
        </p:txBody>
      </p:sp>
      <p:sp>
        <p:nvSpPr>
          <p:cNvPr id="21" name="מלבן 20"/>
          <p:cNvSpPr/>
          <p:nvPr/>
        </p:nvSpPr>
        <p:spPr>
          <a:xfrm>
            <a:off x="904875" y="3648075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3" name="מלבן 32"/>
          <p:cNvSpPr/>
          <p:nvPr/>
        </p:nvSpPr>
        <p:spPr>
          <a:xfrm>
            <a:off x="914400" y="5048250"/>
            <a:ext cx="7315200" cy="685800"/>
          </a:xfrm>
          <a:prstGeom prst="rect">
            <a:avLst/>
          </a:prstGeom>
          <a:noFill/>
          <a:ln w="6350" cap="rnd" cmpd="sng" algn="ctr">
            <a:solidFill>
              <a:schemeClr val="accent2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מלבן 21"/>
          <p:cNvSpPr/>
          <p:nvPr/>
        </p:nvSpPr>
        <p:spPr>
          <a:xfrm>
            <a:off x="904875" y="3648075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מלבן 31"/>
          <p:cNvSpPr/>
          <p:nvPr/>
        </p:nvSpPr>
        <p:spPr>
          <a:xfrm>
            <a:off x="914400" y="5048250"/>
            <a:ext cx="228600" cy="685800"/>
          </a:xfrm>
          <a:prstGeom prst="rect">
            <a:avLst/>
          </a:prstGeom>
          <a:solidFill>
            <a:schemeClr val="accent2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כותרת וטקסט אנכ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he-IL" smtClean="0"/>
              <a:t>לחץ כדי לערוך סגנון כותרת של תבנית בסיס</a:t>
            </a:r>
            <a:endParaRPr kumimoji="0" lang="en-US"/>
          </a:p>
        </p:txBody>
      </p:sp>
      <p:sp>
        <p:nvSpPr>
          <p:cNvPr id="3" name="מציין מיקום של טקסט אנכי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he-IL" smtClean="0"/>
              <a:t>לחץ כדי לערוך סגנונות טקסט של תבנית בסיס</a:t>
            </a:r>
          </a:p>
          <a:p>
            <a:pPr lvl="1" eaLnBrk="1" latinLnBrk="0" hangingPunct="1"/>
            <a:r>
              <a:rPr lang="he-IL" smtClean="0"/>
              <a:t>רמה שנייה</a:t>
            </a:r>
          </a:p>
          <a:p>
            <a:pPr lvl="2" eaLnBrk="1" latinLnBrk="0" hangingPunct="1"/>
            <a:r>
              <a:rPr lang="he-IL" smtClean="0"/>
              <a:t>רמה שלישית</a:t>
            </a:r>
          </a:p>
          <a:p>
            <a:pPr lvl="3" eaLnBrk="1" latinLnBrk="0" hangingPunct="1"/>
            <a:r>
              <a:rPr lang="he-IL" smtClean="0"/>
              <a:t>רמה רביעית</a:t>
            </a:r>
          </a:p>
          <a:p>
            <a:pPr lvl="4" eaLnBrk="1" latinLnBrk="0" hangingPunct="1"/>
            <a:r>
              <a:rPr lang="he-IL" smtClean="0"/>
              <a:t>רמה חמישית</a:t>
            </a:r>
            <a:endParaRPr kumimoji="0" lang="en-US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E6107F-86CC-4E70-AF33-75546BAE3982}" type="datetimeFigureOut">
              <a:rPr lang="he-IL" smtClean="0"/>
              <a:pPr/>
              <a:t>ט"ו/אייר/תשע"ב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812B63-8B40-44A1-A8C1-A78CC541ABD8}" type="slidenum">
              <a:rPr lang="he-IL" smtClean="0"/>
              <a:pPr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כותרת אנכית וטקס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אנכית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he-IL" smtClean="0"/>
              <a:t>לחץ כדי לערוך סגנון כותרת של תבנית בסיס</a:t>
            </a:r>
            <a:endParaRPr kumimoji="0" lang="en-US"/>
          </a:p>
        </p:txBody>
      </p:sp>
      <p:sp>
        <p:nvSpPr>
          <p:cNvPr id="3" name="מציין מיקום של טקסט אנכי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he-IL" smtClean="0"/>
              <a:t>לחץ כדי לערוך סגנונות טקסט של תבנית בסיס</a:t>
            </a:r>
          </a:p>
          <a:p>
            <a:pPr lvl="1" eaLnBrk="1" latinLnBrk="0" hangingPunct="1"/>
            <a:r>
              <a:rPr lang="he-IL" smtClean="0"/>
              <a:t>רמה שנייה</a:t>
            </a:r>
          </a:p>
          <a:p>
            <a:pPr lvl="2" eaLnBrk="1" latinLnBrk="0" hangingPunct="1"/>
            <a:r>
              <a:rPr lang="he-IL" smtClean="0"/>
              <a:t>רמה שלישית</a:t>
            </a:r>
          </a:p>
          <a:p>
            <a:pPr lvl="3" eaLnBrk="1" latinLnBrk="0" hangingPunct="1"/>
            <a:r>
              <a:rPr lang="he-IL" smtClean="0"/>
              <a:t>רמה רביעית</a:t>
            </a:r>
          </a:p>
          <a:p>
            <a:pPr lvl="4" eaLnBrk="1" latinLnBrk="0" hangingPunct="1"/>
            <a:r>
              <a:rPr lang="he-IL" smtClean="0"/>
              <a:t>רמה חמישית</a:t>
            </a:r>
            <a:endParaRPr kumimoji="0" lang="en-US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E6107F-86CC-4E70-AF33-75546BAE3982}" type="datetimeFigureOut">
              <a:rPr lang="he-IL" smtClean="0"/>
              <a:pPr/>
              <a:t>ט"ו/אייר/תשע"ב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812B63-8B40-44A1-A8C1-A78CC541ABD8}" type="slidenum">
              <a:rPr lang="he-IL" smtClean="0"/>
              <a:pPr/>
              <a:t>‹#›</a:t>
            </a:fld>
            <a:endParaRPr lang="he-IL"/>
          </a:p>
        </p:txBody>
      </p:sp>
      <p:sp>
        <p:nvSpPr>
          <p:cNvPr id="7" name="מחבר ישר 6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משולש שווה שוקיים 7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מחבר ישר 8"/>
          <p:cNvSpPr>
            <a:spLocks noChangeShapeType="1"/>
          </p:cNvSpPr>
          <p:nvPr/>
        </p:nvSpPr>
        <p:spPr bwMode="auto">
          <a:xfrm rot="5400000">
            <a:off x="3629607" y="3201952"/>
            <a:ext cx="585216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he-IL" smtClean="0"/>
              <a:t>לחץ כדי לערוך סגנון כותרת של תבנית בסיס</a:t>
            </a:r>
            <a:endParaRPr kumimoji="0" lang="en-US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E6107F-86CC-4E70-AF33-75546BAE3982}" type="datetimeFigureOut">
              <a:rPr lang="he-IL" smtClean="0"/>
              <a:pPr/>
              <a:t>ט"ו/אייר/תשע"ב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812B63-8B40-44A1-A8C1-A78CC541ABD8}" type="slidenum">
              <a:rPr lang="he-IL" smtClean="0"/>
              <a:pPr/>
              <a:t>‹#›</a:t>
            </a:fld>
            <a:endParaRPr lang="he-IL"/>
          </a:p>
        </p:txBody>
      </p:sp>
      <p:sp>
        <p:nvSpPr>
          <p:cNvPr id="8" name="מציין מיקום תוכן 7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37760"/>
          </a:xfrm>
        </p:spPr>
        <p:txBody>
          <a:bodyPr/>
          <a:lstStyle/>
          <a:p>
            <a:pPr lvl="0" eaLnBrk="1" latinLnBrk="0" hangingPunct="1"/>
            <a:r>
              <a:rPr lang="he-IL" smtClean="0"/>
              <a:t>לחץ כדי לערוך סגנונות טקסט של תבנית בסיס</a:t>
            </a:r>
          </a:p>
          <a:p>
            <a:pPr lvl="1" eaLnBrk="1" latinLnBrk="0" hangingPunct="1"/>
            <a:r>
              <a:rPr lang="he-IL" smtClean="0"/>
              <a:t>רמה שנייה</a:t>
            </a:r>
          </a:p>
          <a:p>
            <a:pPr lvl="2" eaLnBrk="1" latinLnBrk="0" hangingPunct="1"/>
            <a:r>
              <a:rPr lang="he-IL" smtClean="0"/>
              <a:t>רמה שלישית</a:t>
            </a:r>
          </a:p>
          <a:p>
            <a:pPr lvl="3" eaLnBrk="1" latinLnBrk="0" hangingPunct="1"/>
            <a:r>
              <a:rPr lang="he-IL" smtClean="0"/>
              <a:t>רמה רביעית</a:t>
            </a:r>
          </a:p>
          <a:p>
            <a:pPr lvl="4" eaLnBrk="1" latinLnBrk="0" hangingPunct="1"/>
            <a:r>
              <a:rPr lang="he-IL" smtClean="0"/>
              <a:t>רמה חמישית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כותרת מקטע עליונה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1219200" y="2971800"/>
            <a:ext cx="6858000" cy="1066800"/>
          </a:xfrm>
        </p:spPr>
        <p:txBody>
          <a:bodyPr anchor="t" anchorCtr="0"/>
          <a:lstStyle>
            <a:lvl1pPr algn="r">
              <a:buNone/>
              <a:defRPr sz="3200" b="0" cap="none" baseline="0"/>
            </a:lvl1pPr>
          </a:lstStyle>
          <a:p>
            <a:r>
              <a:rPr kumimoji="0" lang="he-IL" smtClean="0"/>
              <a:t>לחץ כדי לערוך סגנון כותרת של תבנית בסיס</a:t>
            </a:r>
            <a:endParaRPr kumimoji="0" lang="en-US"/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1295400" y="4267200"/>
            <a:ext cx="6781800" cy="1143000"/>
          </a:xfrm>
        </p:spPr>
        <p:txBody>
          <a:bodyPr anchor="t" anchorCtr="0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he-IL" smtClean="0"/>
              <a:t>לחץ כדי לערוך סגנונות טקסט של תבנית בסיס</a:t>
            </a:r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/>
          <a:p>
            <a:fld id="{04E6107F-86CC-4E70-AF33-75546BAE3982}" type="datetimeFigureOut">
              <a:rPr lang="he-IL" smtClean="0"/>
              <a:pPr/>
              <a:t>ט"ו/אייר/תשע"ב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>
          <a:xfrm>
            <a:off x="1069848" y="6355080"/>
            <a:ext cx="1520952" cy="365760"/>
          </a:xfrm>
        </p:spPr>
        <p:txBody>
          <a:bodyPr/>
          <a:lstStyle/>
          <a:p>
            <a:fld id="{CE812B63-8B40-44A1-A8C1-A78CC541ABD8}" type="slidenum">
              <a:rPr lang="he-IL" smtClean="0"/>
              <a:pPr/>
              <a:t>‹#›</a:t>
            </a:fld>
            <a:endParaRPr lang="he-IL"/>
          </a:p>
        </p:txBody>
      </p:sp>
      <p:sp>
        <p:nvSpPr>
          <p:cNvPr id="7" name="מלבן 6"/>
          <p:cNvSpPr/>
          <p:nvPr/>
        </p:nvSpPr>
        <p:spPr>
          <a:xfrm>
            <a:off x="914400" y="2819400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מלבן 7"/>
          <p:cNvSpPr/>
          <p:nvPr/>
        </p:nvSpPr>
        <p:spPr>
          <a:xfrm>
            <a:off x="914400" y="2819400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שני תכנים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he-IL" smtClean="0"/>
              <a:t>לחץ כדי לערוך סגנון כותרת של תבנית בסיס</a:t>
            </a:r>
            <a:endParaRPr kumimoji="0" lang="en-US"/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E6107F-86CC-4E70-AF33-75546BAE3982}" type="datetimeFigureOut">
              <a:rPr lang="he-IL" smtClean="0"/>
              <a:pPr/>
              <a:t>ט"ו/אייר/תשע"ב</a:t>
            </a:fld>
            <a:endParaRPr lang="he-IL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812B63-8B40-44A1-A8C1-A78CC541ABD8}" type="slidenum">
              <a:rPr lang="he-IL" smtClean="0"/>
              <a:pPr/>
              <a:t>‹#›</a:t>
            </a:fld>
            <a:endParaRPr lang="he-IL"/>
          </a:p>
        </p:txBody>
      </p:sp>
      <p:sp>
        <p:nvSpPr>
          <p:cNvPr id="9" name="מציין מיקום תוכן 8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he-IL" smtClean="0"/>
              <a:t>לחץ כדי לערוך סגנונות טקסט של תבנית בסיס</a:t>
            </a:r>
          </a:p>
          <a:p>
            <a:pPr lvl="1" eaLnBrk="1" latinLnBrk="0" hangingPunct="1"/>
            <a:r>
              <a:rPr lang="he-IL" smtClean="0"/>
              <a:t>רמה שנייה</a:t>
            </a:r>
          </a:p>
          <a:p>
            <a:pPr lvl="2" eaLnBrk="1" latinLnBrk="0" hangingPunct="1"/>
            <a:r>
              <a:rPr lang="he-IL" smtClean="0"/>
              <a:t>רמה שלישית</a:t>
            </a:r>
          </a:p>
          <a:p>
            <a:pPr lvl="3" eaLnBrk="1" latinLnBrk="0" hangingPunct="1"/>
            <a:r>
              <a:rPr lang="he-IL" smtClean="0"/>
              <a:t>רמה רביעית</a:t>
            </a:r>
          </a:p>
          <a:p>
            <a:pPr lvl="4" eaLnBrk="1" latinLnBrk="0" hangingPunct="1"/>
            <a:r>
              <a:rPr lang="he-IL" smtClean="0"/>
              <a:t>רמה חמישית</a:t>
            </a:r>
            <a:endParaRPr kumimoji="0" lang="en-US"/>
          </a:p>
        </p:txBody>
      </p:sp>
      <p:sp>
        <p:nvSpPr>
          <p:cNvPr id="11" name="מציין מיקום תוכן 10"/>
          <p:cNvSpPr>
            <a:spLocks noGrp="1"/>
          </p:cNvSpPr>
          <p:nvPr>
            <p:ph sz="quarter" idx="2"/>
          </p:nvPr>
        </p:nvSpPr>
        <p:spPr>
          <a:xfrm>
            <a:off x="4632198" y="1216152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he-IL" smtClean="0"/>
              <a:t>לחץ כדי לערוך סגנונות טקסט של תבנית בסיס</a:t>
            </a:r>
          </a:p>
          <a:p>
            <a:pPr lvl="1" eaLnBrk="1" latinLnBrk="0" hangingPunct="1"/>
            <a:r>
              <a:rPr lang="he-IL" smtClean="0"/>
              <a:t>רמה שנייה</a:t>
            </a:r>
          </a:p>
          <a:p>
            <a:pPr lvl="2" eaLnBrk="1" latinLnBrk="0" hangingPunct="1"/>
            <a:r>
              <a:rPr lang="he-IL" smtClean="0"/>
              <a:t>רמה שלישית</a:t>
            </a:r>
          </a:p>
          <a:p>
            <a:pPr lvl="3" eaLnBrk="1" latinLnBrk="0" hangingPunct="1"/>
            <a:r>
              <a:rPr lang="he-IL" smtClean="0"/>
              <a:t>רמה רביעית</a:t>
            </a:r>
          </a:p>
          <a:p>
            <a:pPr lvl="4" eaLnBrk="1" latinLnBrk="0" hangingPunct="1"/>
            <a:r>
              <a:rPr lang="he-IL" smtClean="0"/>
              <a:t>רמה חמישית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השווא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he-IL" smtClean="0"/>
              <a:t>לחץ כדי לערוך סגנון כותרת של תבנית בסיס</a:t>
            </a:r>
            <a:endParaRPr kumimoji="0" lang="en-US"/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457200" y="1285875"/>
            <a:ext cx="4040188" cy="685800"/>
          </a:xfrm>
          <a:noFill/>
          <a:ln>
            <a:noFill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he-IL" smtClean="0"/>
              <a:t>לחץ כדי לערוך סגנונות טקסט של תבנית בסיס</a:t>
            </a:r>
          </a:p>
        </p:txBody>
      </p:sp>
      <p:sp>
        <p:nvSpPr>
          <p:cNvPr id="4" name="מציין מיקום טקסט 3"/>
          <p:cNvSpPr>
            <a:spLocks noGrp="1"/>
          </p:cNvSpPr>
          <p:nvPr>
            <p:ph type="body" sz="half" idx="3"/>
          </p:nvPr>
        </p:nvSpPr>
        <p:spPr>
          <a:xfrm>
            <a:off x="4648200" y="1295400"/>
            <a:ext cx="4041775" cy="685800"/>
          </a:xfrm>
          <a:noFill/>
          <a:ln>
            <a:noFill/>
          </a:ln>
        </p:spPr>
        <p:txBody>
          <a:bodyPr lIns="91440" anchor="b" anchorCtr="0"/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he-IL" smtClean="0"/>
              <a:t>לחץ כדי לערוך סגנונות טקסט של תבנית בסיס</a:t>
            </a:r>
          </a:p>
        </p:txBody>
      </p:sp>
      <p:sp>
        <p:nvSpPr>
          <p:cNvPr id="7" name="מציין מיקום של תאריך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E6107F-86CC-4E70-AF33-75546BAE3982}" type="datetimeFigureOut">
              <a:rPr lang="he-IL" smtClean="0"/>
              <a:pPr/>
              <a:t>ט"ו/אייר/תשע"ב</a:t>
            </a:fld>
            <a:endParaRPr lang="he-IL"/>
          </a:p>
        </p:txBody>
      </p:sp>
      <p:sp>
        <p:nvSpPr>
          <p:cNvPr id="8" name="מציין מיקום של כותרת תחתונה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9" name="מציין מיקום של מספר שקופית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812B63-8B40-44A1-A8C1-A78CC541ABD8}" type="slidenum">
              <a:rPr lang="he-IL" smtClean="0"/>
              <a:pPr/>
              <a:t>‹#›</a:t>
            </a:fld>
            <a:endParaRPr lang="he-IL"/>
          </a:p>
        </p:txBody>
      </p:sp>
      <p:sp>
        <p:nvSpPr>
          <p:cNvPr id="11" name="מציין מיקום תוכן 10"/>
          <p:cNvSpPr>
            <a:spLocks noGrp="1"/>
          </p:cNvSpPr>
          <p:nvPr>
            <p:ph sz="quarter" idx="2"/>
          </p:nvPr>
        </p:nvSpPr>
        <p:spPr>
          <a:xfrm>
            <a:off x="457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he-IL" smtClean="0"/>
              <a:t>לחץ כדי לערוך סגנונות טקסט של תבנית בסיס</a:t>
            </a:r>
          </a:p>
          <a:p>
            <a:pPr lvl="1" eaLnBrk="1" latinLnBrk="0" hangingPunct="1"/>
            <a:r>
              <a:rPr lang="he-IL" smtClean="0"/>
              <a:t>רמה שנייה</a:t>
            </a:r>
          </a:p>
          <a:p>
            <a:pPr lvl="2" eaLnBrk="1" latinLnBrk="0" hangingPunct="1"/>
            <a:r>
              <a:rPr lang="he-IL" smtClean="0"/>
              <a:t>רמה שלישית</a:t>
            </a:r>
          </a:p>
          <a:p>
            <a:pPr lvl="3" eaLnBrk="1" latinLnBrk="0" hangingPunct="1"/>
            <a:r>
              <a:rPr lang="he-IL" smtClean="0"/>
              <a:t>רמה רביעית</a:t>
            </a:r>
          </a:p>
          <a:p>
            <a:pPr lvl="4" eaLnBrk="1" latinLnBrk="0" hangingPunct="1"/>
            <a:r>
              <a:rPr lang="he-IL" smtClean="0"/>
              <a:t>רמה חמישית</a:t>
            </a:r>
            <a:endParaRPr kumimoji="0" lang="en-US"/>
          </a:p>
        </p:txBody>
      </p:sp>
      <p:sp>
        <p:nvSpPr>
          <p:cNvPr id="13" name="מציין מיקום תוכן 12"/>
          <p:cNvSpPr>
            <a:spLocks noGrp="1"/>
          </p:cNvSpPr>
          <p:nvPr>
            <p:ph sz="quarter" idx="4"/>
          </p:nvPr>
        </p:nvSpPr>
        <p:spPr>
          <a:xfrm>
            <a:off x="4648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he-IL" smtClean="0"/>
              <a:t>לחץ כדי לערוך סגנונות טקסט של תבנית בסיס</a:t>
            </a:r>
          </a:p>
          <a:p>
            <a:pPr lvl="1" eaLnBrk="1" latinLnBrk="0" hangingPunct="1"/>
            <a:r>
              <a:rPr lang="he-IL" smtClean="0"/>
              <a:t>רמה שנייה</a:t>
            </a:r>
          </a:p>
          <a:p>
            <a:pPr lvl="2" eaLnBrk="1" latinLnBrk="0" hangingPunct="1"/>
            <a:r>
              <a:rPr lang="he-IL" smtClean="0"/>
              <a:t>רמה שלישית</a:t>
            </a:r>
          </a:p>
          <a:p>
            <a:pPr lvl="3" eaLnBrk="1" latinLnBrk="0" hangingPunct="1"/>
            <a:r>
              <a:rPr lang="he-IL" smtClean="0"/>
              <a:t>רמה רביעית</a:t>
            </a:r>
          </a:p>
          <a:p>
            <a:pPr lvl="4" eaLnBrk="1" latinLnBrk="0" hangingPunct="1"/>
            <a:r>
              <a:rPr lang="he-IL" smtClean="0"/>
              <a:t>רמה חמישית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כותרת בלבד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he-IL" smtClean="0"/>
              <a:t>לחץ כדי לערוך סגנון כותרת של תבנית בסיס</a:t>
            </a:r>
            <a:endParaRPr kumimoji="0" lang="en-US"/>
          </a:p>
        </p:txBody>
      </p:sp>
      <p:sp>
        <p:nvSpPr>
          <p:cNvPr id="3" name="מציין מיקום של תאריך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E6107F-86CC-4E70-AF33-75546BAE3982}" type="datetimeFigureOut">
              <a:rPr lang="he-IL" smtClean="0"/>
              <a:pPr/>
              <a:t>ט"ו/אייר/תשע"ב</a:t>
            </a:fld>
            <a:endParaRPr lang="he-IL"/>
          </a:p>
        </p:txBody>
      </p:sp>
      <p:sp>
        <p:nvSpPr>
          <p:cNvPr id="4" name="מציין מיקום של כותרת תחתונה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5" name="מציין מיקום של מספר שקופית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812B63-8B40-44A1-A8C1-A78CC541ABD8}" type="slidenum">
              <a:rPr lang="he-IL" smtClean="0"/>
              <a:pPr/>
              <a:t>‹#›</a:t>
            </a:fld>
            <a:endParaRPr lang="he-IL"/>
          </a:p>
        </p:txBody>
      </p:sp>
      <p:sp>
        <p:nvSpPr>
          <p:cNvPr id="6" name="משולש שווה שוקיים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רי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אריך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E6107F-86CC-4E70-AF33-75546BAE3982}" type="datetimeFigureOut">
              <a:rPr lang="he-IL" smtClean="0"/>
              <a:pPr/>
              <a:t>ט"ו/אייר/תשע"ב</a:t>
            </a:fld>
            <a:endParaRPr lang="he-IL"/>
          </a:p>
        </p:txBody>
      </p:sp>
      <p:sp>
        <p:nvSpPr>
          <p:cNvPr id="3" name="מציין מיקום של כותרת תחתונה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812B63-8B40-44A1-A8C1-A78CC541ABD8}" type="slidenum">
              <a:rPr lang="he-IL" smtClean="0"/>
              <a:pPr/>
              <a:t>‹#›</a:t>
            </a:fld>
            <a:endParaRPr lang="he-IL"/>
          </a:p>
        </p:txBody>
      </p:sp>
      <p:sp>
        <p:nvSpPr>
          <p:cNvPr id="5" name="מחבר ישר 4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משולש שווה שוקיים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תוכן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6324600" y="304800"/>
            <a:ext cx="2514600" cy="838200"/>
          </a:xfrm>
        </p:spPr>
        <p:txBody>
          <a:bodyPr anchor="b" anchorCtr="0">
            <a:noAutofit/>
          </a:bodyPr>
          <a:lstStyle>
            <a:lvl1pPr algn="l">
              <a:buNone/>
              <a:defRPr sz="2000"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he-IL" smtClean="0"/>
              <a:t>לחץ כדי לערוך סגנון כותרת של תבנית בסיס</a:t>
            </a:r>
            <a:endParaRPr kumimoji="0" lang="en-US"/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2"/>
          </p:nvPr>
        </p:nvSpPr>
        <p:spPr>
          <a:xfrm>
            <a:off x="6324600" y="1219200"/>
            <a:ext cx="2514600" cy="4843463"/>
          </a:xfrm>
        </p:spPr>
        <p:txBody>
          <a:bodyPr/>
          <a:lstStyle>
            <a:lvl1pPr marL="0" indent="0">
              <a:lnSpc>
                <a:spcPts val="22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he-IL" smtClean="0"/>
              <a:t>לחץ כדי לערוך סגנונות טקסט של תבנית בסיס</a:t>
            </a:r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E6107F-86CC-4E70-AF33-75546BAE3982}" type="datetimeFigureOut">
              <a:rPr lang="he-IL" smtClean="0"/>
              <a:pPr/>
              <a:t>ט"ו/אייר/תשע"ב</a:t>
            </a:fld>
            <a:endParaRPr lang="he-IL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812B63-8B40-44A1-A8C1-A78CC541ABD8}" type="slidenum">
              <a:rPr lang="he-IL" smtClean="0"/>
              <a:pPr/>
              <a:t>‹#›</a:t>
            </a:fld>
            <a:endParaRPr lang="he-IL"/>
          </a:p>
        </p:txBody>
      </p:sp>
      <p:sp>
        <p:nvSpPr>
          <p:cNvPr id="8" name="מחבר ישר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מחבר ישר 9"/>
          <p:cNvSpPr>
            <a:spLocks noChangeShapeType="1"/>
          </p:cNvSpPr>
          <p:nvPr/>
        </p:nvSpPr>
        <p:spPr bwMode="auto">
          <a:xfrm rot="5400000">
            <a:off x="3160645" y="3324225"/>
            <a:ext cx="603504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משולש שווה שוקיים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מציין מיקום תוכן 11"/>
          <p:cNvSpPr>
            <a:spLocks noGrp="1"/>
          </p:cNvSpPr>
          <p:nvPr>
            <p:ph sz="quarter" idx="1"/>
          </p:nvPr>
        </p:nvSpPr>
        <p:spPr>
          <a:xfrm>
            <a:off x="304800" y="304800"/>
            <a:ext cx="5715000" cy="5715000"/>
          </a:xfrm>
        </p:spPr>
        <p:txBody>
          <a:bodyPr/>
          <a:lstStyle/>
          <a:p>
            <a:pPr lvl="0" eaLnBrk="1" latinLnBrk="0" hangingPunct="1"/>
            <a:r>
              <a:rPr lang="he-IL" smtClean="0"/>
              <a:t>לחץ כדי לערוך סגנונות טקסט של תבנית בסיס</a:t>
            </a:r>
          </a:p>
          <a:p>
            <a:pPr lvl="1" eaLnBrk="1" latinLnBrk="0" hangingPunct="1"/>
            <a:r>
              <a:rPr lang="he-IL" smtClean="0"/>
              <a:t>רמה שנייה</a:t>
            </a:r>
          </a:p>
          <a:p>
            <a:pPr lvl="2" eaLnBrk="1" latinLnBrk="0" hangingPunct="1"/>
            <a:r>
              <a:rPr lang="he-IL" smtClean="0"/>
              <a:t>רמה שלישית</a:t>
            </a:r>
          </a:p>
          <a:p>
            <a:pPr lvl="3" eaLnBrk="1" latinLnBrk="0" hangingPunct="1"/>
            <a:r>
              <a:rPr lang="he-IL" smtClean="0"/>
              <a:t>רמה רביעית</a:t>
            </a:r>
          </a:p>
          <a:p>
            <a:pPr lvl="4" eaLnBrk="1" latinLnBrk="0" hangingPunct="1"/>
            <a:r>
              <a:rPr lang="he-IL" smtClean="0"/>
              <a:t>רמה חמישית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תמונה עם כיתוב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457200" y="500856"/>
            <a:ext cx="8229600" cy="674688"/>
          </a:xfrm>
          <a:ln>
            <a:solidFill>
              <a:schemeClr val="accent1"/>
            </a:solidFill>
          </a:ln>
        </p:spPr>
        <p:txBody>
          <a:bodyPr lIns="274320" anchor="ctr"/>
          <a:lstStyle>
            <a:lvl1pPr algn="r">
              <a:buNone/>
              <a:defRPr sz="2000" b="0">
                <a:solidFill>
                  <a:schemeClr val="tx1"/>
                </a:solidFill>
              </a:defRPr>
            </a:lvl1pPr>
          </a:lstStyle>
          <a:p>
            <a:r>
              <a:rPr kumimoji="0" lang="he-IL" smtClean="0"/>
              <a:t>לחץ כדי לערוך סגנון כותרת של תבנית בסיס</a:t>
            </a:r>
            <a:endParaRPr kumimoji="0" lang="en-US"/>
          </a:p>
        </p:txBody>
      </p:sp>
      <p:sp>
        <p:nvSpPr>
          <p:cNvPr id="3" name="מציין מיקום של תמונה 2"/>
          <p:cNvSpPr>
            <a:spLocks noGrp="1"/>
          </p:cNvSpPr>
          <p:nvPr>
            <p:ph type="pic" idx="1"/>
          </p:nvPr>
        </p:nvSpPr>
        <p:spPr>
          <a:xfrm>
            <a:off x="457200" y="1905000"/>
            <a:ext cx="8229600" cy="4270248"/>
          </a:xfrm>
          <a:solidFill>
            <a:schemeClr val="tx1">
              <a:shade val="50000"/>
            </a:schemeClr>
          </a:solidFill>
          <a:ln>
            <a:noFill/>
          </a:ln>
          <a:effectLst/>
        </p:spPr>
        <p:txBody>
          <a:bodyPr/>
          <a:lstStyle>
            <a:lvl1pPr marL="0" indent="0">
              <a:spcBef>
                <a:spcPts val="600"/>
              </a:spcBef>
              <a:buNone/>
              <a:defRPr sz="3200"/>
            </a:lvl1pPr>
          </a:lstStyle>
          <a:p>
            <a:r>
              <a:rPr kumimoji="0" lang="he-IL" smtClean="0"/>
              <a:t>לחץ על הסמל כדי להוסיף תמונה</a:t>
            </a:r>
            <a:endParaRPr kumimoji="0" lang="en-US" dirty="0"/>
          </a:p>
        </p:txBody>
      </p:sp>
      <p:sp>
        <p:nvSpPr>
          <p:cNvPr id="4" name="מציין מיקום טקסט 3"/>
          <p:cNvSpPr>
            <a:spLocks noGrp="1"/>
          </p:cNvSpPr>
          <p:nvPr>
            <p:ph type="body" sz="half" idx="2"/>
          </p:nvPr>
        </p:nvSpPr>
        <p:spPr>
          <a:xfrm>
            <a:off x="457200" y="1219200"/>
            <a:ext cx="8229600" cy="533400"/>
          </a:xfrm>
        </p:spPr>
        <p:txBody>
          <a:bodyPr anchor="ctr" anchorCtr="0"/>
          <a:lstStyle>
            <a:lvl1pPr marL="0" indent="0" algn="l">
              <a:buFontTx/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he-IL" smtClean="0"/>
              <a:t>לחץ כדי לערוך סגנונות טקסט של תבנית בסיס</a:t>
            </a:r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E6107F-86CC-4E70-AF33-75546BAE3982}" type="datetimeFigureOut">
              <a:rPr lang="he-IL" smtClean="0"/>
              <a:pPr/>
              <a:t>ט"ו/אייר/תשע"ב</a:t>
            </a:fld>
            <a:endParaRPr lang="he-IL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812B63-8B40-44A1-A8C1-A78CC541ABD8}" type="slidenum">
              <a:rPr lang="he-IL" smtClean="0"/>
              <a:pPr/>
              <a:t>‹#›</a:t>
            </a:fld>
            <a:endParaRPr lang="he-IL"/>
          </a:p>
        </p:txBody>
      </p:sp>
      <p:sp>
        <p:nvSpPr>
          <p:cNvPr id="8" name="מחבר ישר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משולש שווה שוקיים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מלבן 9"/>
          <p:cNvSpPr/>
          <p:nvPr/>
        </p:nvSpPr>
        <p:spPr>
          <a:xfrm>
            <a:off x="457200" y="500856"/>
            <a:ext cx="182880" cy="68580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מציין מיקום של כותרת 2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90600"/>
          </a:xfrm>
          <a:prstGeom prst="rect">
            <a:avLst/>
          </a:prstGeom>
        </p:spPr>
        <p:txBody>
          <a:bodyPr vert="horz" anchor="b" anchorCtr="0">
            <a:normAutofit/>
          </a:bodyPr>
          <a:lstStyle/>
          <a:p>
            <a:r>
              <a:rPr kumimoji="0" lang="he-IL" smtClean="0"/>
              <a:t>לחץ כדי לערוך סגנון כותרת של תבנית בסיס</a:t>
            </a:r>
            <a:endParaRPr kumimoji="0" lang="en-US"/>
          </a:p>
        </p:txBody>
      </p:sp>
      <p:sp>
        <p:nvSpPr>
          <p:cNvPr id="13" name="מציין מיקום טקסט 12"/>
          <p:cNvSpPr>
            <a:spLocks noGrp="1"/>
          </p:cNvSpPr>
          <p:nvPr>
            <p:ph type="body" idx="1"/>
          </p:nvPr>
        </p:nvSpPr>
        <p:spPr>
          <a:xfrm>
            <a:off x="457200" y="1219200"/>
            <a:ext cx="8229600" cy="4910328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he-IL" smtClean="0"/>
              <a:t>לחץ כדי לערוך סגנונות טקסט של תבנית בסיס</a:t>
            </a:r>
          </a:p>
          <a:p>
            <a:pPr lvl="1" eaLnBrk="1" latinLnBrk="0" hangingPunct="1"/>
            <a:r>
              <a:rPr kumimoji="0" lang="he-IL" smtClean="0"/>
              <a:t>רמה שנייה</a:t>
            </a:r>
          </a:p>
          <a:p>
            <a:pPr lvl="2" eaLnBrk="1" latinLnBrk="0" hangingPunct="1"/>
            <a:r>
              <a:rPr kumimoji="0" lang="he-IL" smtClean="0"/>
              <a:t>רמה שלישית</a:t>
            </a:r>
          </a:p>
          <a:p>
            <a:pPr lvl="3" eaLnBrk="1" latinLnBrk="0" hangingPunct="1"/>
            <a:r>
              <a:rPr kumimoji="0" lang="he-IL" smtClean="0"/>
              <a:t>רמה רביעית</a:t>
            </a:r>
          </a:p>
          <a:p>
            <a:pPr lvl="4" eaLnBrk="1" latinLnBrk="0" hangingPunct="1"/>
            <a:r>
              <a:rPr kumimoji="0" lang="he-IL" smtClean="0"/>
              <a:t>רמה חמישית</a:t>
            </a:r>
            <a:endParaRPr kumimoji="0" lang="en-US"/>
          </a:p>
        </p:txBody>
      </p:sp>
      <p:sp>
        <p:nvSpPr>
          <p:cNvPr id="14" name="מציין מיקום של תאריך 13"/>
          <p:cNvSpPr>
            <a:spLocks noGrp="1"/>
          </p:cNvSpPr>
          <p:nvPr>
            <p:ph type="dt" sz="half" idx="2"/>
          </p:nvPr>
        </p:nvSpPr>
        <p:spPr>
          <a:xfrm>
            <a:off x="6400800" y="6356350"/>
            <a:ext cx="2289048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04E6107F-86CC-4E70-AF33-75546BAE3982}" type="datetimeFigureOut">
              <a:rPr lang="he-IL" smtClean="0"/>
              <a:pPr/>
              <a:t>ט"ו/אייר/תשע"ב</a:t>
            </a:fld>
            <a:endParaRPr lang="he-IL"/>
          </a:p>
        </p:txBody>
      </p:sp>
      <p:sp>
        <p:nvSpPr>
          <p:cNvPr id="3" name="מציין מיקום של כותרת תחתונה 2"/>
          <p:cNvSpPr>
            <a:spLocks noGrp="1"/>
          </p:cNvSpPr>
          <p:nvPr>
            <p:ph type="ftr" sz="quarter" idx="3"/>
          </p:nvPr>
        </p:nvSpPr>
        <p:spPr>
          <a:xfrm>
            <a:off x="2898648" y="6356350"/>
            <a:ext cx="3505200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he-IL"/>
          </a:p>
        </p:txBody>
      </p:sp>
      <p:sp>
        <p:nvSpPr>
          <p:cNvPr id="23" name="מציין מיקום של מספר שקופית 22"/>
          <p:cNvSpPr>
            <a:spLocks noGrp="1"/>
          </p:cNvSpPr>
          <p:nvPr>
            <p:ph type="sldNum" sz="quarter" idx="4"/>
          </p:nvPr>
        </p:nvSpPr>
        <p:spPr>
          <a:xfrm>
            <a:off x="612648" y="6356350"/>
            <a:ext cx="19812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CE812B63-8B40-44A1-A8C1-A78CC541ABD8}" type="slidenum">
              <a:rPr lang="he-IL" smtClean="0"/>
              <a:pPr/>
              <a:t>‹#›</a:t>
            </a:fld>
            <a:endParaRPr lang="he-IL"/>
          </a:p>
        </p:txBody>
      </p:sp>
      <p:sp>
        <p:nvSpPr>
          <p:cNvPr id="28" name="מחבר ישר 2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מחבר ישר 28"/>
          <p:cNvSpPr>
            <a:spLocks noChangeShapeType="1"/>
          </p:cNvSpPr>
          <p:nvPr/>
        </p:nvSpPr>
        <p:spPr bwMode="auto">
          <a:xfrm>
            <a:off x="457200" y="1143000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משולש שווה שוקיים 9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1" eaLnBrk="1" latinLnBrk="0" hangingPunct="1">
        <a:spcBef>
          <a:spcPct val="0"/>
        </a:spcBef>
        <a:buNone/>
        <a:defRPr kumimoji="0" sz="32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r" rtl="1" eaLnBrk="1" latinLnBrk="0" hangingPunct="1">
        <a:spcBef>
          <a:spcPts val="600"/>
        </a:spcBef>
        <a:buClr>
          <a:schemeClr val="accent1"/>
        </a:buClr>
        <a:buSzPct val="76000"/>
        <a:buFont typeface="Wingdings 3"/>
        <a:buChar char="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r" rtl="1" eaLnBrk="1" latinLnBrk="0" hangingPunct="1">
        <a:spcBef>
          <a:spcPts val="500"/>
        </a:spcBef>
        <a:buClr>
          <a:schemeClr val="accent2"/>
        </a:buClr>
        <a:buSzPct val="76000"/>
        <a:buFont typeface="Wingdings 3"/>
        <a:buChar char=""/>
        <a:defRPr kumimoji="0" sz="23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r" rtl="1" eaLnBrk="1" latinLnBrk="0" hangingPunct="1">
        <a:spcBef>
          <a:spcPts val="500"/>
        </a:spcBef>
        <a:buClr>
          <a:schemeClr val="bg1">
            <a:shade val="50000"/>
          </a:schemeClr>
        </a:buClr>
        <a:buSzPct val="76000"/>
        <a:buFont typeface="Wingdings 3"/>
        <a:buChar char="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r" rtl="1" eaLnBrk="1" latinLnBrk="0" hangingPunct="1">
        <a:spcBef>
          <a:spcPts val="400"/>
        </a:spcBef>
        <a:buClr>
          <a:schemeClr val="accent2">
            <a:shade val="75000"/>
          </a:schemeClr>
        </a:buClr>
        <a:buSzPct val="70000"/>
        <a:buFont typeface="Wingdings"/>
        <a:buChar char="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r" rtl="1" eaLnBrk="1" latinLnBrk="0" hangingPunct="1">
        <a:spcBef>
          <a:spcPts val="300"/>
        </a:spcBef>
        <a:buClr>
          <a:schemeClr val="accent2"/>
        </a:buClr>
        <a:buSzPct val="70000"/>
        <a:buFont typeface="Wingdings"/>
        <a:buChar char="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r" rtl="1" eaLnBrk="1" latinLnBrk="0" hangingPunct="1">
        <a:spcBef>
          <a:spcPts val="300"/>
        </a:spcBef>
        <a:buClr>
          <a:srgbClr val="9FB8CD">
            <a:shade val="75000"/>
          </a:srgbClr>
        </a:buClr>
        <a:buSzPct val="75000"/>
        <a:buFont typeface="Wingdings 3"/>
        <a:buChar char=""/>
        <a:defRPr kumimoji="0" lang="en-US" sz="1600" kern="1200" smtClean="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r" rtl="1" eaLnBrk="1" latinLnBrk="0" hangingPunct="1">
        <a:spcBef>
          <a:spcPts val="300"/>
        </a:spcBef>
        <a:buClr>
          <a:srgbClr val="727CA3">
            <a:shade val="75000"/>
          </a:srgb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7pPr>
      <a:lvl8pPr marL="2011680" indent="-182880" algn="r" rtl="1" eaLnBrk="1" latinLnBrk="0" hangingPunct="1">
        <a:spcBef>
          <a:spcPts val="300"/>
        </a:spcBef>
        <a:buClr>
          <a:prstClr val="white">
            <a:shade val="50000"/>
          </a:prst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8pPr>
      <a:lvl9pPr marL="2194560" indent="-182880" algn="r" rtl="1" eaLnBrk="1" latinLnBrk="0" hangingPunct="1">
        <a:spcBef>
          <a:spcPts val="300"/>
        </a:spcBef>
        <a:buClr>
          <a:srgbClr val="9FB8CD"/>
        </a:buClr>
        <a:buSzPct val="75000"/>
        <a:buFont typeface="Wingdings 3"/>
        <a:buChar char=""/>
        <a:defRPr kumimoji="0" lang="en-US" sz="1200" kern="1200" smtClean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8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8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" Target="slide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g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9.xm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gi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slide" Target="slide9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5" Type="http://schemas.openxmlformats.org/officeDocument/2006/relationships/slide" Target="slide9.xml"/><Relationship Id="rId4" Type="http://schemas.openxmlformats.org/officeDocument/2006/relationships/image" Target="../media/image13.gi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" Target="slide9.xml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ar-JO" sz="3600" b="1" dirty="0" smtClean="0">
                <a:solidFill>
                  <a:schemeClr val="accent3">
                    <a:lumMod val="25000"/>
                  </a:schemeClr>
                </a:solidFill>
                <a:latin typeface="Traditional Arabic" pitchFamily="18" charset="-78"/>
                <a:cs typeface="Traditional Arabic" pitchFamily="18" charset="-78"/>
              </a:rPr>
              <a:t>مثلث قائم الزاوية</a:t>
            </a:r>
            <a:endParaRPr lang="he-IL" sz="3600" b="1" dirty="0">
              <a:solidFill>
                <a:schemeClr val="accent3">
                  <a:lumMod val="25000"/>
                </a:schemeClr>
              </a:solidFill>
              <a:latin typeface="Traditional Arabic" pitchFamily="18" charset="-78"/>
            </a:endParaRPr>
          </a:p>
        </p:txBody>
      </p:sp>
      <p:sp>
        <p:nvSpPr>
          <p:cNvPr id="3" name="כותרת משנה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ar-JO" sz="2800" b="1" dirty="0" smtClean="0">
                <a:latin typeface="Traditional Arabic" pitchFamily="18" charset="-78"/>
                <a:cs typeface="Traditional Arabic" pitchFamily="18" charset="-78"/>
              </a:rPr>
              <a:t>إعداد: </a:t>
            </a:r>
            <a:r>
              <a:rPr lang="ar-JO" sz="2800" b="1" dirty="0" err="1" smtClean="0">
                <a:latin typeface="Traditional Arabic" pitchFamily="18" charset="-78"/>
                <a:cs typeface="Traditional Arabic" pitchFamily="18" charset="-78"/>
              </a:rPr>
              <a:t>روان</a:t>
            </a:r>
            <a:r>
              <a:rPr lang="ar-JO" sz="2800" b="1" dirty="0" smtClean="0">
                <a:latin typeface="Traditional Arabic" pitchFamily="18" charset="-78"/>
                <a:cs typeface="Traditional Arabic" pitchFamily="18" charset="-78"/>
              </a:rPr>
              <a:t> </a:t>
            </a:r>
            <a:r>
              <a:rPr lang="ar-JO" sz="2800" b="1" dirty="0" err="1" smtClean="0">
                <a:latin typeface="Traditional Arabic" pitchFamily="18" charset="-78"/>
                <a:cs typeface="Traditional Arabic" pitchFamily="18" charset="-78"/>
              </a:rPr>
              <a:t>عنبوسي</a:t>
            </a:r>
            <a:r>
              <a:rPr lang="ar-JO" sz="2800" b="1" dirty="0" smtClean="0">
                <a:latin typeface="Traditional Arabic" pitchFamily="18" charset="-78"/>
                <a:cs typeface="Traditional Arabic" pitchFamily="18" charset="-78"/>
              </a:rPr>
              <a:t> </a:t>
            </a:r>
            <a:endParaRPr lang="en-US" sz="2800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Traditional Arabic" pitchFamily="18" charset="-78"/>
              <a:cs typeface="Traditional Arabic" pitchFamily="18" charset="-78"/>
            </a:endParaRPr>
          </a:p>
          <a:p>
            <a:endParaRPr lang="he-IL" dirty="0"/>
          </a:p>
        </p:txBody>
      </p:sp>
      <p:sp>
        <p:nvSpPr>
          <p:cNvPr id="4" name="מציין מיקום של כותרת תחתונה 8"/>
          <p:cNvSpPr>
            <a:spLocks noGrp="1"/>
          </p:cNvSpPr>
          <p:nvPr/>
        </p:nvSpPr>
        <p:spPr bwMode="auto">
          <a:xfrm>
            <a:off x="0" y="6572272"/>
            <a:ext cx="9144000" cy="285728"/>
          </a:xfrm>
          <a:prstGeom prst="rect">
            <a:avLst/>
          </a:prstGeom>
        </p:spPr>
        <p:txBody>
          <a:bodyPr vert="horz" anchor="ctr" anchorCtr="0"/>
          <a:lstStyle>
            <a:defPPr>
              <a:defRPr lang="en-US"/>
            </a:defPPr>
            <a:lvl1pPr marL="0" algn="l" defTabSz="914400" rtl="0" eaLnBrk="1" latinLnBrk="0" hangingPunct="1">
              <a:defRPr kumimoji="0"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ar-SA" sz="1800" b="1" dirty="0">
                <a:solidFill>
                  <a:schemeClr val="accent2">
                    <a:lumMod val="50000"/>
                  </a:schemeClr>
                </a:solidFill>
                <a:cs typeface="Traditional Arabic" pitchFamily="2" charset="-78"/>
              </a:rPr>
              <a:t>أكاديمية </a:t>
            </a:r>
            <a:r>
              <a:rPr lang="ar-SA" sz="1800" b="1" dirty="0" smtClean="0">
                <a:solidFill>
                  <a:schemeClr val="accent2">
                    <a:lumMod val="50000"/>
                  </a:schemeClr>
                </a:solidFill>
                <a:cs typeface="Traditional Arabic" pitchFamily="2" charset="-78"/>
              </a:rPr>
              <a:t>ألقاسمي                       </a:t>
            </a:r>
            <a:r>
              <a:rPr lang="ar-JO" sz="1800" b="1" dirty="0" err="1" smtClean="0">
                <a:solidFill>
                  <a:schemeClr val="accent2">
                    <a:lumMod val="50000"/>
                  </a:schemeClr>
                </a:solidFill>
                <a:cs typeface="Traditional Arabic" pitchFamily="2" charset="-78"/>
              </a:rPr>
              <a:t>روان</a:t>
            </a:r>
            <a:r>
              <a:rPr lang="ar-JO" sz="1800" b="1" dirty="0" smtClean="0">
                <a:solidFill>
                  <a:schemeClr val="accent2">
                    <a:lumMod val="50000"/>
                  </a:schemeClr>
                </a:solidFill>
                <a:cs typeface="Traditional Arabic" pitchFamily="2" charset="-78"/>
              </a:rPr>
              <a:t> </a:t>
            </a:r>
            <a:r>
              <a:rPr lang="ar-JO" sz="1800" b="1" dirty="0" err="1" smtClean="0">
                <a:solidFill>
                  <a:schemeClr val="accent2">
                    <a:lumMod val="50000"/>
                  </a:schemeClr>
                </a:solidFill>
                <a:cs typeface="Traditional Arabic" pitchFamily="2" charset="-78"/>
              </a:rPr>
              <a:t>عنبوسي</a:t>
            </a:r>
            <a:r>
              <a:rPr lang="ar-SA" sz="1800" b="1" dirty="0" smtClean="0">
                <a:solidFill>
                  <a:schemeClr val="accent2">
                    <a:lumMod val="50000"/>
                  </a:schemeClr>
                </a:solidFill>
                <a:cs typeface="Traditional Arabic" pitchFamily="2" charset="-78"/>
              </a:rPr>
              <a:t>                 </a:t>
            </a:r>
            <a:r>
              <a:rPr lang="ar-JO" sz="1800" b="1" dirty="0" err="1" smtClean="0">
                <a:solidFill>
                  <a:schemeClr val="accent2">
                    <a:lumMod val="50000"/>
                  </a:schemeClr>
                </a:solidFill>
                <a:cs typeface="Traditional Arabic" pitchFamily="2" charset="-78"/>
              </a:rPr>
              <a:t>ارشاد</a:t>
            </a:r>
            <a:r>
              <a:rPr lang="ar-JO" sz="1800" b="1" dirty="0" smtClean="0">
                <a:solidFill>
                  <a:schemeClr val="accent2">
                    <a:lumMod val="50000"/>
                  </a:schemeClr>
                </a:solidFill>
                <a:cs typeface="Traditional Arabic" pitchFamily="2" charset="-78"/>
              </a:rPr>
              <a:t>: </a:t>
            </a:r>
            <a:r>
              <a:rPr lang="ar-JO" sz="1800" b="1" dirty="0" err="1" smtClean="0">
                <a:solidFill>
                  <a:schemeClr val="accent2">
                    <a:lumMod val="50000"/>
                  </a:schemeClr>
                </a:solidFill>
                <a:cs typeface="Traditional Arabic" pitchFamily="2" charset="-78"/>
              </a:rPr>
              <a:t>د</a:t>
            </a:r>
            <a:r>
              <a:rPr lang="ar-JO" sz="1800" b="1" dirty="0" smtClean="0">
                <a:solidFill>
                  <a:schemeClr val="accent2">
                    <a:lumMod val="50000"/>
                  </a:schemeClr>
                </a:solidFill>
                <a:cs typeface="Traditional Arabic" pitchFamily="2" charset="-78"/>
              </a:rPr>
              <a:t>.نمر بياعة</a:t>
            </a:r>
            <a:r>
              <a:rPr lang="ar-SA" sz="1800" b="1" dirty="0" smtClean="0">
                <a:solidFill>
                  <a:schemeClr val="accent2">
                    <a:lumMod val="50000"/>
                  </a:schemeClr>
                </a:solidFill>
                <a:cs typeface="Traditional Arabic" pitchFamily="2" charset="-78"/>
              </a:rPr>
              <a:t>                    </a:t>
            </a:r>
            <a:r>
              <a:rPr lang="ar-SA" sz="1800" b="1" dirty="0">
                <a:solidFill>
                  <a:schemeClr val="accent2">
                    <a:lumMod val="50000"/>
                  </a:schemeClr>
                </a:solidFill>
                <a:cs typeface="Traditional Arabic" pitchFamily="2" charset="-78"/>
              </a:rPr>
              <a:t>رياضيات </a:t>
            </a:r>
            <a:r>
              <a:rPr lang="ar-SA" sz="1800" b="1" dirty="0" smtClean="0">
                <a:solidFill>
                  <a:schemeClr val="accent2">
                    <a:lumMod val="50000"/>
                  </a:schemeClr>
                </a:solidFill>
                <a:cs typeface="Traditional Arabic" pitchFamily="2" charset="-78"/>
              </a:rPr>
              <a:t>وحاسوب</a:t>
            </a:r>
            <a:r>
              <a:rPr lang="ar-JO" sz="1800" b="1" dirty="0" smtClean="0">
                <a:solidFill>
                  <a:schemeClr val="accent2">
                    <a:lumMod val="50000"/>
                  </a:schemeClr>
                </a:solidFill>
                <a:cs typeface="Traditional Arabic" pitchFamily="2" charset="-78"/>
              </a:rPr>
              <a:t>- مسار الممتازين</a:t>
            </a:r>
            <a:endParaRPr lang="he-IL" sz="18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5" name="מלבן 4"/>
          <p:cNvSpPr/>
          <p:nvPr/>
        </p:nvSpPr>
        <p:spPr>
          <a:xfrm>
            <a:off x="3124200" y="762000"/>
            <a:ext cx="3037604" cy="1015663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ar-AE" sz="6000" spc="50" dirty="0" smtClean="0">
                <a:ln w="11430"/>
                <a:solidFill>
                  <a:schemeClr val="tx2">
                    <a:lumMod val="75000"/>
                  </a:schemeClr>
                </a:solidFill>
                <a:latin typeface="Traditional Arabic" pitchFamily="18" charset="-78"/>
                <a:cs typeface="Traditional Arabic" pitchFamily="18" charset="-78"/>
              </a:rPr>
              <a:t>إجمال</a:t>
            </a:r>
            <a:endParaRPr lang="he-IL" sz="6000" spc="50" dirty="0">
              <a:ln w="11430"/>
              <a:solidFill>
                <a:schemeClr val="tx2">
                  <a:lumMod val="75000"/>
                </a:schemeClr>
              </a:solidFill>
              <a:latin typeface="Traditional Arabic" pitchFamily="18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ar-SY" cap="none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مثلث قائم الزاوية</a:t>
            </a:r>
            <a:endParaRPr lang="he-IL" cap="none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447800"/>
            <a:ext cx="8229600" cy="4937760"/>
          </a:xfrm>
        </p:spPr>
        <p:txBody>
          <a:bodyPr/>
          <a:lstStyle/>
          <a:p>
            <a:r>
              <a:rPr lang="ar-SY" sz="3200" dirty="0" smtClean="0">
                <a:solidFill>
                  <a:schemeClr val="accent5">
                    <a:lumMod val="10000"/>
                  </a:schemeClr>
                </a:solidFill>
                <a:latin typeface="Traditional Arabic" pitchFamily="18" charset="-78"/>
                <a:cs typeface="Traditional Arabic" pitchFamily="18" charset="-78"/>
              </a:rPr>
              <a:t>يوجد بمثلث قائم الزاوية</a:t>
            </a:r>
            <a:r>
              <a:rPr lang="ar-SA" sz="3200" dirty="0" smtClean="0">
                <a:solidFill>
                  <a:schemeClr val="accent5">
                    <a:lumMod val="10000"/>
                  </a:schemeClr>
                </a:solidFill>
                <a:latin typeface="Traditional Arabic" pitchFamily="18" charset="-78"/>
                <a:cs typeface="Traditional Arabic" pitchFamily="18" charset="-78"/>
              </a:rPr>
              <a:t> ضلعين قائمين</a:t>
            </a:r>
            <a:r>
              <a:rPr lang="ar-SY" sz="3200" dirty="0" smtClean="0">
                <a:solidFill>
                  <a:schemeClr val="accent5">
                    <a:lumMod val="10000"/>
                  </a:schemeClr>
                </a:solidFill>
                <a:latin typeface="Traditional Arabic" pitchFamily="18" charset="-78"/>
                <a:cs typeface="Traditional Arabic" pitchFamily="18" charset="-78"/>
              </a:rPr>
              <a:t> </a:t>
            </a:r>
            <a:r>
              <a:rPr lang="ar-SA" sz="3200" dirty="0" smtClean="0">
                <a:solidFill>
                  <a:schemeClr val="accent5">
                    <a:lumMod val="10000"/>
                  </a:schemeClr>
                </a:solidFill>
                <a:latin typeface="Traditional Arabic" pitchFamily="18" charset="-78"/>
                <a:cs typeface="Traditional Arabic" pitchFamily="18" charset="-78"/>
              </a:rPr>
              <a:t>وضلع ثالث يسمى وتر وهو  </a:t>
            </a:r>
            <a:r>
              <a:rPr lang="ar-SA" sz="3200" dirty="0" err="1" smtClean="0">
                <a:solidFill>
                  <a:schemeClr val="accent5">
                    <a:lumMod val="10000"/>
                  </a:schemeClr>
                </a:solidFill>
                <a:latin typeface="Traditional Arabic" pitchFamily="18" charset="-78"/>
                <a:cs typeface="Traditional Arabic" pitchFamily="18" charset="-78"/>
              </a:rPr>
              <a:t>ا</a:t>
            </a:r>
            <a:r>
              <a:rPr lang="ar-SY" sz="3200" dirty="0" smtClean="0">
                <a:solidFill>
                  <a:schemeClr val="accent5">
                    <a:lumMod val="10000"/>
                  </a:schemeClr>
                </a:solidFill>
                <a:latin typeface="Traditional Arabic" pitchFamily="18" charset="-78"/>
                <a:cs typeface="Traditional Arabic" pitchFamily="18" charset="-78"/>
              </a:rPr>
              <a:t>لضلع المقابل </a:t>
            </a:r>
            <a:r>
              <a:rPr lang="ar-SA" sz="3200" dirty="0" smtClean="0">
                <a:solidFill>
                  <a:schemeClr val="accent5">
                    <a:lumMod val="10000"/>
                  </a:schemeClr>
                </a:solidFill>
                <a:latin typeface="Traditional Arabic" pitchFamily="18" charset="-78"/>
                <a:cs typeface="Traditional Arabic" pitchFamily="18" charset="-78"/>
              </a:rPr>
              <a:t>ل</a:t>
            </a:r>
            <a:r>
              <a:rPr lang="ar-SY" sz="3200" dirty="0" smtClean="0">
                <a:solidFill>
                  <a:schemeClr val="accent5">
                    <a:lumMod val="10000"/>
                  </a:schemeClr>
                </a:solidFill>
                <a:latin typeface="Traditional Arabic" pitchFamily="18" charset="-78"/>
                <a:cs typeface="Traditional Arabic" pitchFamily="18" charset="-78"/>
              </a:rPr>
              <a:t>لزاوية </a:t>
            </a:r>
            <a:r>
              <a:rPr lang="ar-SA" sz="3200" dirty="0" smtClean="0">
                <a:solidFill>
                  <a:schemeClr val="accent5">
                    <a:lumMod val="10000"/>
                  </a:schemeClr>
                </a:solidFill>
                <a:latin typeface="Traditional Arabic" pitchFamily="18" charset="-78"/>
                <a:cs typeface="Traditional Arabic" pitchFamily="18" charset="-78"/>
              </a:rPr>
              <a:t>القائمة</a:t>
            </a:r>
            <a:r>
              <a:rPr lang="en-US" sz="3200" dirty="0" smtClean="0">
                <a:solidFill>
                  <a:schemeClr val="accent5">
                    <a:lumMod val="10000"/>
                  </a:schemeClr>
                </a:solidFill>
                <a:latin typeface="Traditional Arabic" pitchFamily="18" charset="-78"/>
                <a:cs typeface="Traditional Arabic" pitchFamily="18" charset="-78"/>
              </a:rPr>
              <a:t>.</a:t>
            </a:r>
            <a:endParaRPr lang="ar-SY" sz="3200" dirty="0" smtClean="0">
              <a:solidFill>
                <a:schemeClr val="accent5">
                  <a:lumMod val="10000"/>
                </a:schemeClr>
              </a:solidFill>
              <a:latin typeface="Traditional Arabic" pitchFamily="18" charset="-78"/>
              <a:cs typeface="Traditional Arabic" pitchFamily="18" charset="-78"/>
            </a:endParaRPr>
          </a:p>
          <a:p>
            <a:pPr>
              <a:buNone/>
            </a:pPr>
            <a:endParaRPr lang="he-IL" dirty="0"/>
          </a:p>
        </p:txBody>
      </p:sp>
      <p:sp>
        <p:nvSpPr>
          <p:cNvPr id="4" name="AutoShape 2"/>
          <p:cNvSpPr>
            <a:spLocks noChangeArrowheads="1"/>
          </p:cNvSpPr>
          <p:nvPr/>
        </p:nvSpPr>
        <p:spPr bwMode="auto">
          <a:xfrm>
            <a:off x="1752600" y="2362200"/>
            <a:ext cx="2089150" cy="2881313"/>
          </a:xfrm>
          <a:prstGeom prst="rtTriangle">
            <a:avLst/>
          </a:prstGeom>
          <a:solidFill>
            <a:schemeClr val="bg1"/>
          </a:solidFill>
          <a:ln w="38100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r" rtl="1"/>
            <a:endParaRPr lang="he-IL">
              <a:latin typeface="Calibri" pitchFamily="34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3124200" y="2819400"/>
            <a:ext cx="1080120" cy="648072"/>
          </a:xfrm>
          <a:prstGeom prst="roundRect">
            <a:avLst/>
          </a:prstGeom>
          <a:noFill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Y" b="1" dirty="0" smtClean="0">
                <a:solidFill>
                  <a:schemeClr val="accent5">
                    <a:lumMod val="10000"/>
                  </a:schemeClr>
                </a:solidFill>
              </a:rPr>
              <a:t>وتر</a:t>
            </a:r>
            <a:endParaRPr lang="he-IL" b="1" dirty="0">
              <a:solidFill>
                <a:schemeClr val="accent5">
                  <a:lumMod val="10000"/>
                </a:schemeClr>
              </a:solidFill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304800" y="2971800"/>
            <a:ext cx="936104" cy="576064"/>
          </a:xfrm>
          <a:prstGeom prst="roundRect">
            <a:avLst/>
          </a:prstGeom>
          <a:noFill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Y" b="1" dirty="0" smtClean="0">
                <a:solidFill>
                  <a:schemeClr val="accent5">
                    <a:lumMod val="10000"/>
                  </a:schemeClr>
                </a:solidFill>
              </a:rPr>
              <a:t>قائم</a:t>
            </a:r>
            <a:endParaRPr lang="he-IL" b="1" dirty="0">
              <a:solidFill>
                <a:schemeClr val="accent5">
                  <a:lumMod val="10000"/>
                </a:schemeClr>
              </a:solidFill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2286000" y="5562600"/>
            <a:ext cx="1152128" cy="648072"/>
          </a:xfrm>
          <a:prstGeom prst="roundRect">
            <a:avLst/>
          </a:prstGeom>
          <a:noFill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b="1" dirty="0" smtClean="0">
                <a:solidFill>
                  <a:schemeClr val="accent5">
                    <a:lumMod val="10000"/>
                  </a:schemeClr>
                </a:solidFill>
              </a:rPr>
              <a:t>قائم</a:t>
            </a:r>
            <a:endParaRPr lang="he-IL" b="1" dirty="0">
              <a:solidFill>
                <a:schemeClr val="accent5">
                  <a:lumMod val="10000"/>
                </a:schemeClr>
              </a:solidFill>
            </a:endParaRPr>
          </a:p>
        </p:txBody>
      </p:sp>
      <p:cxnSp>
        <p:nvCxnSpPr>
          <p:cNvPr id="13" name="Straight Connector 12"/>
          <p:cNvCxnSpPr/>
          <p:nvPr/>
        </p:nvCxnSpPr>
        <p:spPr>
          <a:xfrm rot="16200000" flipH="1">
            <a:off x="1324768" y="2682081"/>
            <a:ext cx="2957513" cy="2165349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5" name="Straight Connector 14"/>
          <p:cNvCxnSpPr>
            <a:stCxn id="4" idx="0"/>
            <a:endCxn id="4" idx="2"/>
          </p:cNvCxnSpPr>
          <p:nvPr/>
        </p:nvCxnSpPr>
        <p:spPr>
          <a:xfrm rot="16200000" flipH="1">
            <a:off x="311943" y="3802856"/>
            <a:ext cx="2881313" cy="1588"/>
          </a:xfrm>
          <a:prstGeom prst="line">
            <a:avLst/>
          </a:prstGeom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1752600" y="4953000"/>
            <a:ext cx="360040" cy="0"/>
          </a:xfrm>
          <a:prstGeom prst="lin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 rot="5400000">
            <a:off x="1913384" y="5097016"/>
            <a:ext cx="288032" cy="0"/>
          </a:xfrm>
          <a:prstGeom prst="line">
            <a:avLst/>
          </a:prstGeom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</p:spTree>
  </p:cSld>
  <p:clrMapOvr>
    <a:masterClrMapping/>
  </p:clrMapOvr>
  <p:transition>
    <p:split orient="vert"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" presetClass="entr" presetSubtype="1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" presetClass="entr" presetSubtype="16" fill="hold" grpId="4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4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4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animBg="1"/>
      <p:bldP spid="4" grpId="1" animBg="1"/>
      <p:bldP spid="4" grpId="2" animBg="1"/>
      <p:bldP spid="4" grpId="3" animBg="1"/>
      <p:bldP spid="4" grpId="4" animBg="1"/>
      <p:bldP spid="5" grpId="0" animBg="1"/>
      <p:bldP spid="8" grpId="0" animBg="1"/>
      <p:bldP spid="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כותרת 3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ar-JO" sz="4000" b="1" u="sng" dirty="0" smtClean="0">
                <a:solidFill>
                  <a:schemeClr val="accent3">
                    <a:lumMod val="25000"/>
                  </a:schemeClr>
                </a:solidFill>
                <a:latin typeface="Traditional Arabic" pitchFamily="18" charset="-78"/>
                <a:cs typeface="Traditional Arabic" pitchFamily="18" charset="-78"/>
              </a:rPr>
              <a:t>مساحة مثلث قائم الزاوية </a:t>
            </a:r>
            <a:endParaRPr lang="he-IL" sz="4000" b="1" u="sng" dirty="0">
              <a:solidFill>
                <a:schemeClr val="accent3">
                  <a:lumMod val="25000"/>
                </a:schemeClr>
              </a:solidFill>
              <a:latin typeface="Traditional Arabic" pitchFamily="18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مربع نص 3"/>
          <p:cNvSpPr txBox="1">
            <a:spLocks noChangeArrowheads="1"/>
          </p:cNvSpPr>
          <p:nvPr/>
        </p:nvSpPr>
        <p:spPr bwMode="auto">
          <a:xfrm>
            <a:off x="1071563" y="1428750"/>
            <a:ext cx="7572375" cy="452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ar-AE" sz="3600" b="1" dirty="0">
                <a:solidFill>
                  <a:schemeClr val="accent1">
                    <a:lumMod val="75000"/>
                  </a:schemeClr>
                </a:solidFill>
                <a:latin typeface="TopType Soncino" pitchFamily="2" charset="-79"/>
                <a:cs typeface="Traditional Arabic" pitchFamily="2" charset="-78"/>
              </a:rPr>
              <a:t>نجمل الموضوع بما يلي : </a:t>
            </a:r>
          </a:p>
          <a:p>
            <a:pPr>
              <a:defRPr/>
            </a:pPr>
            <a:endParaRPr lang="ar-AE" sz="3600" b="1" dirty="0">
              <a:solidFill>
                <a:schemeClr val="accent1">
                  <a:lumMod val="75000"/>
                </a:schemeClr>
              </a:solidFill>
              <a:latin typeface="TopType Soncino" pitchFamily="2" charset="-79"/>
              <a:cs typeface="Traditional Arabic" pitchFamily="2" charset="-78"/>
            </a:endParaRPr>
          </a:p>
          <a:p>
            <a:pPr>
              <a:defRPr/>
            </a:pPr>
            <a:r>
              <a:rPr lang="ar-AE" sz="3600" b="1" dirty="0">
                <a:solidFill>
                  <a:schemeClr val="accent1">
                    <a:lumMod val="75000"/>
                  </a:schemeClr>
                </a:solidFill>
                <a:latin typeface="TopType Soncino" pitchFamily="2" charset="-79"/>
                <a:cs typeface="Traditional Arabic" pitchFamily="2" charset="-78"/>
              </a:rPr>
              <a:t>في المثلث القائم الزاوية </a:t>
            </a:r>
            <a:r>
              <a:rPr lang="en-US" sz="3600" b="1" dirty="0">
                <a:solidFill>
                  <a:schemeClr val="accent1">
                    <a:lumMod val="75000"/>
                  </a:schemeClr>
                </a:solidFill>
                <a:latin typeface="Traditional Arabic" pitchFamily="2" charset="-78"/>
                <a:cs typeface="Traditional Arabic" pitchFamily="2" charset="-78"/>
              </a:rPr>
              <a:t>ABC</a:t>
            </a:r>
            <a:endParaRPr lang="ar-AE" sz="3600" b="1" dirty="0">
              <a:solidFill>
                <a:schemeClr val="accent1">
                  <a:lumMod val="75000"/>
                </a:schemeClr>
              </a:solidFill>
              <a:latin typeface="Traditional Arabic" pitchFamily="2" charset="-78"/>
              <a:cs typeface="Traditional Arabic" pitchFamily="2" charset="-78"/>
            </a:endParaRPr>
          </a:p>
          <a:p>
            <a:pPr>
              <a:defRPr/>
            </a:pPr>
            <a:r>
              <a:rPr lang="ar-AE" sz="3600" b="1" dirty="0">
                <a:solidFill>
                  <a:schemeClr val="accent1">
                    <a:lumMod val="75000"/>
                  </a:schemeClr>
                </a:solidFill>
                <a:latin typeface="TopType Soncino" pitchFamily="2" charset="-79"/>
                <a:cs typeface="Traditional Arabic" pitchFamily="2" charset="-78"/>
              </a:rPr>
              <a:t>المساحة هي عبارة عن : </a:t>
            </a:r>
          </a:p>
          <a:p>
            <a:pPr>
              <a:defRPr/>
            </a:pPr>
            <a:r>
              <a:rPr lang="ar-AE" sz="3600" b="1" dirty="0">
                <a:solidFill>
                  <a:schemeClr val="accent1">
                    <a:lumMod val="75000"/>
                  </a:schemeClr>
                </a:solidFill>
                <a:latin typeface="TopType Soncino" pitchFamily="2" charset="-79"/>
                <a:cs typeface="Traditional Arabic" pitchFamily="2" charset="-78"/>
              </a:rPr>
              <a:t>(القاعدة * الارتفاع )/2 </a:t>
            </a:r>
          </a:p>
          <a:p>
            <a:pPr>
              <a:defRPr/>
            </a:pPr>
            <a:r>
              <a:rPr lang="ar-AE" sz="3600" b="1" dirty="0" err="1">
                <a:solidFill>
                  <a:schemeClr val="accent1">
                    <a:lumMod val="75000"/>
                  </a:schemeClr>
                </a:solidFill>
                <a:latin typeface="TopType Soncino" pitchFamily="2" charset="-79"/>
                <a:cs typeface="Traditional Arabic" pitchFamily="2" charset="-78"/>
              </a:rPr>
              <a:t>اي</a:t>
            </a:r>
            <a:r>
              <a:rPr lang="ar-AE" sz="3600" b="1" dirty="0">
                <a:solidFill>
                  <a:schemeClr val="accent1">
                    <a:lumMod val="75000"/>
                  </a:schemeClr>
                </a:solidFill>
                <a:latin typeface="TopType Soncino" pitchFamily="2" charset="-79"/>
                <a:cs typeface="Traditional Arabic" pitchFamily="2" charset="-78"/>
              </a:rPr>
              <a:t> </a:t>
            </a:r>
            <a:r>
              <a:rPr lang="ar-AE" sz="3600" b="1" dirty="0" err="1">
                <a:solidFill>
                  <a:schemeClr val="accent1">
                    <a:lumMod val="75000"/>
                  </a:schemeClr>
                </a:solidFill>
                <a:latin typeface="TopType Soncino" pitchFamily="2" charset="-79"/>
                <a:cs typeface="Traditional Arabic" pitchFamily="2" charset="-78"/>
              </a:rPr>
              <a:t>ان</a:t>
            </a:r>
            <a:r>
              <a:rPr lang="ar-AE" sz="3600" b="1" dirty="0">
                <a:solidFill>
                  <a:schemeClr val="accent1">
                    <a:lumMod val="75000"/>
                  </a:schemeClr>
                </a:solidFill>
                <a:latin typeface="TopType Soncino" pitchFamily="2" charset="-79"/>
                <a:cs typeface="Traditional Arabic" pitchFamily="2" charset="-78"/>
              </a:rPr>
              <a:t> : </a:t>
            </a:r>
            <a:endParaRPr lang="en-US" sz="3600" b="1" dirty="0">
              <a:solidFill>
                <a:schemeClr val="accent1">
                  <a:lumMod val="75000"/>
                </a:schemeClr>
              </a:solidFill>
              <a:latin typeface="TopType Soncino" pitchFamily="2" charset="-79"/>
              <a:cs typeface="Traditional Arabic" pitchFamily="2" charset="-78"/>
            </a:endParaRPr>
          </a:p>
          <a:p>
            <a:pPr>
              <a:defRPr/>
            </a:pPr>
            <a:r>
              <a:rPr lang="en-US" sz="3600" b="1" dirty="0">
                <a:solidFill>
                  <a:schemeClr val="accent1">
                    <a:lumMod val="75000"/>
                  </a:schemeClr>
                </a:solidFill>
                <a:latin typeface="Traditional Arabic" pitchFamily="2" charset="-78"/>
                <a:cs typeface="Traditional Arabic" pitchFamily="2" charset="-78"/>
              </a:rPr>
              <a:t>S = (AB * BC)/2</a:t>
            </a:r>
            <a:endParaRPr lang="he-IL" sz="3600" b="1" dirty="0">
              <a:solidFill>
                <a:schemeClr val="accent1">
                  <a:lumMod val="75000"/>
                </a:schemeClr>
              </a:solidFill>
              <a:latin typeface="Traditional Arabic" pitchFamily="2" charset="-78"/>
              <a:cs typeface="TopType Soncino" pitchFamily="2" charset="-79"/>
            </a:endParaRPr>
          </a:p>
          <a:p>
            <a:pPr>
              <a:defRPr/>
            </a:pPr>
            <a:endParaRPr lang="ar-AE" sz="3600" b="1" dirty="0">
              <a:solidFill>
                <a:schemeClr val="accent1">
                  <a:lumMod val="75000"/>
                </a:schemeClr>
              </a:solidFill>
              <a:latin typeface="Traditional Arabic" pitchFamily="2" charset="-78"/>
              <a:cs typeface="Traditional Arabic" pitchFamily="2" charset="-78"/>
            </a:endParaRPr>
          </a:p>
        </p:txBody>
      </p:sp>
      <p:sp>
        <p:nvSpPr>
          <p:cNvPr id="4" name="مثلث قائم الزاوية 3"/>
          <p:cNvSpPr/>
          <p:nvPr/>
        </p:nvSpPr>
        <p:spPr>
          <a:xfrm>
            <a:off x="1643063" y="2786063"/>
            <a:ext cx="2143125" cy="2428875"/>
          </a:xfrm>
          <a:prstGeom prst="rtTriangl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endParaRPr lang="he-IL"/>
          </a:p>
        </p:txBody>
      </p:sp>
      <p:sp>
        <p:nvSpPr>
          <p:cNvPr id="9220" name="مربع نص 4"/>
          <p:cNvSpPr txBox="1">
            <a:spLocks noChangeArrowheads="1"/>
          </p:cNvSpPr>
          <p:nvPr/>
        </p:nvSpPr>
        <p:spPr bwMode="auto">
          <a:xfrm>
            <a:off x="1143000" y="2428875"/>
            <a:ext cx="5715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A</a:t>
            </a:r>
            <a:endParaRPr lang="he-IL" dirty="0">
              <a:solidFill>
                <a:srgbClr val="FF0000"/>
              </a:solidFill>
            </a:endParaRPr>
          </a:p>
        </p:txBody>
      </p:sp>
      <p:sp>
        <p:nvSpPr>
          <p:cNvPr id="9221" name="مربع نص 5"/>
          <p:cNvSpPr txBox="1">
            <a:spLocks noChangeArrowheads="1"/>
          </p:cNvSpPr>
          <p:nvPr/>
        </p:nvSpPr>
        <p:spPr bwMode="auto">
          <a:xfrm>
            <a:off x="4343400" y="5562600"/>
            <a:ext cx="42862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/>
              <a:t>C</a:t>
            </a:r>
            <a:endParaRPr lang="he-IL"/>
          </a:p>
        </p:txBody>
      </p:sp>
      <p:sp>
        <p:nvSpPr>
          <p:cNvPr id="9222" name="مربع نص 6"/>
          <p:cNvSpPr txBox="1">
            <a:spLocks noChangeArrowheads="1"/>
          </p:cNvSpPr>
          <p:nvPr/>
        </p:nvSpPr>
        <p:spPr bwMode="auto">
          <a:xfrm>
            <a:off x="1214438" y="5286375"/>
            <a:ext cx="5715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/>
              <a:t>B</a:t>
            </a:r>
            <a:endParaRPr lang="he-IL"/>
          </a:p>
        </p:txBody>
      </p:sp>
      <p:sp>
        <p:nvSpPr>
          <p:cNvPr id="8" name="مربع نص 4"/>
          <p:cNvSpPr txBox="1">
            <a:spLocks noChangeArrowheads="1"/>
          </p:cNvSpPr>
          <p:nvPr/>
        </p:nvSpPr>
        <p:spPr bwMode="auto">
          <a:xfrm>
            <a:off x="1219200" y="5410200"/>
            <a:ext cx="5715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B</a:t>
            </a:r>
            <a:endParaRPr lang="he-IL" dirty="0">
              <a:solidFill>
                <a:srgbClr val="FF0000"/>
              </a:solidFill>
            </a:endParaRPr>
          </a:p>
        </p:txBody>
      </p:sp>
      <p:sp>
        <p:nvSpPr>
          <p:cNvPr id="9" name="مربع نص 4"/>
          <p:cNvSpPr txBox="1">
            <a:spLocks noChangeArrowheads="1"/>
          </p:cNvSpPr>
          <p:nvPr/>
        </p:nvSpPr>
        <p:spPr bwMode="auto">
          <a:xfrm>
            <a:off x="3429000" y="5486400"/>
            <a:ext cx="5715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mtClean="0">
                <a:solidFill>
                  <a:srgbClr val="FF0000"/>
                </a:solidFill>
              </a:rPr>
              <a:t>C</a:t>
            </a:r>
            <a:endParaRPr lang="he-IL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123728" y="2492896"/>
            <a:ext cx="5328592" cy="25202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5" name="Rectangle 4"/>
          <p:cNvSpPr/>
          <p:nvPr/>
        </p:nvSpPr>
        <p:spPr>
          <a:xfrm>
            <a:off x="2123728" y="2492896"/>
            <a:ext cx="216024" cy="216024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6" name="Rectangle 5"/>
          <p:cNvSpPr/>
          <p:nvPr/>
        </p:nvSpPr>
        <p:spPr>
          <a:xfrm>
            <a:off x="7236296" y="2492896"/>
            <a:ext cx="216024" cy="216024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7" name="Rectangle 6"/>
          <p:cNvSpPr/>
          <p:nvPr/>
        </p:nvSpPr>
        <p:spPr>
          <a:xfrm>
            <a:off x="7236296" y="4797152"/>
            <a:ext cx="216024" cy="216024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8" name="Rectangle 7"/>
          <p:cNvSpPr/>
          <p:nvPr/>
        </p:nvSpPr>
        <p:spPr>
          <a:xfrm>
            <a:off x="2123728" y="4797152"/>
            <a:ext cx="216024" cy="216024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4" name="Rectangle 3"/>
          <p:cNvSpPr/>
          <p:nvPr/>
        </p:nvSpPr>
        <p:spPr>
          <a:xfrm>
            <a:off x="2123728" y="2492896"/>
            <a:ext cx="5328592" cy="25202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5" name="Rectangle 4"/>
          <p:cNvSpPr/>
          <p:nvPr/>
        </p:nvSpPr>
        <p:spPr>
          <a:xfrm>
            <a:off x="2123728" y="2492896"/>
            <a:ext cx="216024" cy="216024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6" name="Rectangle 5"/>
          <p:cNvSpPr/>
          <p:nvPr/>
        </p:nvSpPr>
        <p:spPr>
          <a:xfrm>
            <a:off x="7236296" y="2492896"/>
            <a:ext cx="216024" cy="216024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7" name="Rectangle 6"/>
          <p:cNvSpPr/>
          <p:nvPr/>
        </p:nvSpPr>
        <p:spPr>
          <a:xfrm>
            <a:off x="7236296" y="4797152"/>
            <a:ext cx="216024" cy="216024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8" name="Rectangle 7"/>
          <p:cNvSpPr/>
          <p:nvPr/>
        </p:nvSpPr>
        <p:spPr>
          <a:xfrm>
            <a:off x="2123728" y="4797152"/>
            <a:ext cx="216024" cy="216024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cxnSp>
        <p:nvCxnSpPr>
          <p:cNvPr id="10" name="Straight Connector 9"/>
          <p:cNvCxnSpPr/>
          <p:nvPr/>
        </p:nvCxnSpPr>
        <p:spPr>
          <a:xfrm flipV="1">
            <a:off x="2123728" y="2492896"/>
            <a:ext cx="5328592" cy="2484276"/>
          </a:xfrm>
          <a:prstGeom prst="line">
            <a:avLst/>
          </a:prstGeom>
          <a:ln w="57150"/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he-IL" dirty="0"/>
          </a:p>
        </p:txBody>
      </p:sp>
      <p:grpSp>
        <p:nvGrpSpPr>
          <p:cNvPr id="2" name="Group 13"/>
          <p:cNvGrpSpPr/>
          <p:nvPr/>
        </p:nvGrpSpPr>
        <p:grpSpPr>
          <a:xfrm>
            <a:off x="2123728" y="2492896"/>
            <a:ext cx="5400600" cy="2520280"/>
            <a:chOff x="2123728" y="2492896"/>
            <a:chExt cx="5400600" cy="2520280"/>
          </a:xfrm>
          <a:solidFill>
            <a:schemeClr val="tx2">
              <a:lumMod val="40000"/>
              <a:lumOff val="60000"/>
            </a:schemeClr>
          </a:solidFill>
        </p:grpSpPr>
        <p:grpSp>
          <p:nvGrpSpPr>
            <p:cNvPr id="9" name="Group 10"/>
            <p:cNvGrpSpPr/>
            <p:nvPr/>
          </p:nvGrpSpPr>
          <p:grpSpPr>
            <a:xfrm>
              <a:off x="2123728" y="2492896"/>
              <a:ext cx="5328592" cy="2520280"/>
              <a:chOff x="2123728" y="2492896"/>
              <a:chExt cx="5328592" cy="2520280"/>
            </a:xfrm>
            <a:grpFill/>
          </p:grpSpPr>
          <p:sp>
            <p:nvSpPr>
              <p:cNvPr id="4" name="Rectangle 3"/>
              <p:cNvSpPr/>
              <p:nvPr/>
            </p:nvSpPr>
            <p:spPr>
              <a:xfrm>
                <a:off x="2123728" y="2492896"/>
                <a:ext cx="5328592" cy="2520280"/>
              </a:xfrm>
              <a:prstGeom prst="rect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he-IL"/>
              </a:p>
            </p:txBody>
          </p:sp>
          <p:sp>
            <p:nvSpPr>
              <p:cNvPr id="5" name="Rectangle 4"/>
              <p:cNvSpPr/>
              <p:nvPr/>
            </p:nvSpPr>
            <p:spPr>
              <a:xfrm>
                <a:off x="2123728" y="2492896"/>
                <a:ext cx="216024" cy="216024"/>
              </a:xfrm>
              <a:prstGeom prst="rect">
                <a:avLst/>
              </a:prstGeom>
              <a:grpFill/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1" anchor="ctr"/>
              <a:lstStyle/>
              <a:p>
                <a:pPr algn="ctr"/>
                <a:endParaRPr lang="he-IL"/>
              </a:p>
            </p:txBody>
          </p:sp>
          <p:sp>
            <p:nvSpPr>
              <p:cNvPr id="6" name="Rectangle 5"/>
              <p:cNvSpPr/>
              <p:nvPr/>
            </p:nvSpPr>
            <p:spPr>
              <a:xfrm>
                <a:off x="7236296" y="2492896"/>
                <a:ext cx="216024" cy="216024"/>
              </a:xfrm>
              <a:prstGeom prst="rect">
                <a:avLst/>
              </a:prstGeom>
              <a:grpFill/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1" anchor="ctr"/>
              <a:lstStyle/>
              <a:p>
                <a:pPr algn="ctr"/>
                <a:endParaRPr lang="he-IL"/>
              </a:p>
            </p:txBody>
          </p:sp>
          <p:sp>
            <p:nvSpPr>
              <p:cNvPr id="7" name="Rectangle 6"/>
              <p:cNvSpPr/>
              <p:nvPr/>
            </p:nvSpPr>
            <p:spPr>
              <a:xfrm>
                <a:off x="7236296" y="4797152"/>
                <a:ext cx="216024" cy="216024"/>
              </a:xfrm>
              <a:prstGeom prst="rect">
                <a:avLst/>
              </a:prstGeom>
              <a:grpFill/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1" anchor="ctr"/>
              <a:lstStyle/>
              <a:p>
                <a:pPr algn="ctr"/>
                <a:endParaRPr lang="he-IL"/>
              </a:p>
            </p:txBody>
          </p:sp>
          <p:sp>
            <p:nvSpPr>
              <p:cNvPr id="8" name="Rectangle 7"/>
              <p:cNvSpPr/>
              <p:nvPr/>
            </p:nvSpPr>
            <p:spPr>
              <a:xfrm>
                <a:off x="2123728" y="4797152"/>
                <a:ext cx="216024" cy="216024"/>
              </a:xfrm>
              <a:prstGeom prst="rect">
                <a:avLst/>
              </a:prstGeom>
              <a:grpFill/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1" anchor="ctr"/>
              <a:lstStyle/>
              <a:p>
                <a:pPr algn="ctr"/>
                <a:endParaRPr lang="he-IL"/>
              </a:p>
            </p:txBody>
          </p:sp>
          <p:cxnSp>
            <p:nvCxnSpPr>
              <p:cNvPr id="10" name="Straight Connector 9"/>
              <p:cNvCxnSpPr/>
              <p:nvPr/>
            </p:nvCxnSpPr>
            <p:spPr>
              <a:xfrm flipV="1">
                <a:off x="2123728" y="2492896"/>
                <a:ext cx="5328592" cy="2484276"/>
              </a:xfrm>
              <a:prstGeom prst="line">
                <a:avLst/>
              </a:prstGeom>
              <a:grpFill/>
              <a:ln w="57150"/>
            </p:spPr>
            <p:style>
              <a:lnRef idx="2">
                <a:schemeClr val="accent5"/>
              </a:lnRef>
              <a:fillRef idx="0">
                <a:schemeClr val="accent5"/>
              </a:fillRef>
              <a:effectRef idx="1">
                <a:schemeClr val="accent5"/>
              </a:effectRef>
              <a:fontRef idx="minor">
                <a:schemeClr val="tx1"/>
              </a:fontRef>
            </p:style>
          </p:cxnSp>
        </p:grpSp>
        <p:sp>
          <p:nvSpPr>
            <p:cNvPr id="12" name="Isosceles Triangle 11"/>
            <p:cNvSpPr/>
            <p:nvPr/>
          </p:nvSpPr>
          <p:spPr>
            <a:xfrm>
              <a:off x="2123728" y="2492896"/>
              <a:ext cx="5400600" cy="2520280"/>
            </a:xfrm>
            <a:prstGeom prst="triangle">
              <a:avLst>
                <a:gd name="adj" fmla="val 99182"/>
              </a:avLst>
            </a:prstGeom>
            <a:grpFill/>
          </p:spPr>
          <p:style>
            <a:lnRef idx="3">
              <a:schemeClr val="lt1"/>
            </a:lnRef>
            <a:fillRef idx="1">
              <a:schemeClr val="dk1"/>
            </a:fillRef>
            <a:effectRef idx="1">
              <a:schemeClr val="dk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Isosceles Triangle 4"/>
          <p:cNvSpPr/>
          <p:nvPr/>
        </p:nvSpPr>
        <p:spPr>
          <a:xfrm>
            <a:off x="2123728" y="2492896"/>
            <a:ext cx="5400600" cy="2520280"/>
          </a:xfrm>
          <a:prstGeom prst="triangle">
            <a:avLst>
              <a:gd name="adj" fmla="val 99182"/>
            </a:avLst>
          </a:prstGeom>
          <a:solidFill>
            <a:schemeClr val="tx2">
              <a:lumMod val="60000"/>
              <a:lumOff val="40000"/>
            </a:schemeClr>
          </a:solidFill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6" name="Isosceles Triangle 5"/>
          <p:cNvSpPr/>
          <p:nvPr/>
        </p:nvSpPr>
        <p:spPr>
          <a:xfrm rot="10800000">
            <a:off x="827584" y="836712"/>
            <a:ext cx="5400600" cy="2520280"/>
          </a:xfrm>
          <a:prstGeom prst="triangle">
            <a:avLst>
              <a:gd name="adj" fmla="val 9918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7" name="Rectangle 6"/>
          <p:cNvSpPr/>
          <p:nvPr/>
        </p:nvSpPr>
        <p:spPr>
          <a:xfrm>
            <a:off x="827584" y="836712"/>
            <a:ext cx="216024" cy="216024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8" name="Rectangle 7"/>
          <p:cNvSpPr/>
          <p:nvPr/>
        </p:nvSpPr>
        <p:spPr>
          <a:xfrm>
            <a:off x="7308304" y="4797152"/>
            <a:ext cx="216024" cy="216024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Isosceles Triangle 5"/>
          <p:cNvSpPr/>
          <p:nvPr/>
        </p:nvSpPr>
        <p:spPr>
          <a:xfrm rot="10800000">
            <a:off x="827584" y="836712"/>
            <a:ext cx="5400600" cy="2520280"/>
          </a:xfrm>
          <a:prstGeom prst="triangle">
            <a:avLst>
              <a:gd name="adj" fmla="val 9918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7" name="Rectangle 6"/>
          <p:cNvSpPr/>
          <p:nvPr/>
        </p:nvSpPr>
        <p:spPr>
          <a:xfrm>
            <a:off x="827584" y="836712"/>
            <a:ext cx="216024" cy="216024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8" name="Rectangle 7"/>
          <p:cNvSpPr/>
          <p:nvPr/>
        </p:nvSpPr>
        <p:spPr>
          <a:xfrm>
            <a:off x="7236296" y="2492896"/>
            <a:ext cx="216024" cy="216024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5" name="Isosceles Triangle 4"/>
          <p:cNvSpPr/>
          <p:nvPr/>
        </p:nvSpPr>
        <p:spPr>
          <a:xfrm rot="18723812">
            <a:off x="2123728" y="2492896"/>
            <a:ext cx="5400600" cy="2520280"/>
          </a:xfrm>
          <a:prstGeom prst="triangle">
            <a:avLst>
              <a:gd name="adj" fmla="val 99182"/>
            </a:avLst>
          </a:prstGeom>
          <a:solidFill>
            <a:schemeClr val="tx2">
              <a:lumMod val="40000"/>
              <a:lumOff val="60000"/>
            </a:schemeClr>
          </a:solidFill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Isosceles Triangle 5"/>
          <p:cNvSpPr/>
          <p:nvPr/>
        </p:nvSpPr>
        <p:spPr>
          <a:xfrm rot="10800000">
            <a:off x="827584" y="836712"/>
            <a:ext cx="5400600" cy="2520280"/>
          </a:xfrm>
          <a:prstGeom prst="triangle">
            <a:avLst>
              <a:gd name="adj" fmla="val 9918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7" name="Rectangle 6"/>
          <p:cNvSpPr/>
          <p:nvPr/>
        </p:nvSpPr>
        <p:spPr>
          <a:xfrm>
            <a:off x="827584" y="836712"/>
            <a:ext cx="216024" cy="216024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5" name="Isosceles Triangle 4"/>
          <p:cNvSpPr/>
          <p:nvPr/>
        </p:nvSpPr>
        <p:spPr>
          <a:xfrm rot="16920381">
            <a:off x="2123728" y="2492896"/>
            <a:ext cx="5400600" cy="2520280"/>
          </a:xfrm>
          <a:prstGeom prst="triangle">
            <a:avLst>
              <a:gd name="adj" fmla="val 99182"/>
            </a:avLst>
          </a:prstGeom>
          <a:solidFill>
            <a:schemeClr val="tx2">
              <a:lumMod val="40000"/>
              <a:lumOff val="60000"/>
            </a:schemeClr>
          </a:solidFill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Isosceles Triangle 5"/>
          <p:cNvSpPr/>
          <p:nvPr/>
        </p:nvSpPr>
        <p:spPr>
          <a:xfrm rot="10800000">
            <a:off x="827584" y="836712"/>
            <a:ext cx="5400600" cy="2520280"/>
          </a:xfrm>
          <a:prstGeom prst="triangle">
            <a:avLst>
              <a:gd name="adj" fmla="val 9918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7" name="Rectangle 6"/>
          <p:cNvSpPr/>
          <p:nvPr/>
        </p:nvSpPr>
        <p:spPr>
          <a:xfrm>
            <a:off x="827584" y="836712"/>
            <a:ext cx="216024" cy="216024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5" name="Isosceles Triangle 4"/>
          <p:cNvSpPr/>
          <p:nvPr/>
        </p:nvSpPr>
        <p:spPr>
          <a:xfrm rot="12726463">
            <a:off x="2123728" y="2492896"/>
            <a:ext cx="5400600" cy="2520280"/>
          </a:xfrm>
          <a:prstGeom prst="triangle">
            <a:avLst>
              <a:gd name="adj" fmla="val 99182"/>
            </a:avLst>
          </a:prstGeom>
          <a:solidFill>
            <a:schemeClr val="tx2">
              <a:lumMod val="40000"/>
              <a:lumOff val="60000"/>
            </a:schemeClr>
          </a:solidFill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כותרת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JO" dirty="0" smtClean="0"/>
              <a:t>الزاوية القائمة</a:t>
            </a:r>
            <a:endParaRPr lang="he-IL" dirty="0"/>
          </a:p>
        </p:txBody>
      </p:sp>
      <p:sp>
        <p:nvSpPr>
          <p:cNvPr id="7" name="מציין מיקום טקסט 6"/>
          <p:cNvSpPr>
            <a:spLocks noGrp="1"/>
          </p:cNvSpPr>
          <p:nvPr>
            <p:ph type="body" idx="2"/>
          </p:nvPr>
        </p:nvSpPr>
        <p:spPr>
          <a:xfrm>
            <a:off x="6400800" y="2014537"/>
            <a:ext cx="2514600" cy="4843463"/>
          </a:xfrm>
        </p:spPr>
        <p:txBody>
          <a:bodyPr>
            <a:normAutofit/>
          </a:bodyPr>
          <a:lstStyle/>
          <a:p>
            <a:r>
              <a:rPr lang="ar-JO" sz="3200" b="1" dirty="0" smtClean="0">
                <a:latin typeface="Traditional Arabic" pitchFamily="18" charset="-78"/>
                <a:cs typeface="Traditional Arabic" pitchFamily="18" charset="-78"/>
              </a:rPr>
              <a:t>لدينا مستقيم متوازي: </a:t>
            </a:r>
            <a:endParaRPr lang="he-IL" sz="3200" b="1" dirty="0">
              <a:latin typeface="Traditional Arabic" pitchFamily="18" charset="-78"/>
            </a:endParaRP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/>
          <a:srcRect l="36530" t="54167" r="49414" b="37500"/>
          <a:stretch>
            <a:fillRect/>
          </a:stretch>
        </p:blipFill>
        <p:spPr bwMode="auto">
          <a:xfrm>
            <a:off x="1828800" y="2895600"/>
            <a:ext cx="5486400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Isosceles Triangle 5"/>
          <p:cNvSpPr/>
          <p:nvPr/>
        </p:nvSpPr>
        <p:spPr>
          <a:xfrm rot="10800000">
            <a:off x="827584" y="836712"/>
            <a:ext cx="5400600" cy="2520280"/>
          </a:xfrm>
          <a:prstGeom prst="triangle">
            <a:avLst>
              <a:gd name="adj" fmla="val 9918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7" name="Rectangle 6"/>
          <p:cNvSpPr/>
          <p:nvPr/>
        </p:nvSpPr>
        <p:spPr>
          <a:xfrm>
            <a:off x="827584" y="836712"/>
            <a:ext cx="216024" cy="216024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5" name="Isosceles Triangle 4"/>
          <p:cNvSpPr/>
          <p:nvPr/>
        </p:nvSpPr>
        <p:spPr>
          <a:xfrm rot="11013247">
            <a:off x="2123728" y="2492896"/>
            <a:ext cx="5400600" cy="2520280"/>
          </a:xfrm>
          <a:prstGeom prst="triangle">
            <a:avLst>
              <a:gd name="adj" fmla="val 99182"/>
            </a:avLst>
          </a:prstGeom>
          <a:solidFill>
            <a:schemeClr val="tx2">
              <a:lumMod val="40000"/>
              <a:lumOff val="60000"/>
            </a:schemeClr>
          </a:solidFill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Isosceles Triangle 5"/>
          <p:cNvSpPr/>
          <p:nvPr/>
        </p:nvSpPr>
        <p:spPr>
          <a:xfrm rot="10800000">
            <a:off x="827584" y="836712"/>
            <a:ext cx="5400600" cy="2520280"/>
          </a:xfrm>
          <a:prstGeom prst="triangle">
            <a:avLst>
              <a:gd name="adj" fmla="val 9918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7" name="Rectangle 6"/>
          <p:cNvSpPr/>
          <p:nvPr/>
        </p:nvSpPr>
        <p:spPr>
          <a:xfrm>
            <a:off x="827584" y="836712"/>
            <a:ext cx="216024" cy="216024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5" name="Isosceles Triangle 4"/>
          <p:cNvSpPr/>
          <p:nvPr/>
        </p:nvSpPr>
        <p:spPr>
          <a:xfrm rot="11013247">
            <a:off x="756492" y="1721763"/>
            <a:ext cx="5400600" cy="2520280"/>
          </a:xfrm>
          <a:prstGeom prst="triangle">
            <a:avLst>
              <a:gd name="adj" fmla="val 99182"/>
            </a:avLst>
          </a:prstGeom>
          <a:solidFill>
            <a:schemeClr val="tx2">
              <a:lumMod val="40000"/>
              <a:lumOff val="60000"/>
            </a:schemeClr>
          </a:solidFill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Isosceles Triangle 5"/>
          <p:cNvSpPr/>
          <p:nvPr/>
        </p:nvSpPr>
        <p:spPr>
          <a:xfrm rot="10800000">
            <a:off x="827584" y="836712"/>
            <a:ext cx="5400600" cy="2520280"/>
          </a:xfrm>
          <a:prstGeom prst="triangle">
            <a:avLst>
              <a:gd name="adj" fmla="val 9918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7" name="Rectangle 6"/>
          <p:cNvSpPr/>
          <p:nvPr/>
        </p:nvSpPr>
        <p:spPr>
          <a:xfrm>
            <a:off x="827584" y="836712"/>
            <a:ext cx="216024" cy="216024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5" name="Isosceles Triangle 4"/>
          <p:cNvSpPr/>
          <p:nvPr/>
        </p:nvSpPr>
        <p:spPr>
          <a:xfrm rot="10800000">
            <a:off x="756492" y="1721763"/>
            <a:ext cx="5400600" cy="2520280"/>
          </a:xfrm>
          <a:prstGeom prst="triangle">
            <a:avLst>
              <a:gd name="adj" fmla="val 99182"/>
            </a:avLst>
          </a:prstGeom>
          <a:solidFill>
            <a:schemeClr val="tx2">
              <a:lumMod val="40000"/>
              <a:lumOff val="60000"/>
            </a:schemeClr>
          </a:solidFill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Isosceles Triangle 5"/>
          <p:cNvSpPr/>
          <p:nvPr/>
        </p:nvSpPr>
        <p:spPr>
          <a:xfrm rot="10800000">
            <a:off x="827584" y="836712"/>
            <a:ext cx="5400600" cy="2520280"/>
          </a:xfrm>
          <a:prstGeom prst="triangle">
            <a:avLst>
              <a:gd name="adj" fmla="val 9918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7" name="Rectangle 6"/>
          <p:cNvSpPr/>
          <p:nvPr/>
        </p:nvSpPr>
        <p:spPr>
          <a:xfrm>
            <a:off x="827584" y="836712"/>
            <a:ext cx="216024" cy="216024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5" name="Isosceles Triangle 4"/>
          <p:cNvSpPr/>
          <p:nvPr/>
        </p:nvSpPr>
        <p:spPr>
          <a:xfrm rot="10800000">
            <a:off x="827584" y="836712"/>
            <a:ext cx="5400600" cy="2520280"/>
          </a:xfrm>
          <a:prstGeom prst="triangle">
            <a:avLst>
              <a:gd name="adj" fmla="val 99182"/>
            </a:avLst>
          </a:prstGeom>
          <a:solidFill>
            <a:schemeClr val="tx2">
              <a:lumMod val="40000"/>
              <a:lumOff val="60000"/>
            </a:schemeClr>
          </a:solidFill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he-IL" dirty="0"/>
          </a:p>
        </p:txBody>
      </p:sp>
      <p:grpSp>
        <p:nvGrpSpPr>
          <p:cNvPr id="2" name="Group 13"/>
          <p:cNvGrpSpPr/>
          <p:nvPr/>
        </p:nvGrpSpPr>
        <p:grpSpPr>
          <a:xfrm>
            <a:off x="2123728" y="2492896"/>
            <a:ext cx="5400600" cy="2520280"/>
            <a:chOff x="2123728" y="2492896"/>
            <a:chExt cx="5400600" cy="2520280"/>
          </a:xfrm>
        </p:grpSpPr>
        <p:grpSp>
          <p:nvGrpSpPr>
            <p:cNvPr id="9" name="Group 10"/>
            <p:cNvGrpSpPr/>
            <p:nvPr/>
          </p:nvGrpSpPr>
          <p:grpSpPr>
            <a:xfrm>
              <a:off x="2123728" y="2492896"/>
              <a:ext cx="5328592" cy="2520280"/>
              <a:chOff x="2123728" y="2492896"/>
              <a:chExt cx="5328592" cy="2520280"/>
            </a:xfrm>
          </p:grpSpPr>
          <p:sp>
            <p:nvSpPr>
              <p:cNvPr id="4" name="Rectangle 3"/>
              <p:cNvSpPr/>
              <p:nvPr/>
            </p:nvSpPr>
            <p:spPr>
              <a:xfrm>
                <a:off x="2123728" y="2492896"/>
                <a:ext cx="5328592" cy="2520280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he-IL"/>
              </a:p>
            </p:txBody>
          </p:sp>
          <p:sp>
            <p:nvSpPr>
              <p:cNvPr id="5" name="Rectangle 4"/>
              <p:cNvSpPr/>
              <p:nvPr/>
            </p:nvSpPr>
            <p:spPr>
              <a:xfrm>
                <a:off x="2123728" y="2492896"/>
                <a:ext cx="216024" cy="216024"/>
              </a:xfrm>
              <a:prstGeom prst="rect">
                <a:avLst/>
              </a:prstGeom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1" anchor="ctr"/>
              <a:lstStyle/>
              <a:p>
                <a:pPr algn="ctr"/>
                <a:endParaRPr lang="he-IL"/>
              </a:p>
            </p:txBody>
          </p:sp>
          <p:sp>
            <p:nvSpPr>
              <p:cNvPr id="6" name="Rectangle 5"/>
              <p:cNvSpPr/>
              <p:nvPr/>
            </p:nvSpPr>
            <p:spPr>
              <a:xfrm>
                <a:off x="7236296" y="2492896"/>
                <a:ext cx="216024" cy="216024"/>
              </a:xfrm>
              <a:prstGeom prst="rect">
                <a:avLst/>
              </a:prstGeom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1" anchor="ctr"/>
              <a:lstStyle/>
              <a:p>
                <a:pPr algn="ctr"/>
                <a:endParaRPr lang="he-IL"/>
              </a:p>
            </p:txBody>
          </p:sp>
          <p:sp>
            <p:nvSpPr>
              <p:cNvPr id="7" name="Rectangle 6"/>
              <p:cNvSpPr/>
              <p:nvPr/>
            </p:nvSpPr>
            <p:spPr>
              <a:xfrm>
                <a:off x="7236296" y="4797152"/>
                <a:ext cx="216024" cy="216024"/>
              </a:xfrm>
              <a:prstGeom prst="rect">
                <a:avLst/>
              </a:prstGeom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1" anchor="ctr"/>
              <a:lstStyle/>
              <a:p>
                <a:pPr algn="ctr"/>
                <a:endParaRPr lang="he-IL"/>
              </a:p>
            </p:txBody>
          </p:sp>
          <p:sp>
            <p:nvSpPr>
              <p:cNvPr id="8" name="Rectangle 7"/>
              <p:cNvSpPr/>
              <p:nvPr/>
            </p:nvSpPr>
            <p:spPr>
              <a:xfrm>
                <a:off x="2123728" y="4797152"/>
                <a:ext cx="216024" cy="216024"/>
              </a:xfrm>
              <a:prstGeom prst="rect">
                <a:avLst/>
              </a:prstGeom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1" anchor="ctr"/>
              <a:lstStyle/>
              <a:p>
                <a:pPr algn="ctr"/>
                <a:endParaRPr lang="he-IL"/>
              </a:p>
            </p:txBody>
          </p:sp>
          <p:cxnSp>
            <p:nvCxnSpPr>
              <p:cNvPr id="10" name="Straight Connector 9"/>
              <p:cNvCxnSpPr/>
              <p:nvPr/>
            </p:nvCxnSpPr>
            <p:spPr>
              <a:xfrm flipV="1">
                <a:off x="2123728" y="2492896"/>
                <a:ext cx="5328592" cy="2484276"/>
              </a:xfrm>
              <a:prstGeom prst="line">
                <a:avLst/>
              </a:prstGeom>
              <a:ln w="57150"/>
            </p:spPr>
            <p:style>
              <a:lnRef idx="2">
                <a:schemeClr val="accent5"/>
              </a:lnRef>
              <a:fillRef idx="0">
                <a:schemeClr val="accent5"/>
              </a:fillRef>
              <a:effectRef idx="1">
                <a:schemeClr val="accent5"/>
              </a:effectRef>
              <a:fontRef idx="minor">
                <a:schemeClr val="tx1"/>
              </a:fontRef>
            </p:style>
          </p:cxnSp>
        </p:grpSp>
        <p:sp>
          <p:nvSpPr>
            <p:cNvPr id="12" name="Isosceles Triangle 11"/>
            <p:cNvSpPr/>
            <p:nvPr/>
          </p:nvSpPr>
          <p:spPr>
            <a:xfrm>
              <a:off x="2123728" y="2492896"/>
              <a:ext cx="5400600" cy="2520280"/>
            </a:xfrm>
            <a:prstGeom prst="triangle">
              <a:avLst>
                <a:gd name="adj" fmla="val 99182"/>
              </a:avLst>
            </a:prstGeom>
            <a:solidFill>
              <a:schemeClr val="tx2">
                <a:lumMod val="40000"/>
                <a:lumOff val="60000"/>
              </a:schemeClr>
            </a:solidFill>
          </p:spPr>
          <p:style>
            <a:lnRef idx="3">
              <a:schemeClr val="lt1"/>
            </a:lnRef>
            <a:fillRef idx="1">
              <a:schemeClr val="dk1"/>
            </a:fillRef>
            <a:effectRef idx="1">
              <a:schemeClr val="dk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Isosceles Triangle 4"/>
          <p:cNvSpPr/>
          <p:nvPr/>
        </p:nvSpPr>
        <p:spPr>
          <a:xfrm>
            <a:off x="2123728" y="2492896"/>
            <a:ext cx="5400600" cy="2520280"/>
          </a:xfrm>
          <a:prstGeom prst="triangle">
            <a:avLst>
              <a:gd name="adj" fmla="val 99182"/>
            </a:avLst>
          </a:prstGeom>
          <a:solidFill>
            <a:schemeClr val="tx2">
              <a:lumMod val="40000"/>
              <a:lumOff val="60000"/>
            </a:schemeClr>
          </a:solidFill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6" name="Isosceles Triangle 5"/>
          <p:cNvSpPr/>
          <p:nvPr/>
        </p:nvSpPr>
        <p:spPr>
          <a:xfrm rot="10800000">
            <a:off x="827584" y="836712"/>
            <a:ext cx="5400600" cy="2520280"/>
          </a:xfrm>
          <a:prstGeom prst="triangle">
            <a:avLst>
              <a:gd name="adj" fmla="val 9918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7" name="Rectangle 6"/>
          <p:cNvSpPr/>
          <p:nvPr/>
        </p:nvSpPr>
        <p:spPr>
          <a:xfrm>
            <a:off x="827584" y="836712"/>
            <a:ext cx="216024" cy="216024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8" name="Rectangle 7"/>
          <p:cNvSpPr/>
          <p:nvPr/>
        </p:nvSpPr>
        <p:spPr>
          <a:xfrm>
            <a:off x="7308304" y="4797152"/>
            <a:ext cx="216024" cy="216024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Isosceles Triangle 4"/>
          <p:cNvSpPr/>
          <p:nvPr/>
        </p:nvSpPr>
        <p:spPr>
          <a:xfrm>
            <a:off x="2123728" y="2492896"/>
            <a:ext cx="5400600" cy="2520280"/>
          </a:xfrm>
          <a:prstGeom prst="triangle">
            <a:avLst>
              <a:gd name="adj" fmla="val 99182"/>
            </a:avLst>
          </a:prstGeom>
          <a:solidFill>
            <a:schemeClr val="tx2">
              <a:lumMod val="40000"/>
              <a:lumOff val="60000"/>
            </a:schemeClr>
          </a:solidFill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6" name="Isosceles Triangle 5"/>
          <p:cNvSpPr/>
          <p:nvPr/>
        </p:nvSpPr>
        <p:spPr>
          <a:xfrm rot="4959666">
            <a:off x="827584" y="836712"/>
            <a:ext cx="5400600" cy="2520280"/>
          </a:xfrm>
          <a:prstGeom prst="triangle">
            <a:avLst>
              <a:gd name="adj" fmla="val 9918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8" name="Rectangle 7"/>
          <p:cNvSpPr/>
          <p:nvPr/>
        </p:nvSpPr>
        <p:spPr>
          <a:xfrm>
            <a:off x="7308304" y="4797152"/>
            <a:ext cx="216024" cy="216024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Isosceles Triangle 4"/>
          <p:cNvSpPr/>
          <p:nvPr/>
        </p:nvSpPr>
        <p:spPr>
          <a:xfrm>
            <a:off x="2123728" y="2492896"/>
            <a:ext cx="5400600" cy="2520280"/>
          </a:xfrm>
          <a:prstGeom prst="triangle">
            <a:avLst>
              <a:gd name="adj" fmla="val 99182"/>
            </a:avLst>
          </a:prstGeom>
          <a:solidFill>
            <a:schemeClr val="tx2">
              <a:lumMod val="40000"/>
              <a:lumOff val="60000"/>
            </a:schemeClr>
          </a:solidFill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6" name="Isosceles Triangle 5"/>
          <p:cNvSpPr/>
          <p:nvPr/>
        </p:nvSpPr>
        <p:spPr>
          <a:xfrm rot="2829576">
            <a:off x="827584" y="836712"/>
            <a:ext cx="5400600" cy="2520280"/>
          </a:xfrm>
          <a:prstGeom prst="triangle">
            <a:avLst>
              <a:gd name="adj" fmla="val 9918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8" name="Rectangle 7"/>
          <p:cNvSpPr/>
          <p:nvPr/>
        </p:nvSpPr>
        <p:spPr>
          <a:xfrm>
            <a:off x="7308304" y="4797152"/>
            <a:ext cx="216024" cy="216024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Isosceles Triangle 4"/>
          <p:cNvSpPr/>
          <p:nvPr/>
        </p:nvSpPr>
        <p:spPr>
          <a:xfrm>
            <a:off x="2123728" y="2492896"/>
            <a:ext cx="5400600" cy="2520280"/>
          </a:xfrm>
          <a:prstGeom prst="triangle">
            <a:avLst>
              <a:gd name="adj" fmla="val 99182"/>
            </a:avLst>
          </a:prstGeom>
          <a:solidFill>
            <a:schemeClr val="tx2">
              <a:lumMod val="40000"/>
              <a:lumOff val="60000"/>
            </a:schemeClr>
          </a:solidFill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6" name="Isosceles Triangle 5"/>
          <p:cNvSpPr/>
          <p:nvPr/>
        </p:nvSpPr>
        <p:spPr>
          <a:xfrm rot="1060811">
            <a:off x="743359" y="757227"/>
            <a:ext cx="5400600" cy="2520280"/>
          </a:xfrm>
          <a:prstGeom prst="triangle">
            <a:avLst>
              <a:gd name="adj" fmla="val 9918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8" name="Rectangle 7"/>
          <p:cNvSpPr/>
          <p:nvPr/>
        </p:nvSpPr>
        <p:spPr>
          <a:xfrm>
            <a:off x="7308304" y="4797152"/>
            <a:ext cx="216024" cy="216024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Isosceles Triangle 4"/>
          <p:cNvSpPr/>
          <p:nvPr/>
        </p:nvSpPr>
        <p:spPr>
          <a:xfrm>
            <a:off x="2123728" y="2492896"/>
            <a:ext cx="5400600" cy="2520280"/>
          </a:xfrm>
          <a:prstGeom prst="triangle">
            <a:avLst>
              <a:gd name="adj" fmla="val 99182"/>
            </a:avLst>
          </a:prstGeom>
          <a:solidFill>
            <a:schemeClr val="tx2">
              <a:lumMod val="40000"/>
              <a:lumOff val="60000"/>
            </a:schemeClr>
          </a:solidFill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6" name="Isosceles Triangle 5"/>
          <p:cNvSpPr/>
          <p:nvPr/>
        </p:nvSpPr>
        <p:spPr>
          <a:xfrm>
            <a:off x="743359" y="757227"/>
            <a:ext cx="5400600" cy="2520280"/>
          </a:xfrm>
          <a:prstGeom prst="triangle">
            <a:avLst>
              <a:gd name="adj" fmla="val 9918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8" name="Rectangle 7"/>
          <p:cNvSpPr/>
          <p:nvPr/>
        </p:nvSpPr>
        <p:spPr>
          <a:xfrm>
            <a:off x="7308304" y="4797152"/>
            <a:ext cx="216024" cy="216024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JO" dirty="0" smtClean="0"/>
              <a:t>نمرر منصف للمستقيم: </a:t>
            </a:r>
            <a:endParaRPr lang="he-IL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 l="36896" t="50000" r="49048" b="37500"/>
          <a:stretch>
            <a:fillRect/>
          </a:stretch>
        </p:blipFill>
        <p:spPr bwMode="auto">
          <a:xfrm>
            <a:off x="1981200" y="1752600"/>
            <a:ext cx="5791200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Isosceles Triangle 4"/>
          <p:cNvSpPr/>
          <p:nvPr/>
        </p:nvSpPr>
        <p:spPr>
          <a:xfrm>
            <a:off x="2123728" y="2492896"/>
            <a:ext cx="5400600" cy="2520280"/>
          </a:xfrm>
          <a:prstGeom prst="triangle">
            <a:avLst>
              <a:gd name="adj" fmla="val 99182"/>
            </a:avLst>
          </a:prstGeom>
          <a:solidFill>
            <a:schemeClr val="tx2">
              <a:lumMod val="40000"/>
              <a:lumOff val="60000"/>
            </a:schemeClr>
          </a:solidFill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6" name="Isosceles Triangle 5"/>
          <p:cNvSpPr/>
          <p:nvPr/>
        </p:nvSpPr>
        <p:spPr>
          <a:xfrm>
            <a:off x="1259632" y="2492896"/>
            <a:ext cx="5400600" cy="2520280"/>
          </a:xfrm>
          <a:prstGeom prst="triangle">
            <a:avLst>
              <a:gd name="adj" fmla="val 9918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8" name="Rectangle 7"/>
          <p:cNvSpPr/>
          <p:nvPr/>
        </p:nvSpPr>
        <p:spPr>
          <a:xfrm>
            <a:off x="7308304" y="4797152"/>
            <a:ext cx="216024" cy="216024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Isosceles Triangle 4"/>
          <p:cNvSpPr/>
          <p:nvPr/>
        </p:nvSpPr>
        <p:spPr>
          <a:xfrm>
            <a:off x="2123728" y="2492896"/>
            <a:ext cx="5400600" cy="2520280"/>
          </a:xfrm>
          <a:prstGeom prst="triangle">
            <a:avLst>
              <a:gd name="adj" fmla="val 99182"/>
            </a:avLst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6" name="Isosceles Triangle 5"/>
          <p:cNvSpPr/>
          <p:nvPr/>
        </p:nvSpPr>
        <p:spPr>
          <a:xfrm>
            <a:off x="2123728" y="2492896"/>
            <a:ext cx="5400600" cy="2520280"/>
          </a:xfrm>
          <a:prstGeom prst="triangle">
            <a:avLst>
              <a:gd name="adj" fmla="val 9918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8" name="Rectangle 7"/>
          <p:cNvSpPr/>
          <p:nvPr/>
        </p:nvSpPr>
        <p:spPr>
          <a:xfrm>
            <a:off x="7308304" y="4797152"/>
            <a:ext cx="216024" cy="216024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JO" dirty="0" smtClean="0"/>
              <a:t>ينتج لدينا:</a:t>
            </a:r>
            <a:endParaRPr lang="he-IL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 l="37334" t="25099" r="49333" b="22727"/>
          <a:stretch>
            <a:fillRect/>
          </a:stretch>
        </p:blipFill>
        <p:spPr bwMode="auto">
          <a:xfrm>
            <a:off x="914400" y="1371600"/>
            <a:ext cx="4191000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/>
          <a:srcRect l="37116" t="34375" r="48828" b="37500"/>
          <a:stretch>
            <a:fillRect/>
          </a:stretch>
        </p:blipFill>
        <p:spPr bwMode="auto">
          <a:xfrm>
            <a:off x="5715000" y="2743200"/>
            <a:ext cx="2895600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מציין מיקום תוכן 2"/>
          <p:cNvSpPr>
            <a:spLocks noGrp="1"/>
          </p:cNvSpPr>
          <p:nvPr>
            <p:ph idx="4294967295"/>
          </p:nvPr>
        </p:nvSpPr>
        <p:spPr>
          <a:xfrm>
            <a:off x="1763713" y="1916113"/>
            <a:ext cx="6913562" cy="1582737"/>
          </a:xfrm>
        </p:spPr>
        <p:txBody>
          <a:bodyPr/>
          <a:lstStyle/>
          <a:p>
            <a:pPr>
              <a:buFont typeface="Wingdings" pitchFamily="2" charset="2"/>
              <a:buChar char="Ø"/>
            </a:pPr>
            <a:r>
              <a:rPr lang="ar-SA" sz="4400">
                <a:solidFill>
                  <a:srgbClr val="008000"/>
                </a:solidFill>
                <a:cs typeface="Traditional Arabic" pitchFamily="18" charset="-78"/>
              </a:rPr>
              <a:t>الزاوية القائمة هي الزاوية التي ضلعاها متعامدان </a:t>
            </a:r>
            <a:endParaRPr lang="he-IL" sz="4400">
              <a:solidFill>
                <a:srgbClr val="008000"/>
              </a:solidFill>
            </a:endParaRPr>
          </a:p>
        </p:txBody>
      </p:sp>
      <p:sp>
        <p:nvSpPr>
          <p:cNvPr id="4" name="לחצן פעולה: בית 3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106363" y="6165850"/>
            <a:ext cx="720725" cy="574675"/>
          </a:xfrm>
          <a:prstGeom prst="actionButtonHome">
            <a:avLst/>
          </a:prstGeom>
          <a:solidFill>
            <a:srgbClr val="A1DA00"/>
          </a:solidFill>
          <a:ln w="15875" algn="ctr">
            <a:solidFill>
              <a:srgbClr val="008000"/>
            </a:solidFill>
            <a:miter lim="800000"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e-IL"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7176" name="Line 8"/>
          <p:cNvSpPr>
            <a:spLocks noChangeShapeType="1"/>
          </p:cNvSpPr>
          <p:nvPr/>
        </p:nvSpPr>
        <p:spPr bwMode="auto">
          <a:xfrm>
            <a:off x="2771775" y="2924175"/>
            <a:ext cx="0" cy="180022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he-IL"/>
          </a:p>
        </p:txBody>
      </p:sp>
      <p:sp>
        <p:nvSpPr>
          <p:cNvPr id="7177" name="Line 9"/>
          <p:cNvSpPr>
            <a:spLocks noChangeShapeType="1"/>
          </p:cNvSpPr>
          <p:nvPr/>
        </p:nvSpPr>
        <p:spPr bwMode="auto">
          <a:xfrm>
            <a:off x="2771775" y="4724400"/>
            <a:ext cx="2232025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he-IL"/>
          </a:p>
        </p:txBody>
      </p:sp>
      <p:pic>
        <p:nvPicPr>
          <p:cNvPr id="7178" name="Picture 10" descr="mostra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771775" y="3190875"/>
            <a:ext cx="990600" cy="1533525"/>
          </a:xfrm>
          <a:prstGeom prst="rect">
            <a:avLst/>
          </a:prstGeom>
          <a:noFill/>
        </p:spPr>
      </p:pic>
      <p:sp>
        <p:nvSpPr>
          <p:cNvPr id="7179" name="Rectangle 11"/>
          <p:cNvSpPr>
            <a:spLocks noChangeArrowheads="1"/>
          </p:cNvSpPr>
          <p:nvPr/>
        </p:nvSpPr>
        <p:spPr bwMode="auto">
          <a:xfrm>
            <a:off x="3492500" y="333375"/>
            <a:ext cx="2581275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ar-SA" sz="5400">
                <a:solidFill>
                  <a:srgbClr val="CC6600"/>
                </a:solidFill>
                <a:cs typeface="Traditional Arabic" pitchFamily="18" charset="-78"/>
              </a:rPr>
              <a:t>الزاوية القائمة</a:t>
            </a:r>
            <a:endParaRPr lang="en-US" sz="5400">
              <a:solidFill>
                <a:srgbClr val="CC6600"/>
              </a:solidFill>
              <a:cs typeface="Traditional Arabic" pitchFamily="18" charset="-78"/>
            </a:endParaRPr>
          </a:p>
        </p:txBody>
      </p:sp>
      <p:pic>
        <p:nvPicPr>
          <p:cNvPr id="7189" name="Picture 21" descr="14142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643813" y="4714875"/>
            <a:ext cx="1500187" cy="2143125"/>
          </a:xfrm>
          <a:prstGeom prst="rect">
            <a:avLst/>
          </a:prstGeom>
          <a:noFill/>
        </p:spPr>
      </p:pic>
      <p:sp>
        <p:nvSpPr>
          <p:cNvPr id="9" name="Line 8"/>
          <p:cNvSpPr>
            <a:spLocks noChangeShapeType="1"/>
          </p:cNvSpPr>
          <p:nvPr/>
        </p:nvSpPr>
        <p:spPr bwMode="auto">
          <a:xfrm>
            <a:off x="2743200" y="2924175"/>
            <a:ext cx="0" cy="1800225"/>
          </a:xfrm>
          <a:prstGeom prst="line">
            <a:avLst/>
          </a:prstGeom>
          <a:noFill/>
          <a:ln w="38100">
            <a:solidFill>
              <a:srgbClr val="002060"/>
            </a:solidFill>
            <a:round/>
            <a:headEnd/>
            <a:tailEnd/>
          </a:ln>
          <a:effectLst/>
        </p:spPr>
        <p:txBody>
          <a:bodyPr/>
          <a:lstStyle/>
          <a:p>
            <a:endParaRPr lang="he-IL"/>
          </a:p>
        </p:txBody>
      </p:sp>
      <p:sp>
        <p:nvSpPr>
          <p:cNvPr id="10" name="Line 9"/>
          <p:cNvSpPr>
            <a:spLocks noChangeShapeType="1"/>
          </p:cNvSpPr>
          <p:nvPr/>
        </p:nvSpPr>
        <p:spPr bwMode="auto">
          <a:xfrm>
            <a:off x="2743200" y="4724400"/>
            <a:ext cx="2232025" cy="0"/>
          </a:xfrm>
          <a:prstGeom prst="line">
            <a:avLst/>
          </a:prstGeom>
          <a:noFill/>
          <a:ln w="38100">
            <a:solidFill>
              <a:srgbClr val="002060"/>
            </a:solidFill>
            <a:round/>
            <a:headEnd/>
            <a:tailEnd/>
          </a:ln>
          <a:effectLst/>
        </p:spPr>
        <p:txBody>
          <a:bodyPr/>
          <a:lstStyle/>
          <a:p>
            <a:endParaRPr lang="he-IL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717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717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1" dur="80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2" dur="80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" dur="80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180"/>
                            </p:stCondLst>
                            <p:childTnLst>
                              <p:par>
                                <p:cTn id="15" presetID="25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1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1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1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1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1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1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4180"/>
                            </p:stCondLst>
                            <p:childTnLst>
                              <p:par>
                                <p:cTn id="36" presetID="25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1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71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1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6180"/>
                            </p:stCondLst>
                            <p:childTnLst>
                              <p:par>
                                <p:cTn id="47" presetID="25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1" grpId="0"/>
      <p:bldP spid="7176" grpId="0" animBg="1"/>
      <p:bldP spid="7177" grpId="0" animBg="1"/>
      <p:bldP spid="7179" grpId="0"/>
      <p:bldP spid="9" grpId="0" animBg="1"/>
      <p:bldP spid="1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351" name="Picture 7" descr="protractor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51050" y="2781300"/>
            <a:ext cx="4249738" cy="2420938"/>
          </a:xfrm>
          <a:prstGeom prst="rect">
            <a:avLst/>
          </a:prstGeom>
          <a:noFill/>
        </p:spPr>
      </p:pic>
      <p:sp>
        <p:nvSpPr>
          <p:cNvPr id="57348" name="Line 4"/>
          <p:cNvSpPr>
            <a:spLocks noChangeShapeType="1"/>
          </p:cNvSpPr>
          <p:nvPr/>
        </p:nvSpPr>
        <p:spPr bwMode="auto">
          <a:xfrm flipV="1">
            <a:off x="2411413" y="4940300"/>
            <a:ext cx="1860550" cy="1588"/>
          </a:xfrm>
          <a:prstGeom prst="line">
            <a:avLst/>
          </a:prstGeom>
          <a:noFill/>
          <a:ln w="76200">
            <a:solidFill>
              <a:schemeClr val="hlink"/>
            </a:solidFill>
            <a:round/>
            <a:headEnd/>
            <a:tailEnd/>
          </a:ln>
          <a:effectLst/>
        </p:spPr>
        <p:txBody>
          <a:bodyPr/>
          <a:lstStyle/>
          <a:p>
            <a:endParaRPr lang="he-IL"/>
          </a:p>
        </p:txBody>
      </p:sp>
      <p:sp>
        <p:nvSpPr>
          <p:cNvPr id="57349" name="Line 5"/>
          <p:cNvSpPr>
            <a:spLocks noChangeShapeType="1"/>
          </p:cNvSpPr>
          <p:nvPr/>
        </p:nvSpPr>
        <p:spPr bwMode="auto">
          <a:xfrm flipV="1">
            <a:off x="4202113" y="3213100"/>
            <a:ext cx="9525" cy="1727200"/>
          </a:xfrm>
          <a:prstGeom prst="line">
            <a:avLst/>
          </a:prstGeom>
          <a:noFill/>
          <a:ln w="76200">
            <a:solidFill>
              <a:schemeClr val="hlink"/>
            </a:solidFill>
            <a:round/>
            <a:headEnd/>
            <a:tailEnd/>
          </a:ln>
          <a:effectLst/>
        </p:spPr>
        <p:txBody>
          <a:bodyPr/>
          <a:lstStyle/>
          <a:p>
            <a:endParaRPr lang="he-IL"/>
          </a:p>
        </p:txBody>
      </p:sp>
      <p:sp>
        <p:nvSpPr>
          <p:cNvPr id="57350" name="Arc 6"/>
          <p:cNvSpPr>
            <a:spLocks/>
          </p:cNvSpPr>
          <p:nvPr/>
        </p:nvSpPr>
        <p:spPr bwMode="auto">
          <a:xfrm rot="10800000" flipV="1">
            <a:off x="2114550" y="2855913"/>
            <a:ext cx="2085975" cy="2160587"/>
          </a:xfrm>
          <a:custGeom>
            <a:avLst/>
            <a:gdLst>
              <a:gd name="G0" fmla="+- 0 0 0"/>
              <a:gd name="G1" fmla="+- 21600 0 0"/>
              <a:gd name="G2" fmla="+- 21600 0 0"/>
              <a:gd name="T0" fmla="*/ 93 w 21572"/>
              <a:gd name="T1" fmla="*/ 0 h 21600"/>
              <a:gd name="T2" fmla="*/ 21572 w 21572"/>
              <a:gd name="T3" fmla="*/ 20495 h 21600"/>
              <a:gd name="T4" fmla="*/ 0 w 21572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572" h="21600" fill="none" extrusionOk="0">
                <a:moveTo>
                  <a:pt x="92" y="0"/>
                </a:moveTo>
                <a:cubicBezTo>
                  <a:pt x="11556" y="49"/>
                  <a:pt x="20985" y="9046"/>
                  <a:pt x="21571" y="20495"/>
                </a:cubicBezTo>
              </a:path>
              <a:path w="21572" h="21600" stroke="0" extrusionOk="0">
                <a:moveTo>
                  <a:pt x="92" y="0"/>
                </a:moveTo>
                <a:cubicBezTo>
                  <a:pt x="11556" y="49"/>
                  <a:pt x="20985" y="9046"/>
                  <a:pt x="21571" y="20495"/>
                </a:cubicBezTo>
                <a:lnTo>
                  <a:pt x="0" y="21600"/>
                </a:lnTo>
                <a:close/>
              </a:path>
            </a:pathLst>
          </a:custGeom>
          <a:noFill/>
          <a:ln w="76200">
            <a:solidFill>
              <a:srgbClr val="FF3399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>
              <a:solidFill>
                <a:srgbClr val="FF3399"/>
              </a:solidFill>
            </a:endParaRPr>
          </a:p>
        </p:txBody>
      </p:sp>
      <p:sp>
        <p:nvSpPr>
          <p:cNvPr id="57352" name="Rectangle 8"/>
          <p:cNvSpPr>
            <a:spLocks noChangeArrowheads="1"/>
          </p:cNvSpPr>
          <p:nvPr/>
        </p:nvSpPr>
        <p:spPr bwMode="auto">
          <a:xfrm>
            <a:off x="1979613" y="692150"/>
            <a:ext cx="6869112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spcBef>
                <a:spcPct val="20000"/>
              </a:spcBef>
              <a:buFont typeface="Wingdings" pitchFamily="2" charset="2"/>
              <a:buChar char="Ø"/>
            </a:pPr>
            <a:r>
              <a:rPr lang="ar-SA" sz="4400">
                <a:solidFill>
                  <a:srgbClr val="008000"/>
                </a:solidFill>
                <a:cs typeface="Traditional Arabic" pitchFamily="18" charset="-78"/>
              </a:rPr>
              <a:t>الزاوية القائمة هي زاوية  قياسها 90 درجة</a:t>
            </a:r>
            <a:endParaRPr lang="he-IL" sz="4400">
              <a:solidFill>
                <a:srgbClr val="008000"/>
              </a:solidFill>
              <a:cs typeface="Traditional Arabic" pitchFamily="18" charset="-78"/>
            </a:endParaRPr>
          </a:p>
        </p:txBody>
      </p:sp>
      <p:sp>
        <p:nvSpPr>
          <p:cNvPr id="57353" name="Oval 9"/>
          <p:cNvSpPr>
            <a:spLocks noChangeArrowheads="1"/>
          </p:cNvSpPr>
          <p:nvPr/>
        </p:nvSpPr>
        <p:spPr bwMode="auto">
          <a:xfrm>
            <a:off x="3995738" y="3068638"/>
            <a:ext cx="288925" cy="288925"/>
          </a:xfrm>
          <a:prstGeom prst="ellipse">
            <a:avLst/>
          </a:prstGeom>
          <a:noFill/>
          <a:ln w="28575">
            <a:solidFill>
              <a:srgbClr val="FF3399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he-IL"/>
          </a:p>
        </p:txBody>
      </p:sp>
      <p:sp>
        <p:nvSpPr>
          <p:cNvPr id="4" name="לחצן פעולה: בית 3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106363" y="6165850"/>
            <a:ext cx="720725" cy="574675"/>
          </a:xfrm>
          <a:prstGeom prst="actionButtonHome">
            <a:avLst/>
          </a:prstGeom>
          <a:solidFill>
            <a:srgbClr val="A1DA00"/>
          </a:solidFill>
          <a:ln w="15875" algn="ctr">
            <a:solidFill>
              <a:srgbClr val="008000"/>
            </a:solidFill>
            <a:miter lim="800000"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e-IL">
              <a:solidFill>
                <a:schemeClr val="lt1"/>
              </a:solidFill>
              <a:latin typeface="+mn-lt"/>
              <a:cs typeface="+mn-cs"/>
            </a:endParaRPr>
          </a:p>
        </p:txBody>
      </p:sp>
      <p:pic>
        <p:nvPicPr>
          <p:cNvPr id="57355" name="Picture 11" descr="1264977717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986588" y="4448175"/>
            <a:ext cx="2157412" cy="2409825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5735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5735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5735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73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73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73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360"/>
                            </p:stCondLst>
                            <p:childTnLst>
                              <p:par>
                                <p:cTn id="16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73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73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73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73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573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73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360"/>
                            </p:stCondLst>
                            <p:childTnLst>
                              <p:par>
                                <p:cTn id="37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73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573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73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3360"/>
                            </p:stCondLst>
                            <p:childTnLst>
                              <p:par>
                                <p:cTn id="48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5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73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573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73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348" grpId="0" animBg="1"/>
      <p:bldP spid="57349" grpId="0" animBg="1"/>
      <p:bldP spid="57350" grpId="0" animBg="1"/>
      <p:bldP spid="57352" grpId="0"/>
      <p:bldP spid="5735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3" name="Oval 5"/>
          <p:cNvSpPr>
            <a:spLocks noChangeArrowheads="1"/>
          </p:cNvSpPr>
          <p:nvPr/>
        </p:nvSpPr>
        <p:spPr bwMode="auto">
          <a:xfrm>
            <a:off x="2771775" y="2347913"/>
            <a:ext cx="3384550" cy="3025775"/>
          </a:xfrm>
          <a:prstGeom prst="ellipse">
            <a:avLst/>
          </a:prstGeom>
          <a:solidFill>
            <a:srgbClr val="A1DA00"/>
          </a:solidFill>
          <a:ln w="76200">
            <a:solidFill>
              <a:schemeClr val="fol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he-IL"/>
          </a:p>
        </p:txBody>
      </p:sp>
      <p:sp>
        <p:nvSpPr>
          <p:cNvPr id="27656" name="Line 8"/>
          <p:cNvSpPr>
            <a:spLocks noChangeShapeType="1"/>
          </p:cNvSpPr>
          <p:nvPr/>
        </p:nvSpPr>
        <p:spPr bwMode="auto">
          <a:xfrm>
            <a:off x="4427538" y="2349500"/>
            <a:ext cx="0" cy="1511300"/>
          </a:xfrm>
          <a:prstGeom prst="line">
            <a:avLst/>
          </a:prstGeom>
          <a:noFill/>
          <a:ln w="76200">
            <a:solidFill>
              <a:schemeClr val="hlink"/>
            </a:solidFill>
            <a:round/>
            <a:headEnd/>
            <a:tailEnd/>
          </a:ln>
          <a:effectLst/>
        </p:spPr>
        <p:txBody>
          <a:bodyPr/>
          <a:lstStyle/>
          <a:p>
            <a:endParaRPr lang="he-IL"/>
          </a:p>
        </p:txBody>
      </p:sp>
      <p:sp>
        <p:nvSpPr>
          <p:cNvPr id="27657" name="Line 9"/>
          <p:cNvSpPr>
            <a:spLocks noChangeShapeType="1"/>
          </p:cNvSpPr>
          <p:nvPr/>
        </p:nvSpPr>
        <p:spPr bwMode="auto">
          <a:xfrm flipH="1">
            <a:off x="4427538" y="3860800"/>
            <a:ext cx="1728787" cy="0"/>
          </a:xfrm>
          <a:prstGeom prst="line">
            <a:avLst/>
          </a:prstGeom>
          <a:noFill/>
          <a:ln w="76200">
            <a:solidFill>
              <a:schemeClr val="hlink"/>
            </a:solidFill>
            <a:round/>
            <a:headEnd/>
            <a:tailEnd/>
          </a:ln>
          <a:effectLst/>
        </p:spPr>
        <p:txBody>
          <a:bodyPr/>
          <a:lstStyle/>
          <a:p>
            <a:endParaRPr lang="he-IL"/>
          </a:p>
        </p:txBody>
      </p:sp>
      <p:sp>
        <p:nvSpPr>
          <p:cNvPr id="27658" name="Text Box 10"/>
          <p:cNvSpPr txBox="1">
            <a:spLocks noChangeArrowheads="1"/>
          </p:cNvSpPr>
          <p:nvPr/>
        </p:nvSpPr>
        <p:spPr bwMode="auto">
          <a:xfrm>
            <a:off x="4356100" y="3341688"/>
            <a:ext cx="504825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ar-SA" sz="2800">
                <a:solidFill>
                  <a:schemeClr val="hlink"/>
                </a:solidFill>
              </a:rPr>
              <a:t>1</a:t>
            </a:r>
            <a:endParaRPr lang="en-US" sz="2800">
              <a:solidFill>
                <a:schemeClr val="hlink"/>
              </a:solidFill>
            </a:endParaRPr>
          </a:p>
        </p:txBody>
      </p:sp>
      <p:sp>
        <p:nvSpPr>
          <p:cNvPr id="27661" name="Line 13"/>
          <p:cNvSpPr>
            <a:spLocks noChangeShapeType="1"/>
          </p:cNvSpPr>
          <p:nvPr/>
        </p:nvSpPr>
        <p:spPr bwMode="auto">
          <a:xfrm>
            <a:off x="4427538" y="2349500"/>
            <a:ext cx="0" cy="1511300"/>
          </a:xfrm>
          <a:prstGeom prst="line">
            <a:avLst/>
          </a:prstGeom>
          <a:noFill/>
          <a:ln w="76200">
            <a:solidFill>
              <a:srgbClr val="CC66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he-IL"/>
          </a:p>
        </p:txBody>
      </p:sp>
      <p:sp>
        <p:nvSpPr>
          <p:cNvPr id="27662" name="Line 14"/>
          <p:cNvSpPr>
            <a:spLocks noChangeShapeType="1"/>
          </p:cNvSpPr>
          <p:nvPr/>
        </p:nvSpPr>
        <p:spPr bwMode="auto">
          <a:xfrm flipH="1">
            <a:off x="2771775" y="3860800"/>
            <a:ext cx="1655763" cy="0"/>
          </a:xfrm>
          <a:prstGeom prst="line">
            <a:avLst/>
          </a:prstGeom>
          <a:noFill/>
          <a:ln w="76200">
            <a:solidFill>
              <a:srgbClr val="CC66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he-IL"/>
          </a:p>
        </p:txBody>
      </p:sp>
      <p:sp>
        <p:nvSpPr>
          <p:cNvPr id="27663" name="Text Box 15"/>
          <p:cNvSpPr txBox="1">
            <a:spLocks noChangeArrowheads="1"/>
          </p:cNvSpPr>
          <p:nvPr/>
        </p:nvSpPr>
        <p:spPr bwMode="auto">
          <a:xfrm>
            <a:off x="3706813" y="3341688"/>
            <a:ext cx="504825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ar-SA" sz="2800">
                <a:solidFill>
                  <a:srgbClr val="CC6600"/>
                </a:solidFill>
              </a:rPr>
              <a:t>2</a:t>
            </a:r>
            <a:endParaRPr lang="en-US" sz="2800">
              <a:solidFill>
                <a:srgbClr val="CC6600"/>
              </a:solidFill>
            </a:endParaRPr>
          </a:p>
        </p:txBody>
      </p:sp>
      <p:sp>
        <p:nvSpPr>
          <p:cNvPr id="27664" name="Line 16"/>
          <p:cNvSpPr>
            <a:spLocks noChangeShapeType="1"/>
          </p:cNvSpPr>
          <p:nvPr/>
        </p:nvSpPr>
        <p:spPr bwMode="auto">
          <a:xfrm>
            <a:off x="4427538" y="3862388"/>
            <a:ext cx="0" cy="1511300"/>
          </a:xfrm>
          <a:prstGeom prst="line">
            <a:avLst/>
          </a:prstGeom>
          <a:noFill/>
          <a:ln w="76200">
            <a:solidFill>
              <a:schemeClr val="accent2"/>
            </a:solidFill>
            <a:round/>
            <a:headEnd/>
            <a:tailEnd/>
          </a:ln>
          <a:effectLst/>
        </p:spPr>
        <p:txBody>
          <a:bodyPr/>
          <a:lstStyle/>
          <a:p>
            <a:endParaRPr lang="he-IL"/>
          </a:p>
        </p:txBody>
      </p:sp>
      <p:sp>
        <p:nvSpPr>
          <p:cNvPr id="27665" name="Line 17"/>
          <p:cNvSpPr>
            <a:spLocks noChangeShapeType="1"/>
          </p:cNvSpPr>
          <p:nvPr/>
        </p:nvSpPr>
        <p:spPr bwMode="auto">
          <a:xfrm flipH="1">
            <a:off x="4427538" y="3860800"/>
            <a:ext cx="1728787" cy="0"/>
          </a:xfrm>
          <a:prstGeom prst="line">
            <a:avLst/>
          </a:prstGeom>
          <a:noFill/>
          <a:ln w="76200">
            <a:solidFill>
              <a:schemeClr val="accent2"/>
            </a:solidFill>
            <a:round/>
            <a:headEnd/>
            <a:tailEnd/>
          </a:ln>
          <a:effectLst/>
        </p:spPr>
        <p:txBody>
          <a:bodyPr/>
          <a:lstStyle/>
          <a:p>
            <a:endParaRPr lang="he-IL"/>
          </a:p>
        </p:txBody>
      </p:sp>
      <p:sp>
        <p:nvSpPr>
          <p:cNvPr id="27666" name="Text Box 18"/>
          <p:cNvSpPr txBox="1">
            <a:spLocks noChangeArrowheads="1"/>
          </p:cNvSpPr>
          <p:nvPr/>
        </p:nvSpPr>
        <p:spPr bwMode="auto">
          <a:xfrm>
            <a:off x="4356100" y="3989388"/>
            <a:ext cx="504825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ar-SA" sz="2800">
                <a:solidFill>
                  <a:schemeClr val="accent2"/>
                </a:solidFill>
              </a:rPr>
              <a:t>3</a:t>
            </a:r>
            <a:endParaRPr lang="en-US" sz="2800">
              <a:solidFill>
                <a:schemeClr val="accent2"/>
              </a:solidFill>
            </a:endParaRPr>
          </a:p>
        </p:txBody>
      </p:sp>
      <p:sp>
        <p:nvSpPr>
          <p:cNvPr id="27667" name="Text Box 19"/>
          <p:cNvSpPr txBox="1">
            <a:spLocks noChangeArrowheads="1"/>
          </p:cNvSpPr>
          <p:nvPr/>
        </p:nvSpPr>
        <p:spPr bwMode="auto">
          <a:xfrm>
            <a:off x="3706813" y="3933825"/>
            <a:ext cx="504825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ar-SA" sz="2800">
                <a:solidFill>
                  <a:srgbClr val="008000"/>
                </a:solidFill>
              </a:rPr>
              <a:t>4</a:t>
            </a:r>
            <a:endParaRPr lang="en-US" sz="2800">
              <a:solidFill>
                <a:srgbClr val="008000"/>
              </a:solidFill>
            </a:endParaRPr>
          </a:p>
        </p:txBody>
      </p:sp>
      <p:sp>
        <p:nvSpPr>
          <p:cNvPr id="27668" name="Line 20"/>
          <p:cNvSpPr>
            <a:spLocks noChangeShapeType="1"/>
          </p:cNvSpPr>
          <p:nvPr/>
        </p:nvSpPr>
        <p:spPr bwMode="auto">
          <a:xfrm flipH="1" flipV="1">
            <a:off x="2771775" y="3860800"/>
            <a:ext cx="1657350" cy="0"/>
          </a:xfrm>
          <a:prstGeom prst="line">
            <a:avLst/>
          </a:prstGeom>
          <a:noFill/>
          <a:ln w="76200">
            <a:solidFill>
              <a:srgbClr val="008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he-IL"/>
          </a:p>
        </p:txBody>
      </p:sp>
      <p:sp>
        <p:nvSpPr>
          <p:cNvPr id="27669" name="Line 21"/>
          <p:cNvSpPr>
            <a:spLocks noChangeShapeType="1"/>
          </p:cNvSpPr>
          <p:nvPr/>
        </p:nvSpPr>
        <p:spPr bwMode="auto">
          <a:xfrm>
            <a:off x="4427538" y="3860800"/>
            <a:ext cx="0" cy="1511300"/>
          </a:xfrm>
          <a:prstGeom prst="line">
            <a:avLst/>
          </a:prstGeom>
          <a:noFill/>
          <a:ln w="76200">
            <a:solidFill>
              <a:srgbClr val="008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he-IL"/>
          </a:p>
        </p:txBody>
      </p:sp>
      <p:sp>
        <p:nvSpPr>
          <p:cNvPr id="27672" name="כותרת 1"/>
          <p:cNvSpPr>
            <a:spLocks/>
          </p:cNvSpPr>
          <p:nvPr/>
        </p:nvSpPr>
        <p:spPr bwMode="auto">
          <a:xfrm>
            <a:off x="1979613" y="476250"/>
            <a:ext cx="6843712" cy="1150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ctr"/>
            <a:r>
              <a:rPr lang="ar-SA" sz="6600">
                <a:solidFill>
                  <a:srgbClr val="85B400"/>
                </a:solidFill>
                <a:latin typeface="Arial" pitchFamily="34" charset="0"/>
                <a:cs typeface="Traditional Arabic" pitchFamily="18" charset="-78"/>
              </a:rPr>
              <a:t>الدائرة</a:t>
            </a:r>
            <a:r>
              <a:rPr lang="ar-SA" sz="7200">
                <a:solidFill>
                  <a:srgbClr val="85B400"/>
                </a:solidFill>
                <a:latin typeface="Arial" pitchFamily="34" charset="0"/>
                <a:cs typeface="Traditional Arabic" pitchFamily="18" charset="-78"/>
              </a:rPr>
              <a:t> تحوي اربع زوايا </a:t>
            </a:r>
            <a:r>
              <a:rPr lang="ar-SA" sz="6600">
                <a:solidFill>
                  <a:srgbClr val="85B400"/>
                </a:solidFill>
                <a:latin typeface="Arial" pitchFamily="34" charset="0"/>
                <a:cs typeface="Traditional Arabic" pitchFamily="18" charset="-78"/>
              </a:rPr>
              <a:t>قائمة</a:t>
            </a:r>
            <a:r>
              <a:rPr lang="ar-SA" sz="7200">
                <a:solidFill>
                  <a:srgbClr val="85B400"/>
                </a:solidFill>
                <a:latin typeface="Arial" pitchFamily="34" charset="0"/>
                <a:cs typeface="Traditional Arabic" pitchFamily="18" charset="-78"/>
              </a:rPr>
              <a:t> </a:t>
            </a:r>
            <a:endParaRPr lang="he-IL" sz="7200">
              <a:solidFill>
                <a:srgbClr val="85B400"/>
              </a:solidFill>
              <a:latin typeface="Arial" pitchFamily="34" charset="0"/>
            </a:endParaRPr>
          </a:p>
        </p:txBody>
      </p:sp>
      <p:sp>
        <p:nvSpPr>
          <p:cNvPr id="4" name="לחצן פעולה: בית 3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106363" y="6165850"/>
            <a:ext cx="720725" cy="574675"/>
          </a:xfrm>
          <a:prstGeom prst="actionButtonHome">
            <a:avLst/>
          </a:prstGeom>
          <a:solidFill>
            <a:srgbClr val="A1DA00"/>
          </a:solidFill>
          <a:ln w="15875" algn="ctr">
            <a:solidFill>
              <a:srgbClr val="008000"/>
            </a:solidFill>
            <a:miter lim="800000"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e-IL">
              <a:solidFill>
                <a:schemeClr val="lt1"/>
              </a:solidFill>
              <a:latin typeface="+mn-lt"/>
              <a:cs typeface="+mn-cs"/>
            </a:endParaRPr>
          </a:p>
        </p:txBody>
      </p:sp>
      <p:pic>
        <p:nvPicPr>
          <p:cNvPr id="27674" name="Picture 26" descr="418arabsvip_com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004050" y="4910138"/>
            <a:ext cx="2139950" cy="1947862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2767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2767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" presetID="2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" dur="2000"/>
                                        <p:tgtEl>
                                          <p:spTgt spid="276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76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76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900" decel="100000" fill="hold"/>
                                        <p:tgtEl>
                                          <p:spTgt spid="276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76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76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76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900" decel="100000" fill="hold"/>
                                        <p:tgtEl>
                                          <p:spTgt spid="276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76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76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76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900" decel="100000" fill="hold"/>
                                        <p:tgtEl>
                                          <p:spTgt spid="276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76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76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76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900" decel="100000" fill="hold"/>
                                        <p:tgtEl>
                                          <p:spTgt spid="276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76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276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76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900" decel="100000" fill="hold"/>
                                        <p:tgtEl>
                                          <p:spTgt spid="276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76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2766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76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900" decel="100000" fill="hold"/>
                                        <p:tgtEl>
                                          <p:spTgt spid="276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76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2766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76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900" decel="100000" fill="hold"/>
                                        <p:tgtEl>
                                          <p:spTgt spid="276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76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276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276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900" decel="100000" fill="hold"/>
                                        <p:tgtEl>
                                          <p:spTgt spid="276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76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2766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276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900" decel="100000" fill="hold"/>
                                        <p:tgtEl>
                                          <p:spTgt spid="276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76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2766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276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900" decel="100000" fill="hold"/>
                                        <p:tgtEl>
                                          <p:spTgt spid="276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76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1000"/>
                                        <p:tgtEl>
                                          <p:spTgt spid="2766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276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900" decel="100000" fill="hold"/>
                                        <p:tgtEl>
                                          <p:spTgt spid="276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76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2766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276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900" decel="100000" fill="hold"/>
                                        <p:tgtEl>
                                          <p:spTgt spid="276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76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3" grpId="0" animBg="1"/>
      <p:bldP spid="27656" grpId="0" animBg="1"/>
      <p:bldP spid="27657" grpId="0" animBg="1"/>
      <p:bldP spid="27658" grpId="0"/>
      <p:bldP spid="27661" grpId="0" animBg="1"/>
      <p:bldP spid="27662" grpId="0" animBg="1"/>
      <p:bldP spid="27663" grpId="0"/>
      <p:bldP spid="27664" grpId="0" animBg="1"/>
      <p:bldP spid="27665" grpId="0" animBg="1"/>
      <p:bldP spid="27666" grpId="0"/>
      <p:bldP spid="27667" grpId="0"/>
      <p:bldP spid="27668" grpId="0" animBg="1"/>
      <p:bldP spid="27669" grpId="0" animBg="1"/>
      <p:bldP spid="2767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כותרת 1"/>
          <p:cNvSpPr>
            <a:spLocks noGrp="1"/>
          </p:cNvSpPr>
          <p:nvPr>
            <p:ph type="title" idx="4294967295"/>
          </p:nvPr>
        </p:nvSpPr>
        <p:spPr>
          <a:xfrm>
            <a:off x="1203325" y="404813"/>
            <a:ext cx="7616825" cy="1143000"/>
          </a:xfrm>
        </p:spPr>
        <p:txBody>
          <a:bodyPr anchor="b">
            <a:normAutofit fontScale="90000"/>
          </a:bodyPr>
          <a:lstStyle/>
          <a:p>
            <a:r>
              <a:rPr lang="ar-SA" sz="7200">
                <a:solidFill>
                  <a:srgbClr val="008000"/>
                </a:solidFill>
                <a:cs typeface="Traditional Arabic" pitchFamily="18" charset="-78"/>
              </a:rPr>
              <a:t>امثلة على الزاوية القائمة  </a:t>
            </a:r>
            <a:endParaRPr lang="he-IL" sz="7200">
              <a:solidFill>
                <a:srgbClr val="008000"/>
              </a:solidFill>
            </a:endParaRPr>
          </a:p>
        </p:txBody>
      </p:sp>
      <p:pic>
        <p:nvPicPr>
          <p:cNvPr id="10" name="תמונה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8183" y="4116312"/>
            <a:ext cx="2076451" cy="1571625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11" name="תמונה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5" y="1680765"/>
            <a:ext cx="1685925" cy="1685925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12" name="תמונה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1879" y="2144912"/>
            <a:ext cx="4765847" cy="304373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  <p:sp>
        <p:nvSpPr>
          <p:cNvPr id="4" name="לחצן פעולה: בית 3">
            <a:hlinkClick r:id="rId5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106363" y="6165850"/>
            <a:ext cx="720725" cy="574675"/>
          </a:xfrm>
          <a:prstGeom prst="actionButtonHome">
            <a:avLst/>
          </a:prstGeom>
          <a:solidFill>
            <a:srgbClr val="A1DA00"/>
          </a:solidFill>
          <a:ln w="15875" algn="ctr">
            <a:solidFill>
              <a:srgbClr val="008000"/>
            </a:solidFill>
            <a:miter lim="800000"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e-IL">
              <a:solidFill>
                <a:schemeClr val="lt1"/>
              </a:solidFill>
              <a:latin typeface="+mn-lt"/>
              <a:cs typeface="+mn-cs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17" presetClass="entr" presetSubtype="1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17" presetClass="entr" presetSubtype="1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000"/>
                            </p:stCondLst>
                            <p:childTnLst>
                              <p:par>
                                <p:cTn id="20" presetID="17" presetClass="entr" presetSubtype="1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4" name="כותרת 1"/>
          <p:cNvSpPr>
            <a:spLocks/>
          </p:cNvSpPr>
          <p:nvPr/>
        </p:nvSpPr>
        <p:spPr bwMode="auto">
          <a:xfrm>
            <a:off x="1042988" y="404813"/>
            <a:ext cx="7704137" cy="1368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b"/>
          <a:lstStyle/>
          <a:p>
            <a:pPr algn="ctr"/>
            <a:r>
              <a:rPr lang="ar-SA" sz="6000">
                <a:solidFill>
                  <a:srgbClr val="008000"/>
                </a:solidFill>
                <a:latin typeface="Arial" pitchFamily="34" charset="0"/>
                <a:cs typeface="Traditional Arabic" pitchFamily="18" charset="-78"/>
              </a:rPr>
              <a:t>امثلة على الزاوية القائمة</a:t>
            </a:r>
            <a:endParaRPr lang="he-IL" sz="6000">
              <a:solidFill>
                <a:srgbClr val="008000"/>
              </a:solidFill>
              <a:latin typeface="Arial" pitchFamily="34" charset="0"/>
            </a:endParaRPr>
          </a:p>
        </p:txBody>
      </p:sp>
      <p:pic>
        <p:nvPicPr>
          <p:cNvPr id="71685" name="Picture 5" descr="زاوية قائمة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11188" y="2492375"/>
            <a:ext cx="7885112" cy="2935288"/>
          </a:xfrm>
          <a:prstGeom prst="rect">
            <a:avLst/>
          </a:prstGeom>
          <a:noFill/>
        </p:spPr>
      </p:pic>
      <p:sp>
        <p:nvSpPr>
          <p:cNvPr id="71686" name="Line 6"/>
          <p:cNvSpPr>
            <a:spLocks noChangeShapeType="1"/>
          </p:cNvSpPr>
          <p:nvPr/>
        </p:nvSpPr>
        <p:spPr bwMode="auto">
          <a:xfrm>
            <a:off x="7451725" y="4005263"/>
            <a:ext cx="504825" cy="0"/>
          </a:xfrm>
          <a:prstGeom prst="line">
            <a:avLst/>
          </a:prstGeom>
          <a:noFill/>
          <a:ln w="76200">
            <a:solidFill>
              <a:srgbClr val="FF66FF"/>
            </a:solidFill>
            <a:round/>
            <a:headEnd/>
            <a:tailEnd/>
          </a:ln>
          <a:effectLst/>
        </p:spPr>
        <p:txBody>
          <a:bodyPr/>
          <a:lstStyle/>
          <a:p>
            <a:endParaRPr lang="he-IL"/>
          </a:p>
        </p:txBody>
      </p:sp>
      <p:sp>
        <p:nvSpPr>
          <p:cNvPr id="71687" name="Line 7"/>
          <p:cNvSpPr>
            <a:spLocks noChangeShapeType="1"/>
          </p:cNvSpPr>
          <p:nvPr/>
        </p:nvSpPr>
        <p:spPr bwMode="auto">
          <a:xfrm>
            <a:off x="7524750" y="3644900"/>
            <a:ext cx="0" cy="360363"/>
          </a:xfrm>
          <a:prstGeom prst="line">
            <a:avLst/>
          </a:prstGeom>
          <a:noFill/>
          <a:ln w="76200">
            <a:solidFill>
              <a:srgbClr val="FF66FF"/>
            </a:solidFill>
            <a:round/>
            <a:headEnd/>
            <a:tailEnd/>
          </a:ln>
          <a:effectLst/>
        </p:spPr>
        <p:txBody>
          <a:bodyPr/>
          <a:lstStyle/>
          <a:p>
            <a:endParaRPr lang="he-IL"/>
          </a:p>
        </p:txBody>
      </p:sp>
      <p:sp>
        <p:nvSpPr>
          <p:cNvPr id="71688" name="Line 8"/>
          <p:cNvSpPr>
            <a:spLocks noChangeShapeType="1"/>
          </p:cNvSpPr>
          <p:nvPr/>
        </p:nvSpPr>
        <p:spPr bwMode="auto">
          <a:xfrm>
            <a:off x="4498975" y="5157788"/>
            <a:ext cx="720725" cy="0"/>
          </a:xfrm>
          <a:prstGeom prst="line">
            <a:avLst/>
          </a:prstGeom>
          <a:noFill/>
          <a:ln w="101600">
            <a:solidFill>
              <a:srgbClr val="FF66FF"/>
            </a:solidFill>
            <a:round/>
            <a:headEnd/>
            <a:tailEnd/>
          </a:ln>
          <a:effectLst/>
        </p:spPr>
        <p:txBody>
          <a:bodyPr/>
          <a:lstStyle/>
          <a:p>
            <a:endParaRPr lang="he-IL"/>
          </a:p>
        </p:txBody>
      </p:sp>
      <p:sp>
        <p:nvSpPr>
          <p:cNvPr id="71689" name="Line 9"/>
          <p:cNvSpPr>
            <a:spLocks noChangeShapeType="1"/>
          </p:cNvSpPr>
          <p:nvPr/>
        </p:nvSpPr>
        <p:spPr bwMode="auto">
          <a:xfrm>
            <a:off x="4572000" y="3141663"/>
            <a:ext cx="0" cy="2016125"/>
          </a:xfrm>
          <a:prstGeom prst="line">
            <a:avLst/>
          </a:prstGeom>
          <a:noFill/>
          <a:ln w="101600">
            <a:solidFill>
              <a:srgbClr val="FF66FF"/>
            </a:solidFill>
            <a:round/>
            <a:headEnd/>
            <a:tailEnd/>
          </a:ln>
          <a:effectLst/>
        </p:spPr>
        <p:txBody>
          <a:bodyPr/>
          <a:lstStyle/>
          <a:p>
            <a:endParaRPr lang="he-IL"/>
          </a:p>
        </p:txBody>
      </p:sp>
      <p:sp>
        <p:nvSpPr>
          <p:cNvPr id="71690" name="Line 10"/>
          <p:cNvSpPr>
            <a:spLocks noChangeShapeType="1"/>
          </p:cNvSpPr>
          <p:nvPr/>
        </p:nvSpPr>
        <p:spPr bwMode="auto">
          <a:xfrm>
            <a:off x="684213" y="5084763"/>
            <a:ext cx="1655762" cy="0"/>
          </a:xfrm>
          <a:prstGeom prst="line">
            <a:avLst/>
          </a:prstGeom>
          <a:noFill/>
          <a:ln w="101600">
            <a:solidFill>
              <a:srgbClr val="FF66FF"/>
            </a:solidFill>
            <a:round/>
            <a:headEnd/>
            <a:tailEnd/>
          </a:ln>
          <a:effectLst/>
        </p:spPr>
        <p:txBody>
          <a:bodyPr/>
          <a:lstStyle/>
          <a:p>
            <a:endParaRPr lang="he-IL"/>
          </a:p>
        </p:txBody>
      </p:sp>
      <p:sp>
        <p:nvSpPr>
          <p:cNvPr id="71691" name="Line 11"/>
          <p:cNvSpPr>
            <a:spLocks noChangeShapeType="1"/>
          </p:cNvSpPr>
          <p:nvPr/>
        </p:nvSpPr>
        <p:spPr bwMode="auto">
          <a:xfrm>
            <a:off x="684213" y="2636838"/>
            <a:ext cx="0" cy="2520950"/>
          </a:xfrm>
          <a:prstGeom prst="line">
            <a:avLst/>
          </a:prstGeom>
          <a:noFill/>
          <a:ln w="101600">
            <a:solidFill>
              <a:srgbClr val="FF66FF"/>
            </a:solidFill>
            <a:round/>
            <a:headEnd/>
            <a:tailEnd/>
          </a:ln>
          <a:effectLst/>
        </p:spPr>
        <p:txBody>
          <a:bodyPr/>
          <a:lstStyle/>
          <a:p>
            <a:endParaRPr lang="he-IL"/>
          </a:p>
        </p:txBody>
      </p:sp>
      <p:sp>
        <p:nvSpPr>
          <p:cNvPr id="4" name="לחצן פעולה: בית 3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106363" y="6165850"/>
            <a:ext cx="720725" cy="574675"/>
          </a:xfrm>
          <a:prstGeom prst="actionButtonHome">
            <a:avLst/>
          </a:prstGeom>
          <a:solidFill>
            <a:srgbClr val="A1DA00"/>
          </a:solidFill>
          <a:ln w="15875" algn="ctr">
            <a:solidFill>
              <a:srgbClr val="008000"/>
            </a:solidFill>
            <a:miter lim="800000"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e-IL">
              <a:solidFill>
                <a:schemeClr val="lt1"/>
              </a:solidFill>
              <a:latin typeface="+mn-lt"/>
              <a:cs typeface="+mn-cs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16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16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2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1" dur="500" fill="hold"/>
                                        <p:tgtEl>
                                          <p:spTgt spid="7168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2" dur="500" fill="hold"/>
                                        <p:tgtEl>
                                          <p:spTgt spid="7168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3" dur="500" fill="hold"/>
                                        <p:tgtEl>
                                          <p:spTgt spid="7168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14" dur="500" fill="hold"/>
                                        <p:tgtEl>
                                          <p:spTgt spid="7168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22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6" dur="500" fill="hold"/>
                                        <p:tgtEl>
                                          <p:spTgt spid="7168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7" dur="500" fill="hold"/>
                                        <p:tgtEl>
                                          <p:spTgt spid="7168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8" dur="500" fill="hold"/>
                                        <p:tgtEl>
                                          <p:spTgt spid="7168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19" dur="500" fill="hold"/>
                                        <p:tgtEl>
                                          <p:spTgt spid="7168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22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2" dur="500" fill="hold"/>
                                        <p:tgtEl>
                                          <p:spTgt spid="7168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3" dur="500" fill="hold"/>
                                        <p:tgtEl>
                                          <p:spTgt spid="7168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4" dur="500" fill="hold"/>
                                        <p:tgtEl>
                                          <p:spTgt spid="7168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25" dur="500" fill="hold"/>
                                        <p:tgtEl>
                                          <p:spTgt spid="7168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22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7" dur="500" fill="hold"/>
                                        <p:tgtEl>
                                          <p:spTgt spid="7168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8" dur="500" fill="hold"/>
                                        <p:tgtEl>
                                          <p:spTgt spid="7168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9" dur="500" fill="hold"/>
                                        <p:tgtEl>
                                          <p:spTgt spid="7168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30" dur="500" fill="hold"/>
                                        <p:tgtEl>
                                          <p:spTgt spid="7168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22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3" dur="500" fill="hold"/>
                                        <p:tgtEl>
                                          <p:spTgt spid="7169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4" dur="500" fill="hold"/>
                                        <p:tgtEl>
                                          <p:spTgt spid="7169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5" dur="500" fill="hold"/>
                                        <p:tgtEl>
                                          <p:spTgt spid="7169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36" dur="500" fill="hold"/>
                                        <p:tgtEl>
                                          <p:spTgt spid="7169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22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8" dur="500" fill="hold"/>
                                        <p:tgtEl>
                                          <p:spTgt spid="7169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9" dur="500" fill="hold"/>
                                        <p:tgtEl>
                                          <p:spTgt spid="7169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0" dur="500" fill="hold"/>
                                        <p:tgtEl>
                                          <p:spTgt spid="7169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41" dur="500" fill="hold"/>
                                        <p:tgtEl>
                                          <p:spTgt spid="7169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684" grpId="0"/>
      <p:bldP spid="71686" grpId="0" animBg="1"/>
      <p:bldP spid="71687" grpId="0" animBg="1"/>
      <p:bldP spid="71688" grpId="0" animBg="1"/>
      <p:bldP spid="71689" grpId="0" animBg="1"/>
      <p:bldP spid="71690" grpId="0" animBg="1"/>
      <p:bldP spid="71691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מקור">
  <a:themeElements>
    <a:clrScheme name="התאמה אישית 10">
      <a:dk1>
        <a:srgbClr val="FFFFFF"/>
      </a:dk1>
      <a:lt1>
        <a:srgbClr val="FFFFFF"/>
      </a:lt1>
      <a:dk2>
        <a:srgbClr val="FF4040"/>
      </a:dk2>
      <a:lt2>
        <a:srgbClr val="FFFFFF"/>
      </a:lt2>
      <a:accent1>
        <a:srgbClr val="6666FF"/>
      </a:accent1>
      <a:accent2>
        <a:srgbClr val="FFFFFF"/>
      </a:accent2>
      <a:accent3>
        <a:srgbClr val="CCFFFF"/>
      </a:accent3>
      <a:accent4>
        <a:srgbClr val="33CCCC"/>
      </a:accent4>
      <a:accent5>
        <a:srgbClr val="DDDDDD"/>
      </a:accent5>
      <a:accent6>
        <a:srgbClr val="0000CC"/>
      </a:accent6>
      <a:hlink>
        <a:srgbClr val="0C0CFF"/>
      </a:hlink>
      <a:folHlink>
        <a:srgbClr val="44C4DE"/>
      </a:folHlink>
    </a:clrScheme>
    <a:fontScheme name="מקור">
      <a:majorFont>
        <a:latin typeface="Bookman Old Style"/>
        <a:ea typeface=""/>
        <a:cs typeface=""/>
        <a:font script="Grek" typeface="Cambria"/>
        <a:font script="Cyrl" typeface="Cambria"/>
        <a:font script="Jpan" typeface="HG明朝E"/>
        <a:font script="Hang" typeface="돋움"/>
        <a:font script="Hans" typeface="宋体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Gill Sans MT"/>
        <a:ea typeface=""/>
        <a:cs typeface=""/>
        <a:font script="Grek" typeface="Calibri"/>
        <a:font script="Cyrl" typeface="Calibri"/>
        <a:font script="Jpan" typeface="ＭＳ Ｐゴシック"/>
        <a:font script="Hang" typeface="맑은 고딕"/>
        <a:font script="Hans" typeface="华文新魏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מקור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2700000"/>
            </a:lightRig>
          </a:scene3d>
          <a:sp3d prstMaterial="matte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60000"/>
                <a:satMod val="300000"/>
              </a:schemeClr>
            </a:gs>
            <a:gs pos="30000">
              <a:schemeClr val="phClr">
                <a:shade val="80000"/>
                <a:satMod val="230000"/>
              </a:schemeClr>
            </a:gs>
            <a:gs pos="100000">
              <a:schemeClr val="phClr">
                <a:tint val="97000"/>
                <a:satMod val="22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6000"/>
                <a:satMod val="120000"/>
              </a:schemeClr>
              <a:schemeClr val="phClr">
                <a:tint val="90000"/>
              </a:schemeClr>
            </a:duotone>
          </a:blip>
          <a:tile tx="0" ty="0" sx="35000" sy="40000" flip="x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ערכת נושא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Origin</Template>
  <TotalTime>685</TotalTime>
  <Words>134</Words>
  <Application>Microsoft Office PowerPoint</Application>
  <PresentationFormat>‫הצגה על המסך (4:3)</PresentationFormat>
  <Paragraphs>38</Paragraphs>
  <Slides>31</Slides>
  <Notes>2</Notes>
  <HiddenSlides>0</HiddenSlides>
  <MMClips>0</MMClips>
  <ScaleCrop>false</ScaleCrop>
  <HeadingPairs>
    <vt:vector size="4" baseType="variant">
      <vt:variant>
        <vt:lpstr>ערכת נושא</vt:lpstr>
      </vt:variant>
      <vt:variant>
        <vt:i4>1</vt:i4>
      </vt:variant>
      <vt:variant>
        <vt:lpstr>כותרות שקופיות</vt:lpstr>
      </vt:variant>
      <vt:variant>
        <vt:i4>31</vt:i4>
      </vt:variant>
    </vt:vector>
  </HeadingPairs>
  <TitlesOfParts>
    <vt:vector size="32" baseType="lpstr">
      <vt:lpstr>מקור</vt:lpstr>
      <vt:lpstr>مثلث قائم الزاوية</vt:lpstr>
      <vt:lpstr>الزاوية القائمة</vt:lpstr>
      <vt:lpstr>نمرر منصف للمستقيم: </vt:lpstr>
      <vt:lpstr>ينتج لدينا:</vt:lpstr>
      <vt:lpstr>שקופית 5</vt:lpstr>
      <vt:lpstr>שקופית 6</vt:lpstr>
      <vt:lpstr>שקופית 7</vt:lpstr>
      <vt:lpstr>امثلة على الزاوية القائمة  </vt:lpstr>
      <vt:lpstr>שקופית 9</vt:lpstr>
      <vt:lpstr>مثلث قائم الزاوية</vt:lpstr>
      <vt:lpstr>مساحة مثلث قائم الزاوية </vt:lpstr>
      <vt:lpstr>שקופית 12</vt:lpstr>
      <vt:lpstr>שקופית 13</vt:lpstr>
      <vt:lpstr>שקופית 14</vt:lpstr>
      <vt:lpstr>שקופית 15</vt:lpstr>
      <vt:lpstr>שקופית 16</vt:lpstr>
      <vt:lpstr>שקופית 17</vt:lpstr>
      <vt:lpstr>שקופית 18</vt:lpstr>
      <vt:lpstr>שקופית 19</vt:lpstr>
      <vt:lpstr>שקופית 20</vt:lpstr>
      <vt:lpstr>שקופית 21</vt:lpstr>
      <vt:lpstr>שקופית 22</vt:lpstr>
      <vt:lpstr>שקופית 23</vt:lpstr>
      <vt:lpstr>שקופית 24</vt:lpstr>
      <vt:lpstr>שקופית 25</vt:lpstr>
      <vt:lpstr>שקופית 26</vt:lpstr>
      <vt:lpstr>שקופית 27</vt:lpstr>
      <vt:lpstr>שקופית 28</vt:lpstr>
      <vt:lpstr>שקופית 29</vt:lpstr>
      <vt:lpstr>שקופית 30</vt:lpstr>
      <vt:lpstr>שקופית 31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عرض افتتاحي: هيئة معادلتين خطيتين بمتغيرين</dc:title>
  <dc:creator>pc</dc:creator>
  <cp:lastModifiedBy>pc</cp:lastModifiedBy>
  <cp:revision>13</cp:revision>
  <dcterms:created xsi:type="dcterms:W3CDTF">2012-05-01T22:55:59Z</dcterms:created>
  <dcterms:modified xsi:type="dcterms:W3CDTF">2012-05-07T08:28:39Z</dcterms:modified>
</cp:coreProperties>
</file>