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9529C-45F0-4A17-8866-614FA38BB19F}" type="datetimeFigureOut">
              <a:rPr lang="he-IL" smtClean="0"/>
              <a:pPr/>
              <a:t>כ"ז/כסלו/תשע"ב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B3F86-AAFA-4B54-9808-429BA3C488B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aghandoura.com/RELOAD/BARMAGEAT/applets/t222.ht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acherled.com/resources/negnumberline/negnumlineload.html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pPr algn="r" fontAlgn="base"/>
            <a:r>
              <a:rPr lang="ar-JO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JO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JO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                         عرض افتتاحي</a:t>
            </a:r>
            <a:r>
              <a:rPr lang="ar-JO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JO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JO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موضوع الدرس:</a:t>
            </a:r>
            <a:r>
              <a:rPr lang="en-US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JO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                     جمع الأعداد الموجهة</a:t>
            </a:r>
            <a:br>
              <a:rPr lang="ar-JO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SA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</a:br>
            <a:endParaRPr lang="he-IL" dirty="0">
              <a:solidFill>
                <a:srgbClr val="C00000"/>
              </a:solidFill>
              <a:latin typeface="Traditional Arabic" pitchFamily="18" charset="-78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86000" y="2967335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JO" sz="40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تقديم:</a:t>
            </a:r>
            <a:endParaRPr lang="ar-JO" sz="4000" b="1" dirty="0" smtClean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JO" sz="4000" b="1" dirty="0" smtClean="0">
                <a:solidFill>
                  <a:srgbClr val="0000FF"/>
                </a:solidFill>
                <a:latin typeface="Traditional Arabic" pitchFamily="18" charset="-78"/>
                <a:cs typeface="Traditional Arabic" pitchFamily="18" charset="-78"/>
              </a:rPr>
              <a:t>روان عنبوسي</a:t>
            </a:r>
          </a:p>
          <a:p>
            <a:r>
              <a:rPr lang="ar-JO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     </a:t>
            </a:r>
            <a:endParaRPr lang="he-IL" b="1" dirty="0">
              <a:solidFill>
                <a:srgbClr val="C00000"/>
              </a:solidFill>
            </a:endParaRPr>
          </a:p>
        </p:txBody>
      </p:sp>
      <p:sp>
        <p:nvSpPr>
          <p:cNvPr id="8" name="מציין מיקום של כותרת תחתונה 4"/>
          <p:cNvSpPr txBox="1">
            <a:spLocks/>
          </p:cNvSpPr>
          <p:nvPr/>
        </p:nvSpPr>
        <p:spPr>
          <a:xfrm>
            <a:off x="0" y="617220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السنة  20</a:t>
            </a:r>
            <a:r>
              <a:rPr kumimoji="0" lang="ar-J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11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-20</a:t>
            </a: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12 </a:t>
            </a:r>
            <a:r>
              <a:rPr lang="ar-JO" sz="2000" b="1" dirty="0" smtClean="0">
                <a:latin typeface="Traditional Arabic" pitchFamily="18" charset="-78"/>
                <a:cs typeface="Traditional Arabic" pitchFamily="18" charset="-78"/>
              </a:rPr>
              <a:t>                             أكاديمية </a:t>
            </a: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ألقاسمي    </a:t>
            </a:r>
            <a:r>
              <a:rPr lang="ar-JO" sz="2000" b="1" dirty="0" smtClean="0">
                <a:latin typeface="Traditional Arabic" pitchFamily="18" charset="-78"/>
                <a:cs typeface="Traditional Arabic" pitchFamily="18" charset="-78"/>
              </a:rPr>
              <a:t>                          </a:t>
            </a:r>
            <a:r>
              <a:rPr kumimoji="0" lang="ar-J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تطبيقات عملية-مسار فوق ابتدائي</a:t>
            </a:r>
            <a:endParaRPr lang="ar-JO" sz="2000" b="1" dirty="0">
              <a:latin typeface="Traditional Arabic" pitchFamily="18" charset="-78"/>
              <a:cs typeface="Traditional Arabic" pitchFamily="18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المرشد: </a:t>
            </a:r>
            <a:r>
              <a:rPr kumimoji="0" lang="ar-SA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د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. نمر بياعة</a:t>
            </a:r>
            <a:r>
              <a:rPr kumimoji="0" lang="ar-J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                              سنة ثالثة- رياضيات وحاسوب                  مسار الممتازين</a:t>
            </a: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aditional Arabic" pitchFamily="18" charset="-78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3429000" cy="1470025"/>
          </a:xfrm>
        </p:spPr>
        <p:txBody>
          <a:bodyPr>
            <a:noAutofit/>
          </a:bodyPr>
          <a:lstStyle/>
          <a:p>
            <a:pPr algn="r"/>
            <a:r>
              <a:rPr lang="ar-JO" sz="3200" b="1" dirty="0" smtClean="0">
                <a:solidFill>
                  <a:srgbClr val="0000FF"/>
                </a:solidFill>
                <a:latin typeface="Traditional Arabic" pitchFamily="18" charset="-78"/>
                <a:cs typeface="Traditional Arabic" pitchFamily="18" charset="-78"/>
              </a:rPr>
              <a:t>يُحكى انه في احد الأيام كان يزن يعد نقوده، وفجأة تذكر انه اقترض من صديقه نقود...</a:t>
            </a:r>
            <a:br>
              <a:rPr lang="ar-JO" sz="3200" b="1" dirty="0" smtClean="0">
                <a:solidFill>
                  <a:srgbClr val="0000FF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JO" sz="3200" b="1" dirty="0" smtClean="0">
                <a:solidFill>
                  <a:srgbClr val="0000FF"/>
                </a:solidFill>
                <a:latin typeface="Traditional Arabic" pitchFamily="18" charset="-78"/>
                <a:cs typeface="Traditional Arabic" pitchFamily="18" charset="-78"/>
              </a:rPr>
              <a:t>بدأ يفكر كيف سيرجع النقود وكم يوجد بحوزته...</a:t>
            </a:r>
            <a:br>
              <a:rPr lang="ar-JO" sz="3200" b="1" dirty="0" smtClean="0">
                <a:solidFill>
                  <a:srgbClr val="0000FF"/>
                </a:solidFill>
                <a:latin typeface="Traditional Arabic" pitchFamily="18" charset="-78"/>
                <a:cs typeface="Traditional Arabic" pitchFamily="18" charset="-78"/>
              </a:rPr>
            </a:br>
            <a:endParaRPr lang="he-IL" sz="3200" dirty="0"/>
          </a:p>
        </p:txBody>
      </p:sp>
      <p:pic>
        <p:nvPicPr>
          <p:cNvPr id="3074" name="Picture 2" descr="C:\Users\pc\Pictures\boy2breading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685800"/>
            <a:ext cx="1447800" cy="1906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38200" y="2438400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>هيا لنساعد يزن في معرفة كم أصبح معه من نقود وكم يجب عليه أن يرجع لصديقه...</a:t>
            </a:r>
            <a:br>
              <a:rPr lang="ar-JO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>من خلال:</a:t>
            </a: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        </a:t>
            </a:r>
            <a:r>
              <a:rPr lang="ar-SY" u="sng" dirty="0" smtClean="0">
                <a:latin typeface="Traditional Arabic" pitchFamily="18" charset="-78"/>
                <a:cs typeface="Traditional Arabic" pitchFamily="18" charset="-78"/>
                <a:hlinkClick r:id="rId2"/>
              </a:rPr>
              <a:t>تمثيل جمع الأعداد الصحيحة</a:t>
            </a: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dirty="0">
                <a:latin typeface="Traditional Arabic" pitchFamily="18" charset="-78"/>
                <a:cs typeface="Traditional Arabic" pitchFamily="18" charset="-78"/>
              </a:rPr>
            </a:b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dirty="0">
                <a:latin typeface="Traditional Arabic" pitchFamily="18" charset="-78"/>
                <a:cs typeface="Traditional Arabic" pitchFamily="18" charset="-78"/>
              </a:rPr>
            </a:br>
            <a:endParaRPr lang="he-IL" dirty="0">
              <a:latin typeface="Traditional Arabic" pitchFamily="18" charset="-78"/>
            </a:endParaRPr>
          </a:p>
        </p:txBody>
      </p:sp>
      <p:pic>
        <p:nvPicPr>
          <p:cNvPr id="5" name="Picture 5" descr="811537wq1fg40olk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4568390"/>
            <a:ext cx="1752600" cy="12565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>تذكر يزن انه تعلم عن موضوع الأعداد الموجهة، وان هنالك طريقة أخرى لجمع الأعداد الموجهة على المحور...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1981200" y="3810000"/>
            <a:ext cx="6400800" cy="1752600"/>
          </a:xfrm>
        </p:spPr>
        <p:txBody>
          <a:bodyPr/>
          <a:lstStyle/>
          <a:p>
            <a:pPr algn="r"/>
            <a:r>
              <a:rPr lang="ar-JO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هيا لنتعرف على </a:t>
            </a:r>
            <a:r>
              <a:rPr lang="ar-SY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طريقة المحور لجمع الأعداد الموجهة</a:t>
            </a:r>
            <a:endParaRPr lang="ar-JO" sz="36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JO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  <a:hlinkClick r:id="rId2"/>
              </a:rPr>
              <a:t>اضغط هنا</a:t>
            </a:r>
            <a:endParaRPr lang="he-IL" sz="3600" dirty="0" smtClean="0">
              <a:solidFill>
                <a:schemeClr val="tx1"/>
              </a:solidFill>
              <a:latin typeface="Traditional Arabic" pitchFamily="18" charset="-78"/>
            </a:endParaRPr>
          </a:p>
          <a:p>
            <a:endParaRPr lang="he-IL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>تساءل يزن...كيف نقوم بجمع عددين موجهين على المحور؟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dirty="0" smtClean="0">
                <a:solidFill>
                  <a:schemeClr val="tx1"/>
                </a:solidFill>
                <a:latin typeface="Traditional Arabic" pitchFamily="18" charset="-78"/>
                <a:ea typeface="+mj-ea"/>
                <a:cs typeface="Traditional Arabic" pitchFamily="18" charset="-78"/>
              </a:rPr>
              <a:t>في أي اتجاه يجب علي أن اذهب؟ </a:t>
            </a:r>
            <a:endParaRPr lang="he-IL" sz="4400" dirty="0" smtClean="0">
              <a:solidFill>
                <a:schemeClr val="tx1"/>
              </a:solidFill>
              <a:latin typeface="Traditional Arabic" pitchFamily="18" charset="-78"/>
              <a:ea typeface="+mj-ea"/>
              <a:cs typeface="Traditional Arabic" pitchFamily="18" charset="-78"/>
            </a:endParaRPr>
          </a:p>
        </p:txBody>
      </p:sp>
      <p:pic>
        <p:nvPicPr>
          <p:cNvPr id="6" name="Picture 2" descr="C:\Users\User\AppData\Local\Microsoft\Windows\Temporary Internet Files\Content.IE5\IH7JRKJX\MC9004404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419600"/>
            <a:ext cx="1827886" cy="1732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772400" cy="1470025"/>
          </a:xfrm>
        </p:spPr>
        <p:txBody>
          <a:bodyPr/>
          <a:lstStyle/>
          <a:p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>تذكر أن هنالك حركتين في هذا المحور: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5181600" y="3657600"/>
            <a:ext cx="3505200" cy="685800"/>
          </a:xfrm>
        </p:spPr>
        <p:txBody>
          <a:bodyPr/>
          <a:lstStyle/>
          <a:p>
            <a:pPr algn="r"/>
            <a:r>
              <a:rPr lang="ar-SY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الحركة على المحور باتجاه اليمين</a:t>
            </a:r>
            <a:r>
              <a:rPr lang="ar-JO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en-US" dirty="0" smtClean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85800" y="3682425"/>
            <a:ext cx="327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ar-SY" sz="3200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الحركة على المحور باتجاه اليسار</a:t>
            </a:r>
            <a:endParaRPr lang="en-US" sz="3200" dirty="0" smtClean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/>
          <a:lstStyle/>
          <a:p>
            <a:pPr algn="r"/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>هيا لنساعده من خلال التمارين الآتية: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276361" y="2971800"/>
            <a:ext cx="1800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=</a:t>
            </a:r>
            <a:r>
              <a:rPr lang="en-US" sz="3200" dirty="0" smtClean="0">
                <a:latin typeface="Traditional Arabic" pitchFamily="18" charset="-78"/>
                <a:cs typeface="Traditional Arabic" pitchFamily="18" charset="-78"/>
              </a:rPr>
              <a:t>(+2)+(+4)</a:t>
            </a:r>
            <a:endParaRPr lang="he-IL" sz="3200" dirty="0"/>
          </a:p>
        </p:txBody>
      </p:sp>
      <p:sp>
        <p:nvSpPr>
          <p:cNvPr id="7" name="מלבן 6"/>
          <p:cNvSpPr/>
          <p:nvPr/>
        </p:nvSpPr>
        <p:spPr>
          <a:xfrm>
            <a:off x="4371707" y="4191000"/>
            <a:ext cx="1800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=</a:t>
            </a:r>
            <a:r>
              <a:rPr lang="en-US" sz="3200" dirty="0" smtClean="0">
                <a:latin typeface="Traditional Arabic" pitchFamily="18" charset="-78"/>
                <a:cs typeface="Traditional Arabic" pitchFamily="18" charset="-78"/>
              </a:rPr>
              <a:t>(-3)+(-5)</a:t>
            </a:r>
            <a:endParaRPr lang="he-IL" sz="3200" dirty="0"/>
          </a:p>
        </p:txBody>
      </p:sp>
      <p:pic>
        <p:nvPicPr>
          <p:cNvPr id="2050" name="Picture 2" descr="C:\Users\pc\Pictures\office-pencil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259836"/>
            <a:ext cx="2133600" cy="2645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132</Words>
  <Application>Microsoft Office PowerPoint</Application>
  <PresentationFormat>‫הצגה על המסך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                          عرض افتتاحي موضوع الدرس:                      جمع الأعداد الموجهة  </vt:lpstr>
      <vt:lpstr>يُحكى انه في احد الأيام كان يزن يعد نقوده، وفجأة تذكر انه اقترض من صديقه نقود... بدأ يفكر كيف سيرجع النقود وكم يوجد بحوزته... </vt:lpstr>
      <vt:lpstr> هيا لنساعد يزن في معرفة كم أصبح معه من نقود وكم يجب عليه أن يرجع لصديقه...  من خلال:         تمثيل جمع الأعداد الصحيحة   </vt:lpstr>
      <vt:lpstr>تذكر يزن انه تعلم عن موضوع الأعداد الموجهة، وان هنالك طريقة أخرى لجمع الأعداد الموجهة على المحور...</vt:lpstr>
      <vt:lpstr>تساءل يزن...كيف نقوم بجمع عددين موجهين على المحور؟</vt:lpstr>
      <vt:lpstr>تذكر أن هنالك حركتين في هذا المحور:</vt:lpstr>
      <vt:lpstr>هيا لنساعده من خلال التمارين الآتية: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أعزائي الطلاب ادخلوا إلى أبلت :                 تمثيل جمع الأعداد الصحيحة   </dc:title>
  <dc:creator>pc</dc:creator>
  <cp:lastModifiedBy>pc</cp:lastModifiedBy>
  <cp:revision>12</cp:revision>
  <dcterms:created xsi:type="dcterms:W3CDTF">2011-12-23T20:04:05Z</dcterms:created>
  <dcterms:modified xsi:type="dcterms:W3CDTF">2011-12-23T21:54:33Z</dcterms:modified>
</cp:coreProperties>
</file>