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2" r:id="rId4"/>
    <p:sldId id="263" r:id="rId5"/>
    <p:sldId id="266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4F6CBB-E25B-430E-B708-5EC4B11CB870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FC21751-EA34-4B98-8860-68D71BE3C29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B7B5B-6FB3-446D-A821-447972802F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C75E4-F5D0-4953-A4F6-A98FB7F7E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C75E4-F5D0-4953-A4F6-A98FB7F7E5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C75E4-F5D0-4953-A4F6-A98FB7F7E5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  <a:latin typeface="Traditional Arabic" pitchFamily="18" charset="-78"/>
              </a:defRPr>
            </a:lvl1pPr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</a:lstStyle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  <a:latin typeface="Traditional Arabic" pitchFamily="18" charset="-78"/>
              </a:defRPr>
            </a:lvl1pPr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</a:lstStyle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C21FDFE-483F-4779-8FC7-6ED4D9DF0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dirty="0" smtClean="0"/>
              <a:t>רמה שנייה</a:t>
            </a:r>
          </a:p>
          <a:p>
            <a:pPr lvl="2" eaLnBrk="1" latinLnBrk="0" hangingPunct="1"/>
            <a:r>
              <a:rPr kumimoji="0" lang="he-IL" dirty="0" smtClean="0"/>
              <a:t>רמה שלישית</a:t>
            </a:r>
          </a:p>
          <a:p>
            <a:pPr lvl="3" eaLnBrk="1" latinLnBrk="0" hangingPunct="1"/>
            <a:r>
              <a:rPr kumimoji="0" lang="he-IL" dirty="0" smtClean="0"/>
              <a:t>רמה רביעית</a:t>
            </a:r>
          </a:p>
          <a:p>
            <a:pPr lvl="4" eaLnBrk="1" latinLnBrk="0" hangingPunct="1"/>
            <a:r>
              <a:rPr kumimoji="0" lang="he-IL" dirty="0" smtClean="0"/>
              <a:t>רמה חמישית</a:t>
            </a:r>
            <a:endParaRPr kumimoji="0" lang="en-US" dirty="0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7950DD2-06E3-4B02-BE23-A9A59EB90B7B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12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15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4363-30C0-4F88-BE76-B724CD20C7BF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621A-A231-4259-BC93-59370B881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071802" y="357166"/>
            <a:ext cx="303760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إجمال</a:t>
            </a:r>
            <a:endParaRPr lang="he-IL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500166" y="3857628"/>
            <a:ext cx="621510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هيئة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معادلتين خطيتين بمتغيري</a:t>
            </a: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</a:rPr>
              <a:t>ن</a:t>
            </a:r>
          </a:p>
        </p:txBody>
      </p:sp>
      <p:sp>
        <p:nvSpPr>
          <p:cNvPr id="8" name="מציין מיקום של כותרת תחתונה 8"/>
          <p:cNvSpPr>
            <a:spLocks noGrp="1"/>
          </p:cNvSpPr>
          <p:nvPr/>
        </p:nvSpPr>
        <p:spPr bwMode="auto">
          <a:xfrm>
            <a:off x="0" y="6572272"/>
            <a:ext cx="9144000" cy="285728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1800" b="1" dirty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 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    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</a:t>
            </a:r>
            <a:r>
              <a:rPr lang="ar-SA" sz="1800" b="1" dirty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وحاسوب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he-IL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428992" y="5072074"/>
            <a:ext cx="2557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إعداد: </a:t>
            </a:r>
            <a:r>
              <a:rPr lang="ar-JO" sz="3200" b="1" dirty="0" err="1" smtClean="0">
                <a:latin typeface="Traditional Arabic" pitchFamily="18" charset="-78"/>
                <a:cs typeface="Traditional Arabic" pitchFamily="18" charset="-78"/>
              </a:rPr>
              <a:t>روان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3200" b="1" dirty="0" err="1" smtClean="0">
                <a:latin typeface="Traditional Arabic" pitchFamily="18" charset="-78"/>
                <a:cs typeface="Traditional Arabic" pitchFamily="18" charset="-78"/>
              </a:rPr>
              <a:t>عنبوسي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285984" y="1857364"/>
            <a:ext cx="7409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he-IL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214546" y="3929066"/>
            <a:ext cx="7473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he-IL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286380" y="1928802"/>
            <a:ext cx="7409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he-IL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214942" y="4071942"/>
            <a:ext cx="7473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he-IL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חץ למטה 10"/>
          <p:cNvSpPr/>
          <p:nvPr/>
        </p:nvSpPr>
        <p:spPr>
          <a:xfrm>
            <a:off x="6215074" y="2000240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חץ למטה 11"/>
          <p:cNvSpPr/>
          <p:nvPr/>
        </p:nvSpPr>
        <p:spPr>
          <a:xfrm rot="10800000">
            <a:off x="3143240" y="1928802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חץ למטה 12"/>
          <p:cNvSpPr/>
          <p:nvPr/>
        </p:nvSpPr>
        <p:spPr>
          <a:xfrm>
            <a:off x="3071802" y="4063963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1400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4" name="חץ למטה 13"/>
          <p:cNvSpPr/>
          <p:nvPr/>
        </p:nvSpPr>
        <p:spPr>
          <a:xfrm rot="10800000">
            <a:off x="6072198" y="3992524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071670" y="3143248"/>
            <a:ext cx="52100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Y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تصغر قيمة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كلما كبرت قيمة </a:t>
            </a:r>
            <a:endParaRPr lang="he-I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1785918" y="5214950"/>
            <a:ext cx="52389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Y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تكبر قيمة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كلما صغرت قيمة </a:t>
            </a:r>
            <a:endParaRPr lang="he-I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143372" y="357166"/>
            <a:ext cx="473986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A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المعادلات من الصورة</a:t>
            </a:r>
            <a:r>
              <a:rPr lang="he-IL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</a:t>
            </a:r>
          </a:p>
        </p:txBody>
      </p:sp>
      <p:sp>
        <p:nvSpPr>
          <p:cNvPr id="20" name="מלבן 19"/>
          <p:cNvSpPr/>
          <p:nvPr/>
        </p:nvSpPr>
        <p:spPr>
          <a:xfrm>
            <a:off x="2928926" y="1000108"/>
            <a:ext cx="32403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he-IL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 rtl="1"/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عدد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X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Y=</a:t>
            </a:r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</a:t>
            </a:r>
            <a:endParaRPr lang="he-IL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7786678" y="6492240"/>
            <a:ext cx="1357322" cy="365760"/>
          </a:xfrm>
        </p:spPr>
        <p:txBody>
          <a:bodyPr/>
          <a:lstStyle/>
          <a:p>
            <a:r>
              <a:rPr lang="en-US" dirty="0" smtClean="0"/>
              <a:t>10/5/2012</a:t>
            </a:r>
            <a:endParaRPr lang="en-US" dirty="0"/>
          </a:p>
        </p:txBody>
      </p:sp>
      <p:sp>
        <p:nvSpPr>
          <p:cNvPr id="3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7554" y="6492240"/>
            <a:ext cx="3505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3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42910" y="6492240"/>
            <a:ext cx="1981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857224" y="571480"/>
            <a:ext cx="76328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عكسية 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y 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 و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x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هذه المعادلات تعبر عن دوال خطية تنازلية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فالعلاقة بين</a:t>
            </a:r>
            <a:endParaRPr lang="he-IL" sz="2800" b="1" dirty="0" smtClean="0">
              <a:latin typeface="Traditional Arabic" pitchFamily="18" charset="-78"/>
            </a:endParaRPr>
          </a:p>
        </p:txBody>
      </p:sp>
      <p:sp>
        <p:nvSpPr>
          <p:cNvPr id="15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854952" y="6357958"/>
            <a:ext cx="2289048" cy="365760"/>
          </a:xfrm>
        </p:spPr>
        <p:txBody>
          <a:bodyPr/>
          <a:lstStyle/>
          <a:p>
            <a:r>
              <a:rPr lang="en-US" dirty="0" smtClean="0"/>
              <a:t>10/5/2012</a:t>
            </a:r>
            <a:endParaRPr lang="en-US" dirty="0"/>
          </a:p>
        </p:txBody>
      </p:sp>
      <p:sp>
        <p:nvSpPr>
          <p:cNvPr id="1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cs typeface="Traditional Arabic" pitchFamily="2" charset="-78"/>
              </a:rPr>
              <a:t>روان</a:t>
            </a:r>
            <a:r>
              <a:rPr lang="ar-JO" b="1" dirty="0" smtClean="0">
                <a:cs typeface="Traditional Arabic" pitchFamily="2" charset="-78"/>
              </a:rPr>
              <a:t> </a:t>
            </a:r>
            <a:r>
              <a:rPr lang="ar-JO" b="1" dirty="0" err="1" smtClean="0"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1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928802"/>
            <a:ext cx="7358114" cy="4000528"/>
          </a:xfrm>
          <a:prstGeom prst="rect">
            <a:avLst/>
          </a:prstGeom>
          <a:noFill/>
          <a:ln w="57150">
            <a:solidFill>
              <a:srgbClr val="33CC33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611560" y="980728"/>
            <a:ext cx="51125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928794" y="2000240"/>
            <a:ext cx="7409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he-IL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000232" y="4143380"/>
            <a:ext cx="7473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he-IL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6286512" y="2000240"/>
            <a:ext cx="7409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he-IL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286512" y="4000504"/>
            <a:ext cx="7473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he-IL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חץ למטה 10"/>
          <p:cNvSpPr/>
          <p:nvPr/>
        </p:nvSpPr>
        <p:spPr>
          <a:xfrm>
            <a:off x="7072330" y="2000240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חץ למטה 11"/>
          <p:cNvSpPr/>
          <p:nvPr/>
        </p:nvSpPr>
        <p:spPr>
          <a:xfrm rot="10800000">
            <a:off x="2714612" y="1928802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חץ למטה 12"/>
          <p:cNvSpPr/>
          <p:nvPr/>
        </p:nvSpPr>
        <p:spPr>
          <a:xfrm>
            <a:off x="2857488" y="4071942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1400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4" name="חץ למטה 13"/>
          <p:cNvSpPr/>
          <p:nvPr/>
        </p:nvSpPr>
        <p:spPr>
          <a:xfrm rot="10800000">
            <a:off x="7143768" y="3929066"/>
            <a:ext cx="504057" cy="100811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714612" y="3214686"/>
            <a:ext cx="49632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Y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تكبر قيمة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كلما كبرت قيمة </a:t>
            </a:r>
            <a:endParaRPr lang="he-I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2500298" y="5214950"/>
            <a:ext cx="5360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Y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تصغر قيمة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A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وكلما صغرت قيمة </a:t>
            </a:r>
            <a:endParaRPr lang="he-I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500298" y="332656"/>
            <a:ext cx="58851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AE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في المعادلات من الصورة</a:t>
            </a:r>
            <a:r>
              <a:rPr lang="he-IL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</a:t>
            </a:r>
          </a:p>
        </p:txBody>
      </p:sp>
      <p:sp>
        <p:nvSpPr>
          <p:cNvPr id="22" name="מלבן 21"/>
          <p:cNvSpPr/>
          <p:nvPr/>
        </p:nvSpPr>
        <p:spPr>
          <a:xfrm>
            <a:off x="5429256" y="1000108"/>
            <a:ext cx="32403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he-IL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 rtl="1"/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عدد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X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Y=</a:t>
            </a:r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</a:t>
            </a:r>
            <a:endParaRPr lang="he-IL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1071538" y="928670"/>
            <a:ext cx="32403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he-IL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 rtl="1"/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عدد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X=</a:t>
            </a:r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</a:t>
            </a:r>
            <a:endParaRPr lang="he-IL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4572000" y="1214422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أو</a:t>
            </a:r>
            <a:endParaRPr lang="en-US" sz="3600" dirty="0"/>
          </a:p>
        </p:txBody>
      </p:sp>
      <p:sp>
        <p:nvSpPr>
          <p:cNvPr id="20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7786678" y="6492240"/>
            <a:ext cx="1357322" cy="365760"/>
          </a:xfrm>
        </p:spPr>
        <p:txBody>
          <a:bodyPr/>
          <a:lstStyle/>
          <a:p>
            <a:r>
              <a:rPr lang="en-US" dirty="0" smtClean="0"/>
              <a:t>10/5/2012</a:t>
            </a:r>
            <a:endParaRPr lang="en-US" dirty="0"/>
          </a:p>
        </p:txBody>
      </p:sp>
      <p:sp>
        <p:nvSpPr>
          <p:cNvPr id="2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7554" y="6492240"/>
            <a:ext cx="3505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2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42910" y="6492240"/>
            <a:ext cx="1981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15272" cy="674688"/>
          </a:xfrm>
        </p:spPr>
        <p:txBody>
          <a:bodyPr>
            <a:noAutofit/>
          </a:bodyPr>
          <a:lstStyle/>
          <a:p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هذه المعادلات تعبر عن دوال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خطية تصاعدية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فالعلاقة بين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Y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 طردية </a:t>
            </a:r>
            <a:endParaRPr lang="he-IL" sz="2800" b="1" dirty="0">
              <a:latin typeface="Traditional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715304" cy="4357718"/>
          </a:xfrm>
          <a:prstGeom prst="rect">
            <a:avLst/>
          </a:prstGeom>
          <a:noFill/>
          <a:ln w="76200">
            <a:solidFill>
              <a:srgbClr val="33CC33"/>
            </a:solidFill>
            <a:miter lim="800000"/>
            <a:headEnd/>
            <a:tailEnd/>
          </a:ln>
          <a:effectLst/>
        </p:spPr>
      </p:pic>
      <p:sp>
        <p:nvSpPr>
          <p:cNvPr id="10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7786678" y="6492240"/>
            <a:ext cx="1357322" cy="365760"/>
          </a:xfrm>
        </p:spPr>
        <p:txBody>
          <a:bodyPr/>
          <a:lstStyle/>
          <a:p>
            <a:r>
              <a:rPr lang="en-US" dirty="0" smtClean="0"/>
              <a:t>10/5/2012</a:t>
            </a:r>
            <a:endParaRPr lang="en-US" dirty="0"/>
          </a:p>
        </p:txBody>
      </p:sp>
      <p:sp>
        <p:nvSpPr>
          <p:cNvPr id="11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7554" y="6492240"/>
            <a:ext cx="3505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cs typeface="Traditional Arabic" pitchFamily="2" charset="-78"/>
              </a:rPr>
              <a:t>روان</a:t>
            </a:r>
            <a:r>
              <a:rPr lang="ar-JO" b="1" dirty="0" smtClean="0">
                <a:cs typeface="Traditional Arabic" pitchFamily="2" charset="-78"/>
              </a:rPr>
              <a:t> </a:t>
            </a:r>
            <a:r>
              <a:rPr lang="ar-JO" b="1" dirty="0" err="1" smtClean="0"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12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42910" y="6492240"/>
            <a:ext cx="1981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title"/>
          </p:nvPr>
        </p:nvSpPr>
        <p:spPr>
          <a:xfrm>
            <a:off x="6324600" y="714356"/>
            <a:ext cx="2514600" cy="1500198"/>
          </a:xfrm>
        </p:spPr>
        <p:txBody>
          <a:bodyPr/>
          <a:lstStyle/>
          <a:p>
            <a:pPr lvl="0" algn="r"/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هيئة المعادلات من الصورة: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ax+by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=c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2800" dirty="0">
              <a:latin typeface="Traditional Arabic" pitchFamily="18" charset="-78"/>
            </a:endParaRPr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idx="2"/>
          </p:nvPr>
        </p:nvSpPr>
        <p:spPr>
          <a:xfrm>
            <a:off x="6324600" y="2643182"/>
            <a:ext cx="2514600" cy="3419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AE" sz="3600" dirty="0" smtClean="0">
                <a:latin typeface="Traditional Arabic" pitchFamily="18" charset="-78"/>
                <a:cs typeface="Traditional Arabic" pitchFamily="18" charset="-78"/>
              </a:rPr>
              <a:t>نقطة التقاطع هي حل هيئة</a:t>
            </a:r>
            <a:r>
              <a:rPr lang="ar-JO" sz="3600" dirty="0" smtClean="0">
                <a:latin typeface="Traditional Arabic" pitchFamily="18" charset="-78"/>
                <a:cs typeface="Traditional Arabic" pitchFamily="18" charset="-78"/>
              </a:rPr>
              <a:t> المعادلات، حيث ينتج لدينا نقطة تقاطع واحدة.</a:t>
            </a:r>
            <a:endParaRPr lang="he-IL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5786478" cy="5786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7786678" y="6492240"/>
            <a:ext cx="1357322" cy="365760"/>
          </a:xfrm>
        </p:spPr>
        <p:txBody>
          <a:bodyPr/>
          <a:lstStyle/>
          <a:p>
            <a:r>
              <a:rPr lang="en-US" dirty="0" smtClean="0"/>
              <a:t>10/5/2012</a:t>
            </a:r>
            <a:endParaRPr lang="en-US" dirty="0"/>
          </a:p>
        </p:txBody>
      </p:sp>
      <p:sp>
        <p:nvSpPr>
          <p:cNvPr id="1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7554" y="6492240"/>
            <a:ext cx="3505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1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42910" y="6492240"/>
            <a:ext cx="1981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هيئة المعادلات من الصورة: </a:t>
            </a:r>
            <a:r>
              <a:rPr lang="en-US" sz="2400" dirty="0" err="1" smtClean="0">
                <a:latin typeface="Traditional Arabic" pitchFamily="18" charset="-78"/>
                <a:cs typeface="Traditional Arabic" pitchFamily="18" charset="-78"/>
              </a:rPr>
              <a:t>ax+by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=c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240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المستقيمان متوازيان؛ لا يوجد نقاط تقاطع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 ←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لا يوجد حل لهيئة المعادلات</a:t>
            </a:r>
            <a:endParaRPr lang="en-US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Traditional Arabic" pitchFamily="18" charset="-78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5429288" cy="48577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7786678" y="6492240"/>
            <a:ext cx="1357322" cy="365760"/>
          </a:xfrm>
        </p:spPr>
        <p:txBody>
          <a:bodyPr/>
          <a:lstStyle/>
          <a:p>
            <a:r>
              <a:rPr lang="en-US" dirty="0" smtClean="0"/>
              <a:t>10/5/2012</a:t>
            </a:r>
            <a:endParaRPr lang="en-US" dirty="0"/>
          </a:p>
        </p:txBody>
      </p:sp>
      <p:sp>
        <p:nvSpPr>
          <p:cNvPr id="7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7554" y="6492240"/>
            <a:ext cx="3505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42910" y="6492240"/>
            <a:ext cx="1981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هيئة المعادلات من الصورة: </a:t>
            </a:r>
            <a:r>
              <a:rPr lang="en-US" sz="2400" dirty="0" err="1" smtClean="0">
                <a:latin typeface="Traditional Arabic" pitchFamily="18" charset="-78"/>
                <a:cs typeface="Traditional Arabic" pitchFamily="18" charset="-78"/>
              </a:rPr>
              <a:t>ax+by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=c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240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المستقيمان متحدان؛ ما لا نهاية من نقاط التقاطع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 ← </a:t>
            </a: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ما لا نهاية من الحلول لهيئة  المعادلات (الحلول تحقق قضية صدق حين نعوضها في إحدى المعادل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تين</a:t>
            </a: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5429288" cy="5143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7786678" y="6492240"/>
            <a:ext cx="1357322" cy="365760"/>
          </a:xfrm>
        </p:spPr>
        <p:txBody>
          <a:bodyPr/>
          <a:lstStyle/>
          <a:p>
            <a:r>
              <a:rPr lang="en-US" dirty="0" smtClean="0"/>
              <a:t>10/5/2012</a:t>
            </a:r>
            <a:endParaRPr lang="en-US" dirty="0"/>
          </a:p>
        </p:txBody>
      </p:sp>
      <p:sp>
        <p:nvSpPr>
          <p:cNvPr id="7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7554" y="6492240"/>
            <a:ext cx="3505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ألقاسمي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                    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endParaRPr lang="en-US" dirty="0"/>
          </a:p>
        </p:txBody>
      </p:sp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42910" y="6492240"/>
            <a:ext cx="19812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وحاسوب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177</TotalTime>
  <Words>248</Words>
  <Application>Microsoft Office PowerPoint</Application>
  <PresentationFormat>‫הצגה על המסך (4:3)</PresentationFormat>
  <Paragraphs>57</Paragraphs>
  <Slides>8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8</vt:i4>
      </vt:variant>
    </vt:vector>
  </HeadingPairs>
  <TitlesOfParts>
    <vt:vector size="10" baseType="lpstr">
      <vt:lpstr>מקור</vt:lpstr>
      <vt:lpstr>עיצוב מותאם אישית</vt:lpstr>
      <vt:lpstr>שקופית 1</vt:lpstr>
      <vt:lpstr>שקופית 2</vt:lpstr>
      <vt:lpstr>שקופית 3</vt:lpstr>
      <vt:lpstr>שקופית 4</vt:lpstr>
      <vt:lpstr>هذه المعادلات تعبر عن دوال خطية تصاعدية فالعلاقة بينYوX طردية </vt:lpstr>
      <vt:lpstr>هيئة المعادلات من الصورة: ax+by=c </vt:lpstr>
      <vt:lpstr>هيئة المعادلات من الصورة: ax+by=c </vt:lpstr>
      <vt:lpstr>هيئة المعادلات من الصورة: ax+by=c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pc</cp:lastModifiedBy>
  <cp:revision>44</cp:revision>
  <dcterms:created xsi:type="dcterms:W3CDTF">2011-02-19T08:52:50Z</dcterms:created>
  <dcterms:modified xsi:type="dcterms:W3CDTF">2012-05-01T23:13:42Z</dcterms:modified>
</cp:coreProperties>
</file>