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sldIdLst>
    <p:sldId id="308" r:id="rId2"/>
    <p:sldId id="260" r:id="rId3"/>
    <p:sldId id="295" r:id="rId4"/>
    <p:sldId id="307" r:id="rId5"/>
    <p:sldId id="261" r:id="rId6"/>
    <p:sldId id="262" r:id="rId7"/>
    <p:sldId id="313" r:id="rId8"/>
    <p:sldId id="263" r:id="rId9"/>
    <p:sldId id="264" r:id="rId10"/>
    <p:sldId id="265" r:id="rId11"/>
    <p:sldId id="266" r:id="rId12"/>
    <p:sldId id="314" r:id="rId13"/>
    <p:sldId id="269" r:id="rId14"/>
    <p:sldId id="270" r:id="rId15"/>
    <p:sldId id="315" r:id="rId16"/>
    <p:sldId id="290" r:id="rId17"/>
    <p:sldId id="271" r:id="rId18"/>
    <p:sldId id="272" r:id="rId19"/>
    <p:sldId id="273" r:id="rId20"/>
    <p:sldId id="309" r:id="rId21"/>
    <p:sldId id="316" r:id="rId22"/>
    <p:sldId id="275" r:id="rId23"/>
    <p:sldId id="276" r:id="rId24"/>
    <p:sldId id="277" r:id="rId25"/>
    <p:sldId id="278" r:id="rId26"/>
    <p:sldId id="279" r:id="rId27"/>
    <p:sldId id="280" r:id="rId28"/>
    <p:sldId id="291" r:id="rId29"/>
    <p:sldId id="281" r:id="rId30"/>
    <p:sldId id="282" r:id="rId31"/>
    <p:sldId id="283" r:id="rId32"/>
    <p:sldId id="284" r:id="rId33"/>
    <p:sldId id="317" r:id="rId34"/>
    <p:sldId id="285" r:id="rId35"/>
    <p:sldId id="286" r:id="rId36"/>
    <p:sldId id="312" r:id="rId37"/>
    <p:sldId id="287" r:id="rId38"/>
    <p:sldId id="288" r:id="rId39"/>
    <p:sldId id="267" r:id="rId40"/>
    <p:sldId id="311" r:id="rId41"/>
    <p:sldId id="289" r:id="rId42"/>
    <p:sldId id="293" r:id="rId43"/>
    <p:sldId id="305" r:id="rId44"/>
    <p:sldId id="318" r:id="rId4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FFFF00"/>
    <a:srgbClr val="33CC33"/>
    <a:srgbClr val="FFCCFF"/>
    <a:srgbClr val="800080"/>
    <a:srgbClr val="006699"/>
    <a:srgbClr val="009999"/>
    <a:srgbClr val="0094D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2" autoAdjust="0"/>
    <p:restoredTop sz="88285" autoAdjust="0"/>
  </p:normalViewPr>
  <p:slideViewPr>
    <p:cSldViewPr snapToGrid="0">
      <p:cViewPr>
        <p:scale>
          <a:sx n="66" d="100"/>
          <a:sy n="66" d="100"/>
        </p:scale>
        <p:origin x="-918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4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4.xml"/><Relationship Id="rId2" Type="http://schemas.openxmlformats.org/officeDocument/2006/relationships/slide" Target="slides/slide43.xml"/><Relationship Id="rId1" Type="http://schemas.openxmlformats.org/officeDocument/2006/relationships/slide" Target="slides/slide4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7A01AF77-CD87-4B5D-BA37-69A4D0FD2E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8B9983-5121-40F3-8481-A73C12F8F4B6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62684-E594-4B7D-9E75-9154D91C30DE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1AF77-CD87-4B5D-BA37-69A4D0FD2E72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/>
          </a:p>
        </p:txBody>
      </p:sp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0" y="0"/>
            <a:ext cx="46926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000">
                <a:solidFill>
                  <a:schemeClr val="bg1"/>
                </a:solidFill>
                <a:latin typeface="Arial" pitchFamily="34" charset="0"/>
              </a:rPr>
              <a:t>© Mark E. Damon –</a:t>
            </a:r>
            <a:r>
              <a:rPr lang="en-US" sz="1200">
                <a:solidFill>
                  <a:schemeClr val="bg1"/>
                </a:solidFill>
                <a:latin typeface="Arial" pitchFamily="34" charset="0"/>
              </a:rPr>
              <a:t> </a:t>
            </a:r>
            <a:r>
              <a:rPr lang="he-IL" sz="1000">
                <a:solidFill>
                  <a:schemeClr val="bg1"/>
                </a:solidFill>
                <a:latin typeface="Arial" pitchFamily="34" charset="0"/>
              </a:rPr>
              <a:t>עיבוד: רינה כהן, רותי רון, רוחלה סלייפר, ברכה צוקרמן, דליה שלומוף</a:t>
            </a:r>
            <a:endParaRPr lang="en-US" sz="100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3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4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hyperlink" Target="http://www.orianit.edu-negev.gov.il/rinachon/cp/homepage/twoface.htm" TargetMode="External"/><Relationship Id="rId4" Type="http://schemas.openxmlformats.org/officeDocument/2006/relationships/slide" Target="slide4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4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4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4.wav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E:\&#1514;&#1511;&#1500;&#1497;&#1496;&#1493;&#1512;_&#1502;&#1513;&#1488;&#1489;&#1497;&#1501;\&#1502;&#1513;&#1495;&#1511;&#1497;&#1501;\milioner\Lets%20Play%20Theme.wav" TargetMode="Externa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anit.edu-negev.gov.il/rinachon/cp/homepage/twoface.htm" TargetMode="External"/><Relationship Id="rId7" Type="http://schemas.openxmlformats.org/officeDocument/2006/relationships/image" Target="../media/image6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audio" Target="../media/audio4.wav"/><Relationship Id="rId4" Type="http://schemas.openxmlformats.org/officeDocument/2006/relationships/slide" Target="slide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anit.edu-negev.gov.il/rinachon/cp/homepage/twoface.htm" TargetMode="External"/><Relationship Id="rId7" Type="http://schemas.openxmlformats.org/officeDocument/2006/relationships/image" Target="../media/image6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audio" Target="../media/audio4.wav"/><Relationship Id="rId4" Type="http://schemas.openxmlformats.org/officeDocument/2006/relationships/slide" Target="slide19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ianit.edu-negev.gov.il/rinachon/cp/homepage/twoface.htm" TargetMode="External"/><Relationship Id="rId7" Type="http://schemas.openxmlformats.org/officeDocument/2006/relationships/image" Target="../media/image6.wm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audio" Target="../media/audio4.wav"/><Relationship Id="rId4" Type="http://schemas.openxmlformats.org/officeDocument/2006/relationships/slide" Target="slide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42.xml"/><Relationship Id="rId4" Type="http://schemas.openxmlformats.org/officeDocument/2006/relationships/slide" Target="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403975" y="1928813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480175" y="1912938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480175" y="22336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480175" y="25384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6480175" y="28432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480175" y="31480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6480175" y="34528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6480175" y="37576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480175" y="40624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480175" y="43672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480175" y="46720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6480175" y="49768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480175" y="52816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480175" y="55864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6480175" y="58912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6480175" y="61960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7318375" y="1928813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318375" y="22494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7318375" y="25542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7318375" y="28590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7318375" y="31638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7318375" y="34686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7318375" y="37734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7318375" y="40782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7318375" y="43830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7318375" y="46878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7" name="Text Box 29"/>
          <p:cNvSpPr txBox="1">
            <a:spLocks noChangeArrowheads="1"/>
          </p:cNvSpPr>
          <p:nvPr/>
        </p:nvSpPr>
        <p:spPr bwMode="auto">
          <a:xfrm>
            <a:off x="7318375" y="49926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7318375" y="5297488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7318375" y="56022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7318375" y="5907088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7318375" y="621188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82" name="Oval 34"/>
          <p:cNvSpPr>
            <a:spLocks noChangeArrowheads="1"/>
          </p:cNvSpPr>
          <p:nvPr/>
        </p:nvSpPr>
        <p:spPr bwMode="auto">
          <a:xfrm>
            <a:off x="7013575" y="63484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3" name="Oval 35"/>
          <p:cNvSpPr>
            <a:spLocks noChangeArrowheads="1"/>
          </p:cNvSpPr>
          <p:nvPr/>
        </p:nvSpPr>
        <p:spPr bwMode="auto">
          <a:xfrm>
            <a:off x="7013575" y="60436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4" name="Oval 36"/>
          <p:cNvSpPr>
            <a:spLocks noChangeArrowheads="1"/>
          </p:cNvSpPr>
          <p:nvPr/>
        </p:nvSpPr>
        <p:spPr bwMode="auto">
          <a:xfrm>
            <a:off x="7013575" y="57388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5" name="Oval 37"/>
          <p:cNvSpPr>
            <a:spLocks noChangeArrowheads="1"/>
          </p:cNvSpPr>
          <p:nvPr/>
        </p:nvSpPr>
        <p:spPr bwMode="auto">
          <a:xfrm>
            <a:off x="7013575" y="54340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6" name="Oval 38"/>
          <p:cNvSpPr>
            <a:spLocks noChangeArrowheads="1"/>
          </p:cNvSpPr>
          <p:nvPr/>
        </p:nvSpPr>
        <p:spPr bwMode="auto">
          <a:xfrm>
            <a:off x="7013575" y="512921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7" name="Oval 39"/>
          <p:cNvSpPr>
            <a:spLocks noChangeArrowheads="1"/>
          </p:cNvSpPr>
          <p:nvPr/>
        </p:nvSpPr>
        <p:spPr bwMode="auto">
          <a:xfrm>
            <a:off x="7013575" y="48244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8" name="Oval 40"/>
          <p:cNvSpPr>
            <a:spLocks noChangeArrowheads="1"/>
          </p:cNvSpPr>
          <p:nvPr/>
        </p:nvSpPr>
        <p:spPr bwMode="auto">
          <a:xfrm>
            <a:off x="7013575" y="45196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89" name="Oval 41"/>
          <p:cNvSpPr>
            <a:spLocks noChangeArrowheads="1"/>
          </p:cNvSpPr>
          <p:nvPr/>
        </p:nvSpPr>
        <p:spPr bwMode="auto">
          <a:xfrm>
            <a:off x="7013575" y="42148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0" name="Oval 42"/>
          <p:cNvSpPr>
            <a:spLocks noChangeArrowheads="1"/>
          </p:cNvSpPr>
          <p:nvPr/>
        </p:nvSpPr>
        <p:spPr bwMode="auto">
          <a:xfrm>
            <a:off x="7013575" y="39100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1" name="Oval 43"/>
          <p:cNvSpPr>
            <a:spLocks noChangeArrowheads="1"/>
          </p:cNvSpPr>
          <p:nvPr/>
        </p:nvSpPr>
        <p:spPr bwMode="auto">
          <a:xfrm>
            <a:off x="7013575" y="360521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092" name="Oval 44"/>
          <p:cNvSpPr>
            <a:spLocks noChangeArrowheads="1"/>
          </p:cNvSpPr>
          <p:nvPr/>
        </p:nvSpPr>
        <p:spPr bwMode="auto">
          <a:xfrm>
            <a:off x="7013575" y="33004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3" name="Oval 45"/>
          <p:cNvSpPr>
            <a:spLocks noChangeArrowheads="1"/>
          </p:cNvSpPr>
          <p:nvPr/>
        </p:nvSpPr>
        <p:spPr bwMode="auto">
          <a:xfrm>
            <a:off x="7013575" y="29956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4" name="Oval 46"/>
          <p:cNvSpPr>
            <a:spLocks noChangeArrowheads="1"/>
          </p:cNvSpPr>
          <p:nvPr/>
        </p:nvSpPr>
        <p:spPr bwMode="auto">
          <a:xfrm>
            <a:off x="7013575" y="26908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5" name="Oval 47"/>
          <p:cNvSpPr>
            <a:spLocks noChangeArrowheads="1"/>
          </p:cNvSpPr>
          <p:nvPr/>
        </p:nvSpPr>
        <p:spPr bwMode="auto">
          <a:xfrm>
            <a:off x="7013575" y="2386013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96" name="Oval 48"/>
          <p:cNvSpPr>
            <a:spLocks noChangeArrowheads="1"/>
          </p:cNvSpPr>
          <p:nvPr/>
        </p:nvSpPr>
        <p:spPr bwMode="auto">
          <a:xfrm>
            <a:off x="7013575" y="2081213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7633" name="Text Box 49"/>
          <p:cNvSpPr txBox="1">
            <a:spLocks noChangeArrowheads="1"/>
          </p:cNvSpPr>
          <p:nvPr/>
        </p:nvSpPr>
        <p:spPr bwMode="auto">
          <a:xfrm>
            <a:off x="0" y="268288"/>
            <a:ext cx="6610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endParaRPr lang="he-IL" sz="3600">
              <a:solidFill>
                <a:schemeClr val="bg1"/>
              </a:solidFill>
            </a:endParaRPr>
          </a:p>
        </p:txBody>
      </p:sp>
      <p:sp>
        <p:nvSpPr>
          <p:cNvPr id="2098" name="AutoShape 5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2525713" y="6069013"/>
            <a:ext cx="1089025" cy="788987"/>
          </a:xfrm>
          <a:prstGeom prst="actionButtonForwardNex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2099" name="Picture 50" descr="caution_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63950"/>
            <a:ext cx="3194050" cy="319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0" name="WordArt 55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6291263" cy="366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من يريد أن يكون مهتما باسنانه </a:t>
            </a:r>
          </a:p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وأن يربح</a:t>
            </a:r>
          </a:p>
          <a:p>
            <a:pPr algn="ctr" rtl="1"/>
            <a:r>
              <a:rPr lang="ar-SA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مليون دولار ?</a:t>
            </a:r>
          </a:p>
        </p:txBody>
      </p:sp>
    </p:spTree>
  </p:cSld>
  <p:clrMapOvr>
    <a:masterClrMapping/>
  </p:clrMapOvr>
  <p:transition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3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571875" y="45608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8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8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28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129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129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9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130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0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1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1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31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1313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11315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11316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314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2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3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4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296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297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298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299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300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2301" name="Oval 1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2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3" name="Text Box 2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36550" y="4102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304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05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306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07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08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09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0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311" name="Rectangle 29"/>
          <p:cNvSpPr>
            <a:spLocks noChangeArrowheads="1"/>
          </p:cNvSpPr>
          <p:nvPr/>
        </p:nvSpPr>
        <p:spPr bwMode="auto">
          <a:xfrm>
            <a:off x="6696075" y="343217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12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3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4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5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6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2317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8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19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0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1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322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3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4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5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6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327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8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29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0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1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2332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3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4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5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2336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37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38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39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0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1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2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3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4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5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2346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7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8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49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0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1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2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3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4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5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6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57" name="AutoShape 82"/>
          <p:cNvSpPr>
            <a:spLocks noChangeArrowheads="1"/>
          </p:cNvSpPr>
          <p:nvPr/>
        </p:nvSpPr>
        <p:spPr bwMode="auto">
          <a:xfrm>
            <a:off x="4545013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2382" name="AutoShape 94"/>
          <p:cNvSpPr>
            <a:spLocks noChangeArrowheads="1"/>
          </p:cNvSpPr>
          <p:nvPr/>
        </p:nvSpPr>
        <p:spPr bwMode="auto">
          <a:xfrm>
            <a:off x="947738" y="1665288"/>
            <a:ext cx="4775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sz="1800" b="1" dirty="0" smtClean="0"/>
              <a:t>مَنْ أَيْقَظَ حَنان؟</a:t>
            </a:r>
            <a:endParaRPr lang="en-US" sz="1800" dirty="0"/>
          </a:p>
        </p:txBody>
      </p:sp>
      <p:sp>
        <p:nvSpPr>
          <p:cNvPr id="12383" name="Text Box 9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421188" y="4873625"/>
            <a:ext cx="3921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he-IL" sz="1800" b="1" dirty="0" smtClean="0">
                <a:solidFill>
                  <a:srgbClr val="FFC000"/>
                </a:solidFill>
                <a:latin typeface="Arial" pitchFamily="34" charset="0"/>
              </a:rPr>
              <a:t>1</a:t>
            </a:r>
            <a:r>
              <a:rPr lang="ar-SA" sz="1800" b="1" dirty="0" smtClean="0">
                <a:solidFill>
                  <a:srgbClr val="FFC000"/>
                </a:solidFill>
              </a:rPr>
              <a:t>ضِرْسُ حَنان</a:t>
            </a:r>
            <a:endParaRPr lang="en-US" sz="1800" b="1" dirty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12384" name="Text Box 9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369888" y="5022850"/>
            <a:ext cx="3419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السوس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2385" name="Text Box 9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237163" y="5961063"/>
            <a:ext cx="2806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كوب الماء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2386" name="Text Box 9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49225" y="6097588"/>
            <a:ext cx="365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4.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ام حنان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2363" name="Rectangle 100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82" grpId="0" animBg="1" autoUpdateAnimBg="0"/>
      <p:bldP spid="12383" grpId="0" autoUpdateAnimBg="0"/>
      <p:bldP spid="12384" grpId="0" autoUpdateAnimBg="0"/>
      <p:bldP spid="12385" grpId="0" autoUpdateAnimBg="0"/>
      <p:bldP spid="1238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3325" name="Oval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7" name="Text Box 1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36550" y="4102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6696075" y="343217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3341" name="Text Box 29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5" name="Text Box 33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46" name="Text Box 34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8" name="Text Box 36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0" name="Text Box 38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351" name="Text Box 39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2" name="Text Box 40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3" name="Text Box 41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4" name="Text Box 42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5" name="Text Box 43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7" name="Text Box 45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8" name="Text Box 46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59" name="Text Box 47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3360" name="Oval 48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1" name="Oval 49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2" name="Oval 50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3" name="Oval 51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4" name="Oval 52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5" name="Oval 53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6" name="Oval 54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7" name="Oval 55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8" name="Oval 56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69" name="Oval 57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3370" name="Oval 58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1" name="Oval 59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2" name="Oval 60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3" name="Oval 61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4" name="Oval 62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5" name="AutoShape 63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6" name="Oval 64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7" name="AutoShape 65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8" name="Oval 66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79" name="AutoShape 67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80" name="Oval 68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81" name="AutoShape 69"/>
          <p:cNvSpPr>
            <a:spLocks noChangeArrowheads="1"/>
          </p:cNvSpPr>
          <p:nvPr/>
        </p:nvSpPr>
        <p:spPr bwMode="auto">
          <a:xfrm>
            <a:off x="4545013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90" name="AutoShape 70"/>
          <p:cNvSpPr>
            <a:spLocks noChangeArrowheads="1"/>
          </p:cNvSpPr>
          <p:nvPr/>
        </p:nvSpPr>
        <p:spPr bwMode="auto">
          <a:xfrm>
            <a:off x="947738" y="1665288"/>
            <a:ext cx="4775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sz="1800" b="1" dirty="0" smtClean="0"/>
              <a:t>مَوْضوع الْقِصَّةِ هُوَ:</a:t>
            </a:r>
            <a:endParaRPr lang="en-US" sz="1800" b="1" dirty="0">
              <a:latin typeface="Arial" pitchFamily="34" charset="0"/>
            </a:endParaRPr>
          </a:p>
        </p:txBody>
      </p:sp>
      <p:sp>
        <p:nvSpPr>
          <p:cNvPr id="81991" name="Text Box 7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421188" y="4873625"/>
            <a:ext cx="39211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1.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الاسنان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1994" name="Text Box 7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49225" y="6097588"/>
            <a:ext cx="3657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000"/>
                </a:solidFill>
              </a:rPr>
              <a:t>ضِرْسُ حَنان</a:t>
            </a:r>
            <a:endParaRPr lang="en-US" sz="1800" b="1" dirty="0">
              <a:solidFill>
                <a:srgbClr val="FFC000"/>
              </a:solidFill>
              <a:latin typeface="Arial" pitchFamily="34" charset="0"/>
            </a:endParaRPr>
          </a:p>
        </p:txBody>
      </p:sp>
      <p:sp>
        <p:nvSpPr>
          <p:cNvPr id="13385" name="Rectangle 7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0" grpId="0" animBg="1" autoUpdateAnimBg="0"/>
      <p:bldP spid="81991" grpId="0" autoUpdateAnimBg="0"/>
      <p:bldP spid="8199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571875" y="426402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3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4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5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49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0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3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4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5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56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8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59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0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4361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2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3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4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5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4366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7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8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69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4370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1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2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3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4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5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6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7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8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79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4380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81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82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83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4384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4385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14387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14388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86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3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4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5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5366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5373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74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75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76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77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78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79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80" name="Rectangle 29"/>
          <p:cNvSpPr>
            <a:spLocks noChangeArrowheads="1"/>
          </p:cNvSpPr>
          <p:nvPr/>
        </p:nvSpPr>
        <p:spPr bwMode="auto">
          <a:xfrm>
            <a:off x="6696075" y="31353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381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2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3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4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5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5386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7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8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89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0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91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2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3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4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5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5396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7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8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399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400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5401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402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403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404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5405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06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07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08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09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0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1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2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3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4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5415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6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7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8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19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5420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5421" name="Group 95"/>
          <p:cNvGrpSpPr>
            <a:grpSpLocks/>
          </p:cNvGrpSpPr>
          <p:nvPr/>
        </p:nvGrpSpPr>
        <p:grpSpPr bwMode="auto">
          <a:xfrm>
            <a:off x="3048000" y="3962400"/>
            <a:ext cx="1295400" cy="685800"/>
            <a:chOff x="1920" y="2496"/>
            <a:chExt cx="816" cy="432"/>
          </a:xfrm>
        </p:grpSpPr>
        <p:sp>
          <p:nvSpPr>
            <p:cNvPr id="15428" name="Oval 19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429" name="AutoShape 70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430" name="Oval 71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431" name="Oval 73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432" name="AutoShape 74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5433" name="Oval 75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6474" name="AutoShape 90"/>
          <p:cNvSpPr>
            <a:spLocks noChangeArrowheads="1"/>
          </p:cNvSpPr>
          <p:nvPr/>
        </p:nvSpPr>
        <p:spPr bwMode="auto">
          <a:xfrm>
            <a:off x="933224" y="1737178"/>
            <a:ext cx="528955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000" b="1" dirty="0" smtClean="0"/>
              <a:t>ماذا نَسِيَتْ حَنان؟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16475" name="Text Box 9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624388" y="6159500"/>
            <a:ext cx="3948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2.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تنظف اسنانها</a:t>
            </a:r>
            <a:endParaRPr lang="he-IL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6476" name="Text Box 9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108575" y="4886325"/>
            <a:ext cx="31162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r" rtl="1">
              <a:spcBef>
                <a:spcPct val="50000"/>
              </a:spcBef>
              <a:buFontTx/>
              <a:buAutoNum type="arabicPeriod"/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تاكل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6477" name="Text Box 9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514350" y="5111750"/>
            <a:ext cx="471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  3.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ن تستريح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6478" name="Text Box 9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6238" y="614045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4.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تناب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5427" name="Rectangle 96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74" grpId="0" animBg="1" autoUpdateAnimBg="0"/>
      <p:bldP spid="16475" grpId="0" autoUpdateAnimBg="0"/>
      <p:bldP spid="16476" grpId="0" autoUpdateAnimBg="0"/>
      <p:bldP spid="16477" grpId="0" autoUpdateAnimBg="0"/>
      <p:bldP spid="1647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6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2" name="Text Box 18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6696075" y="31353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6429" name="Oval 45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0" name="Oval 46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1" name="Oval 47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2" name="Oval 48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3" name="Oval 49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4" name="Oval 50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5" name="Oval 51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6" name="Oval 52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7" name="Oval 53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38" name="Oval 54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6439" name="Oval 55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40" name="Oval 56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41" name="Oval 57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42" name="Oval 58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43" name="Oval 59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6444" name="AutoShape 60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6445" name="Group 61"/>
          <p:cNvGrpSpPr>
            <a:grpSpLocks/>
          </p:cNvGrpSpPr>
          <p:nvPr/>
        </p:nvGrpSpPr>
        <p:grpSpPr bwMode="auto">
          <a:xfrm>
            <a:off x="3048000" y="3962400"/>
            <a:ext cx="1295400" cy="685800"/>
            <a:chOff x="1920" y="2496"/>
            <a:chExt cx="816" cy="432"/>
          </a:xfrm>
        </p:grpSpPr>
        <p:sp>
          <p:nvSpPr>
            <p:cNvPr id="16450" name="Oval 62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451" name="AutoShape 63"/>
            <p:cNvSpPr>
              <a:spLocks noChangeArrowheads="1"/>
            </p:cNvSpPr>
            <p:nvPr/>
          </p:nvSpPr>
          <p:spPr bwMode="auto">
            <a:xfrm rot="5400000">
              <a:off x="2030" y="2664"/>
              <a:ext cx="192" cy="192"/>
            </a:xfrm>
            <a:prstGeom prst="flowChartDisplay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452" name="Oval 64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453" name="Oval 65"/>
            <p:cNvSpPr>
              <a:spLocks noChangeArrowheads="1"/>
            </p:cNvSpPr>
            <p:nvPr/>
          </p:nvSpPr>
          <p:spPr bwMode="auto">
            <a:xfrm>
              <a:off x="2270" y="2616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454" name="AutoShape 66"/>
            <p:cNvSpPr>
              <a:spLocks noChangeArrowheads="1"/>
            </p:cNvSpPr>
            <p:nvPr/>
          </p:nvSpPr>
          <p:spPr bwMode="auto">
            <a:xfrm rot="5400000">
              <a:off x="2414" y="2664"/>
              <a:ext cx="192" cy="192"/>
            </a:xfrm>
            <a:prstGeom prst="flowChartDisplay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455" name="Oval 67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83012" name="AutoShape 68"/>
          <p:cNvSpPr>
            <a:spLocks noChangeArrowheads="1"/>
          </p:cNvSpPr>
          <p:nvPr/>
        </p:nvSpPr>
        <p:spPr bwMode="auto">
          <a:xfrm>
            <a:off x="947738" y="1708150"/>
            <a:ext cx="528955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b="1" dirty="0" smtClean="0"/>
              <a:t>لِماذا نادى الضِّرْسُ كوبَ الْماءِ؟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83013" name="Text Box 6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624388" y="6159500"/>
            <a:ext cx="3948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2.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لكي تنظف اسنان حنان </a:t>
            </a:r>
            <a:endParaRPr lang="he-IL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3015" name="Text Box 7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514350" y="5111750"/>
            <a:ext cx="4718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</a:t>
            </a: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  3.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لكي تنام مبكرا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6449" name="Rectangle 73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12" grpId="0" animBg="1" autoUpdateAnimBg="0"/>
      <p:bldP spid="83013" grpId="0" autoUpdateAnimBg="0"/>
      <p:bldP spid="8301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/>
          <p:cNvSpPr txBox="1">
            <a:spLocks noChangeArrowheads="1"/>
          </p:cNvSpPr>
          <p:nvPr/>
        </p:nvSpPr>
        <p:spPr bwMode="auto">
          <a:xfrm rot="299">
            <a:off x="798513" y="2352675"/>
            <a:ext cx="78517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  <a:defRPr/>
            </a:pPr>
            <a:r>
              <a:rPr lang="ar-SA" sz="6600" b="1">
                <a:solidFill>
                  <a:srgbClr val="FFCC00"/>
                </a:solidFill>
                <a:latin typeface="Arial" pitchFamily="34" charset="0"/>
              </a:rPr>
              <a:t>وصلتم لمبلغ</a:t>
            </a:r>
            <a:endParaRPr lang="en-US" sz="6600" b="1">
              <a:solidFill>
                <a:srgbClr val="FFCC00"/>
              </a:solidFill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3024188" y="3892550"/>
            <a:ext cx="275113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6600" b="1">
                <a:solidFill>
                  <a:srgbClr val="FFCC00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 rot="299">
            <a:off x="800100" y="431800"/>
            <a:ext cx="78517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8000" b="1">
                <a:solidFill>
                  <a:srgbClr val="FFCC00"/>
                </a:solidFill>
              </a:rPr>
              <a:t>ممتاز !</a:t>
            </a:r>
            <a:endParaRPr lang="en-US" sz="8000" b="1">
              <a:solidFill>
                <a:srgbClr val="FFCC00"/>
              </a:solidFill>
            </a:endParaRPr>
          </a:p>
        </p:txBody>
      </p:sp>
      <p:grpSp>
        <p:nvGrpSpPr>
          <p:cNvPr id="17413" name="Group 12"/>
          <p:cNvGrpSpPr>
            <a:grpSpLocks/>
          </p:cNvGrpSpPr>
          <p:nvPr/>
        </p:nvGrpSpPr>
        <p:grpSpPr bwMode="auto">
          <a:xfrm>
            <a:off x="217488" y="4754563"/>
            <a:ext cx="1527175" cy="1790700"/>
            <a:chOff x="316" y="2088"/>
            <a:chExt cx="1132" cy="1534"/>
          </a:xfrm>
        </p:grpSpPr>
        <p:sp>
          <p:nvSpPr>
            <p:cNvPr id="17415" name="AutoShape 1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17416" name="Picture 1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0" y="0"/>
            <a:ext cx="462915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5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5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autoUpdateAnimBg="0"/>
      <p:bldP spid="36869" grpId="0" autoUpdateAnimBg="0"/>
      <p:bldP spid="368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71875" y="396716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846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6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6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6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847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7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848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8481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18483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18484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482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0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1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2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9469" name="Oval 20"/>
          <p:cNvSpPr>
            <a:spLocks noChangeArrowheads="1"/>
          </p:cNvSpPr>
          <p:nvPr/>
        </p:nvSpPr>
        <p:spPr bwMode="auto">
          <a:xfrm>
            <a:off x="16002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70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71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2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73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74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75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76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77" name="Rectangle 29"/>
          <p:cNvSpPr>
            <a:spLocks noChangeArrowheads="1"/>
          </p:cNvSpPr>
          <p:nvPr/>
        </p:nvSpPr>
        <p:spPr bwMode="auto">
          <a:xfrm>
            <a:off x="6696075" y="283845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78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79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0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1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2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9483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4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5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6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7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88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89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0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1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2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9493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4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5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6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7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9498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499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500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501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9502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3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4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5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6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7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8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09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0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1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9512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3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4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5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6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19517" name="Picture 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592961" flipV="1">
            <a:off x="1963738" y="3994150"/>
            <a:ext cx="5143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518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19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520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19521" name="Group 95"/>
          <p:cNvGrpSpPr>
            <a:grpSpLocks/>
          </p:cNvGrpSpPr>
          <p:nvPr/>
        </p:nvGrpSpPr>
        <p:grpSpPr bwMode="auto">
          <a:xfrm>
            <a:off x="3048000" y="3962400"/>
            <a:ext cx="1295400" cy="685800"/>
            <a:chOff x="1920" y="2496"/>
            <a:chExt cx="816" cy="432"/>
          </a:xfrm>
        </p:grpSpPr>
        <p:sp>
          <p:nvSpPr>
            <p:cNvPr id="19528" name="Oval 19"/>
            <p:cNvSpPr>
              <a:spLocks noChangeArrowheads="1"/>
            </p:cNvSpPr>
            <p:nvPr/>
          </p:nvSpPr>
          <p:spPr bwMode="auto">
            <a:xfrm>
              <a:off x="1920" y="2496"/>
              <a:ext cx="816" cy="432"/>
            </a:xfrm>
            <a:prstGeom prst="ellipse">
              <a:avLst/>
            </a:prstGeom>
            <a:noFill/>
            <a:ln w="57150">
              <a:solidFill>
                <a:srgbClr val="3399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9529" name="Oval 71"/>
            <p:cNvSpPr>
              <a:spLocks noChangeArrowheads="1"/>
            </p:cNvSpPr>
            <p:nvPr/>
          </p:nvSpPr>
          <p:spPr bwMode="auto">
            <a:xfrm>
              <a:off x="2078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9530" name="AutoShape 72"/>
            <p:cNvSpPr>
              <a:spLocks noChangeArrowheads="1"/>
            </p:cNvSpPr>
            <p:nvPr/>
          </p:nvSpPr>
          <p:spPr bwMode="auto">
            <a:xfrm rot="5400000">
              <a:off x="2222" y="2712"/>
              <a:ext cx="192" cy="192"/>
            </a:xfrm>
            <a:prstGeom prst="flowChartDisplay">
              <a:avLst/>
            </a:prstGeom>
            <a:no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9531" name="Oval 75"/>
            <p:cNvSpPr>
              <a:spLocks noChangeArrowheads="1"/>
            </p:cNvSpPr>
            <p:nvPr/>
          </p:nvSpPr>
          <p:spPr bwMode="auto">
            <a:xfrm>
              <a:off x="2462" y="2568"/>
              <a:ext cx="96" cy="96"/>
            </a:xfrm>
            <a:prstGeom prst="ellips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18522" name="AutoShape 90"/>
          <p:cNvSpPr>
            <a:spLocks noChangeArrowheads="1"/>
          </p:cNvSpPr>
          <p:nvPr/>
        </p:nvSpPr>
        <p:spPr bwMode="auto">
          <a:xfrm>
            <a:off x="973138" y="1689100"/>
            <a:ext cx="506095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b="1" dirty="0" smtClean="0"/>
              <a:t>أَيْنَ وَقَعَتْ أَحْداثُ الْقِصَّةِ؟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8523" name="Text Box 9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27025" y="6022975"/>
            <a:ext cx="36734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>
                <a:solidFill>
                  <a:srgbClr val="FFCC00"/>
                </a:solidFill>
                <a:latin typeface="Arial" pitchFamily="34" charset="0"/>
              </a:rPr>
              <a:t>4. 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في الشارع</a:t>
            </a:r>
            <a:endParaRPr lang="ar-SA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8524" name="Text Box 92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014913" y="4938713"/>
            <a:ext cx="34385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في الساحة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8525" name="Text Box 9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5103813" y="5994400"/>
            <a:ext cx="31321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>
                <a:solidFill>
                  <a:srgbClr val="FFCC00"/>
                </a:solidFill>
                <a:latin typeface="Arial" pitchFamily="34" charset="0"/>
              </a:rPr>
              <a:t>2.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في المدرسة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8526" name="Text Box 9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227013" y="4972050"/>
            <a:ext cx="365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600" b="1" dirty="0">
                <a:solidFill>
                  <a:srgbClr val="FFCC00"/>
                </a:solidFill>
                <a:latin typeface="Arial" pitchFamily="34" charset="0"/>
              </a:rPr>
              <a:t>.3</a:t>
            </a:r>
            <a:r>
              <a:rPr lang="ar-SA" sz="16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في بيتها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9527" name="Rectangle 96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22" grpId="0" animBg="1" autoUpdateAnimBg="0"/>
      <p:bldP spid="18523" grpId="0"/>
      <p:bldP spid="18524" grpId="0"/>
      <p:bldP spid="18525" grpId="0" autoUpdateAnimBg="0"/>
      <p:bldP spid="1852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571875" y="365283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8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49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049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49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0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0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051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1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052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20529" name="Group 55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20531" name="AutoShape 56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20532" name="Picture 57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0" name="Rectangle 58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3571875" y="54864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6" name="Text Box 13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087" name="Text Box 14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8" name="Text Box 15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89" name="Text Box 16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0" name="Text Box 17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4" name="Text Box 21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5" name="Text Box 22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6" name="Text Box 23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97" name="Text Box 24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8" name="Text Box 25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99" name="Text Box 26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0" name="Text Box 27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1" name="Text Box 28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102" name="Text Box 29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3" name="Text Box 30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4" name="Text Box 31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5" name="Text Box 32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06" name="Oval 33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07" name="Oval 34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08" name="Oval 35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09" name="Oval 36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0" name="Oval 37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1" name="Oval 38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2" name="Oval 39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3" name="Oval 40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4" name="Oval 41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5" name="Oval 42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116" name="Oval 43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7" name="Oval 44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8" name="Oval 45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19" name="Oval 46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20" name="Oval 47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121" name="Group 53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3123" name="AutoShape 51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3124" name="Picture 52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22" name="Rectangle 5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3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08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4648200" y="5826125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1517" name="Rectangle 14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18" name="Rectangle 15"/>
          <p:cNvSpPr>
            <a:spLocks noChangeArrowheads="1"/>
          </p:cNvSpPr>
          <p:nvPr/>
        </p:nvSpPr>
        <p:spPr bwMode="auto">
          <a:xfrm>
            <a:off x="6696075" y="249872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1" name="Text Box 18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2" name="Text Box 19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3" name="Text Box 20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4" name="Text Box 21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25" name="Text Box 22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6" name="Text Box 23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7" name="Text Box 24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8" name="Text Box 25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29" name="Text Box 26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1530" name="Text Box 27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1" name="Text Box 28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2" name="Text Box 29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3" name="Text Box 30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4" name="Text Box 31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35" name="Text Box 32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6" name="Text Box 33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7" name="Text Box 34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8" name="Text Box 35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39" name="Text Box 36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40" name="Text Box 37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1" name="Text Box 38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3" name="Text Box 40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4" name="Text Box 41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1545" name="Text Box 42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6" name="Text Box 43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7" name="Text Box 44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8" name="Text Box 45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1549" name="Oval 46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0" name="Oval 47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1" name="Oval 48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2" name="Oval 49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3" name="Oval 50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4" name="Oval 51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5" name="Oval 52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6" name="Oval 53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7" name="Oval 54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8" name="Oval 55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1559" name="Oval 56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60" name="Oval 57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61" name="Oval 58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62" name="Oval 59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63" name="Oval 60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8675" name="AutoShape 67"/>
          <p:cNvSpPr>
            <a:spLocks noChangeArrowheads="1"/>
          </p:cNvSpPr>
          <p:nvPr/>
        </p:nvSpPr>
        <p:spPr bwMode="auto">
          <a:xfrm>
            <a:off x="1121910" y="1665288"/>
            <a:ext cx="53721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 b="1">
              <a:latin typeface="Arial" pitchFamily="34" charset="0"/>
            </a:endParaRPr>
          </a:p>
        </p:txBody>
      </p:sp>
      <p:sp>
        <p:nvSpPr>
          <p:cNvPr id="21565" name="Text Box 68"/>
          <p:cNvSpPr txBox="1">
            <a:spLocks noChangeArrowheads="1"/>
          </p:cNvSpPr>
          <p:nvPr/>
        </p:nvSpPr>
        <p:spPr bwMode="auto">
          <a:xfrm>
            <a:off x="1901825" y="1712913"/>
            <a:ext cx="3397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800" b="1" dirty="0" smtClean="0"/>
              <a:t>مَعْنى كَلِمَة (فَزِعَةً) هُوَ</a:t>
            </a:r>
            <a:r>
              <a:rPr lang="en-US" sz="1800" b="1" dirty="0" smtClean="0"/>
              <a:t>:</a:t>
            </a:r>
            <a:endParaRPr lang="en-US" sz="1800" b="1" dirty="0"/>
          </a:p>
        </p:txBody>
      </p:sp>
      <p:sp>
        <p:nvSpPr>
          <p:cNvPr id="21566" name="Text Box 6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825500" y="5994400"/>
            <a:ext cx="2989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4.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سليمة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1567" name="Text Box 70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95313" y="4992688"/>
            <a:ext cx="3340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3.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كريمة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1568" name="Text Box 7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30750" y="5884863"/>
            <a:ext cx="36877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2.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خائفة</a:t>
            </a:r>
            <a:endParaRPr lang="ar-SA" sz="1800" b="1" dirty="0">
              <a:solidFill>
                <a:srgbClr val="FFCC00"/>
              </a:solidFill>
              <a:latin typeface="Arial" pitchFamily="34" charset="0"/>
            </a:endParaRPr>
          </a:p>
          <a:p>
            <a:pPr algn="r">
              <a:spcBef>
                <a:spcPct val="50000"/>
              </a:spcBef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68680" name="Text Box 72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182961" y="5038952"/>
            <a:ext cx="3427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1. سريعة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1570" name="Oval 73"/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71" name="Text Box 74"/>
          <p:cNvSpPr txBox="1">
            <a:spLocks noChangeArrowheads="1"/>
          </p:cNvSpPr>
          <p:nvPr/>
        </p:nvSpPr>
        <p:spPr bwMode="auto">
          <a:xfrm>
            <a:off x="336550" y="41195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572" name="Oval 7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33350" y="3924300"/>
            <a:ext cx="1333500" cy="7429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73" name="Rectangle 76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75" grpId="0" animBg="1" autoUpdateAnimBg="0"/>
      <p:bldP spid="6868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dirty="0" smtClean="0"/>
              <a:t>ال</a:t>
            </a:r>
            <a:endParaRPr lang="he-IL" dirty="0"/>
          </a:p>
        </p:txBody>
      </p:sp>
      <p:sp>
        <p:nvSpPr>
          <p:cNvPr id="22532" name="AutoShape 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dirty="0" smtClean="0"/>
              <a:t>ال</a:t>
            </a:r>
            <a:endParaRPr lang="he-IL" dirty="0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4648200" y="5826125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6673850" y="250825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6691313" y="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15`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6691313" y="290513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46" name="Text Box 18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47" name="Text Box 19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6" name="Text Box 28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3" name="Text Box 35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64" name="Text Box 36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5" name="Text Box 37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70" name="Text Box 42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71" name="Text Box 43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2573" name="Oval 45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4" name="Oval 46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5" name="Oval 47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6" name="Oval 48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7" name="Oval 49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8" name="Oval 50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79" name="Oval 51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0" name="Oval 52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1" name="Oval 53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2" name="Oval 54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2583" name="Oval 55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4" name="Oval 56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5" name="Oval 57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6" name="Oval 58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87" name="Oval 59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4028" name="AutoShape 60"/>
          <p:cNvSpPr>
            <a:spLocks noChangeArrowheads="1"/>
          </p:cNvSpPr>
          <p:nvPr/>
        </p:nvSpPr>
        <p:spPr bwMode="auto">
          <a:xfrm>
            <a:off x="1049338" y="1708831"/>
            <a:ext cx="53721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 b="1">
              <a:latin typeface="Arial" pitchFamily="34" charset="0"/>
            </a:endParaRPr>
          </a:p>
        </p:txBody>
      </p:sp>
      <p:sp>
        <p:nvSpPr>
          <p:cNvPr id="22589" name="Text Box 61"/>
          <p:cNvSpPr txBox="1">
            <a:spLocks noChangeArrowheads="1"/>
          </p:cNvSpPr>
          <p:nvPr/>
        </p:nvSpPr>
        <p:spPr bwMode="auto">
          <a:xfrm>
            <a:off x="1901825" y="1712913"/>
            <a:ext cx="33972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800" b="1" dirty="0" smtClean="0"/>
              <a:t>مَعْنى كَلِمَة(الْعِنايَةِ) هُوَ</a:t>
            </a:r>
            <a:r>
              <a:rPr lang="en-US" sz="1800" b="1" dirty="0" smtClean="0"/>
              <a:t>:</a:t>
            </a:r>
            <a:r>
              <a:rPr lang="he-IL" sz="1800" b="1" dirty="0" smtClean="0"/>
              <a:t>?</a:t>
            </a:r>
            <a:endParaRPr lang="en-US" sz="1800" b="1" dirty="0"/>
          </a:p>
        </p:txBody>
      </p:sp>
      <p:sp>
        <p:nvSpPr>
          <p:cNvPr id="22590" name="Text Box 64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5428343" y="5834743"/>
            <a:ext cx="32223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                  2. الاهتمام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4033" name="Text Box 6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066846" y="5024438"/>
            <a:ext cx="3427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1.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الاعين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2592" name="Oval 66"/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93" name="Text Box 67"/>
          <p:cNvSpPr txBox="1">
            <a:spLocks noChangeArrowheads="1"/>
          </p:cNvSpPr>
          <p:nvPr/>
        </p:nvSpPr>
        <p:spPr bwMode="auto">
          <a:xfrm>
            <a:off x="336550" y="41195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594" name="Oval 68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133350" y="3924300"/>
            <a:ext cx="1333500" cy="74295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95" name="Rectangle 69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28" grpId="0" animBg="1" autoUpdateAnimBg="0"/>
      <p:bldP spid="8403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1555" name="Rectangle 51"/>
          <p:cNvSpPr>
            <a:spLocks noChangeArrowheads="1"/>
          </p:cNvSpPr>
          <p:nvPr/>
        </p:nvSpPr>
        <p:spPr bwMode="auto">
          <a:xfrm>
            <a:off x="3571875" y="33385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6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356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358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358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8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8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8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359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9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60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23601" name="Group 53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23603" name="AutoShape 54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23604" name="Picture 55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602" name="Rectangle 56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5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0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/>
          </a:p>
        </p:txBody>
      </p:sp>
      <p:sp>
        <p:nvSpPr>
          <p:cNvPr id="24581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2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4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8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589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90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91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592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593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594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595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596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597" name="Rectangle 29"/>
          <p:cNvSpPr>
            <a:spLocks noChangeArrowheads="1"/>
          </p:cNvSpPr>
          <p:nvPr/>
        </p:nvSpPr>
        <p:spPr bwMode="auto">
          <a:xfrm>
            <a:off x="6696075" y="22098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98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599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0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1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2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4603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4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5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6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7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608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09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0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1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2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4613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4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5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6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7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4618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19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20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21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4622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3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4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5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6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7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8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29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0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1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4632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3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4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5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6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7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8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39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40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41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42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613" name="AutoShape 85"/>
          <p:cNvSpPr>
            <a:spLocks noChangeArrowheads="1"/>
          </p:cNvSpPr>
          <p:nvPr/>
        </p:nvSpPr>
        <p:spPr bwMode="auto">
          <a:xfrm>
            <a:off x="889680" y="1752374"/>
            <a:ext cx="4968875" cy="93345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sz="2000" b="1" dirty="0" smtClean="0"/>
              <a:t>الْمَغْزى الَّذي نَتَعَلَّمُهُ مِنَ الْقِصَّةِ هُوَ</a:t>
            </a:r>
            <a:r>
              <a:rPr lang="en-US" sz="2000" b="1" dirty="0" smtClean="0"/>
              <a:t>:</a:t>
            </a:r>
            <a:r>
              <a:rPr lang="ar-AE" sz="2000" b="1" dirty="0" smtClean="0">
                <a:latin typeface="Arial" pitchFamily="34" charset="0"/>
              </a:rPr>
              <a:t>؟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24644" name="Line 90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45" name="Line 91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46" name="Line 92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47" name="Line 93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48" name="Line 94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49" name="Line 95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4650" name="Oval 96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625" name="Text Box 97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94381" y="5058229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اكل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اللحوم</a:t>
            </a: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2626" name="Text Box 9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694238" y="5978525"/>
            <a:ext cx="3844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3.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نظافة الاسنان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2627" name="Text Box 9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95250" y="6151563"/>
            <a:ext cx="3851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.4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لا شيء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2628" name="Text Box 10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299075" y="5022850"/>
            <a:ext cx="3844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             1.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النوم مبكرا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4655" name="Rectangle 101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13" grpId="0" animBg="1" autoUpdateAnimBg="0"/>
      <p:bldP spid="22625" grpId="0" autoUpdateAnimBg="0"/>
      <p:bldP spid="22626" grpId="0" autoUpdateAnimBg="0"/>
      <p:bldP spid="22627" grpId="0" autoUpdateAnimBg="0"/>
      <p:bldP spid="2262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571875" y="30591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0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0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0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0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1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2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562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2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563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3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3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3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563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3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3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3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3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3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564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4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25649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25651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25652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50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7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8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9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30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5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6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6637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38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39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40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1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2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3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4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45" name="Rectangle 29"/>
          <p:cNvSpPr>
            <a:spLocks noChangeArrowheads="1"/>
          </p:cNvSpPr>
          <p:nvPr/>
        </p:nvSpPr>
        <p:spPr bwMode="auto">
          <a:xfrm>
            <a:off x="6696075" y="191293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46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7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8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49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0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6651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2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3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4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5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56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7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8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59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0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6661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2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3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4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5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6666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7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8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69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6670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1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2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3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4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5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6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7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8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79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6680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1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2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3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4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5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6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7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8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89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90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661" name="AutoShape 85"/>
          <p:cNvSpPr>
            <a:spLocks noChangeArrowheads="1"/>
          </p:cNvSpPr>
          <p:nvPr/>
        </p:nvSpPr>
        <p:spPr bwMode="auto">
          <a:xfrm>
            <a:off x="947738" y="1665288"/>
            <a:ext cx="45466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r>
              <a:rPr lang="ar-SA" sz="2000" dirty="0" smtClean="0"/>
              <a:t>تنظف حنان اسنانها قبل النوم خوفا من</a:t>
            </a:r>
            <a:endParaRPr lang="en-US" sz="2000" dirty="0"/>
          </a:p>
        </p:txBody>
      </p:sp>
      <p:sp>
        <p:nvSpPr>
          <p:cNvPr id="24662" name="Text Box 8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96925" y="4879975"/>
            <a:ext cx="2933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.3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ال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حيوانات</a:t>
            </a:r>
            <a:endParaRPr lang="he-IL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4663" name="Text Box 87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906963" y="5008563"/>
            <a:ext cx="3417887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الالام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4664" name="Text Box 8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65675" y="607695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.2  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لتسوس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4665" name="Text Box 8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01650" y="6032500"/>
            <a:ext cx="36576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.4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البرد</a:t>
            </a:r>
            <a:endParaRPr lang="ar-SA" sz="1800" b="1" dirty="0">
              <a:solidFill>
                <a:srgbClr val="FFCC00"/>
              </a:solidFill>
              <a:latin typeface="Arial" pitchFamily="34" charset="0"/>
            </a:endParaRPr>
          </a:p>
          <a:p>
            <a:pPr algn="r" rtl="1">
              <a:spcBef>
                <a:spcPct val="50000"/>
              </a:spcBef>
            </a:pP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6696" name="Rectangle 90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61" grpId="0" animBg="1" autoUpdateAnimBg="0"/>
      <p:bldP spid="24662" grpId="0" autoUpdateAnimBg="0"/>
      <p:bldP spid="24663" grpId="0" autoUpdateAnimBg="0"/>
      <p:bldP spid="24664" grpId="0" autoUpdateAnimBg="0"/>
      <p:bldP spid="2466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571875" y="27447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54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55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56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57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58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59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7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68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0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1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2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7673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4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5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6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7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7678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79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80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81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27682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3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4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5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6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7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8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89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0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1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27692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3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4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5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96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27697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27699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27700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98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5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7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8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9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28685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86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87" name="Rectangle 29"/>
          <p:cNvSpPr>
            <a:spLocks noChangeArrowheads="1"/>
          </p:cNvSpPr>
          <p:nvPr/>
        </p:nvSpPr>
        <p:spPr bwMode="auto">
          <a:xfrm>
            <a:off x="6696075" y="15986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88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28689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</a:p>
        </p:txBody>
      </p:sp>
      <p:sp>
        <p:nvSpPr>
          <p:cNvPr id="28690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28691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28692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28693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28694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28695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28696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28697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28698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28699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28700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28701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28702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28703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</a:p>
        </p:txBody>
      </p:sp>
      <p:sp>
        <p:nvSpPr>
          <p:cNvPr id="28704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</a:p>
        </p:txBody>
      </p:sp>
      <p:sp>
        <p:nvSpPr>
          <p:cNvPr id="28705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</a:p>
        </p:txBody>
      </p:sp>
      <p:sp>
        <p:nvSpPr>
          <p:cNvPr id="28706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</a:p>
        </p:txBody>
      </p:sp>
      <p:sp>
        <p:nvSpPr>
          <p:cNvPr id="28707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</a:p>
        </p:txBody>
      </p:sp>
      <p:sp>
        <p:nvSpPr>
          <p:cNvPr id="28708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</a:p>
        </p:txBody>
      </p:sp>
      <p:sp>
        <p:nvSpPr>
          <p:cNvPr id="28709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</a:p>
        </p:txBody>
      </p:sp>
      <p:sp>
        <p:nvSpPr>
          <p:cNvPr id="28710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</a:p>
        </p:txBody>
      </p:sp>
      <p:sp>
        <p:nvSpPr>
          <p:cNvPr id="28711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</a:p>
        </p:txBody>
      </p:sp>
      <p:sp>
        <p:nvSpPr>
          <p:cNvPr id="28712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</a:p>
        </p:txBody>
      </p:sp>
      <p:sp>
        <p:nvSpPr>
          <p:cNvPr id="28713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28714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</a:p>
        </p:txBody>
      </p:sp>
      <p:sp>
        <p:nvSpPr>
          <p:cNvPr id="28715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</a:p>
        </p:txBody>
      </p:sp>
      <p:sp>
        <p:nvSpPr>
          <p:cNvPr id="28716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</a:p>
        </p:txBody>
      </p:sp>
      <p:sp>
        <p:nvSpPr>
          <p:cNvPr id="28717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</a:p>
        </p:txBody>
      </p:sp>
      <p:sp>
        <p:nvSpPr>
          <p:cNvPr id="28718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19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0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1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2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3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4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5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6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7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>
              <a:latin typeface="Arial" pitchFamily="34" charset="0"/>
            </a:endParaRPr>
          </a:p>
        </p:txBody>
      </p:sp>
      <p:sp>
        <p:nvSpPr>
          <p:cNvPr id="28728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29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0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1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2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3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4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5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6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7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38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709" name="AutoShape 85"/>
          <p:cNvSpPr>
            <a:spLocks noChangeArrowheads="1"/>
          </p:cNvSpPr>
          <p:nvPr/>
        </p:nvSpPr>
        <p:spPr bwMode="auto">
          <a:xfrm>
            <a:off x="947738" y="1404938"/>
            <a:ext cx="4267200" cy="117475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r>
              <a:rPr lang="ar-AE" sz="2000" b="1" dirty="0" smtClean="0">
                <a:latin typeface="Arial" pitchFamily="34" charset="0"/>
              </a:rPr>
              <a:t>اي</a:t>
            </a:r>
            <a:r>
              <a:rPr lang="ar-SA" sz="2000" dirty="0" smtClean="0"/>
              <a:t>عنوان الدرس</a:t>
            </a:r>
            <a:endParaRPr lang="en-US" sz="2000" dirty="0"/>
          </a:p>
        </p:txBody>
      </p:sp>
      <p:sp>
        <p:nvSpPr>
          <p:cNvPr id="26714" name="Text Box 9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95275" y="5060950"/>
            <a:ext cx="36576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 smtClean="0">
                <a:solidFill>
                  <a:srgbClr val="FFCC00"/>
                </a:solidFill>
                <a:latin typeface="Arial" pitchFamily="34" charset="0"/>
              </a:rPr>
              <a:t>3.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اسنان حنان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6715" name="Text Box 9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792663" y="4921250"/>
            <a:ext cx="356711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>
                <a:solidFill>
                  <a:srgbClr val="FFCC00"/>
                </a:solidFill>
                <a:latin typeface="Arial" pitchFamily="34" charset="0"/>
              </a:rPr>
              <a:t>1. 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البنت النائمة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6716" name="Text Box 9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792663" y="6019800"/>
            <a:ext cx="365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>
                <a:solidFill>
                  <a:srgbClr val="FFCC00"/>
                </a:solidFill>
                <a:latin typeface="Arial" pitchFamily="34" charset="0"/>
              </a:rPr>
              <a:t>2. 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الام حنان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6717" name="Text Box 9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013450"/>
            <a:ext cx="39909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600" b="1" dirty="0">
                <a:solidFill>
                  <a:srgbClr val="FFCC00"/>
                </a:solidFill>
                <a:latin typeface="Arial" pitchFamily="34" charset="0"/>
              </a:rPr>
              <a:t>4.   </a:t>
            </a:r>
            <a:r>
              <a:rPr lang="ar-SA" sz="1600" b="1" dirty="0" smtClean="0">
                <a:solidFill>
                  <a:srgbClr val="FFCC00"/>
                </a:solidFill>
                <a:latin typeface="Arial" pitchFamily="34" charset="0"/>
              </a:rPr>
              <a:t>النظافة</a:t>
            </a:r>
            <a:endParaRPr lang="en-US" sz="16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8744" name="Rectangle 9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09" grpId="0" animBg="1" autoUpdateAnimBg="0"/>
      <p:bldP spid="26714" grpId="0"/>
      <p:bldP spid="26715" grpId="0"/>
      <p:bldP spid="26716" grpId="0" autoUpdateAnimBg="0"/>
      <p:bldP spid="2671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 rot="299">
            <a:off x="755650" y="2352675"/>
            <a:ext cx="7851775" cy="260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ar-SA" sz="6600" b="1">
                <a:solidFill>
                  <a:srgbClr val="FFCC00"/>
                </a:solidFill>
                <a:latin typeface="Arial" pitchFamily="34" charset="0"/>
              </a:rPr>
              <a:t>لقد ربحتم للتو مبلغ</a:t>
            </a:r>
          </a:p>
          <a:p>
            <a:pPr algn="ctr">
              <a:spcBef>
                <a:spcPct val="50000"/>
              </a:spcBef>
              <a:defRPr/>
            </a:pPr>
            <a:r>
              <a:rPr lang="he-IL" sz="6600" b="1">
                <a:solidFill>
                  <a:srgbClr val="FFCC00"/>
                </a:solidFill>
                <a:latin typeface="Arial" pitchFamily="34" charset="0"/>
              </a:rPr>
              <a:t> 32,000$</a:t>
            </a:r>
            <a:endParaRPr lang="en-US" sz="6600" b="1">
              <a:solidFill>
                <a:srgbClr val="FFCC00"/>
              </a:solidFill>
            </a:endParaRP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 rot="299">
            <a:off x="842963" y="1054100"/>
            <a:ext cx="785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6000" b="1">
                <a:solidFill>
                  <a:srgbClr val="FFCC00"/>
                </a:solidFill>
                <a:latin typeface="Arial" pitchFamily="34" charset="0"/>
              </a:rPr>
              <a:t>تهانينا</a:t>
            </a:r>
            <a:r>
              <a:rPr lang="he-IL" sz="6000" b="1">
                <a:solidFill>
                  <a:srgbClr val="FFCC00"/>
                </a:solidFill>
                <a:latin typeface="Arial" pitchFamily="34" charset="0"/>
              </a:rPr>
              <a:t> !</a:t>
            </a:r>
            <a:endParaRPr lang="en-US" sz="6000" b="1">
              <a:solidFill>
                <a:srgbClr val="FFCC00"/>
              </a:solidFill>
            </a:endParaRPr>
          </a:p>
        </p:txBody>
      </p:sp>
      <p:grpSp>
        <p:nvGrpSpPr>
          <p:cNvPr id="29700" name="Group 11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29702" name="AutoShape 12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29703" name="Picture 13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701" name="Rectangle 1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75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571875" y="24130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2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2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2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2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2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073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3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4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074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4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075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5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5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5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075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5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5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5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5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5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076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6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0769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30771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30772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0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1"/>
          </a:p>
        </p:txBody>
      </p:sp>
      <p:sp>
        <p:nvSpPr>
          <p:cNvPr id="4100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09" name="Rectangle 17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2" name="Text Box 20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3" name="Text Box 21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4" name="Text Box 22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5" name="Text Box 23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116" name="Rectangle 24"/>
          <p:cNvSpPr>
            <a:spLocks noChangeArrowheads="1"/>
          </p:cNvSpPr>
          <p:nvPr/>
        </p:nvSpPr>
        <p:spPr bwMode="auto">
          <a:xfrm>
            <a:off x="6696075" y="43576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17" name="Text Box 25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8" name="Text Box 26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19" name="Text Box 27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0" name="Text Box 28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1" name="Text Box 29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4122" name="Text Box 30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3" name="Text Box 31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4" name="Text Box 32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5" name="Text Box 33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6" name="Text Box 34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127" name="Text Box 35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8" name="Text Box 36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29" name="Text Box 37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0" name="Text Box 38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1" name="Text Box 39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132" name="Text Box 40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3" name="Text Box 41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4" name="Text Box 42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5" name="Text Box 43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6" name="Text Box 44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4137" name="Text Box 45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8" name="Text Box 46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39" name="Text Box 47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40" name="Text Box 48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141" name="Oval 49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2" name="Oval 50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3" name="Oval 51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4" name="Oval 52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5" name="Oval 53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6" name="Oval 54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7" name="Oval 55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8" name="Oval 56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49" name="Oval 57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50" name="Oval 58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4151" name="Oval 59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52" name="Oval 60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53" name="Oval 61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54" name="Oval 62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55" name="Oval 63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8199" name="AutoShape 71"/>
          <p:cNvSpPr>
            <a:spLocks noChangeArrowheads="1"/>
          </p:cNvSpPr>
          <p:nvPr/>
        </p:nvSpPr>
        <p:spPr bwMode="auto">
          <a:xfrm>
            <a:off x="947738" y="1665288"/>
            <a:ext cx="4521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>
                <a:latin typeface="Arial" pitchFamily="34" charset="0"/>
              </a:rPr>
              <a:t>أي الاشياء التالية مضرة للاسنان</a:t>
            </a:r>
            <a:r>
              <a:rPr lang="ar-AE">
                <a:latin typeface="Arial" pitchFamily="34" charset="0"/>
              </a:rPr>
              <a:t>؟</a:t>
            </a:r>
            <a:endParaRPr lang="en-US">
              <a:latin typeface="Arial" pitchFamily="34" charset="0"/>
            </a:endParaRPr>
          </a:p>
        </p:txBody>
      </p:sp>
      <p:sp>
        <p:nvSpPr>
          <p:cNvPr id="48200" name="Text Box 7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247650" y="5005388"/>
            <a:ext cx="365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>
                <a:solidFill>
                  <a:srgbClr val="FFCC00"/>
                </a:solidFill>
                <a:latin typeface="Arial" pitchFamily="34" charset="0"/>
              </a:rPr>
              <a:t>   3.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الحلوى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48201" name="Text Box 7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199063" y="4878388"/>
            <a:ext cx="285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>
                <a:solidFill>
                  <a:srgbClr val="FFCC00"/>
                </a:solidFill>
                <a:latin typeface="Arial" pitchFamily="34" charset="0"/>
              </a:rPr>
              <a:t>1.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الفواكه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48202" name="Text Box 74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4614863" y="6021388"/>
            <a:ext cx="3824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>
                <a:solidFill>
                  <a:srgbClr val="FFCC00"/>
                </a:solidFill>
                <a:latin typeface="Arial" pitchFamily="34" charset="0"/>
              </a:rPr>
              <a:t>     2.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الحليب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48203" name="Text Box 7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06388" y="6111875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>
                <a:solidFill>
                  <a:srgbClr val="FFCC00"/>
                </a:solidFill>
                <a:latin typeface="Arial" pitchFamily="34" charset="0"/>
              </a:rPr>
              <a:t>    4.  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التبديل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grpSp>
        <p:nvGrpSpPr>
          <p:cNvPr id="4161" name="Group 78"/>
          <p:cNvGrpSpPr>
            <a:grpSpLocks/>
          </p:cNvGrpSpPr>
          <p:nvPr/>
        </p:nvGrpSpPr>
        <p:grpSpPr bwMode="auto">
          <a:xfrm>
            <a:off x="2989263" y="3948113"/>
            <a:ext cx="1323975" cy="739775"/>
            <a:chOff x="1883" y="2487"/>
            <a:chExt cx="834" cy="466"/>
          </a:xfrm>
        </p:grpSpPr>
        <p:grpSp>
          <p:nvGrpSpPr>
            <p:cNvPr id="4163" name="Group 76"/>
            <p:cNvGrpSpPr>
              <a:grpSpLocks/>
            </p:cNvGrpSpPr>
            <p:nvPr/>
          </p:nvGrpSpPr>
          <p:grpSpPr bwMode="auto">
            <a:xfrm>
              <a:off x="1901" y="2514"/>
              <a:ext cx="816" cy="432"/>
              <a:chOff x="1920" y="2496"/>
              <a:chExt cx="816" cy="432"/>
            </a:xfrm>
          </p:grpSpPr>
          <p:sp>
            <p:nvSpPr>
              <p:cNvPr id="4165" name="Oval 14">
                <a:hlinkClick r:id="rId5"/>
              </p:cNvPr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816" cy="432"/>
              </a:xfrm>
              <a:prstGeom prst="ellipse">
                <a:avLst/>
              </a:prstGeom>
              <a:noFill/>
              <a:ln w="5715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66" name="AutoShape 65"/>
              <p:cNvSpPr>
                <a:spLocks noChangeArrowheads="1"/>
              </p:cNvSpPr>
              <p:nvPr/>
            </p:nvSpPr>
            <p:spPr bwMode="auto">
              <a:xfrm rot="5400000">
                <a:off x="2030" y="2664"/>
                <a:ext cx="192" cy="192"/>
              </a:xfrm>
              <a:prstGeom prst="flowChartDisplay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67" name="Oval 66">
                <a:hlinkClick r:id="rId6" action="ppaction://hlinksldjump"/>
              </p:cNvPr>
              <p:cNvSpPr>
                <a:spLocks noChangeArrowheads="1"/>
              </p:cNvSpPr>
              <p:nvPr/>
            </p:nvSpPr>
            <p:spPr bwMode="auto">
              <a:xfrm>
                <a:off x="2078" y="2568"/>
                <a:ext cx="96" cy="9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68" name="AutoShape 67"/>
              <p:cNvSpPr>
                <a:spLocks noChangeArrowheads="1"/>
              </p:cNvSpPr>
              <p:nvPr/>
            </p:nvSpPr>
            <p:spPr bwMode="auto">
              <a:xfrm rot="5400000">
                <a:off x="2222" y="2712"/>
                <a:ext cx="192" cy="192"/>
              </a:xfrm>
              <a:prstGeom prst="flowChartDisplay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69" name="Oval 68"/>
              <p:cNvSpPr>
                <a:spLocks noChangeArrowheads="1"/>
              </p:cNvSpPr>
              <p:nvPr/>
            </p:nvSpPr>
            <p:spPr bwMode="auto">
              <a:xfrm>
                <a:off x="2270" y="2616"/>
                <a:ext cx="96" cy="9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70" name="AutoShape 69"/>
              <p:cNvSpPr>
                <a:spLocks noChangeArrowheads="1"/>
              </p:cNvSpPr>
              <p:nvPr/>
            </p:nvSpPr>
            <p:spPr bwMode="auto">
              <a:xfrm rot="5400000">
                <a:off x="2414" y="2664"/>
                <a:ext cx="192" cy="192"/>
              </a:xfrm>
              <a:prstGeom prst="flowChartDisplay">
                <a:avLst/>
              </a:prstGeom>
              <a:noFill/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  <p:sp>
            <p:nvSpPr>
              <p:cNvPr id="4171" name="Oval 70"/>
              <p:cNvSpPr>
                <a:spLocks noChangeArrowheads="1"/>
              </p:cNvSpPr>
              <p:nvPr/>
            </p:nvSpPr>
            <p:spPr bwMode="auto">
              <a:xfrm>
                <a:off x="2462" y="2568"/>
                <a:ext cx="96" cy="96"/>
              </a:xfrm>
              <a:prstGeom prst="ellips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he-IL"/>
              </a:p>
            </p:txBody>
          </p:sp>
        </p:grpSp>
        <p:sp>
          <p:nvSpPr>
            <p:cNvPr id="4164" name="Oval 77">
              <a:hlinkClick r:id="rId6" action="ppaction://hlinksldjump"/>
            </p:cNvPr>
            <p:cNvSpPr>
              <a:spLocks noChangeArrowheads="1"/>
            </p:cNvSpPr>
            <p:nvPr/>
          </p:nvSpPr>
          <p:spPr bwMode="auto">
            <a:xfrm>
              <a:off x="1883" y="2487"/>
              <a:ext cx="832" cy="466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</p:grpSp>
      <p:sp>
        <p:nvSpPr>
          <p:cNvPr id="4162" name="Rectangle 79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99" grpId="0" animBg="1" autoUpdateAnimBg="0"/>
      <p:bldP spid="48200" grpId="0"/>
      <p:bldP spid="48201" grpId="0" autoUpdateAnimBg="0"/>
      <p:bldP spid="48202" grpId="0" autoUpdateAnimBg="0"/>
      <p:bldP spid="48203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1"/>
          </a:p>
        </p:txBody>
      </p:sp>
      <p:sp>
        <p:nvSpPr>
          <p:cNvPr id="31747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48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49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0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1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4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5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1757" name="Oval 18"/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8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59" name="Oval 20"/>
          <p:cNvSpPr>
            <a:spLocks noChangeArrowheads="1"/>
          </p:cNvSpPr>
          <p:nvPr/>
        </p:nvSpPr>
        <p:spPr bwMode="auto">
          <a:xfrm>
            <a:off x="16002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60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61" name="Rectangle 79"/>
          <p:cNvSpPr>
            <a:spLocks noChangeArrowheads="1"/>
          </p:cNvSpPr>
          <p:nvPr/>
        </p:nvSpPr>
        <p:spPr bwMode="auto">
          <a:xfrm>
            <a:off x="6696075" y="12842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62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63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64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65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66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67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68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69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0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1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2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1773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4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5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6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7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78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79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0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1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2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783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4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5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6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7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1788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89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90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91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1792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3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4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5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6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7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8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99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0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1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1802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3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4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5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6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31807" name="Picture 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1949450" y="3994150"/>
            <a:ext cx="51435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808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09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10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11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12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813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758" name="AutoShape 86"/>
          <p:cNvSpPr>
            <a:spLocks noChangeArrowheads="1"/>
          </p:cNvSpPr>
          <p:nvPr/>
        </p:nvSpPr>
        <p:spPr bwMode="auto">
          <a:xfrm>
            <a:off x="414338" y="1665288"/>
            <a:ext cx="48006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r>
              <a:rPr lang="ar-SA" sz="1800" dirty="0" smtClean="0"/>
              <a:t>مرادف كلمة الضرس</a:t>
            </a:r>
            <a:endParaRPr lang="en-US" sz="1800" dirty="0" smtClean="0"/>
          </a:p>
          <a:p>
            <a:pPr algn="ctr"/>
            <a:endParaRPr lang="en-US" sz="1800" b="1" dirty="0">
              <a:latin typeface="Arial" pitchFamily="34" charset="0"/>
            </a:endParaRPr>
          </a:p>
        </p:txBody>
      </p:sp>
      <p:sp>
        <p:nvSpPr>
          <p:cNvPr id="28760" name="Text Box 8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18100" y="5016500"/>
            <a:ext cx="322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.1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لا يوجد لها مرادف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8761" name="Text Box 8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88913" y="5065713"/>
            <a:ext cx="3730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.3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لققواطع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8762" name="Text Box 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806950" y="604520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.2 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انياب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28763" name="Text Box 9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0" y="5995761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  4. طاحونة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1819" name="Text Box 92"/>
          <p:cNvSpPr txBox="1">
            <a:spLocks noChangeArrowheads="1"/>
          </p:cNvSpPr>
          <p:nvPr/>
        </p:nvSpPr>
        <p:spPr bwMode="auto">
          <a:xfrm>
            <a:off x="336550" y="41195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1820" name="Rectangle 9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58" grpId="0" animBg="1" autoUpdateAnimBg="0"/>
      <p:bldP spid="28760" grpId="0" autoUpdateAnimBg="0"/>
      <p:bldP spid="28761" grpId="0" autoUpdateAnimBg="0"/>
      <p:bldP spid="28762" grpId="0" autoUpdateAnimBg="0"/>
      <p:bldP spid="2876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3571875" y="21351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78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79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5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6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7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88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89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0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1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2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4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5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6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7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2798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799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800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801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2802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3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4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5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6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7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8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09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0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1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2812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3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4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5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16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2817" name="Group 53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32819" name="AutoShape 54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32820" name="Picture 55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2818" name="Rectangle 56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5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6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7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8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9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2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3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4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3805" name="Oval 18"/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06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07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08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809" name="Rectangle 29"/>
          <p:cNvSpPr>
            <a:spLocks noChangeArrowheads="1"/>
          </p:cNvSpPr>
          <p:nvPr/>
        </p:nvSpPr>
        <p:spPr bwMode="auto">
          <a:xfrm>
            <a:off x="6696075" y="100647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10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1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2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3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4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815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6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7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8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19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3820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1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2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3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4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825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6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7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8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29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830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1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2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3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4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3835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6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7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8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3839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0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1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2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3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4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5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6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7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48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3849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0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1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2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3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4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5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6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7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8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859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805" name="AutoShape 85"/>
          <p:cNvSpPr>
            <a:spLocks noChangeArrowheads="1"/>
          </p:cNvSpPr>
          <p:nvPr/>
        </p:nvSpPr>
        <p:spPr bwMode="auto">
          <a:xfrm>
            <a:off x="477838" y="1665288"/>
            <a:ext cx="54483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ar-SA" sz="2000" dirty="0" smtClean="0"/>
              <a:t>من ايقظ حنان؟</a:t>
            </a:r>
            <a:endParaRPr lang="en-US" sz="2000" dirty="0"/>
          </a:p>
        </p:txBody>
      </p:sp>
      <p:sp>
        <p:nvSpPr>
          <p:cNvPr id="30806" name="Text Box 8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-290513" y="4856163"/>
            <a:ext cx="4119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.3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امها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0807" name="Text Box 87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035550" y="4864100"/>
            <a:ext cx="33766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جدتها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0808" name="Text Box 8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35513" y="5956300"/>
            <a:ext cx="37798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.2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سنانها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0809" name="Text Box 8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615315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.4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اختها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3865" name="Text Box 90"/>
          <p:cNvSpPr txBox="1">
            <a:spLocks noChangeArrowheads="1"/>
          </p:cNvSpPr>
          <p:nvPr/>
        </p:nvSpPr>
        <p:spPr bwMode="auto">
          <a:xfrm>
            <a:off x="336550" y="41195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3866" name="Rectangle 91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5" grpId="0" animBg="1" autoUpdateAnimBg="0"/>
      <p:bldP spid="30806" grpId="0" autoUpdateAnimBg="0"/>
      <p:bldP spid="30807" grpId="0"/>
      <p:bldP spid="30808" grpId="0"/>
      <p:bldP spid="30809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228600" y="4978400"/>
            <a:ext cx="4227286" cy="464457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ar-SA" dirty="0" smtClean="0"/>
              <a:t>11</a:t>
            </a:r>
            <a:endParaRPr lang="he-IL" dirty="0"/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4829" name="Oval 13"/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30" name="Oval 14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696075" y="100647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3" name="Text Box 27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4844" name="Text Box 28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7" name="Text Box 31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48" name="Text Box 32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49" name="Text Box 33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0" name="Text Box 34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6" name="Text Box 40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7" name="Text Box 41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58" name="Text Box 42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4859" name="Text Box 43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60" name="Text Box 44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4863" name="Oval 47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4" name="Oval 48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5" name="Oval 49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6" name="Oval 50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7" name="Oval 51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8" name="Oval 52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69" name="Oval 53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0" name="Oval 54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1" name="Oval 55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2" name="Oval 56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4873" name="Oval 57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4" name="Oval 58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5" name="Oval 59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6" name="Oval 60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7" name="Oval 61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8" name="AutoShape 62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79" name="Oval 63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80" name="AutoShape 64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81" name="Oval 65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82" name="AutoShape 66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883" name="Oval 67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5060" name="AutoShape 68"/>
          <p:cNvSpPr>
            <a:spLocks noChangeArrowheads="1"/>
          </p:cNvSpPr>
          <p:nvPr/>
        </p:nvSpPr>
        <p:spPr bwMode="auto">
          <a:xfrm>
            <a:off x="477838" y="1665288"/>
            <a:ext cx="54483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000" dirty="0" smtClean="0"/>
              <a:t>حسب درس اسنان حنان علينا</a:t>
            </a:r>
            <a:r>
              <a:rPr lang="ar-SA" sz="2000" b="1" dirty="0" smtClean="0">
                <a:latin typeface="Arial" pitchFamily="34" charset="0"/>
              </a:rPr>
              <a:t>.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85063" name="Text Box 7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35513" y="5956300"/>
            <a:ext cx="3779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ان نعتني باسناننا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5064" name="Text Box 7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15315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2 ان ناكل الحلوى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4887" name="Text Box 73"/>
          <p:cNvSpPr txBox="1">
            <a:spLocks noChangeArrowheads="1"/>
          </p:cNvSpPr>
          <p:nvPr/>
        </p:nvSpPr>
        <p:spPr bwMode="auto">
          <a:xfrm>
            <a:off x="336550" y="4119563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4888" name="Rectangle 7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60" grpId="0" animBg="1" autoUpdateAnimBg="0"/>
      <p:bldP spid="85063" grpId="0"/>
      <p:bldP spid="8506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571875" y="183515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4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4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585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5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6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586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6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587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7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7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7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587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7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7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7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7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7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588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588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5889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35891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35892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5890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67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68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69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70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71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2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3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4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6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6877" name="Oval 1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78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79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880" name="Rectangle 29"/>
          <p:cNvSpPr>
            <a:spLocks noChangeArrowheads="1"/>
          </p:cNvSpPr>
          <p:nvPr/>
        </p:nvSpPr>
        <p:spPr bwMode="auto">
          <a:xfrm>
            <a:off x="6696075" y="70802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81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2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3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4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5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886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7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8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89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0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6891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2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3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4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5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896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7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8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899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0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6901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2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3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4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5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6906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7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8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09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6910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1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2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3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4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5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6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7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8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19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6920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1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2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3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4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5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6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7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8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29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930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2858" name="AutoShape 90"/>
          <p:cNvSpPr>
            <a:spLocks noChangeArrowheads="1"/>
          </p:cNvSpPr>
          <p:nvPr/>
        </p:nvSpPr>
        <p:spPr bwMode="auto">
          <a:xfrm>
            <a:off x="947738" y="1665288"/>
            <a:ext cx="4267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r>
              <a:rPr lang="ar-SA" sz="1800" dirty="0" smtClean="0"/>
              <a:t>كيف كان شعور حنان في نهاية الدرس؟</a:t>
            </a:r>
            <a:endParaRPr lang="en-US" sz="1800" dirty="0"/>
          </a:p>
        </p:txBody>
      </p:sp>
      <p:sp>
        <p:nvSpPr>
          <p:cNvPr id="32859" name="Text Box 9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-28575" y="6048375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غاضبة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2860" name="Text Box 92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916488" y="5037138"/>
            <a:ext cx="3582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.1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جيد جدا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2861" name="Text Box 9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691063" y="6092825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.2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حزينة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2862" name="Text Box 9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0" y="5073650"/>
            <a:ext cx="365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3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 كئيبة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6936" name="Rectangle 9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5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58" grpId="0" animBg="1" autoUpdateAnimBg="0"/>
      <p:bldP spid="32859" grpId="0" autoUpdateAnimBg="0"/>
      <p:bldP spid="32860" grpId="0" autoUpdateAnimBg="0"/>
      <p:bldP spid="32861" grpId="0" autoUpdateAnimBg="0"/>
      <p:bldP spid="32862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4588" y="24288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mtClean="0">
                <a:solidFill>
                  <a:schemeClr val="bg1"/>
                </a:solidFill>
                <a:cs typeface="Times New Roman" pitchFamily="18" charset="0"/>
              </a:rPr>
              <a:t>الجمهور</a:t>
            </a:r>
            <a:endParaRPr lang="en-US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7891" name="Rectangle 4"/>
          <p:cNvSpPr>
            <a:spLocks noChangeArrowheads="1"/>
          </p:cNvSpPr>
          <p:nvPr/>
        </p:nvSpPr>
        <p:spPr bwMode="auto">
          <a:xfrm flipH="1">
            <a:off x="7526338" y="2911475"/>
            <a:ext cx="781050" cy="3946525"/>
          </a:xfrm>
          <a:prstGeom prst="rect">
            <a:avLst/>
          </a:prstGeom>
          <a:solidFill>
            <a:srgbClr val="FFDE5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7892" name="Text Box 5"/>
          <p:cNvSpPr txBox="1">
            <a:spLocks noChangeArrowheads="1"/>
          </p:cNvSpPr>
          <p:nvPr/>
        </p:nvSpPr>
        <p:spPr bwMode="auto">
          <a:xfrm rot="5400000">
            <a:off x="5550694" y="4266406"/>
            <a:ext cx="41783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b="1"/>
              <a:t>.1</a:t>
            </a:r>
            <a:r>
              <a:rPr lang="ar-SA" b="1"/>
              <a:t>  أخبر أهلي وشخص بالغ آخر</a:t>
            </a:r>
            <a:endParaRPr lang="en-US" b="1"/>
          </a:p>
          <a:p>
            <a:pPr algn="r" rtl="1">
              <a:spcBef>
                <a:spcPct val="50000"/>
              </a:spcBef>
            </a:pPr>
            <a:endParaRPr lang="en-US">
              <a:latin typeface="Arial" pitchFamily="34" charset="0"/>
            </a:endParaRPr>
          </a:p>
        </p:txBody>
      </p:sp>
      <p:grpSp>
        <p:nvGrpSpPr>
          <p:cNvPr id="37893" name="Group 6"/>
          <p:cNvGrpSpPr>
            <a:grpSpLocks/>
          </p:cNvGrpSpPr>
          <p:nvPr/>
        </p:nvGrpSpPr>
        <p:grpSpPr bwMode="auto">
          <a:xfrm>
            <a:off x="2473325" y="700088"/>
            <a:ext cx="1163638" cy="6157912"/>
            <a:chOff x="1171" y="1346"/>
            <a:chExt cx="733" cy="2974"/>
          </a:xfrm>
        </p:grpSpPr>
        <p:sp>
          <p:nvSpPr>
            <p:cNvPr id="37902" name="Rectangle 7"/>
            <p:cNvSpPr>
              <a:spLocks noChangeArrowheads="1"/>
            </p:cNvSpPr>
            <p:nvPr/>
          </p:nvSpPr>
          <p:spPr bwMode="auto">
            <a:xfrm flipH="1">
              <a:off x="1431" y="1346"/>
              <a:ext cx="473" cy="2974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7903" name="Text Box 8"/>
            <p:cNvSpPr txBox="1">
              <a:spLocks noChangeArrowheads="1"/>
            </p:cNvSpPr>
            <p:nvPr/>
          </p:nvSpPr>
          <p:spPr bwMode="auto">
            <a:xfrm rot="5400000">
              <a:off x="336" y="2820"/>
              <a:ext cx="2304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b="1"/>
                <a:t>.4</a:t>
              </a:r>
              <a:r>
                <a:rPr lang="ar-SA" b="1"/>
                <a:t> الإجابتان 1 و 3 صجيجتان</a:t>
              </a:r>
              <a:endParaRPr lang="en-US" b="1"/>
            </a:p>
            <a:p>
              <a:pPr algn="r" rtl="1">
                <a:spcBef>
                  <a:spcPct val="50000"/>
                </a:spcBef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7894" name="Group 17"/>
          <p:cNvGrpSpPr>
            <a:grpSpLocks/>
          </p:cNvGrpSpPr>
          <p:nvPr/>
        </p:nvGrpSpPr>
        <p:grpSpPr bwMode="auto">
          <a:xfrm>
            <a:off x="4135438" y="1987550"/>
            <a:ext cx="1144587" cy="4870450"/>
            <a:chOff x="2605" y="1252"/>
            <a:chExt cx="721" cy="3068"/>
          </a:xfrm>
        </p:grpSpPr>
        <p:sp>
          <p:nvSpPr>
            <p:cNvPr id="37900" name="Rectangle 10"/>
            <p:cNvSpPr>
              <a:spLocks noChangeArrowheads="1"/>
            </p:cNvSpPr>
            <p:nvPr/>
          </p:nvSpPr>
          <p:spPr bwMode="auto">
            <a:xfrm>
              <a:off x="2833" y="1252"/>
              <a:ext cx="493" cy="3068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7901" name="Text Box 11"/>
            <p:cNvSpPr txBox="1">
              <a:spLocks noChangeArrowheads="1"/>
            </p:cNvSpPr>
            <p:nvPr/>
          </p:nvSpPr>
          <p:spPr bwMode="auto">
            <a:xfrm rot="5400000">
              <a:off x="1715" y="2753"/>
              <a:ext cx="2413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b="1"/>
                <a:t>.3</a:t>
              </a:r>
              <a:r>
                <a:rPr lang="ar-SA" b="1"/>
                <a:t> أخرج من برنامج المحادثة</a:t>
              </a:r>
              <a:endParaRPr lang="en-US" b="1"/>
            </a:p>
            <a:p>
              <a:pPr algn="r" rtl="1">
                <a:spcBef>
                  <a:spcPct val="50000"/>
                </a:spcBef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37895" name="Group 12"/>
          <p:cNvGrpSpPr>
            <a:grpSpLocks/>
          </p:cNvGrpSpPr>
          <p:nvPr/>
        </p:nvGrpSpPr>
        <p:grpSpPr bwMode="auto">
          <a:xfrm>
            <a:off x="5770563" y="4238625"/>
            <a:ext cx="998537" cy="2619375"/>
            <a:chOff x="3459" y="1866"/>
            <a:chExt cx="629" cy="2454"/>
          </a:xfrm>
        </p:grpSpPr>
        <p:sp>
          <p:nvSpPr>
            <p:cNvPr id="37898" name="Rectangle 13"/>
            <p:cNvSpPr>
              <a:spLocks noChangeArrowheads="1"/>
            </p:cNvSpPr>
            <p:nvPr/>
          </p:nvSpPr>
          <p:spPr bwMode="auto">
            <a:xfrm>
              <a:off x="3602" y="1949"/>
              <a:ext cx="486" cy="2371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37899" name="Text Box 14"/>
            <p:cNvSpPr txBox="1">
              <a:spLocks noChangeArrowheads="1"/>
            </p:cNvSpPr>
            <p:nvPr/>
          </p:nvSpPr>
          <p:spPr bwMode="auto">
            <a:xfrm rot="5400000">
              <a:off x="2523" y="2802"/>
              <a:ext cx="2409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n-US" sz="2000" b="1"/>
                <a:t>.2</a:t>
              </a:r>
              <a:r>
                <a:rPr lang="ar-SA" sz="2000" b="1"/>
                <a:t>  لا أرد عليه وأتجاهله.</a:t>
              </a:r>
              <a:endParaRPr lang="en-US" sz="2000" b="1"/>
            </a:p>
            <a:p>
              <a:pPr algn="r" rtl="1">
                <a:spcBef>
                  <a:spcPct val="50000"/>
                </a:spcBef>
              </a:pPr>
              <a:endParaRPr lang="en-US" sz="2000">
                <a:latin typeface="Arial" pitchFamily="34" charset="0"/>
              </a:endParaRPr>
            </a:p>
          </p:txBody>
        </p:sp>
      </p:grpSp>
      <p:sp>
        <p:nvSpPr>
          <p:cNvPr id="77839" name="AutoShape 15">
            <a:hlinkClick r:id="" action="ppaction://hlinkshowjump?jump=previousslide" highlightClick="1">
              <a:snd r:embed="rId3" name="arrow.wav"/>
            </a:hlinkClick>
          </p:cNvPr>
          <p:cNvSpPr>
            <a:spLocks noChangeArrowheads="1"/>
          </p:cNvSpPr>
          <p:nvPr/>
        </p:nvSpPr>
        <p:spPr bwMode="auto">
          <a:xfrm>
            <a:off x="469900" y="3663950"/>
            <a:ext cx="1389063" cy="1336675"/>
          </a:xfrm>
          <a:prstGeom prst="actionButtonReturn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7897" name="Rectangle 18"/>
          <p:cNvSpPr>
            <a:spLocks noChangeArrowheads="1"/>
          </p:cNvSpPr>
          <p:nvPr/>
        </p:nvSpPr>
        <p:spPr bwMode="auto">
          <a:xfrm>
            <a:off x="0" y="0"/>
            <a:ext cx="4629150" cy="43497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4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571875" y="151923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19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0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1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922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4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5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6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8927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8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29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1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932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3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4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5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6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937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8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39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0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1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8942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3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4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5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38946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47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48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49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0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1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2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3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4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5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38956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7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8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59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8960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38961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38963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38964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8962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39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40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41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42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43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4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5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6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7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8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39949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50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51" name="Rectangle 29"/>
          <p:cNvSpPr>
            <a:spLocks noChangeArrowheads="1"/>
          </p:cNvSpPr>
          <p:nvPr/>
        </p:nvSpPr>
        <p:spPr bwMode="auto">
          <a:xfrm>
            <a:off x="6696075" y="4064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52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</a:p>
        </p:txBody>
      </p:sp>
      <p:sp>
        <p:nvSpPr>
          <p:cNvPr id="39953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</a:p>
        </p:txBody>
      </p:sp>
      <p:sp>
        <p:nvSpPr>
          <p:cNvPr id="39954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39955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</a:p>
        </p:txBody>
      </p:sp>
      <p:sp>
        <p:nvSpPr>
          <p:cNvPr id="39956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</a:p>
        </p:txBody>
      </p:sp>
      <p:sp>
        <p:nvSpPr>
          <p:cNvPr id="39957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</a:p>
        </p:txBody>
      </p:sp>
      <p:sp>
        <p:nvSpPr>
          <p:cNvPr id="39958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</a:p>
        </p:txBody>
      </p:sp>
      <p:sp>
        <p:nvSpPr>
          <p:cNvPr id="39959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</a:p>
        </p:txBody>
      </p:sp>
      <p:sp>
        <p:nvSpPr>
          <p:cNvPr id="39960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</a:p>
        </p:txBody>
      </p:sp>
      <p:sp>
        <p:nvSpPr>
          <p:cNvPr id="39961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</a:p>
        </p:txBody>
      </p:sp>
      <p:sp>
        <p:nvSpPr>
          <p:cNvPr id="39962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39963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</a:p>
        </p:txBody>
      </p:sp>
      <p:sp>
        <p:nvSpPr>
          <p:cNvPr id="39964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</a:p>
        </p:txBody>
      </p:sp>
      <p:sp>
        <p:nvSpPr>
          <p:cNvPr id="39965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</a:p>
        </p:txBody>
      </p:sp>
      <p:sp>
        <p:nvSpPr>
          <p:cNvPr id="39966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</a:p>
        </p:txBody>
      </p:sp>
      <p:sp>
        <p:nvSpPr>
          <p:cNvPr id="39967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</a:p>
        </p:txBody>
      </p:sp>
      <p:sp>
        <p:nvSpPr>
          <p:cNvPr id="39968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</a:p>
        </p:txBody>
      </p:sp>
      <p:sp>
        <p:nvSpPr>
          <p:cNvPr id="39969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</a:p>
        </p:txBody>
      </p:sp>
      <p:sp>
        <p:nvSpPr>
          <p:cNvPr id="39970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</a:p>
        </p:txBody>
      </p:sp>
      <p:sp>
        <p:nvSpPr>
          <p:cNvPr id="39971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</a:p>
        </p:txBody>
      </p:sp>
      <p:sp>
        <p:nvSpPr>
          <p:cNvPr id="39972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</a:p>
        </p:txBody>
      </p:sp>
      <p:sp>
        <p:nvSpPr>
          <p:cNvPr id="39973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</a:p>
        </p:txBody>
      </p:sp>
      <p:sp>
        <p:nvSpPr>
          <p:cNvPr id="39974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</a:p>
        </p:txBody>
      </p:sp>
      <p:sp>
        <p:nvSpPr>
          <p:cNvPr id="39975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</a:p>
        </p:txBody>
      </p:sp>
      <p:sp>
        <p:nvSpPr>
          <p:cNvPr id="39976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</a:p>
        </p:txBody>
      </p:sp>
      <p:sp>
        <p:nvSpPr>
          <p:cNvPr id="39977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39978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</a:p>
        </p:txBody>
      </p:sp>
      <p:sp>
        <p:nvSpPr>
          <p:cNvPr id="39979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</a:p>
        </p:txBody>
      </p:sp>
      <p:sp>
        <p:nvSpPr>
          <p:cNvPr id="39980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</a:p>
        </p:txBody>
      </p:sp>
      <p:sp>
        <p:nvSpPr>
          <p:cNvPr id="39981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</a:p>
        </p:txBody>
      </p:sp>
      <p:sp>
        <p:nvSpPr>
          <p:cNvPr id="39982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3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4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5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6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7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8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89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0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1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>
              <a:latin typeface="Arial" pitchFamily="34" charset="0"/>
            </a:endParaRPr>
          </a:p>
        </p:txBody>
      </p:sp>
      <p:sp>
        <p:nvSpPr>
          <p:cNvPr id="39992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3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4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5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6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7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8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99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000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001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002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4901" name="AutoShape 85"/>
          <p:cNvSpPr>
            <a:spLocks noChangeArrowheads="1"/>
          </p:cNvSpPr>
          <p:nvPr/>
        </p:nvSpPr>
        <p:spPr bwMode="auto">
          <a:xfrm>
            <a:off x="947738" y="1665288"/>
            <a:ext cx="4267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rtl="1"/>
            <a:r>
              <a:rPr lang="ar-SA" sz="2000" dirty="0" smtClean="0"/>
              <a:t>بماذا وعدت حنان اسنانها ؟</a:t>
            </a:r>
            <a:endParaRPr lang="en-US" sz="2000" dirty="0" smtClean="0"/>
          </a:p>
          <a:p>
            <a:pPr algn="ctr"/>
            <a:endParaRPr lang="ar-AE" sz="2000" b="1" dirty="0">
              <a:latin typeface="Arial" pitchFamily="34" charset="0"/>
            </a:endParaRPr>
          </a:p>
        </p:txBody>
      </p:sp>
      <p:sp>
        <p:nvSpPr>
          <p:cNvPr id="34906" name="Text Box 90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5157788" y="6110288"/>
            <a:ext cx="30368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3. 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ن تنظف اسنانها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4907" name="Text Box 9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292725" y="5005388"/>
            <a:ext cx="285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1.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تشرب كثيرا من الماء 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4908" name="Text Box 9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4916488"/>
            <a:ext cx="365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2.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تغتسل كل يوم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34909" name="Text Box 9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46063" y="6097588"/>
            <a:ext cx="365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.4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 </a:t>
            </a:r>
            <a:r>
              <a:rPr lang="ar-AE" sz="1800" b="1" dirty="0" smtClean="0">
                <a:solidFill>
                  <a:srgbClr val="FFCC00"/>
                </a:solidFill>
                <a:latin typeface="Arial" pitchFamily="34" charset="0"/>
              </a:rPr>
              <a:t>ا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ن تنتبه لدروسها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40008" name="Rectangle 9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3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01" grpId="0" animBg="1" autoUpdateAnimBg="0"/>
      <p:bldP spid="34906" grpId="0"/>
      <p:bldP spid="34907" grpId="0"/>
      <p:bldP spid="34908" grpId="0" autoUpdateAnimBg="0"/>
      <p:bldP spid="34909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571875" y="1182688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64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0965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67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69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0970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1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2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3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4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40975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6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7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8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79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0980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1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2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3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4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0985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6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7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8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89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40990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91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92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93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0994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5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6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7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8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0999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0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1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2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3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41004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5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6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7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008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41009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41011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41012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10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84588" y="242888"/>
            <a:ext cx="8229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mtClean="0">
                <a:solidFill>
                  <a:schemeClr val="bg1"/>
                </a:solidFill>
                <a:cs typeface="Times New Roman" pitchFamily="18" charset="0"/>
              </a:rPr>
              <a:t>الجمهور</a:t>
            </a:r>
            <a:endParaRPr lang="en-US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7512050" y="4000500"/>
            <a:ext cx="901700" cy="2857500"/>
            <a:chOff x="4933" y="2520"/>
            <a:chExt cx="496" cy="1800"/>
          </a:xfrm>
        </p:grpSpPr>
        <p:sp>
          <p:nvSpPr>
            <p:cNvPr id="5135" name="Rectangle 4"/>
            <p:cNvSpPr>
              <a:spLocks noChangeArrowheads="1"/>
            </p:cNvSpPr>
            <p:nvPr/>
          </p:nvSpPr>
          <p:spPr bwMode="auto">
            <a:xfrm flipH="1">
              <a:off x="4933" y="2620"/>
              <a:ext cx="492" cy="1700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36" name="Text Box 5"/>
            <p:cNvSpPr txBox="1">
              <a:spLocks noChangeArrowheads="1"/>
            </p:cNvSpPr>
            <p:nvPr/>
          </p:nvSpPr>
          <p:spPr bwMode="auto">
            <a:xfrm rot="5400000">
              <a:off x="4303" y="3194"/>
              <a:ext cx="1800" cy="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457200" indent="-457200" algn="r" rtl="1">
                <a:spcBef>
                  <a:spcPct val="50000"/>
                </a:spcBef>
                <a:buFontTx/>
                <a:buAutoNum type="arabicPeriod"/>
              </a:pPr>
              <a:r>
                <a:rPr lang="ar-SA" b="1"/>
                <a:t>أعطيه رقم هاتف  أهلي</a:t>
              </a:r>
              <a:endParaRPr lang="en-US" b="1"/>
            </a:p>
          </p:txBody>
        </p:sp>
      </p:grpSp>
      <p:grpSp>
        <p:nvGrpSpPr>
          <p:cNvPr id="5124" name="Group 6"/>
          <p:cNvGrpSpPr>
            <a:grpSpLocks/>
          </p:cNvGrpSpPr>
          <p:nvPr/>
        </p:nvGrpSpPr>
        <p:grpSpPr bwMode="auto">
          <a:xfrm>
            <a:off x="2473325" y="2136775"/>
            <a:ext cx="1163638" cy="4721225"/>
            <a:chOff x="1171" y="1346"/>
            <a:chExt cx="733" cy="2974"/>
          </a:xfrm>
        </p:grpSpPr>
        <p:sp>
          <p:nvSpPr>
            <p:cNvPr id="5133" name="Rectangle 7"/>
            <p:cNvSpPr>
              <a:spLocks noChangeArrowheads="1"/>
            </p:cNvSpPr>
            <p:nvPr/>
          </p:nvSpPr>
          <p:spPr bwMode="auto">
            <a:xfrm flipH="1">
              <a:off x="1431" y="1346"/>
              <a:ext cx="473" cy="2974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34" name="Text Box 8"/>
            <p:cNvSpPr txBox="1">
              <a:spLocks noChangeArrowheads="1"/>
            </p:cNvSpPr>
            <p:nvPr/>
          </p:nvSpPr>
          <p:spPr bwMode="auto">
            <a:xfrm rot="5400000">
              <a:off x="336" y="2819"/>
              <a:ext cx="2304" cy="6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/>
                <a:t> </a:t>
              </a:r>
              <a:r>
                <a:rPr lang="he-IL" b="1"/>
                <a:t>4.   </a:t>
              </a:r>
              <a:r>
                <a:rPr lang="ar-SA" b="1"/>
                <a:t>لا استخدم الإنترنت مجددا</a:t>
              </a:r>
              <a:endParaRPr lang="en-US" b="1"/>
            </a:p>
            <a:p>
              <a:pPr algn="r" rtl="1">
                <a:spcBef>
                  <a:spcPct val="50000"/>
                </a:spcBef>
              </a:pPr>
              <a:endParaRPr lang="en-US">
                <a:latin typeface="Arial" pitchFamily="34" charset="0"/>
              </a:endParaRPr>
            </a:p>
          </p:txBody>
        </p:sp>
      </p:grpSp>
      <p:grpSp>
        <p:nvGrpSpPr>
          <p:cNvPr id="5125" name="Group 9"/>
          <p:cNvGrpSpPr>
            <a:grpSpLocks/>
          </p:cNvGrpSpPr>
          <p:nvPr/>
        </p:nvGrpSpPr>
        <p:grpSpPr bwMode="auto">
          <a:xfrm>
            <a:off x="4497388" y="641350"/>
            <a:ext cx="782637" cy="6270625"/>
            <a:chOff x="2536" y="548"/>
            <a:chExt cx="493" cy="3772"/>
          </a:xfrm>
        </p:grpSpPr>
        <p:sp>
          <p:nvSpPr>
            <p:cNvPr id="5131" name="Rectangle 10"/>
            <p:cNvSpPr>
              <a:spLocks noChangeArrowheads="1"/>
            </p:cNvSpPr>
            <p:nvPr/>
          </p:nvSpPr>
          <p:spPr bwMode="auto">
            <a:xfrm>
              <a:off x="2536" y="548"/>
              <a:ext cx="493" cy="3772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32" name="Text Box 11"/>
            <p:cNvSpPr txBox="1">
              <a:spLocks noChangeArrowheads="1"/>
            </p:cNvSpPr>
            <p:nvPr/>
          </p:nvSpPr>
          <p:spPr bwMode="auto">
            <a:xfrm rot="5400000">
              <a:off x="1645" y="2969"/>
              <a:ext cx="2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/>
                <a:t> </a:t>
              </a:r>
              <a:r>
                <a:rPr lang="he-IL" b="1"/>
                <a:t>3.  </a:t>
              </a:r>
              <a:r>
                <a:rPr lang="ar-SA" b="1"/>
                <a:t>لا أعطيه أية معلومات شخصية</a:t>
              </a:r>
              <a:endParaRPr lang="en-US" b="1"/>
            </a:p>
          </p:txBody>
        </p:sp>
      </p:grpSp>
      <p:grpSp>
        <p:nvGrpSpPr>
          <p:cNvPr id="5126" name="Group 12"/>
          <p:cNvGrpSpPr>
            <a:grpSpLocks/>
          </p:cNvGrpSpPr>
          <p:nvPr/>
        </p:nvGrpSpPr>
        <p:grpSpPr bwMode="auto">
          <a:xfrm>
            <a:off x="5997575" y="2962275"/>
            <a:ext cx="771525" cy="3895725"/>
            <a:chOff x="3602" y="1866"/>
            <a:chExt cx="486" cy="2454"/>
          </a:xfrm>
        </p:grpSpPr>
        <p:sp>
          <p:nvSpPr>
            <p:cNvPr id="5129" name="Rectangle 13"/>
            <p:cNvSpPr>
              <a:spLocks noChangeArrowheads="1"/>
            </p:cNvSpPr>
            <p:nvPr/>
          </p:nvSpPr>
          <p:spPr bwMode="auto">
            <a:xfrm>
              <a:off x="3602" y="1949"/>
              <a:ext cx="486" cy="2371"/>
            </a:xfrm>
            <a:prstGeom prst="rect">
              <a:avLst/>
            </a:prstGeom>
            <a:solidFill>
              <a:srgbClr val="FFDE5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5130" name="Text Box 14"/>
            <p:cNvSpPr txBox="1">
              <a:spLocks noChangeArrowheads="1"/>
            </p:cNvSpPr>
            <p:nvPr/>
          </p:nvSpPr>
          <p:spPr bwMode="auto">
            <a:xfrm rot="5400000">
              <a:off x="2648" y="2927"/>
              <a:ext cx="240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he-IL"/>
                <a:t> </a:t>
              </a:r>
              <a:r>
                <a:rPr lang="he-IL" b="1"/>
                <a:t>2.  </a:t>
              </a:r>
              <a:r>
                <a:rPr lang="ar-SA" b="1"/>
                <a:t>أنا أيضا أطلب رقم هاتفه</a:t>
              </a:r>
              <a:endParaRPr lang="en-US" b="1"/>
            </a:p>
          </p:txBody>
        </p:sp>
      </p:grpSp>
      <p:sp>
        <p:nvSpPr>
          <p:cNvPr id="65551" name="AutoShape 15">
            <a:hlinkClick r:id="rId3" action="ppaction://hlinksldjump" highlightClick="1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69900" y="3663950"/>
            <a:ext cx="1389063" cy="1336675"/>
          </a:xfrm>
          <a:prstGeom prst="actionButtonReturn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5128" name="Rectangle 17"/>
          <p:cNvSpPr>
            <a:spLocks noChangeArrowheads="1"/>
          </p:cNvSpPr>
          <p:nvPr/>
        </p:nvSpPr>
        <p:spPr bwMode="auto">
          <a:xfrm>
            <a:off x="0" y="0"/>
            <a:ext cx="462915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4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1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1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6710363" y="6985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7" name="Text Box 33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8" name="Text Box 34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2020" name="Text Box 36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1" name="Text Box 37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2" name="Text Box 38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3" name="Text Box 39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7" name="Text Box 43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42029" name="Oval 45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0" name="Oval 46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1" name="Oval 47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2" name="Oval 48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3" name="Oval 49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4" name="Oval 50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5" name="Oval 51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6" name="Oval 52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7" name="Oval 53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38" name="Oval 54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42039" name="Oval 55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40" name="Oval 56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41" name="Oval 57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42" name="Oval 58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043" name="Oval 59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40" name="AutoShape 60"/>
          <p:cNvSpPr>
            <a:spLocks noChangeArrowheads="1"/>
          </p:cNvSpPr>
          <p:nvPr/>
        </p:nvSpPr>
        <p:spPr bwMode="auto">
          <a:xfrm>
            <a:off x="414338" y="1665288"/>
            <a:ext cx="48006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000" dirty="0" smtClean="0"/>
              <a:t>اعط صفه للكلمة أسنان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71741" name="Text Box 6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059363" y="6073775"/>
            <a:ext cx="322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2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حمراء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71742" name="Text Box 6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0" y="4919663"/>
            <a:ext cx="3730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.3</a:t>
            </a:r>
            <a:r>
              <a:rPr lang="ar-SA" sz="1800" b="1" dirty="0">
                <a:solidFill>
                  <a:srgbClr val="FFCC00"/>
                </a:solidFill>
                <a:latin typeface="Arial" pitchFamily="34" charset="0"/>
              </a:rPr>
              <a:t>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سوداء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71743" name="Text Box 63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4808538" y="498475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</a:t>
            </a:r>
            <a:r>
              <a:rPr lang="en-US" sz="18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بيضاء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71744" name="Text Box 6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9763" y="6010275"/>
            <a:ext cx="314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 dirty="0">
                <a:solidFill>
                  <a:srgbClr val="FFCC00"/>
                </a:solidFill>
                <a:latin typeface="Arial" pitchFamily="34" charset="0"/>
              </a:rPr>
              <a:t>.4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 </a:t>
            </a:r>
            <a:r>
              <a:rPr lang="ar-SA" sz="1800" b="1" smtClean="0">
                <a:solidFill>
                  <a:srgbClr val="FFCC00"/>
                </a:solidFill>
                <a:latin typeface="Arial" pitchFamily="34" charset="0"/>
              </a:rPr>
              <a:t>طويلة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42049" name="Rectangle 6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0" grpId="0" animBg="1" autoUpdateAnimBg="0"/>
      <p:bldP spid="71741" grpId="0" autoUpdateAnimBg="0"/>
      <p:bldP spid="71742" grpId="0" autoUpdateAnimBg="0"/>
      <p:bldP spid="71743" grpId="0" autoUpdateAnimBg="0"/>
      <p:bldP spid="71744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Lets Play Them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9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220200" y="457200"/>
            <a:ext cx="7239000" cy="5638800"/>
            <a:chOff x="0" y="288"/>
            <a:chExt cx="4560" cy="3552"/>
          </a:xfrm>
        </p:grpSpPr>
        <p:sp>
          <p:nvSpPr>
            <p:cNvPr id="43073" name="Rectangle 5"/>
            <p:cNvSpPr>
              <a:spLocks noChangeArrowheads="1"/>
            </p:cNvSpPr>
            <p:nvPr/>
          </p:nvSpPr>
          <p:spPr bwMode="auto">
            <a:xfrm>
              <a:off x="0" y="28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74" name="Rectangle 6"/>
            <p:cNvSpPr>
              <a:spLocks noChangeArrowheads="1"/>
            </p:cNvSpPr>
            <p:nvPr/>
          </p:nvSpPr>
          <p:spPr bwMode="auto">
            <a:xfrm>
              <a:off x="0" y="86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75" name="Rectangle 7"/>
            <p:cNvSpPr>
              <a:spLocks noChangeArrowheads="1"/>
            </p:cNvSpPr>
            <p:nvPr/>
          </p:nvSpPr>
          <p:spPr bwMode="auto">
            <a:xfrm>
              <a:off x="0" y="144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76" name="Rectangle 8"/>
            <p:cNvSpPr>
              <a:spLocks noChangeArrowheads="1"/>
            </p:cNvSpPr>
            <p:nvPr/>
          </p:nvSpPr>
          <p:spPr bwMode="auto">
            <a:xfrm>
              <a:off x="0" y="201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77" name="Rectangle 9"/>
            <p:cNvSpPr>
              <a:spLocks noChangeArrowheads="1"/>
            </p:cNvSpPr>
            <p:nvPr/>
          </p:nvSpPr>
          <p:spPr bwMode="auto">
            <a:xfrm>
              <a:off x="0" y="2592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78" name="Rectangle 10"/>
            <p:cNvSpPr>
              <a:spLocks noChangeArrowheads="1"/>
            </p:cNvSpPr>
            <p:nvPr/>
          </p:nvSpPr>
          <p:spPr bwMode="auto">
            <a:xfrm>
              <a:off x="0" y="3168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79" name="Rectangle 11"/>
            <p:cNvSpPr>
              <a:spLocks noChangeArrowheads="1"/>
            </p:cNvSpPr>
            <p:nvPr/>
          </p:nvSpPr>
          <p:spPr bwMode="auto">
            <a:xfrm>
              <a:off x="0" y="3744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 rot="5400000">
            <a:off x="266700" y="7734300"/>
            <a:ext cx="7239000" cy="5638800"/>
            <a:chOff x="0" y="480"/>
            <a:chExt cx="4560" cy="3552"/>
          </a:xfrm>
        </p:grpSpPr>
        <p:sp>
          <p:nvSpPr>
            <p:cNvPr id="43066" name="Rectangle 13"/>
            <p:cNvSpPr>
              <a:spLocks noChangeArrowheads="1"/>
            </p:cNvSpPr>
            <p:nvPr/>
          </p:nvSpPr>
          <p:spPr bwMode="auto">
            <a:xfrm>
              <a:off x="0" y="48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67" name="Rectangle 14"/>
            <p:cNvSpPr>
              <a:spLocks noChangeArrowheads="1"/>
            </p:cNvSpPr>
            <p:nvPr/>
          </p:nvSpPr>
          <p:spPr bwMode="auto">
            <a:xfrm>
              <a:off x="0" y="105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68" name="Rectangle 15"/>
            <p:cNvSpPr>
              <a:spLocks noChangeArrowheads="1"/>
            </p:cNvSpPr>
            <p:nvPr/>
          </p:nvSpPr>
          <p:spPr bwMode="auto">
            <a:xfrm>
              <a:off x="0" y="163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69" name="Rectangle 16"/>
            <p:cNvSpPr>
              <a:spLocks noChangeArrowheads="1"/>
            </p:cNvSpPr>
            <p:nvPr/>
          </p:nvSpPr>
          <p:spPr bwMode="auto"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70" name="Rectangle 17"/>
            <p:cNvSpPr>
              <a:spLocks noChangeArrowheads="1"/>
            </p:cNvSpPr>
            <p:nvPr/>
          </p:nvSpPr>
          <p:spPr bwMode="auto">
            <a:xfrm>
              <a:off x="0" y="278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71" name="Rectangle 18"/>
            <p:cNvSpPr>
              <a:spLocks noChangeArrowheads="1"/>
            </p:cNvSpPr>
            <p:nvPr/>
          </p:nvSpPr>
          <p:spPr bwMode="auto">
            <a:xfrm>
              <a:off x="0" y="336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72" name="Rectangle 19"/>
            <p:cNvSpPr>
              <a:spLocks noChangeArrowheads="1"/>
            </p:cNvSpPr>
            <p:nvPr/>
          </p:nvSpPr>
          <p:spPr bwMode="auto">
            <a:xfrm>
              <a:off x="0" y="393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-7239000" y="152400"/>
            <a:ext cx="7239000" cy="6553200"/>
            <a:chOff x="0" y="96"/>
            <a:chExt cx="4560" cy="4128"/>
          </a:xfrm>
        </p:grpSpPr>
        <p:sp>
          <p:nvSpPr>
            <p:cNvPr id="43058" name="Rectangle 21"/>
            <p:cNvSpPr>
              <a:spLocks noChangeArrowheads="1"/>
            </p:cNvSpPr>
            <p:nvPr/>
          </p:nvSpPr>
          <p:spPr bwMode="auto">
            <a:xfrm>
              <a:off x="0" y="9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59" name="Rectangle 22"/>
            <p:cNvSpPr>
              <a:spLocks noChangeArrowheads="1"/>
            </p:cNvSpPr>
            <p:nvPr/>
          </p:nvSpPr>
          <p:spPr bwMode="auto">
            <a:xfrm>
              <a:off x="0" y="672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60" name="Rectangle 23"/>
            <p:cNvSpPr>
              <a:spLocks noChangeArrowheads="1"/>
            </p:cNvSpPr>
            <p:nvPr/>
          </p:nvSpPr>
          <p:spPr bwMode="auto">
            <a:xfrm>
              <a:off x="0" y="1248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61" name="Rectangle 24"/>
            <p:cNvSpPr>
              <a:spLocks noChangeArrowheads="1"/>
            </p:cNvSpPr>
            <p:nvPr/>
          </p:nvSpPr>
          <p:spPr bwMode="auto">
            <a:xfrm>
              <a:off x="0" y="1824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62" name="Rectangle 25"/>
            <p:cNvSpPr>
              <a:spLocks noChangeArrowheads="1"/>
            </p:cNvSpPr>
            <p:nvPr/>
          </p:nvSpPr>
          <p:spPr bwMode="auto">
            <a:xfrm>
              <a:off x="0" y="240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63" name="Rectangle 26"/>
            <p:cNvSpPr>
              <a:spLocks noChangeArrowheads="1"/>
            </p:cNvSpPr>
            <p:nvPr/>
          </p:nvSpPr>
          <p:spPr bwMode="auto">
            <a:xfrm>
              <a:off x="0" y="297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64" name="Rectangle 27"/>
            <p:cNvSpPr>
              <a:spLocks noChangeArrowheads="1"/>
            </p:cNvSpPr>
            <p:nvPr/>
          </p:nvSpPr>
          <p:spPr bwMode="auto">
            <a:xfrm>
              <a:off x="0" y="355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65" name="Rectangle 28"/>
            <p:cNvSpPr>
              <a:spLocks noChangeArrowheads="1"/>
            </p:cNvSpPr>
            <p:nvPr/>
          </p:nvSpPr>
          <p:spPr bwMode="auto">
            <a:xfrm>
              <a:off x="0" y="412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 rot="5400000">
            <a:off x="2552700" y="-6438900"/>
            <a:ext cx="7239000" cy="5638800"/>
            <a:chOff x="0" y="480"/>
            <a:chExt cx="4560" cy="3552"/>
          </a:xfrm>
        </p:grpSpPr>
        <p:sp>
          <p:nvSpPr>
            <p:cNvPr id="43051" name="Rectangle 30"/>
            <p:cNvSpPr>
              <a:spLocks noChangeArrowheads="1"/>
            </p:cNvSpPr>
            <p:nvPr/>
          </p:nvSpPr>
          <p:spPr bwMode="auto">
            <a:xfrm>
              <a:off x="0" y="48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52" name="Rectangle 31"/>
            <p:cNvSpPr>
              <a:spLocks noChangeArrowheads="1"/>
            </p:cNvSpPr>
            <p:nvPr/>
          </p:nvSpPr>
          <p:spPr bwMode="auto">
            <a:xfrm>
              <a:off x="0" y="105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53" name="Rectangle 32"/>
            <p:cNvSpPr>
              <a:spLocks noChangeArrowheads="1"/>
            </p:cNvSpPr>
            <p:nvPr/>
          </p:nvSpPr>
          <p:spPr bwMode="auto">
            <a:xfrm>
              <a:off x="0" y="163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54" name="Rectangle 33"/>
            <p:cNvSpPr>
              <a:spLocks noChangeArrowheads="1"/>
            </p:cNvSpPr>
            <p:nvPr/>
          </p:nvSpPr>
          <p:spPr bwMode="auto"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55" name="Rectangle 34"/>
            <p:cNvSpPr>
              <a:spLocks noChangeArrowheads="1"/>
            </p:cNvSpPr>
            <p:nvPr/>
          </p:nvSpPr>
          <p:spPr bwMode="auto">
            <a:xfrm>
              <a:off x="0" y="278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56" name="Rectangle 35"/>
            <p:cNvSpPr>
              <a:spLocks noChangeArrowheads="1"/>
            </p:cNvSpPr>
            <p:nvPr/>
          </p:nvSpPr>
          <p:spPr bwMode="auto">
            <a:xfrm>
              <a:off x="0" y="336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57" name="Rectangle 36"/>
            <p:cNvSpPr>
              <a:spLocks noChangeArrowheads="1"/>
            </p:cNvSpPr>
            <p:nvPr/>
          </p:nvSpPr>
          <p:spPr bwMode="auto">
            <a:xfrm>
              <a:off x="0" y="393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-7239000" y="152400"/>
            <a:ext cx="7239000" cy="6553200"/>
            <a:chOff x="0" y="96"/>
            <a:chExt cx="4560" cy="4128"/>
          </a:xfrm>
        </p:grpSpPr>
        <p:sp>
          <p:nvSpPr>
            <p:cNvPr id="43043" name="Rectangle 38"/>
            <p:cNvSpPr>
              <a:spLocks noChangeArrowheads="1"/>
            </p:cNvSpPr>
            <p:nvPr/>
          </p:nvSpPr>
          <p:spPr bwMode="auto">
            <a:xfrm>
              <a:off x="0" y="9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44" name="Rectangle 39"/>
            <p:cNvSpPr>
              <a:spLocks noChangeArrowheads="1"/>
            </p:cNvSpPr>
            <p:nvPr/>
          </p:nvSpPr>
          <p:spPr bwMode="auto">
            <a:xfrm>
              <a:off x="0" y="672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45" name="Rectangle 40"/>
            <p:cNvSpPr>
              <a:spLocks noChangeArrowheads="1"/>
            </p:cNvSpPr>
            <p:nvPr/>
          </p:nvSpPr>
          <p:spPr bwMode="auto">
            <a:xfrm>
              <a:off x="0" y="1248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46" name="Rectangle 41"/>
            <p:cNvSpPr>
              <a:spLocks noChangeArrowheads="1"/>
            </p:cNvSpPr>
            <p:nvPr/>
          </p:nvSpPr>
          <p:spPr bwMode="auto">
            <a:xfrm>
              <a:off x="0" y="1824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47" name="Rectangle 42"/>
            <p:cNvSpPr>
              <a:spLocks noChangeArrowheads="1"/>
            </p:cNvSpPr>
            <p:nvPr/>
          </p:nvSpPr>
          <p:spPr bwMode="auto">
            <a:xfrm>
              <a:off x="0" y="240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48" name="Rectangle 43"/>
            <p:cNvSpPr>
              <a:spLocks noChangeArrowheads="1"/>
            </p:cNvSpPr>
            <p:nvPr/>
          </p:nvSpPr>
          <p:spPr bwMode="auto">
            <a:xfrm>
              <a:off x="0" y="297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49" name="Rectangle 44"/>
            <p:cNvSpPr>
              <a:spLocks noChangeArrowheads="1"/>
            </p:cNvSpPr>
            <p:nvPr/>
          </p:nvSpPr>
          <p:spPr bwMode="auto">
            <a:xfrm>
              <a:off x="0" y="355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50" name="Rectangle 45"/>
            <p:cNvSpPr>
              <a:spLocks noChangeArrowheads="1"/>
            </p:cNvSpPr>
            <p:nvPr/>
          </p:nvSpPr>
          <p:spPr bwMode="auto">
            <a:xfrm>
              <a:off x="0" y="412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7" name="Group 46"/>
          <p:cNvGrpSpPr>
            <a:grpSpLocks/>
          </p:cNvGrpSpPr>
          <p:nvPr/>
        </p:nvGrpSpPr>
        <p:grpSpPr bwMode="auto">
          <a:xfrm rot="5400000">
            <a:off x="266700" y="7734300"/>
            <a:ext cx="7239000" cy="5638800"/>
            <a:chOff x="0" y="480"/>
            <a:chExt cx="4560" cy="3552"/>
          </a:xfrm>
        </p:grpSpPr>
        <p:sp>
          <p:nvSpPr>
            <p:cNvPr id="43036" name="Rectangle 47"/>
            <p:cNvSpPr>
              <a:spLocks noChangeArrowheads="1"/>
            </p:cNvSpPr>
            <p:nvPr/>
          </p:nvSpPr>
          <p:spPr bwMode="auto">
            <a:xfrm>
              <a:off x="0" y="48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37" name="Rectangle 48"/>
            <p:cNvSpPr>
              <a:spLocks noChangeArrowheads="1"/>
            </p:cNvSpPr>
            <p:nvPr/>
          </p:nvSpPr>
          <p:spPr bwMode="auto">
            <a:xfrm>
              <a:off x="0" y="105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38" name="Rectangle 49"/>
            <p:cNvSpPr>
              <a:spLocks noChangeArrowheads="1"/>
            </p:cNvSpPr>
            <p:nvPr/>
          </p:nvSpPr>
          <p:spPr bwMode="auto">
            <a:xfrm>
              <a:off x="0" y="163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39" name="Rectangle 50"/>
            <p:cNvSpPr>
              <a:spLocks noChangeArrowheads="1"/>
            </p:cNvSpPr>
            <p:nvPr/>
          </p:nvSpPr>
          <p:spPr bwMode="auto"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40" name="Rectangle 51"/>
            <p:cNvSpPr>
              <a:spLocks noChangeArrowheads="1"/>
            </p:cNvSpPr>
            <p:nvPr/>
          </p:nvSpPr>
          <p:spPr bwMode="auto">
            <a:xfrm>
              <a:off x="0" y="278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41" name="Rectangle 52"/>
            <p:cNvSpPr>
              <a:spLocks noChangeArrowheads="1"/>
            </p:cNvSpPr>
            <p:nvPr/>
          </p:nvSpPr>
          <p:spPr bwMode="auto">
            <a:xfrm>
              <a:off x="0" y="336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42" name="Rectangle 53"/>
            <p:cNvSpPr>
              <a:spLocks noChangeArrowheads="1"/>
            </p:cNvSpPr>
            <p:nvPr/>
          </p:nvSpPr>
          <p:spPr bwMode="auto">
            <a:xfrm>
              <a:off x="0" y="393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9220200" y="457200"/>
            <a:ext cx="7239000" cy="5638800"/>
            <a:chOff x="0" y="288"/>
            <a:chExt cx="4560" cy="3552"/>
          </a:xfrm>
        </p:grpSpPr>
        <p:sp>
          <p:nvSpPr>
            <p:cNvPr id="43029" name="Rectangle 55"/>
            <p:cNvSpPr>
              <a:spLocks noChangeArrowheads="1"/>
            </p:cNvSpPr>
            <p:nvPr/>
          </p:nvSpPr>
          <p:spPr bwMode="auto">
            <a:xfrm>
              <a:off x="0" y="28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30" name="Rectangle 56"/>
            <p:cNvSpPr>
              <a:spLocks noChangeArrowheads="1"/>
            </p:cNvSpPr>
            <p:nvPr/>
          </p:nvSpPr>
          <p:spPr bwMode="auto">
            <a:xfrm>
              <a:off x="0" y="86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31" name="Rectangle 57"/>
            <p:cNvSpPr>
              <a:spLocks noChangeArrowheads="1"/>
            </p:cNvSpPr>
            <p:nvPr/>
          </p:nvSpPr>
          <p:spPr bwMode="auto">
            <a:xfrm>
              <a:off x="0" y="144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32" name="Rectangle 58"/>
            <p:cNvSpPr>
              <a:spLocks noChangeArrowheads="1"/>
            </p:cNvSpPr>
            <p:nvPr/>
          </p:nvSpPr>
          <p:spPr bwMode="auto">
            <a:xfrm>
              <a:off x="0" y="201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33" name="Rectangle 59"/>
            <p:cNvSpPr>
              <a:spLocks noChangeArrowheads="1"/>
            </p:cNvSpPr>
            <p:nvPr/>
          </p:nvSpPr>
          <p:spPr bwMode="auto">
            <a:xfrm>
              <a:off x="0" y="2592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34" name="Rectangle 60"/>
            <p:cNvSpPr>
              <a:spLocks noChangeArrowheads="1"/>
            </p:cNvSpPr>
            <p:nvPr/>
          </p:nvSpPr>
          <p:spPr bwMode="auto">
            <a:xfrm>
              <a:off x="0" y="3168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  <p:sp>
          <p:nvSpPr>
            <p:cNvPr id="43035" name="Rectangle 61"/>
            <p:cNvSpPr>
              <a:spLocks noChangeArrowheads="1"/>
            </p:cNvSpPr>
            <p:nvPr/>
          </p:nvSpPr>
          <p:spPr bwMode="auto">
            <a:xfrm>
              <a:off x="0" y="3744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62"/>
          <p:cNvGrpSpPr>
            <a:grpSpLocks/>
          </p:cNvGrpSpPr>
          <p:nvPr/>
        </p:nvGrpSpPr>
        <p:grpSpPr bwMode="auto">
          <a:xfrm rot="5400000">
            <a:off x="2552700" y="-6438900"/>
            <a:ext cx="7239000" cy="5638800"/>
            <a:chOff x="0" y="480"/>
            <a:chExt cx="4560" cy="3552"/>
          </a:xfrm>
        </p:grpSpPr>
        <p:sp>
          <p:nvSpPr>
            <p:cNvPr id="43022" name="Rectangle 63"/>
            <p:cNvSpPr>
              <a:spLocks noChangeArrowheads="1"/>
            </p:cNvSpPr>
            <p:nvPr/>
          </p:nvSpPr>
          <p:spPr bwMode="auto">
            <a:xfrm>
              <a:off x="0" y="480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23" name="Rectangle 64"/>
            <p:cNvSpPr>
              <a:spLocks noChangeArrowheads="1"/>
            </p:cNvSpPr>
            <p:nvPr/>
          </p:nvSpPr>
          <p:spPr bwMode="auto">
            <a:xfrm>
              <a:off x="0" y="1056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24" name="Rectangle 65"/>
            <p:cNvSpPr>
              <a:spLocks noChangeArrowheads="1"/>
            </p:cNvSpPr>
            <p:nvPr/>
          </p:nvSpPr>
          <p:spPr bwMode="auto">
            <a:xfrm>
              <a:off x="0" y="1632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25" name="Rectangle 66"/>
            <p:cNvSpPr>
              <a:spLocks noChangeArrowheads="1"/>
            </p:cNvSpPr>
            <p:nvPr/>
          </p:nvSpPr>
          <p:spPr bwMode="auto">
            <a:xfrm>
              <a:off x="0" y="2208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43026" name="Rectangle 67"/>
            <p:cNvSpPr>
              <a:spLocks noChangeArrowheads="1"/>
            </p:cNvSpPr>
            <p:nvPr/>
          </p:nvSpPr>
          <p:spPr bwMode="auto">
            <a:xfrm>
              <a:off x="0" y="2784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27" name="Rectangle 68"/>
            <p:cNvSpPr>
              <a:spLocks noChangeArrowheads="1"/>
            </p:cNvSpPr>
            <p:nvPr/>
          </p:nvSpPr>
          <p:spPr bwMode="auto">
            <a:xfrm>
              <a:off x="0" y="3360"/>
              <a:ext cx="4560" cy="96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  <p:sp>
          <p:nvSpPr>
            <p:cNvPr id="43028" name="Rectangle 69"/>
            <p:cNvSpPr>
              <a:spLocks noChangeArrowheads="1"/>
            </p:cNvSpPr>
            <p:nvPr/>
          </p:nvSpPr>
          <p:spPr bwMode="auto">
            <a:xfrm>
              <a:off x="0" y="3936"/>
              <a:ext cx="4560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he-IL"/>
            </a:p>
          </p:txBody>
        </p:sp>
      </p:grpSp>
      <p:pic>
        <p:nvPicPr>
          <p:cNvPr id="35910" name="Picture 7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258300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11" name="Text Box 71"/>
          <p:cNvSpPr txBox="1">
            <a:spLocks noChangeArrowheads="1"/>
          </p:cNvSpPr>
          <p:nvPr/>
        </p:nvSpPr>
        <p:spPr bwMode="auto">
          <a:xfrm>
            <a:off x="1250950" y="1557338"/>
            <a:ext cx="67818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5400" b="1">
                <a:solidFill>
                  <a:schemeClr val="bg1"/>
                </a:solidFill>
                <a:latin typeface="Arial" pitchFamily="34" charset="0"/>
              </a:rPr>
              <a:t>ممتاز !</a:t>
            </a:r>
          </a:p>
          <a:p>
            <a:pPr algn="ctr">
              <a:spcBef>
                <a:spcPct val="50000"/>
              </a:spcBef>
            </a:pPr>
            <a:r>
              <a:rPr lang="ar-SA" sz="5400" b="1">
                <a:solidFill>
                  <a:schemeClr val="bg1"/>
                </a:solidFill>
                <a:latin typeface="Arial" pitchFamily="34" charset="0"/>
              </a:rPr>
              <a:t>لقد وصلتم لبر الأمان وربحتم مليون دولار.</a:t>
            </a:r>
            <a:endParaRPr lang="en-US" sz="5400">
              <a:solidFill>
                <a:schemeClr val="bg1"/>
              </a:solidFill>
            </a:endParaRPr>
          </a:p>
        </p:txBody>
      </p:sp>
      <p:sp>
        <p:nvSpPr>
          <p:cNvPr id="43021" name="Rectangle 73"/>
          <p:cNvSpPr>
            <a:spLocks noChangeArrowheads="1"/>
          </p:cNvSpPr>
          <p:nvPr/>
        </p:nvSpPr>
        <p:spPr bwMode="auto">
          <a:xfrm>
            <a:off x="0" y="0"/>
            <a:ext cx="4629150" cy="3048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584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3" presetClass="entr" presetSubtype="52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5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5843"/>
                </p:tgtEl>
              </p:cMediaNode>
            </p:audio>
          </p:childTnLst>
        </p:cTn>
      </p:par>
    </p:tnLst>
    <p:bldLst>
      <p:bldP spid="35911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930275" y="1639888"/>
            <a:ext cx="4468813" cy="2173287"/>
          </a:xfrm>
          <a:prstGeom prst="wedgeEllipseCallout">
            <a:avLst>
              <a:gd name="adj1" fmla="val -17495"/>
              <a:gd name="adj2" fmla="val 7315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sz="2800" b="1">
                <a:solidFill>
                  <a:srgbClr val="008000"/>
                </a:solidFill>
                <a:latin typeface="Arial" pitchFamily="34" charset="0"/>
              </a:rPr>
              <a:t>ولكن من الخطأ نتعلم</a:t>
            </a:r>
          </a:p>
          <a:p>
            <a:pPr algn="ctr"/>
            <a:r>
              <a:rPr lang="ar-SA" sz="2800" b="1">
                <a:solidFill>
                  <a:srgbClr val="008000"/>
                </a:solidFill>
                <a:latin typeface="Arial" pitchFamily="34" charset="0"/>
              </a:rPr>
              <a:t>عد للعبة وافحص معلوماتك مرة أخرى!!</a:t>
            </a:r>
            <a:endParaRPr lang="en-US" sz="2800" b="1">
              <a:solidFill>
                <a:srgbClr val="008000"/>
              </a:solidFill>
              <a:latin typeface="Arial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4346575" y="1123950"/>
            <a:ext cx="3260725" cy="1516063"/>
          </a:xfrm>
          <a:prstGeom prst="wedgeEllipseCallout">
            <a:avLst>
              <a:gd name="adj1" fmla="val 31597"/>
              <a:gd name="adj2" fmla="val 9345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sz="3200" b="1">
                <a:solidFill>
                  <a:srgbClr val="FF0000"/>
                </a:solidFill>
                <a:latin typeface="Arial" pitchFamily="34" charset="0"/>
              </a:rPr>
              <a:t>للأسف أخطأتم!</a:t>
            </a:r>
            <a:endParaRPr lang="en-US" sz="32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39948" name="AutoShape 12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3276600" y="5060950"/>
            <a:ext cx="1352550" cy="1289050"/>
          </a:xfrm>
          <a:prstGeom prst="actionButtonInform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122613" y="6386513"/>
            <a:ext cx="1792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800">
                <a:solidFill>
                  <a:schemeClr val="bg1"/>
                </a:solidFill>
                <a:cs typeface="Times New Roman" pitchFamily="18" charset="0"/>
              </a:rPr>
              <a:t>إلى موقع النسخة العبرية للعبة</a:t>
            </a:r>
            <a:endParaRPr lang="en-US" sz="18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213350" y="6386513"/>
            <a:ext cx="2381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800">
                <a:solidFill>
                  <a:schemeClr val="bg1"/>
                </a:solidFill>
                <a:cs typeface="Times New Roman" pitchFamily="18" charset="0"/>
              </a:rPr>
              <a:t>لبداية اللعبة    </a:t>
            </a:r>
            <a:endParaRPr lang="en-US" sz="18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39951" name="AutoShape 15">
            <a:hlinkClick r:id="rId4" action="ppaction://hlinksldjump" highlightClick="1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5253038" y="5033963"/>
            <a:ext cx="1389062" cy="1336675"/>
          </a:xfrm>
          <a:prstGeom prst="actionButtonRetur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44040" name="Picture 16" descr="MCj023919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6502400" y="3146425"/>
            <a:ext cx="2359025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1" name="Picture 18" descr="MCj0232276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1638" y="4341813"/>
            <a:ext cx="2336800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2" name="Rectangle 19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6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animBg="1" autoUpdateAnimBg="0"/>
      <p:bldP spid="39945" grpId="0" animBg="1" autoUpdateAnimBg="0"/>
      <p:bldP spid="39948" grpId="0" animBg="1"/>
      <p:bldP spid="39949" grpId="0" autoUpdateAnimBg="0"/>
      <p:bldP spid="39950" grpId="0" autoUpdateAnimBg="0"/>
      <p:bldP spid="3995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930275" y="1639888"/>
            <a:ext cx="4468813" cy="2173287"/>
          </a:xfrm>
          <a:prstGeom prst="wedgeEllipseCallout">
            <a:avLst>
              <a:gd name="adj1" fmla="val -17495"/>
              <a:gd name="adj2" fmla="val 7315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b="1">
                <a:solidFill>
                  <a:srgbClr val="008000"/>
                </a:solidFill>
              </a:rPr>
              <a:t>ولكن من الخطأ</a:t>
            </a:r>
          </a:p>
          <a:p>
            <a:pPr algn="ctr"/>
            <a:r>
              <a:rPr lang="ar-SA" b="1">
                <a:solidFill>
                  <a:srgbClr val="008000"/>
                </a:solidFill>
              </a:rPr>
              <a:t> نتعلم عد للعبة وافحص معلوماتك </a:t>
            </a:r>
          </a:p>
          <a:p>
            <a:pPr algn="ctr"/>
            <a:r>
              <a:rPr lang="ar-SA" b="1">
                <a:solidFill>
                  <a:srgbClr val="008000"/>
                </a:solidFill>
              </a:rPr>
              <a:t>مرة أخرى!!</a:t>
            </a:r>
            <a:endParaRPr lang="en-US" b="1">
              <a:solidFill>
                <a:srgbClr val="008000"/>
              </a:solidFill>
            </a:endParaRPr>
          </a:p>
          <a:p>
            <a:pPr algn="ctr"/>
            <a:endParaRPr lang="en-US" sz="2800" b="1">
              <a:solidFill>
                <a:srgbClr val="008000"/>
              </a:solidFill>
              <a:latin typeface="Arial" pitchFamily="34" charset="0"/>
            </a:endParaRPr>
          </a:p>
        </p:txBody>
      </p:sp>
      <p:sp>
        <p:nvSpPr>
          <p:cNvPr id="63491" name="AutoShape 3"/>
          <p:cNvSpPr>
            <a:spLocks noChangeArrowheads="1"/>
          </p:cNvSpPr>
          <p:nvPr/>
        </p:nvSpPr>
        <p:spPr bwMode="auto">
          <a:xfrm>
            <a:off x="4346575" y="746125"/>
            <a:ext cx="3492500" cy="1893888"/>
          </a:xfrm>
          <a:prstGeom prst="wedgeEllipseCallout">
            <a:avLst>
              <a:gd name="adj1" fmla="val 26181"/>
              <a:gd name="adj2" fmla="val 847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b="1">
                <a:solidFill>
                  <a:srgbClr val="FF0000"/>
                </a:solidFill>
              </a:rPr>
              <a:t>خطأ!</a:t>
            </a:r>
          </a:p>
          <a:p>
            <a:pPr algn="ctr"/>
            <a:r>
              <a:rPr lang="ar-SA" b="1">
                <a:solidFill>
                  <a:srgbClr val="FF0000"/>
                </a:solidFill>
              </a:rPr>
              <a:t>سوف تعود لمرحلة الأمان الأخيرة التي وصلت لها.</a:t>
            </a:r>
            <a:endParaRPr lang="en-US" sz="32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63492" name="AutoShape 4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3276600" y="5060950"/>
            <a:ext cx="1352550" cy="1289050"/>
          </a:xfrm>
          <a:prstGeom prst="actionButtonInform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3122613" y="6400800"/>
            <a:ext cx="1530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500" b="1">
                <a:solidFill>
                  <a:schemeClr val="bg1"/>
                </a:solidFill>
              </a:rPr>
              <a:t>إلى موقع النسخة العبرية للعبة</a:t>
            </a:r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63495" name="AutoShape 7">
            <a:hlinkClick r:id="rId4" action="ppaction://hlinksldjump" highlightClick="1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5600700" y="5019675"/>
            <a:ext cx="1389063" cy="1336675"/>
          </a:xfrm>
          <a:prstGeom prst="actionButtonRetur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45063" name="Picture 8" descr="MCj023919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6502400" y="3146425"/>
            <a:ext cx="2359025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4" name="Picture 9" descr="MCj0232276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1638" y="4341813"/>
            <a:ext cx="2336800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4835525" y="6477000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800">
                <a:solidFill>
                  <a:schemeClr val="bg1"/>
                </a:solidFill>
                <a:cs typeface="Times New Roman" pitchFamily="18" charset="0"/>
              </a:rPr>
              <a:t>لمرحلة الأمان 1000 دولار</a:t>
            </a:r>
            <a:endParaRPr lang="en-US" sz="18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5066" name="Rectangle 12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6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nimBg="1" autoUpdateAnimBg="0"/>
      <p:bldP spid="63491" grpId="0" animBg="1" autoUpdateAnimBg="0"/>
      <p:bldP spid="63492" grpId="0" animBg="1"/>
      <p:bldP spid="63493" grpId="0" autoUpdateAnimBg="0"/>
      <p:bldP spid="63495" grpId="0" animBg="1"/>
      <p:bldP spid="63499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/>
          <p:cNvSpPr>
            <a:spLocks noChangeArrowheads="1"/>
          </p:cNvSpPr>
          <p:nvPr/>
        </p:nvSpPr>
        <p:spPr bwMode="auto">
          <a:xfrm>
            <a:off x="930275" y="1639888"/>
            <a:ext cx="4468813" cy="2173287"/>
          </a:xfrm>
          <a:prstGeom prst="wedgeEllipseCallout">
            <a:avLst>
              <a:gd name="adj1" fmla="val -17495"/>
              <a:gd name="adj2" fmla="val 7315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b="1">
                <a:solidFill>
                  <a:srgbClr val="008000"/>
                </a:solidFill>
              </a:rPr>
              <a:t>ولكن من الخطأ</a:t>
            </a:r>
          </a:p>
          <a:p>
            <a:pPr algn="ctr"/>
            <a:r>
              <a:rPr lang="ar-SA" b="1">
                <a:solidFill>
                  <a:srgbClr val="008000"/>
                </a:solidFill>
              </a:rPr>
              <a:t> نتعلم عد للعبة وافحص معلوماتك </a:t>
            </a:r>
          </a:p>
          <a:p>
            <a:pPr algn="ctr"/>
            <a:r>
              <a:rPr lang="ar-SA" b="1">
                <a:solidFill>
                  <a:srgbClr val="008000"/>
                </a:solidFill>
              </a:rPr>
              <a:t>مرة أخرى!!</a:t>
            </a:r>
            <a:endParaRPr lang="en-US" b="1">
              <a:solidFill>
                <a:srgbClr val="008000"/>
              </a:solidFill>
            </a:endParaRPr>
          </a:p>
          <a:p>
            <a:pPr algn="ctr"/>
            <a:endParaRPr lang="en-US" sz="2800" b="1">
              <a:solidFill>
                <a:srgbClr val="008000"/>
              </a:solidFill>
              <a:latin typeface="Arial" pitchFamily="34" charset="0"/>
            </a:endParaRPr>
          </a:p>
        </p:txBody>
      </p:sp>
      <p:sp>
        <p:nvSpPr>
          <p:cNvPr id="86019" name="AutoShape 3"/>
          <p:cNvSpPr>
            <a:spLocks noChangeArrowheads="1"/>
          </p:cNvSpPr>
          <p:nvPr/>
        </p:nvSpPr>
        <p:spPr bwMode="auto">
          <a:xfrm>
            <a:off x="4346575" y="746125"/>
            <a:ext cx="3492500" cy="1893888"/>
          </a:xfrm>
          <a:prstGeom prst="wedgeEllipseCallout">
            <a:avLst>
              <a:gd name="adj1" fmla="val 26181"/>
              <a:gd name="adj2" fmla="val 8478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ar-SA" b="1">
                <a:solidFill>
                  <a:srgbClr val="FF0000"/>
                </a:solidFill>
              </a:rPr>
              <a:t>خطأ!</a:t>
            </a:r>
          </a:p>
          <a:p>
            <a:pPr algn="ctr"/>
            <a:r>
              <a:rPr lang="ar-SA" b="1">
                <a:solidFill>
                  <a:srgbClr val="FF0000"/>
                </a:solidFill>
              </a:rPr>
              <a:t>سوف تعود لمرحلة الأمان الأخيرة التي وصلت لها.</a:t>
            </a:r>
            <a:endParaRPr lang="en-US" sz="32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6020" name="AutoShape 4">
            <a:hlinkClick r:id="rId3" highlightClick="1"/>
          </p:cNvPr>
          <p:cNvSpPr>
            <a:spLocks noChangeArrowheads="1"/>
          </p:cNvSpPr>
          <p:nvPr/>
        </p:nvSpPr>
        <p:spPr bwMode="auto">
          <a:xfrm>
            <a:off x="3276600" y="5060950"/>
            <a:ext cx="1352550" cy="1289050"/>
          </a:xfrm>
          <a:prstGeom prst="actionButtonInformat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3122613" y="6400800"/>
            <a:ext cx="1530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1500" b="1">
                <a:solidFill>
                  <a:schemeClr val="bg1"/>
                </a:solidFill>
              </a:rPr>
              <a:t>إلى موقع النسخة العبرية للعبة</a:t>
            </a:r>
            <a:endParaRPr lang="en-US" sz="1500" b="1">
              <a:solidFill>
                <a:schemeClr val="bg1"/>
              </a:solidFill>
            </a:endParaRPr>
          </a:p>
        </p:txBody>
      </p:sp>
      <p:sp>
        <p:nvSpPr>
          <p:cNvPr id="86022" name="AutoShape 6">
            <a:hlinkClick r:id="rId4" action="ppaction://hlinksldjump" highlightClick="1">
              <a:snd r:embed="rId5" name="arrow.wav"/>
            </a:hlinkClick>
          </p:cNvPr>
          <p:cNvSpPr>
            <a:spLocks noChangeArrowheads="1"/>
          </p:cNvSpPr>
          <p:nvPr/>
        </p:nvSpPr>
        <p:spPr bwMode="auto">
          <a:xfrm>
            <a:off x="5600700" y="5019675"/>
            <a:ext cx="1389063" cy="1336675"/>
          </a:xfrm>
          <a:prstGeom prst="actionButtonReturn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pic>
        <p:nvPicPr>
          <p:cNvPr id="46087" name="Picture 7" descr="MCj0239195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6502400" y="3146425"/>
            <a:ext cx="2359025" cy="212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8" name="Picture 8" descr="MCj02322760000[1]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1638" y="4341813"/>
            <a:ext cx="2336800" cy="216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4835525" y="6477000"/>
            <a:ext cx="2511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1800">
                <a:solidFill>
                  <a:schemeClr val="bg1"/>
                </a:solidFill>
                <a:cs typeface="Times New Roman" pitchFamily="18" charset="0"/>
              </a:rPr>
              <a:t>لمرحلة الأمان 32000 دولار</a:t>
            </a:r>
            <a:endParaRPr lang="en-US" sz="180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6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 autoUpdateAnimBg="0"/>
      <p:bldP spid="86019" grpId="0" animBg="1" autoUpdateAnimBg="0"/>
      <p:bldP spid="86020" grpId="0" animBg="1"/>
      <p:bldP spid="86021" grpId="0" autoUpdateAnimBg="0"/>
      <p:bldP spid="86022" grpId="0" animBg="1"/>
      <p:bldP spid="8602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571875" y="5172075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3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58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6159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0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1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2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3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64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5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6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7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68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6169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0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1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2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3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6174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5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6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7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6178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79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0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1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2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3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4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5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6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7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6188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89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90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91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6192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6193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6195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6196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94" name="Rectangle 55"/>
          <p:cNvSpPr>
            <a:spLocks noChangeArrowheads="1"/>
          </p:cNvSpPr>
          <p:nvPr/>
        </p:nvSpPr>
        <p:spPr bwMode="auto">
          <a:xfrm>
            <a:off x="0" y="0"/>
            <a:ext cx="4629150" cy="711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3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1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>
              <a:solidFill>
                <a:srgbClr val="FFCC00"/>
              </a:solidFill>
            </a:endParaRPr>
          </a:p>
        </p:txBody>
      </p:sp>
      <p:sp>
        <p:nvSpPr>
          <p:cNvPr id="7172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3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/>
          </a:p>
        </p:txBody>
      </p:sp>
      <p:sp>
        <p:nvSpPr>
          <p:cNvPr id="7174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78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79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80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7181" name="Oval 1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2" name="Oval 19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3" name="Text Box 2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36550" y="4102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84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85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86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87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88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89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0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191" name="Rectangle 29"/>
          <p:cNvSpPr>
            <a:spLocks noChangeArrowheads="1"/>
          </p:cNvSpPr>
          <p:nvPr/>
        </p:nvSpPr>
        <p:spPr bwMode="auto">
          <a:xfrm>
            <a:off x="6696075" y="404336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192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3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4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5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6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7197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8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199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0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1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02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3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4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5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6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7207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8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09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0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1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7212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3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4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5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7216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17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18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19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0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1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2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3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4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5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7226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7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8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29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0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1" name="AutoShape 70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2" name="Oval 71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3" name="AutoShape 72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4" name="Oval 73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5" name="AutoShape 74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7236" name="Oval 75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87" name="AutoShape 95"/>
          <p:cNvSpPr>
            <a:spLocks noChangeArrowheads="1"/>
          </p:cNvSpPr>
          <p:nvPr/>
        </p:nvSpPr>
        <p:spPr bwMode="auto">
          <a:xfrm>
            <a:off x="493713" y="1735138"/>
            <a:ext cx="5305425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000" b="1">
                <a:latin typeface="Arial" pitchFamily="34" charset="0"/>
              </a:rPr>
              <a:t>ماذا تفعل قبل النوم</a:t>
            </a:r>
            <a:r>
              <a:rPr lang="ar-AE" sz="2000" b="1">
                <a:latin typeface="Arial" pitchFamily="34" charset="0"/>
              </a:rPr>
              <a:t>؟</a:t>
            </a:r>
            <a:endParaRPr lang="en-US" sz="2000" b="1">
              <a:latin typeface="Arial" pitchFamily="34" charset="0"/>
            </a:endParaRPr>
          </a:p>
        </p:txBody>
      </p:sp>
      <p:sp>
        <p:nvSpPr>
          <p:cNvPr id="8288" name="Text Box 9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03775" y="499745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>
                <a:solidFill>
                  <a:srgbClr val="FFCC00"/>
                </a:solidFill>
                <a:latin typeface="Arial" pitchFamily="34" charset="0"/>
              </a:rPr>
              <a:t>  .1  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انظف اسناني</a:t>
            </a:r>
            <a:r>
              <a:rPr lang="ar-AE" sz="1800" b="1">
                <a:solidFill>
                  <a:srgbClr val="FFCC00"/>
                </a:solidFill>
                <a:latin typeface="Arial" pitchFamily="34" charset="0"/>
              </a:rPr>
              <a:t>.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289" name="Text Box 9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93663" y="5064125"/>
            <a:ext cx="4037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>
                <a:solidFill>
                  <a:srgbClr val="FFCC00"/>
                </a:solidFill>
                <a:latin typeface="Arial" pitchFamily="34" charset="0"/>
              </a:rPr>
              <a:t>.3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  اكل الحلوى</a:t>
            </a:r>
            <a:r>
              <a:rPr lang="ar-AE" sz="1800" b="1">
                <a:solidFill>
                  <a:srgbClr val="FFCC00"/>
                </a:solidFill>
                <a:latin typeface="Arial" pitchFamily="34" charset="0"/>
              </a:rPr>
              <a:t>.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290" name="Text Box 98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4711700" y="6148388"/>
            <a:ext cx="3657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en-US" sz="1800" b="1">
                <a:solidFill>
                  <a:srgbClr val="FFCC00"/>
                </a:solidFill>
                <a:latin typeface="Arial" pitchFamily="34" charset="0"/>
              </a:rPr>
              <a:t>.3  </a:t>
            </a:r>
            <a:r>
              <a:rPr lang="ar-SA" sz="1800" b="1">
                <a:solidFill>
                  <a:srgbClr val="FFCC00"/>
                </a:solidFill>
                <a:latin typeface="Arial" pitchFamily="34" charset="0"/>
              </a:rPr>
              <a:t>  العب بالحاسوب</a:t>
            </a:r>
            <a:r>
              <a:rPr lang="ar-AE" sz="1800" b="1">
                <a:solidFill>
                  <a:srgbClr val="FFCC00"/>
                </a:solidFill>
                <a:latin typeface="Arial" pitchFamily="34" charset="0"/>
              </a:rPr>
              <a:t>.</a:t>
            </a:r>
            <a:endParaRPr lang="en-US" sz="1800" b="1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8291" name="Text Box 99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-165100" y="6107113"/>
            <a:ext cx="4264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2000">
                <a:solidFill>
                  <a:srgbClr val="FFCC00"/>
                </a:solidFill>
                <a:latin typeface="Arial" pitchFamily="34" charset="0"/>
              </a:rPr>
              <a:t>   4. </a:t>
            </a:r>
            <a:r>
              <a:rPr lang="ar-SA" sz="2000">
                <a:solidFill>
                  <a:srgbClr val="FFCC00"/>
                </a:solidFill>
                <a:latin typeface="Arial" pitchFamily="34" charset="0"/>
              </a:rPr>
              <a:t>اشاهد التلفاز</a:t>
            </a:r>
            <a:r>
              <a:rPr lang="ar-AE" sz="2000">
                <a:solidFill>
                  <a:srgbClr val="FFCC00"/>
                </a:solidFill>
                <a:latin typeface="Arial" pitchFamily="34" charset="0"/>
              </a:rPr>
              <a:t>.</a:t>
            </a:r>
            <a:endParaRPr lang="en-US" sz="200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7242" name="Rectangle 100"/>
          <p:cNvSpPr>
            <a:spLocks noChangeArrowheads="1"/>
          </p:cNvSpPr>
          <p:nvPr/>
        </p:nvSpPr>
        <p:spPr bwMode="auto">
          <a:xfrm>
            <a:off x="0" y="0"/>
            <a:ext cx="4629150" cy="4572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87" grpId="0" animBg="1" autoUpdateAnimBg="0"/>
      <p:bldP spid="8288" grpId="0" autoUpdateAnimBg="0"/>
      <p:bldP spid="8289" grpId="0" autoUpdateAnimBg="0"/>
      <p:bldP spid="8290" grpId="0" autoUpdateAnimBg="0"/>
      <p:bldP spid="829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5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90286" y="4684486"/>
            <a:ext cx="4278085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>
              <a:solidFill>
                <a:srgbClr val="FFCC00"/>
              </a:solidFill>
            </a:endParaRPr>
          </a:p>
        </p:txBody>
      </p:sp>
      <p:sp>
        <p:nvSpPr>
          <p:cNvPr id="8196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/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ar-SA" b="1" dirty="0" smtClean="0"/>
              <a:t>بَيْضًا</a:t>
            </a:r>
            <a:r>
              <a:rPr lang="en-US" b="1" dirty="0" smtClean="0"/>
              <a:t>.</a:t>
            </a:r>
            <a:r>
              <a:rPr lang="ar-SA" b="1" dirty="0" smtClean="0"/>
              <a:t>       </a:t>
            </a:r>
            <a:r>
              <a:rPr lang="ar-SA" sz="2800" b="1" dirty="0" smtClean="0">
                <a:solidFill>
                  <a:srgbClr val="FF0000"/>
                </a:solidFill>
              </a:rPr>
              <a:t>    بَيْضًا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8205" name="Oval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1524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6" name="Oval 14"/>
          <p:cNvSpPr>
            <a:spLocks noChangeArrowheads="1"/>
          </p:cNvSpPr>
          <p:nvPr/>
        </p:nvSpPr>
        <p:spPr bwMode="auto">
          <a:xfrm>
            <a:off x="3048000" y="3962400"/>
            <a:ext cx="1295400" cy="685800"/>
          </a:xfrm>
          <a:prstGeom prst="ellips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7" name="Text Box 15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36550" y="41021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pitchFamily="34" charset="0"/>
              </a:rPr>
              <a:t>50:50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3" name="Text Box 21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4" name="Text Box 22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6696075" y="404336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8" name="Text Box 26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8221" name="Text Box 29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2" name="Text Box 30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4" name="Text Box 32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5" name="Text Box 33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4" name="Text Box 42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8" name="Text Box 46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8240" name="Oval 48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1" name="Oval 49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2" name="Oval 50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3" name="Oval 51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4" name="Oval 52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5" name="Oval 53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6" name="Oval 54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7" name="Oval 55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8" name="Oval 56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49" name="Oval 57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8250" name="Oval 58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1" name="Oval 59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2" name="Oval 60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3" name="Oval 61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4" name="Oval 62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5" name="AutoShape 63"/>
          <p:cNvSpPr>
            <a:spLocks noChangeArrowheads="1"/>
          </p:cNvSpPr>
          <p:nvPr/>
        </p:nvSpPr>
        <p:spPr bwMode="auto">
          <a:xfrm rot="5400000">
            <a:off x="32226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6" name="Oval 64"/>
          <p:cNvSpPr>
            <a:spLocks noChangeArrowheads="1"/>
          </p:cNvSpPr>
          <p:nvPr/>
        </p:nvSpPr>
        <p:spPr bwMode="auto">
          <a:xfrm>
            <a:off x="32988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7" name="AutoShape 65"/>
          <p:cNvSpPr>
            <a:spLocks noChangeArrowheads="1"/>
          </p:cNvSpPr>
          <p:nvPr/>
        </p:nvSpPr>
        <p:spPr bwMode="auto">
          <a:xfrm rot="5400000">
            <a:off x="3527425" y="43053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8" name="Oval 66"/>
          <p:cNvSpPr>
            <a:spLocks noChangeArrowheads="1"/>
          </p:cNvSpPr>
          <p:nvPr/>
        </p:nvSpPr>
        <p:spPr bwMode="auto">
          <a:xfrm>
            <a:off x="3603625" y="41529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59" name="AutoShape 67"/>
          <p:cNvSpPr>
            <a:spLocks noChangeArrowheads="1"/>
          </p:cNvSpPr>
          <p:nvPr/>
        </p:nvSpPr>
        <p:spPr bwMode="auto">
          <a:xfrm rot="5400000">
            <a:off x="3832225" y="4229100"/>
            <a:ext cx="304800" cy="304800"/>
          </a:xfrm>
          <a:prstGeom prst="flowChartDisplay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260" name="Oval 68"/>
          <p:cNvSpPr>
            <a:spLocks noChangeArrowheads="1"/>
          </p:cNvSpPr>
          <p:nvPr/>
        </p:nvSpPr>
        <p:spPr bwMode="auto">
          <a:xfrm>
            <a:off x="3908425" y="4076700"/>
            <a:ext cx="152400" cy="152400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80965" name="AutoShape 69"/>
          <p:cNvSpPr>
            <a:spLocks noChangeArrowheads="1"/>
          </p:cNvSpPr>
          <p:nvPr/>
        </p:nvSpPr>
        <p:spPr bwMode="auto">
          <a:xfrm>
            <a:off x="338138" y="1735138"/>
            <a:ext cx="54610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r>
              <a:rPr lang="ar-SA" sz="2000" b="1" dirty="0" smtClean="0">
                <a:latin typeface="Arial" pitchFamily="34" charset="0"/>
              </a:rPr>
              <a:t>؟</a:t>
            </a:r>
            <a:r>
              <a:rPr lang="ar-SA" sz="2000" dirty="0" smtClean="0"/>
              <a:t> )</a:t>
            </a:r>
            <a:r>
              <a:rPr lang="ar-SA" sz="2000" b="1" dirty="0" smtClean="0"/>
              <a:t> ماذا أَكَلَتْ حَنان قَبْلَ أَنْ تَنامَ؟</a:t>
            </a:r>
            <a:endParaRPr lang="en-US" sz="2000" dirty="0"/>
          </a:p>
        </p:txBody>
      </p:sp>
      <p:sp>
        <p:nvSpPr>
          <p:cNvPr id="80966" name="Text Box 70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03775" y="4997450"/>
            <a:ext cx="3657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b="1" dirty="0" smtClean="0">
                <a:solidFill>
                  <a:srgbClr val="FF0000"/>
                </a:solidFill>
              </a:rPr>
              <a:t>حَلْوى</a:t>
            </a:r>
            <a:endParaRPr lang="en-US" b="1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0969" name="Text Box 7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0" y="6107113"/>
            <a:ext cx="4264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sz="2800" b="1" dirty="0" smtClean="0">
                <a:solidFill>
                  <a:srgbClr val="FF0000"/>
                </a:solidFill>
              </a:rPr>
              <a:t>جُبْنَةً</a:t>
            </a:r>
            <a:endParaRPr lang="en-US" sz="2800" dirty="0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8264" name="Rectangle 74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65" grpId="0" animBg="1" autoUpdateAnimBg="0"/>
      <p:bldP spid="80966" grpId="0" autoUpdateAnimBg="0"/>
      <p:bldP spid="8096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505200" y="1127125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571875" y="4875213"/>
            <a:ext cx="2413000" cy="3222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581400" y="111125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3581400" y="1431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3581400" y="1736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3581400" y="2041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3581400" y="2346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581400" y="2651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3581400" y="2955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3581400" y="3260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8" name="Text Box 13"/>
          <p:cNvSpPr txBox="1">
            <a:spLocks noChangeArrowheads="1"/>
          </p:cNvSpPr>
          <p:nvPr/>
        </p:nvSpPr>
        <p:spPr bwMode="auto">
          <a:xfrm>
            <a:off x="3581400" y="3565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29" name="Text Box 14"/>
          <p:cNvSpPr txBox="1">
            <a:spLocks noChangeArrowheads="1"/>
          </p:cNvSpPr>
          <p:nvPr/>
        </p:nvSpPr>
        <p:spPr bwMode="auto">
          <a:xfrm>
            <a:off x="3581400" y="3870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0" name="Text Box 15"/>
          <p:cNvSpPr txBox="1">
            <a:spLocks noChangeArrowheads="1"/>
          </p:cNvSpPr>
          <p:nvPr/>
        </p:nvSpPr>
        <p:spPr bwMode="auto">
          <a:xfrm>
            <a:off x="3581400" y="41751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9231" name="Text Box 16"/>
          <p:cNvSpPr txBox="1">
            <a:spLocks noChangeArrowheads="1"/>
          </p:cNvSpPr>
          <p:nvPr/>
        </p:nvSpPr>
        <p:spPr bwMode="auto">
          <a:xfrm>
            <a:off x="3581400" y="44799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2" name="Text Box 17"/>
          <p:cNvSpPr txBox="1">
            <a:spLocks noChangeArrowheads="1"/>
          </p:cNvSpPr>
          <p:nvPr/>
        </p:nvSpPr>
        <p:spPr bwMode="auto">
          <a:xfrm>
            <a:off x="3581400" y="47847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3581400" y="50895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4" name="Text Box 19"/>
          <p:cNvSpPr txBox="1">
            <a:spLocks noChangeArrowheads="1"/>
          </p:cNvSpPr>
          <p:nvPr/>
        </p:nvSpPr>
        <p:spPr bwMode="auto">
          <a:xfrm>
            <a:off x="3581400" y="539432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419600" y="11271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36" name="Text Box 21"/>
          <p:cNvSpPr txBox="1">
            <a:spLocks noChangeArrowheads="1"/>
          </p:cNvSpPr>
          <p:nvPr/>
        </p:nvSpPr>
        <p:spPr bwMode="auto">
          <a:xfrm>
            <a:off x="4419600" y="1447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7" name="Text Box 22"/>
          <p:cNvSpPr txBox="1">
            <a:spLocks noChangeArrowheads="1"/>
          </p:cNvSpPr>
          <p:nvPr/>
        </p:nvSpPr>
        <p:spPr bwMode="auto">
          <a:xfrm>
            <a:off x="4419600" y="1752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8" name="Text Box 23"/>
          <p:cNvSpPr txBox="1">
            <a:spLocks noChangeArrowheads="1"/>
          </p:cNvSpPr>
          <p:nvPr/>
        </p:nvSpPr>
        <p:spPr bwMode="auto">
          <a:xfrm>
            <a:off x="4419600" y="205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39" name="Text Box 24"/>
          <p:cNvSpPr txBox="1">
            <a:spLocks noChangeArrowheads="1"/>
          </p:cNvSpPr>
          <p:nvPr/>
        </p:nvSpPr>
        <p:spPr bwMode="auto">
          <a:xfrm>
            <a:off x="4419600" y="2362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0" name="Text Box 25"/>
          <p:cNvSpPr txBox="1">
            <a:spLocks noChangeArrowheads="1"/>
          </p:cNvSpPr>
          <p:nvPr/>
        </p:nvSpPr>
        <p:spPr bwMode="auto">
          <a:xfrm>
            <a:off x="4419600" y="2667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9241" name="Text Box 26"/>
          <p:cNvSpPr txBox="1">
            <a:spLocks noChangeArrowheads="1"/>
          </p:cNvSpPr>
          <p:nvPr/>
        </p:nvSpPr>
        <p:spPr bwMode="auto">
          <a:xfrm>
            <a:off x="4419600" y="2971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2" name="Text Box 27"/>
          <p:cNvSpPr txBox="1">
            <a:spLocks noChangeArrowheads="1"/>
          </p:cNvSpPr>
          <p:nvPr/>
        </p:nvSpPr>
        <p:spPr bwMode="auto">
          <a:xfrm>
            <a:off x="4419600" y="3276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3" name="Text Box 28"/>
          <p:cNvSpPr txBox="1">
            <a:spLocks noChangeArrowheads="1"/>
          </p:cNvSpPr>
          <p:nvPr/>
        </p:nvSpPr>
        <p:spPr bwMode="auto">
          <a:xfrm>
            <a:off x="44196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4" name="Text Box 29"/>
          <p:cNvSpPr txBox="1">
            <a:spLocks noChangeArrowheads="1"/>
          </p:cNvSpPr>
          <p:nvPr/>
        </p:nvSpPr>
        <p:spPr bwMode="auto">
          <a:xfrm>
            <a:off x="4419600" y="3886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5" name="Text Box 30"/>
          <p:cNvSpPr txBox="1">
            <a:spLocks noChangeArrowheads="1"/>
          </p:cNvSpPr>
          <p:nvPr/>
        </p:nvSpPr>
        <p:spPr bwMode="auto">
          <a:xfrm>
            <a:off x="4419600" y="4191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9246" name="Text Box 31"/>
          <p:cNvSpPr txBox="1">
            <a:spLocks noChangeArrowheads="1"/>
          </p:cNvSpPr>
          <p:nvPr/>
        </p:nvSpPr>
        <p:spPr bwMode="auto">
          <a:xfrm>
            <a:off x="4419600" y="4495800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7" name="Text Box 32"/>
          <p:cNvSpPr txBox="1">
            <a:spLocks noChangeArrowheads="1"/>
          </p:cNvSpPr>
          <p:nvPr/>
        </p:nvSpPr>
        <p:spPr bwMode="auto">
          <a:xfrm>
            <a:off x="4419600" y="48006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8" name="Text Box 33"/>
          <p:cNvSpPr txBox="1">
            <a:spLocks noChangeArrowheads="1"/>
          </p:cNvSpPr>
          <p:nvPr/>
        </p:nvSpPr>
        <p:spPr bwMode="auto">
          <a:xfrm>
            <a:off x="4419600" y="5105400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49" name="Text Box 34"/>
          <p:cNvSpPr txBox="1">
            <a:spLocks noChangeArrowheads="1"/>
          </p:cNvSpPr>
          <p:nvPr/>
        </p:nvSpPr>
        <p:spPr bwMode="auto">
          <a:xfrm>
            <a:off x="4419600" y="54102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9250" name="Oval 35"/>
          <p:cNvSpPr>
            <a:spLocks noChangeArrowheads="1"/>
          </p:cNvSpPr>
          <p:nvPr/>
        </p:nvSpPr>
        <p:spPr bwMode="auto">
          <a:xfrm>
            <a:off x="4114800" y="5546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1" name="Oval 36"/>
          <p:cNvSpPr>
            <a:spLocks noChangeArrowheads="1"/>
          </p:cNvSpPr>
          <p:nvPr/>
        </p:nvSpPr>
        <p:spPr bwMode="auto">
          <a:xfrm>
            <a:off x="4114800" y="5241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2" name="Oval 37"/>
          <p:cNvSpPr>
            <a:spLocks noChangeArrowheads="1"/>
          </p:cNvSpPr>
          <p:nvPr/>
        </p:nvSpPr>
        <p:spPr bwMode="auto">
          <a:xfrm>
            <a:off x="4114800" y="4937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3" name="Oval 38"/>
          <p:cNvSpPr>
            <a:spLocks noChangeArrowheads="1"/>
          </p:cNvSpPr>
          <p:nvPr/>
        </p:nvSpPr>
        <p:spPr bwMode="auto">
          <a:xfrm>
            <a:off x="4114800" y="4632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4" name="Oval 39"/>
          <p:cNvSpPr>
            <a:spLocks noChangeArrowheads="1"/>
          </p:cNvSpPr>
          <p:nvPr/>
        </p:nvSpPr>
        <p:spPr bwMode="auto">
          <a:xfrm>
            <a:off x="4114800" y="4327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5" name="Oval 40"/>
          <p:cNvSpPr>
            <a:spLocks noChangeArrowheads="1"/>
          </p:cNvSpPr>
          <p:nvPr/>
        </p:nvSpPr>
        <p:spPr bwMode="auto">
          <a:xfrm>
            <a:off x="4114800" y="4022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6" name="Oval 41"/>
          <p:cNvSpPr>
            <a:spLocks noChangeArrowheads="1"/>
          </p:cNvSpPr>
          <p:nvPr/>
        </p:nvSpPr>
        <p:spPr bwMode="auto">
          <a:xfrm>
            <a:off x="4114800" y="3717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7" name="Oval 42"/>
          <p:cNvSpPr>
            <a:spLocks noChangeArrowheads="1"/>
          </p:cNvSpPr>
          <p:nvPr/>
        </p:nvSpPr>
        <p:spPr bwMode="auto">
          <a:xfrm>
            <a:off x="4114800" y="3413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8" name="Oval 43"/>
          <p:cNvSpPr>
            <a:spLocks noChangeArrowheads="1"/>
          </p:cNvSpPr>
          <p:nvPr/>
        </p:nvSpPr>
        <p:spPr bwMode="auto">
          <a:xfrm>
            <a:off x="4114800" y="3108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59" name="Oval 44"/>
          <p:cNvSpPr>
            <a:spLocks noChangeArrowheads="1"/>
          </p:cNvSpPr>
          <p:nvPr/>
        </p:nvSpPr>
        <p:spPr bwMode="auto">
          <a:xfrm>
            <a:off x="4114800" y="2803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9260" name="Oval 45"/>
          <p:cNvSpPr>
            <a:spLocks noChangeArrowheads="1"/>
          </p:cNvSpPr>
          <p:nvPr/>
        </p:nvSpPr>
        <p:spPr bwMode="auto">
          <a:xfrm>
            <a:off x="4114800" y="24987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61" name="Oval 46"/>
          <p:cNvSpPr>
            <a:spLocks noChangeArrowheads="1"/>
          </p:cNvSpPr>
          <p:nvPr/>
        </p:nvSpPr>
        <p:spPr bwMode="auto">
          <a:xfrm>
            <a:off x="4114800" y="21939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62" name="Oval 47"/>
          <p:cNvSpPr>
            <a:spLocks noChangeArrowheads="1"/>
          </p:cNvSpPr>
          <p:nvPr/>
        </p:nvSpPr>
        <p:spPr bwMode="auto">
          <a:xfrm>
            <a:off x="4114800" y="18891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63" name="Oval 48"/>
          <p:cNvSpPr>
            <a:spLocks noChangeArrowheads="1"/>
          </p:cNvSpPr>
          <p:nvPr/>
        </p:nvSpPr>
        <p:spPr bwMode="auto">
          <a:xfrm>
            <a:off x="4114800" y="1584325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9264" name="Oval 49"/>
          <p:cNvSpPr>
            <a:spLocks noChangeArrowheads="1"/>
          </p:cNvSpPr>
          <p:nvPr/>
        </p:nvSpPr>
        <p:spPr bwMode="auto">
          <a:xfrm>
            <a:off x="4114800" y="1279525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grpSp>
        <p:nvGrpSpPr>
          <p:cNvPr id="9265" name="Group 52"/>
          <p:cNvGrpSpPr>
            <a:grpSpLocks/>
          </p:cNvGrpSpPr>
          <p:nvPr/>
        </p:nvGrpSpPr>
        <p:grpSpPr bwMode="auto">
          <a:xfrm>
            <a:off x="501650" y="3959225"/>
            <a:ext cx="1527175" cy="1790700"/>
            <a:chOff x="316" y="2088"/>
            <a:chExt cx="1132" cy="1534"/>
          </a:xfrm>
        </p:grpSpPr>
        <p:sp>
          <p:nvSpPr>
            <p:cNvPr id="9267" name="AutoShape 53">
              <a:hlinkClick r:id="" action="ppaction://hlinkshowjump?jump=nextslide" highlightClick="1"/>
            </p:cNvPr>
            <p:cNvSpPr>
              <a:spLocks noChangeArrowheads="1"/>
            </p:cNvSpPr>
            <p:nvPr/>
          </p:nvSpPr>
          <p:spPr bwMode="auto">
            <a:xfrm>
              <a:off x="527" y="3125"/>
              <a:ext cx="841" cy="497"/>
            </a:xfrm>
            <a:prstGeom prst="actionButtonForwardNex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pic>
          <p:nvPicPr>
            <p:cNvPr id="9268" name="Picture 54" descr="caution_m">
              <a:hlinkClick r:id="" action="ppaction://hlinkshowjump?jump=nextslide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6" y="2088"/>
              <a:ext cx="1132" cy="1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266" name="Rectangle 55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</p:spTree>
  </p:cSld>
  <p:clrMapOvr>
    <a:masterClrMapping/>
  </p:clrMapOvr>
  <p:transition>
    <p:sndAc>
      <p:stSnd>
        <p:snd r:embed="rId2" name="sound003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128963"/>
          </a:xfrm>
          <a:prstGeom prst="rect">
            <a:avLst/>
          </a:prstGeom>
          <a:gradFill rotWithShape="0">
            <a:gsLst>
              <a:gs pos="0">
                <a:srgbClr val="808080"/>
              </a:gs>
              <a:gs pos="100000">
                <a:srgbClr val="292929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2286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sz="2000">
              <a:solidFill>
                <a:srgbClr val="FFCC00"/>
              </a:solidFill>
              <a:cs typeface="Times New Roman" pitchFamily="18" charset="0"/>
            </a:endParaRPr>
          </a:p>
        </p:txBody>
      </p:sp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4648200" y="48006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2286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CC00"/>
                </a:solidFill>
              </a:rPr>
              <a:t> </a:t>
            </a:r>
            <a:endParaRPr lang="en-US" sz="2000">
              <a:solidFill>
                <a:srgbClr val="FFCC00"/>
              </a:solidFill>
              <a:cs typeface="Times New Roman" pitchFamily="18" charset="0"/>
            </a:endParaRPr>
          </a:p>
          <a:p>
            <a:pPr algn="ctr"/>
            <a:endParaRPr lang="en-US" sz="2000">
              <a:solidFill>
                <a:srgbClr val="FFCC00"/>
              </a:solidFill>
            </a:endParaRPr>
          </a:p>
        </p:txBody>
      </p:sp>
      <p:sp>
        <p:nvSpPr>
          <p:cNvPr id="10246" name="AutoShape 7"/>
          <p:cNvSpPr>
            <a:spLocks noChangeArrowheads="1"/>
          </p:cNvSpPr>
          <p:nvPr/>
        </p:nvSpPr>
        <p:spPr bwMode="auto">
          <a:xfrm>
            <a:off x="4648200" y="5867400"/>
            <a:ext cx="4267200" cy="914400"/>
          </a:xfrm>
          <a:prstGeom prst="flowChartPreparation">
            <a:avLst/>
          </a:prstGeom>
          <a:solidFill>
            <a:schemeClr val="tx1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FFCC00"/>
                </a:solidFill>
              </a:rPr>
              <a:t> </a:t>
            </a:r>
          </a:p>
        </p:txBody>
      </p:sp>
      <p:sp>
        <p:nvSpPr>
          <p:cNvPr id="10247" name="Line 8"/>
          <p:cNvSpPr>
            <a:spLocks noChangeShapeType="1"/>
          </p:cNvSpPr>
          <p:nvPr/>
        </p:nvSpPr>
        <p:spPr bwMode="auto">
          <a:xfrm flipH="1">
            <a:off x="285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48" name="Line 9"/>
          <p:cNvSpPr>
            <a:spLocks noChangeShapeType="1"/>
          </p:cNvSpPr>
          <p:nvPr/>
        </p:nvSpPr>
        <p:spPr bwMode="auto">
          <a:xfrm flipH="1">
            <a:off x="381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49" name="Line 10"/>
          <p:cNvSpPr>
            <a:spLocks noChangeShapeType="1"/>
          </p:cNvSpPr>
          <p:nvPr/>
        </p:nvSpPr>
        <p:spPr bwMode="auto">
          <a:xfrm flipH="1">
            <a:off x="4467225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50" name="Line 11"/>
          <p:cNvSpPr>
            <a:spLocks noChangeShapeType="1"/>
          </p:cNvSpPr>
          <p:nvPr/>
        </p:nvSpPr>
        <p:spPr bwMode="auto">
          <a:xfrm flipH="1">
            <a:off x="444817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 flipH="1">
            <a:off x="8899525" y="52578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 flipH="1">
            <a:off x="8902700" y="6324600"/>
            <a:ext cx="228600" cy="0"/>
          </a:xfrm>
          <a:prstGeom prst="line">
            <a:avLst/>
          </a:prstGeom>
          <a:noFill/>
          <a:ln w="5715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SA"/>
          </a:p>
        </p:txBody>
      </p:sp>
      <p:sp>
        <p:nvSpPr>
          <p:cNvPr id="10253" name="Rectangle 22"/>
          <p:cNvSpPr>
            <a:spLocks noChangeArrowheads="1"/>
          </p:cNvSpPr>
          <p:nvPr/>
        </p:nvSpPr>
        <p:spPr bwMode="auto">
          <a:xfrm>
            <a:off x="6629400" y="0"/>
            <a:ext cx="2514600" cy="4724400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54" name="Text Box 23"/>
          <p:cNvSpPr txBox="1">
            <a:spLocks noChangeArrowheads="1"/>
          </p:cNvSpPr>
          <p:nvPr/>
        </p:nvSpPr>
        <p:spPr bwMode="auto">
          <a:xfrm>
            <a:off x="6705600" y="-15875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15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255" name="Text Box 24"/>
          <p:cNvSpPr txBox="1">
            <a:spLocks noChangeArrowheads="1"/>
          </p:cNvSpPr>
          <p:nvPr/>
        </p:nvSpPr>
        <p:spPr bwMode="auto">
          <a:xfrm>
            <a:off x="6705600" y="304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56" name="Text Box 25"/>
          <p:cNvSpPr txBox="1">
            <a:spLocks noChangeArrowheads="1"/>
          </p:cNvSpPr>
          <p:nvPr/>
        </p:nvSpPr>
        <p:spPr bwMode="auto">
          <a:xfrm>
            <a:off x="6705600" y="60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57" name="Text Box 26"/>
          <p:cNvSpPr txBox="1">
            <a:spLocks noChangeArrowheads="1"/>
          </p:cNvSpPr>
          <p:nvPr/>
        </p:nvSpPr>
        <p:spPr bwMode="auto">
          <a:xfrm>
            <a:off x="6705600" y="914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58" name="Text Box 27"/>
          <p:cNvSpPr txBox="1">
            <a:spLocks noChangeArrowheads="1"/>
          </p:cNvSpPr>
          <p:nvPr/>
        </p:nvSpPr>
        <p:spPr bwMode="auto">
          <a:xfrm>
            <a:off x="6705600" y="1219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59" name="Text Box 28"/>
          <p:cNvSpPr txBox="1">
            <a:spLocks noChangeArrowheads="1"/>
          </p:cNvSpPr>
          <p:nvPr/>
        </p:nvSpPr>
        <p:spPr bwMode="auto">
          <a:xfrm>
            <a:off x="6705600" y="1524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10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260" name="Rectangle 29"/>
          <p:cNvSpPr>
            <a:spLocks noChangeArrowheads="1"/>
          </p:cNvSpPr>
          <p:nvPr/>
        </p:nvSpPr>
        <p:spPr bwMode="auto">
          <a:xfrm>
            <a:off x="6696075" y="3746500"/>
            <a:ext cx="2413000" cy="322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61" name="Text Box 30"/>
          <p:cNvSpPr txBox="1">
            <a:spLocks noChangeArrowheads="1"/>
          </p:cNvSpPr>
          <p:nvPr/>
        </p:nvSpPr>
        <p:spPr bwMode="auto">
          <a:xfrm>
            <a:off x="6705600" y="1828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9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2" name="Text Box 31"/>
          <p:cNvSpPr txBox="1">
            <a:spLocks noChangeArrowheads="1"/>
          </p:cNvSpPr>
          <p:nvPr/>
        </p:nvSpPr>
        <p:spPr bwMode="auto">
          <a:xfrm>
            <a:off x="6705600" y="2133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8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3" name="Text Box 32"/>
          <p:cNvSpPr txBox="1">
            <a:spLocks noChangeArrowheads="1"/>
          </p:cNvSpPr>
          <p:nvPr/>
        </p:nvSpPr>
        <p:spPr bwMode="auto">
          <a:xfrm>
            <a:off x="6705600" y="2438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7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4" name="Text Box 33"/>
          <p:cNvSpPr txBox="1">
            <a:spLocks noChangeArrowheads="1"/>
          </p:cNvSpPr>
          <p:nvPr/>
        </p:nvSpPr>
        <p:spPr bwMode="auto">
          <a:xfrm>
            <a:off x="6705600" y="2743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6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5" name="Text Box 34"/>
          <p:cNvSpPr txBox="1">
            <a:spLocks noChangeArrowheads="1"/>
          </p:cNvSpPr>
          <p:nvPr/>
        </p:nvSpPr>
        <p:spPr bwMode="auto">
          <a:xfrm>
            <a:off x="6705600" y="3048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5</a:t>
            </a:r>
          </a:p>
        </p:txBody>
      </p:sp>
      <p:sp>
        <p:nvSpPr>
          <p:cNvPr id="10266" name="Text Box 35"/>
          <p:cNvSpPr txBox="1">
            <a:spLocks noChangeArrowheads="1"/>
          </p:cNvSpPr>
          <p:nvPr/>
        </p:nvSpPr>
        <p:spPr bwMode="auto">
          <a:xfrm>
            <a:off x="6705600" y="3352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4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7" name="Text Box 36"/>
          <p:cNvSpPr txBox="1">
            <a:spLocks noChangeArrowheads="1"/>
          </p:cNvSpPr>
          <p:nvPr/>
        </p:nvSpPr>
        <p:spPr bwMode="auto">
          <a:xfrm>
            <a:off x="6705600" y="3657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3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8" name="Text Box 37"/>
          <p:cNvSpPr txBox="1">
            <a:spLocks noChangeArrowheads="1"/>
          </p:cNvSpPr>
          <p:nvPr/>
        </p:nvSpPr>
        <p:spPr bwMode="auto">
          <a:xfrm>
            <a:off x="6705600" y="3962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2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69" name="Text Box 38"/>
          <p:cNvSpPr txBox="1">
            <a:spLocks noChangeArrowheads="1"/>
          </p:cNvSpPr>
          <p:nvPr/>
        </p:nvSpPr>
        <p:spPr bwMode="auto">
          <a:xfrm>
            <a:off x="6705600" y="4267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1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0" name="Text Box 39"/>
          <p:cNvSpPr txBox="1">
            <a:spLocks noChangeArrowheads="1"/>
          </p:cNvSpPr>
          <p:nvPr/>
        </p:nvSpPr>
        <p:spPr bwMode="auto">
          <a:xfrm>
            <a:off x="7543800" y="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 Million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271" name="Text Box 40"/>
          <p:cNvSpPr txBox="1">
            <a:spLocks noChangeArrowheads="1"/>
          </p:cNvSpPr>
          <p:nvPr/>
        </p:nvSpPr>
        <p:spPr bwMode="auto">
          <a:xfrm>
            <a:off x="7543800" y="320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2" name="Text Box 41"/>
          <p:cNvSpPr txBox="1">
            <a:spLocks noChangeArrowheads="1"/>
          </p:cNvSpPr>
          <p:nvPr/>
        </p:nvSpPr>
        <p:spPr bwMode="auto">
          <a:xfrm>
            <a:off x="7543800" y="625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$250,000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3" name="Text Box 42"/>
          <p:cNvSpPr txBox="1">
            <a:spLocks noChangeArrowheads="1"/>
          </p:cNvSpPr>
          <p:nvPr/>
        </p:nvSpPr>
        <p:spPr bwMode="auto">
          <a:xfrm>
            <a:off x="7543800" y="930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$125,000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4" name="Text Box 43"/>
          <p:cNvSpPr txBox="1">
            <a:spLocks noChangeArrowheads="1"/>
          </p:cNvSpPr>
          <p:nvPr/>
        </p:nvSpPr>
        <p:spPr bwMode="auto">
          <a:xfrm>
            <a:off x="7543800" y="1235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$64,000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5" name="Text Box 44"/>
          <p:cNvSpPr txBox="1">
            <a:spLocks noChangeArrowheads="1"/>
          </p:cNvSpPr>
          <p:nvPr/>
        </p:nvSpPr>
        <p:spPr bwMode="auto">
          <a:xfrm>
            <a:off x="7543800" y="1539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$32,000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0276" name="Text Box 45"/>
          <p:cNvSpPr txBox="1">
            <a:spLocks noChangeArrowheads="1"/>
          </p:cNvSpPr>
          <p:nvPr/>
        </p:nvSpPr>
        <p:spPr bwMode="auto">
          <a:xfrm>
            <a:off x="7543800" y="18446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$16,000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7" name="Text Box 46"/>
          <p:cNvSpPr txBox="1">
            <a:spLocks noChangeArrowheads="1"/>
          </p:cNvSpPr>
          <p:nvPr/>
        </p:nvSpPr>
        <p:spPr bwMode="auto">
          <a:xfrm>
            <a:off x="7543800" y="2149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$8,000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8" name="Text Box 47"/>
          <p:cNvSpPr txBox="1">
            <a:spLocks noChangeArrowheads="1"/>
          </p:cNvSpPr>
          <p:nvPr/>
        </p:nvSpPr>
        <p:spPr bwMode="auto">
          <a:xfrm>
            <a:off x="7543800" y="24542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$4,000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79" name="Text Box 48"/>
          <p:cNvSpPr txBox="1">
            <a:spLocks noChangeArrowheads="1"/>
          </p:cNvSpPr>
          <p:nvPr/>
        </p:nvSpPr>
        <p:spPr bwMode="auto">
          <a:xfrm>
            <a:off x="7543800" y="2759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$2,000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80" name="Text Box 49"/>
          <p:cNvSpPr txBox="1">
            <a:spLocks noChangeArrowheads="1"/>
          </p:cNvSpPr>
          <p:nvPr/>
        </p:nvSpPr>
        <p:spPr bwMode="auto">
          <a:xfrm>
            <a:off x="7543800" y="30638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bg1"/>
                </a:solidFill>
                <a:latin typeface="Arial" pitchFamily="34" charset="0"/>
              </a:rPr>
              <a:t>$1,000</a:t>
            </a:r>
          </a:p>
        </p:txBody>
      </p:sp>
      <p:sp>
        <p:nvSpPr>
          <p:cNvPr id="10281" name="Text Box 50"/>
          <p:cNvSpPr txBox="1">
            <a:spLocks noChangeArrowheads="1"/>
          </p:cNvSpPr>
          <p:nvPr/>
        </p:nvSpPr>
        <p:spPr bwMode="auto">
          <a:xfrm>
            <a:off x="7543800" y="3368675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$500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82" name="Text Box 51"/>
          <p:cNvSpPr txBox="1">
            <a:spLocks noChangeArrowheads="1"/>
          </p:cNvSpPr>
          <p:nvPr/>
        </p:nvSpPr>
        <p:spPr bwMode="auto">
          <a:xfrm>
            <a:off x="7543800" y="36734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$300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83" name="Text Box 52"/>
          <p:cNvSpPr txBox="1">
            <a:spLocks noChangeArrowheads="1"/>
          </p:cNvSpPr>
          <p:nvPr/>
        </p:nvSpPr>
        <p:spPr bwMode="auto">
          <a:xfrm>
            <a:off x="7543800" y="3978275"/>
            <a:ext cx="1333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$200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84" name="Text Box 53"/>
          <p:cNvSpPr txBox="1">
            <a:spLocks noChangeArrowheads="1"/>
          </p:cNvSpPr>
          <p:nvPr/>
        </p:nvSpPr>
        <p:spPr bwMode="auto">
          <a:xfrm>
            <a:off x="7543800" y="428307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CC00"/>
                </a:solidFill>
                <a:latin typeface="Arial" pitchFamily="34" charset="0"/>
              </a:rPr>
              <a:t>$100</a:t>
            </a:r>
            <a:endParaRPr lang="en-US">
              <a:solidFill>
                <a:srgbClr val="FFCC00"/>
              </a:solidFill>
            </a:endParaRPr>
          </a:p>
        </p:txBody>
      </p:sp>
      <p:sp>
        <p:nvSpPr>
          <p:cNvPr id="10285" name="Oval 54"/>
          <p:cNvSpPr>
            <a:spLocks noChangeArrowheads="1"/>
          </p:cNvSpPr>
          <p:nvPr/>
        </p:nvSpPr>
        <p:spPr bwMode="auto">
          <a:xfrm>
            <a:off x="7239000" y="4419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6" name="Oval 55"/>
          <p:cNvSpPr>
            <a:spLocks noChangeArrowheads="1"/>
          </p:cNvSpPr>
          <p:nvPr/>
        </p:nvSpPr>
        <p:spPr bwMode="auto">
          <a:xfrm>
            <a:off x="7239000" y="4114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7" name="Oval 56"/>
          <p:cNvSpPr>
            <a:spLocks noChangeArrowheads="1"/>
          </p:cNvSpPr>
          <p:nvPr/>
        </p:nvSpPr>
        <p:spPr bwMode="auto">
          <a:xfrm>
            <a:off x="7239000" y="3810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8" name="Oval 57"/>
          <p:cNvSpPr>
            <a:spLocks noChangeArrowheads="1"/>
          </p:cNvSpPr>
          <p:nvPr/>
        </p:nvSpPr>
        <p:spPr bwMode="auto">
          <a:xfrm>
            <a:off x="7239000" y="3505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89" name="Oval 58"/>
          <p:cNvSpPr>
            <a:spLocks noChangeArrowheads="1"/>
          </p:cNvSpPr>
          <p:nvPr/>
        </p:nvSpPr>
        <p:spPr bwMode="auto">
          <a:xfrm>
            <a:off x="7239000" y="3200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0" name="Oval 59"/>
          <p:cNvSpPr>
            <a:spLocks noChangeArrowheads="1"/>
          </p:cNvSpPr>
          <p:nvPr/>
        </p:nvSpPr>
        <p:spPr bwMode="auto">
          <a:xfrm>
            <a:off x="7239000" y="2895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1" name="Oval 60"/>
          <p:cNvSpPr>
            <a:spLocks noChangeArrowheads="1"/>
          </p:cNvSpPr>
          <p:nvPr/>
        </p:nvSpPr>
        <p:spPr bwMode="auto">
          <a:xfrm>
            <a:off x="7239000" y="2590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2" name="Oval 61"/>
          <p:cNvSpPr>
            <a:spLocks noChangeArrowheads="1"/>
          </p:cNvSpPr>
          <p:nvPr/>
        </p:nvSpPr>
        <p:spPr bwMode="auto">
          <a:xfrm>
            <a:off x="7239000" y="2286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3" name="Oval 62"/>
          <p:cNvSpPr>
            <a:spLocks noChangeArrowheads="1"/>
          </p:cNvSpPr>
          <p:nvPr/>
        </p:nvSpPr>
        <p:spPr bwMode="auto">
          <a:xfrm>
            <a:off x="7239000" y="1981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4" name="Oval 63"/>
          <p:cNvSpPr>
            <a:spLocks noChangeArrowheads="1"/>
          </p:cNvSpPr>
          <p:nvPr/>
        </p:nvSpPr>
        <p:spPr bwMode="auto">
          <a:xfrm>
            <a:off x="7239000" y="1676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he-IL"/>
          </a:p>
        </p:txBody>
      </p:sp>
      <p:sp>
        <p:nvSpPr>
          <p:cNvPr id="10295" name="Oval 64"/>
          <p:cNvSpPr>
            <a:spLocks noChangeArrowheads="1"/>
          </p:cNvSpPr>
          <p:nvPr/>
        </p:nvSpPr>
        <p:spPr bwMode="auto">
          <a:xfrm>
            <a:off x="7239000" y="13716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6" name="Oval 65"/>
          <p:cNvSpPr>
            <a:spLocks noChangeArrowheads="1"/>
          </p:cNvSpPr>
          <p:nvPr/>
        </p:nvSpPr>
        <p:spPr bwMode="auto">
          <a:xfrm>
            <a:off x="7239000" y="10668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7" name="Oval 66"/>
          <p:cNvSpPr>
            <a:spLocks noChangeArrowheads="1"/>
          </p:cNvSpPr>
          <p:nvPr/>
        </p:nvSpPr>
        <p:spPr bwMode="auto">
          <a:xfrm>
            <a:off x="7239000" y="7620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8" name="Oval 67"/>
          <p:cNvSpPr>
            <a:spLocks noChangeArrowheads="1"/>
          </p:cNvSpPr>
          <p:nvPr/>
        </p:nvSpPr>
        <p:spPr bwMode="auto">
          <a:xfrm>
            <a:off x="7239000" y="457200"/>
            <a:ext cx="152400" cy="152400"/>
          </a:xfrm>
          <a:prstGeom prst="ellipse">
            <a:avLst/>
          </a:prstGeom>
          <a:solidFill>
            <a:srgbClr val="FFCC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9" name="Oval 68"/>
          <p:cNvSpPr>
            <a:spLocks noChangeArrowheads="1"/>
          </p:cNvSpPr>
          <p:nvPr/>
        </p:nvSpPr>
        <p:spPr bwMode="auto">
          <a:xfrm>
            <a:off x="7239000" y="1524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321" name="AutoShape 81"/>
          <p:cNvSpPr>
            <a:spLocks noChangeArrowheads="1"/>
          </p:cNvSpPr>
          <p:nvPr/>
        </p:nvSpPr>
        <p:spPr bwMode="auto">
          <a:xfrm>
            <a:off x="1001940" y="1679803"/>
            <a:ext cx="4267200" cy="914400"/>
          </a:xfrm>
          <a:prstGeom prst="flowChartPreparation">
            <a:avLst/>
          </a:prstGeom>
          <a:solidFill>
            <a:srgbClr val="FFCC00"/>
          </a:solidFill>
          <a:ln w="57150">
            <a:solidFill>
              <a:srgbClr val="33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000" b="1" dirty="0" smtClean="0"/>
              <a:t>مِمَّ خافَتِ الأَسْنانُ؟</a:t>
            </a:r>
            <a:endParaRPr lang="en-US" sz="2000" b="1" dirty="0">
              <a:latin typeface="Arial" pitchFamily="34" charset="0"/>
            </a:endParaRPr>
          </a:p>
        </p:txBody>
      </p:sp>
      <p:sp>
        <p:nvSpPr>
          <p:cNvPr id="10322" name="Text Box 82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692604" y="5014686"/>
            <a:ext cx="365760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0000"/>
                </a:solidFill>
              </a:rPr>
              <a:t>أَنْ يُهاجِمَها السّوسُ</a:t>
            </a:r>
            <a:r>
              <a:rPr lang="ar-SA" sz="1800" b="1" dirty="0" smtClean="0"/>
              <a:t>  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0324" name="Text Box 8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763634" y="6129564"/>
            <a:ext cx="36576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تبيض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0325" name="Text Box 85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0106" y="6115277"/>
            <a:ext cx="36576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>
                <a:solidFill>
                  <a:srgbClr val="FFCC00"/>
                </a:solidFill>
                <a:latin typeface="Arial" pitchFamily="34" charset="0"/>
              </a:rPr>
              <a:t>4.  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ان تبتل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0326" name="Text Box 8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5032375" y="5011738"/>
            <a:ext cx="36337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he-IL" sz="1800" b="1" dirty="0" smtClean="0">
                <a:solidFill>
                  <a:srgbClr val="FFCC00"/>
                </a:solidFill>
                <a:latin typeface="Arial" pitchFamily="34" charset="0"/>
              </a:rPr>
              <a:t>1</a:t>
            </a:r>
            <a:r>
              <a:rPr lang="ar-SA" sz="1800" b="1" dirty="0" smtClean="0">
                <a:solidFill>
                  <a:srgbClr val="FFCC00"/>
                </a:solidFill>
                <a:latin typeface="Arial" pitchFamily="34" charset="0"/>
              </a:rPr>
              <a:t>، تنكسر</a:t>
            </a:r>
            <a:endParaRPr lang="en-US" sz="1800" b="1" dirty="0">
              <a:solidFill>
                <a:srgbClr val="FFCC00"/>
              </a:solidFill>
              <a:latin typeface="Arial" pitchFamily="34" charset="0"/>
            </a:endParaRPr>
          </a:p>
        </p:txBody>
      </p:sp>
      <p:sp>
        <p:nvSpPr>
          <p:cNvPr id="10305" name="Rectangle 87"/>
          <p:cNvSpPr>
            <a:spLocks noChangeArrowheads="1"/>
          </p:cNvSpPr>
          <p:nvPr/>
        </p:nvSpPr>
        <p:spPr bwMode="auto">
          <a:xfrm>
            <a:off x="0" y="0"/>
            <a:ext cx="4629150" cy="914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ar-SA" sz="18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 ماذا أَكَلَتْ حَنان قَبْلَ أَنْ تَنامَ؟</a:t>
            </a: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>
    <p:sndAc>
      <p:stSnd>
        <p:snd r:embed="rId2" name="sound001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1" grpId="0" animBg="1" autoUpdateAnimBg="0"/>
      <p:bldP spid="10322" grpId="0" autoUpdateAnimBg="0"/>
      <p:bldP spid="10324" grpId="0" autoUpdateAnimBg="0"/>
      <p:bldP spid="10325" grpId="0" autoUpdateAnimBg="0"/>
      <p:bldP spid="10326" grpId="0" autoUpdateAnimBg="0"/>
    </p:bldLst>
  </p:timing>
</p:sld>
</file>

<file path=ppt/theme/theme1.xml><?xml version="1.0" encoding="utf-8"?>
<a:theme xmlns:a="http://schemas.openxmlformats.org/drawingml/2006/main" name="עיצוב ברירת מחדל">
  <a:themeElements>
    <a:clrScheme name="עיצוב ברירת מחדל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עיצוב ברירת מחדל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עיצוב ברירת מחדל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עיצוב ברירת מחדל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עיצוב ברירת מחדל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1938</TotalTime>
  <Words>2236</Words>
  <Application>Microsoft Office PowerPoint</Application>
  <PresentationFormat>On-screen Show (4:3)</PresentationFormat>
  <Paragraphs>1230</Paragraphs>
  <Slides>44</Slides>
  <Notes>3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עיצוב ברירת מחדל</vt:lpstr>
      <vt:lpstr>Slide 1</vt:lpstr>
      <vt:lpstr>Slide 2</vt:lpstr>
      <vt:lpstr>Slide 3</vt:lpstr>
      <vt:lpstr>الجمهور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الجمهور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</vt:vector>
  </TitlesOfParts>
  <Company>Computer Text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Mark E. Damon</dc:creator>
  <cp:lastModifiedBy>qsm</cp:lastModifiedBy>
  <cp:revision>251</cp:revision>
  <dcterms:created xsi:type="dcterms:W3CDTF">1999-11-20T23:03:43Z</dcterms:created>
  <dcterms:modified xsi:type="dcterms:W3CDTF">2013-01-26T13:41:36Z</dcterms:modified>
</cp:coreProperties>
</file>