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308" r:id="rId2"/>
    <p:sldId id="260" r:id="rId3"/>
    <p:sldId id="295" r:id="rId4"/>
    <p:sldId id="307" r:id="rId5"/>
    <p:sldId id="261" r:id="rId6"/>
    <p:sldId id="262" r:id="rId7"/>
    <p:sldId id="313" r:id="rId8"/>
    <p:sldId id="263" r:id="rId9"/>
    <p:sldId id="264" r:id="rId10"/>
    <p:sldId id="265" r:id="rId11"/>
    <p:sldId id="266" r:id="rId12"/>
    <p:sldId id="314" r:id="rId13"/>
    <p:sldId id="269" r:id="rId14"/>
    <p:sldId id="270" r:id="rId15"/>
    <p:sldId id="315" r:id="rId16"/>
    <p:sldId id="290" r:id="rId17"/>
    <p:sldId id="271" r:id="rId18"/>
    <p:sldId id="272" r:id="rId19"/>
    <p:sldId id="273" r:id="rId20"/>
    <p:sldId id="309" r:id="rId21"/>
    <p:sldId id="316" r:id="rId22"/>
    <p:sldId id="275" r:id="rId23"/>
    <p:sldId id="276" r:id="rId24"/>
    <p:sldId id="277" r:id="rId25"/>
    <p:sldId id="278" r:id="rId26"/>
    <p:sldId id="279" r:id="rId27"/>
    <p:sldId id="280" r:id="rId28"/>
    <p:sldId id="291" r:id="rId29"/>
    <p:sldId id="281" r:id="rId30"/>
    <p:sldId id="282" r:id="rId31"/>
    <p:sldId id="283" r:id="rId32"/>
    <p:sldId id="284" r:id="rId33"/>
    <p:sldId id="317" r:id="rId34"/>
    <p:sldId id="285" r:id="rId35"/>
    <p:sldId id="286" r:id="rId36"/>
    <p:sldId id="312" r:id="rId37"/>
    <p:sldId id="287" r:id="rId38"/>
    <p:sldId id="288" r:id="rId39"/>
    <p:sldId id="267" r:id="rId40"/>
    <p:sldId id="311" r:id="rId41"/>
    <p:sldId id="289" r:id="rId42"/>
    <p:sldId id="293" r:id="rId43"/>
    <p:sldId id="305" r:id="rId44"/>
    <p:sldId id="318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FF00"/>
    <a:srgbClr val="33CC33"/>
    <a:srgbClr val="FFCCFF"/>
    <a:srgbClr val="800080"/>
    <a:srgbClr val="006699"/>
    <a:srgbClr val="009999"/>
    <a:srgbClr val="0094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2" autoAdjust="0"/>
    <p:restoredTop sz="88285" autoAdjust="0"/>
  </p:normalViewPr>
  <p:slideViewPr>
    <p:cSldViewPr snapToGrid="0">
      <p:cViewPr>
        <p:scale>
          <a:sx n="66" d="100"/>
          <a:sy n="66" d="100"/>
        </p:scale>
        <p:origin x="-918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4.xml"/><Relationship Id="rId2" Type="http://schemas.openxmlformats.org/officeDocument/2006/relationships/slide" Target="slides/slide43.xml"/><Relationship Id="rId1" Type="http://schemas.openxmlformats.org/officeDocument/2006/relationships/slide" Target="slides/slide4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A01AF77-CD87-4B5D-BA37-69A4D0FD2E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B9983-5121-40F3-8481-A73C12F8F4B6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62684-E594-4B7D-9E75-9154D91C30DE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1AF77-CD87-4B5D-BA37-69A4D0FD2E72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4692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1"/>
                </a:solidFill>
                <a:latin typeface="Arial" pitchFamily="34" charset="0"/>
              </a:rPr>
              <a:t>© Mark E. Damon –</a:t>
            </a: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he-IL" sz="1000">
                <a:solidFill>
                  <a:schemeClr val="bg1"/>
                </a:solidFill>
                <a:latin typeface="Arial" pitchFamily="34" charset="0"/>
              </a:rPr>
              <a:t>עיבוד: רינה כהן, רותי רון, רוחלה סלייפר, ברכה צוקרמן, דליה שלומוף</a:t>
            </a:r>
            <a:endParaRPr lang="en-US" sz="10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3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hyperlink" Target="http://www.orianit.edu-negev.gov.il/rinachon/cp/homepage/twoface.htm" TargetMode="External"/><Relationship Id="rId4" Type="http://schemas.openxmlformats.org/officeDocument/2006/relationships/slide" Target="slide4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4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514;&#1511;&#1500;&#1497;&#1496;&#1493;&#1512;_&#1502;&#1513;&#1488;&#1489;&#1497;&#1501;\&#1502;&#1513;&#1495;&#1511;&#1497;&#1501;\milioner\Lets%20Play%20Theme.wav" TargetMode="Externa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anit.edu-negev.gov.il/rinachon/cp/homepage/twoface.htm" TargetMode="External"/><Relationship Id="rId7" Type="http://schemas.openxmlformats.org/officeDocument/2006/relationships/image" Target="../media/image6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audio" Target="../media/audio4.wav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anit.edu-negev.gov.il/rinachon/cp/homepage/twoface.htm" TargetMode="External"/><Relationship Id="rId7" Type="http://schemas.openxmlformats.org/officeDocument/2006/relationships/image" Target="../media/image6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audio" Target="../media/audio4.wav"/><Relationship Id="rId4" Type="http://schemas.openxmlformats.org/officeDocument/2006/relationships/slide" Target="slide1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anit.edu-negev.gov.il/rinachon/cp/homepage/twoface.htm" TargetMode="External"/><Relationship Id="rId7" Type="http://schemas.openxmlformats.org/officeDocument/2006/relationships/image" Target="../media/image6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audio" Target="../media/audio4.wav"/><Relationship Id="rId4" Type="http://schemas.openxmlformats.org/officeDocument/2006/relationships/slide" Target="slide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2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03975" y="1928813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80175" y="19129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480175" y="22336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80175" y="25384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480175" y="28432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480175" y="31480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480175" y="34528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480175" y="37576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480175" y="40624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480175" y="43672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480175" y="46720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80175" y="49768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480175" y="52816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480175" y="55864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480175" y="58912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480175" y="61960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7318375" y="192881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318375" y="22494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18375" y="25542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7318375" y="28590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7318375" y="31638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318375" y="34686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7318375" y="37734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318375" y="40782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318375" y="43830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7318375" y="46878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7318375" y="49926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318375" y="5297488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7318375" y="56022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318375" y="5907088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18375" y="62118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7013575" y="63484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7013575" y="60436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7013575" y="57388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7013575" y="54340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7013575" y="512921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7013575" y="48244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7013575" y="45196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7013575" y="42148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7013575" y="39100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7013575" y="360521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7013575" y="33004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7013575" y="29956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7013575" y="26908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7013575" y="2386013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7013575" y="208121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0" y="268288"/>
            <a:ext cx="661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endParaRPr lang="he-IL" sz="3600">
              <a:solidFill>
                <a:schemeClr val="bg1"/>
              </a:solidFill>
            </a:endParaRPr>
          </a:p>
        </p:txBody>
      </p:sp>
      <p:sp>
        <p:nvSpPr>
          <p:cNvPr id="2098" name="AutoShape 5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525713" y="6069013"/>
            <a:ext cx="1089025" cy="788987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2099" name="Picture 50" descr="caution_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63950"/>
            <a:ext cx="319405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0" name="WordArt 5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6291263" cy="366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من يريد أن يكون مهتما باسنانه </a:t>
            </a:r>
          </a:p>
          <a:p>
            <a:pPr algn="ctr" rtl="1"/>
            <a:r>
              <a:rPr lang="ar-SA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وأن يربح</a:t>
            </a:r>
          </a:p>
          <a:p>
            <a:pPr algn="ctr" rtl="1"/>
            <a:r>
              <a:rPr lang="ar-SA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مليون دولار ?</a:t>
            </a:r>
          </a:p>
        </p:txBody>
      </p:sp>
    </p:spTree>
  </p:cSld>
  <p:clrMapOvr>
    <a:masterClrMapping/>
  </p:clrMapOvr>
  <p:transition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875" y="45608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9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130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0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1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1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31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1313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11315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11316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314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01" name="Oval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04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0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0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1" name="Rectangle 29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2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3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4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5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6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317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8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9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0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1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22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3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4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5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6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27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8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9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0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1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2332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3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4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5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6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7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8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9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0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1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2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3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4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5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2346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7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8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9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0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7" name="AutoShape 82"/>
          <p:cNvSpPr>
            <a:spLocks noChangeArrowheads="1"/>
          </p:cNvSpPr>
          <p:nvPr/>
        </p:nvSpPr>
        <p:spPr bwMode="auto">
          <a:xfrm>
            <a:off x="4545013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82" name="AutoShape 94"/>
          <p:cNvSpPr>
            <a:spLocks noChangeArrowheads="1"/>
          </p:cNvSpPr>
          <p:nvPr/>
        </p:nvSpPr>
        <p:spPr bwMode="auto">
          <a:xfrm>
            <a:off x="947738" y="1665288"/>
            <a:ext cx="47752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1800" b="1" dirty="0" smtClean="0"/>
              <a:t>مَنْ أَيْقَظَ حَنان؟</a:t>
            </a:r>
            <a:endParaRPr lang="en-US" sz="1800" dirty="0"/>
          </a:p>
        </p:txBody>
      </p:sp>
      <p:sp>
        <p:nvSpPr>
          <p:cNvPr id="12383" name="Text Box 9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421188" y="4873625"/>
            <a:ext cx="3921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he-IL" sz="1800" b="1" dirty="0" smtClean="0">
                <a:solidFill>
                  <a:srgbClr val="FFC000"/>
                </a:solidFill>
                <a:latin typeface="Arial" pitchFamily="34" charset="0"/>
              </a:rPr>
              <a:t>1</a:t>
            </a:r>
            <a:r>
              <a:rPr lang="ar-SA" sz="1800" b="1" dirty="0" smtClean="0">
                <a:solidFill>
                  <a:srgbClr val="FFC000"/>
                </a:solidFill>
              </a:rPr>
              <a:t>ضِرْسُ حَنان</a:t>
            </a:r>
            <a:endParaRPr lang="en-US" sz="1800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12384" name="Text Box 9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9888" y="5022850"/>
            <a:ext cx="341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السوس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2385" name="Text Box 9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37163" y="5961063"/>
            <a:ext cx="280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كوب الماء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2386" name="Text Box 9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49225" y="60975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4.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ام حنان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2363" name="Rectangle 100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2" grpId="0" animBg="1" autoUpdateAnimBg="0"/>
      <p:bldP spid="12383" grpId="0" autoUpdateAnimBg="0"/>
      <p:bldP spid="12384" grpId="0" autoUpdateAnimBg="0"/>
      <p:bldP spid="12385" grpId="0" autoUpdateAnimBg="0"/>
      <p:bldP spid="1238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25" name="Oval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7" name="Text Box 1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1" name="Oval 49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2" name="Oval 50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3" name="Oval 51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5" name="Oval 53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6" name="Oval 54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7" name="Oval 55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8" name="Oval 56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69" name="Oval 57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3370" name="Oval 58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1" name="Oval 59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2" name="Oval 60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3" name="Oval 61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4" name="Oval 62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5" name="AutoShape 63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6" name="Oval 64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7" name="AutoShape 65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8" name="Oval 66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79" name="AutoShape 67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80" name="Oval 68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81" name="AutoShape 69"/>
          <p:cNvSpPr>
            <a:spLocks noChangeArrowheads="1"/>
          </p:cNvSpPr>
          <p:nvPr/>
        </p:nvSpPr>
        <p:spPr bwMode="auto">
          <a:xfrm>
            <a:off x="4545013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90" name="AutoShape 70"/>
          <p:cNvSpPr>
            <a:spLocks noChangeArrowheads="1"/>
          </p:cNvSpPr>
          <p:nvPr/>
        </p:nvSpPr>
        <p:spPr bwMode="auto">
          <a:xfrm>
            <a:off x="947738" y="1665288"/>
            <a:ext cx="47752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1800" b="1" dirty="0" smtClean="0"/>
              <a:t>مَوْضوع الْقِصَّةِ هُوَ:</a:t>
            </a:r>
            <a:endParaRPr lang="en-US" sz="1800" b="1" dirty="0">
              <a:latin typeface="Arial" pitchFamily="34" charset="0"/>
            </a:endParaRPr>
          </a:p>
        </p:txBody>
      </p:sp>
      <p:sp>
        <p:nvSpPr>
          <p:cNvPr id="81991" name="Text Box 7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421188" y="4873625"/>
            <a:ext cx="3921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1.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الاسنان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81994" name="Text Box 7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49225" y="6097588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C000"/>
                </a:solidFill>
              </a:rPr>
              <a:t>ضِرْسُ حَنان</a:t>
            </a:r>
            <a:endParaRPr lang="en-US" sz="1800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13385" name="Rectangle 7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0" grpId="0" animBg="1" autoUpdateAnimBg="0"/>
      <p:bldP spid="81991" grpId="0" autoUpdateAnimBg="0"/>
      <p:bldP spid="819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71875" y="4264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6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438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4385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14387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14388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86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7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7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7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80" name="Rectangle 29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38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538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8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9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9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39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40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540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40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40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40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540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0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0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0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0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541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1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20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5421" name="Group 95"/>
          <p:cNvGrpSpPr>
            <a:grpSpLocks/>
          </p:cNvGrpSpPr>
          <p:nvPr/>
        </p:nvGrpSpPr>
        <p:grpSpPr bwMode="auto">
          <a:xfrm>
            <a:off x="3048000" y="3962400"/>
            <a:ext cx="1295400" cy="685800"/>
            <a:chOff x="1920" y="2496"/>
            <a:chExt cx="816" cy="432"/>
          </a:xfrm>
        </p:grpSpPr>
        <p:sp>
          <p:nvSpPr>
            <p:cNvPr id="15428" name="Oval 19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429" name="AutoShape 70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430" name="Oval 71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431" name="Oval 73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432" name="AutoShape 74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433" name="Oval 75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6474" name="AutoShape 90"/>
          <p:cNvSpPr>
            <a:spLocks noChangeArrowheads="1"/>
          </p:cNvSpPr>
          <p:nvPr/>
        </p:nvSpPr>
        <p:spPr bwMode="auto">
          <a:xfrm>
            <a:off x="933224" y="1737178"/>
            <a:ext cx="528955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 dirty="0" smtClean="0"/>
              <a:t>ماذا نَسِيَتْ حَنان؟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16475" name="Text Box 9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24388" y="6159500"/>
            <a:ext cx="3948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    2.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 تنظف اسنانها</a:t>
            </a:r>
            <a:endParaRPr lang="he-IL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6476" name="Text Box 9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108575" y="4886325"/>
            <a:ext cx="311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spcBef>
                <a:spcPct val="50000"/>
              </a:spcBef>
              <a:buFontTx/>
              <a:buAutoNum type="arabicPeriod"/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 تاكل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6477" name="Text Box 9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514350" y="5111750"/>
            <a:ext cx="471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      3. 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ا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ن تستريح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6478" name="Text Box 9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6238" y="614045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    4.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 تناب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5427" name="Rectangle 96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4" grpId="0" animBg="1" autoUpdateAnimBg="0"/>
      <p:bldP spid="16475" grpId="0" autoUpdateAnimBg="0"/>
      <p:bldP spid="16476" grpId="0" autoUpdateAnimBg="0"/>
      <p:bldP spid="16477" grpId="0" autoUpdateAnimBg="0"/>
      <p:bldP spid="1647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3" name="Oval 49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5" name="Oval 51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6" name="Oval 52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7" name="Oval 53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40" name="Oval 56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41" name="Oval 57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42" name="Oval 58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43" name="Oval 59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44" name="AutoShape 60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6445" name="Group 61"/>
          <p:cNvGrpSpPr>
            <a:grpSpLocks/>
          </p:cNvGrpSpPr>
          <p:nvPr/>
        </p:nvGrpSpPr>
        <p:grpSpPr bwMode="auto">
          <a:xfrm>
            <a:off x="3048000" y="3962400"/>
            <a:ext cx="1295400" cy="685800"/>
            <a:chOff x="1920" y="2496"/>
            <a:chExt cx="816" cy="432"/>
          </a:xfrm>
        </p:grpSpPr>
        <p:sp>
          <p:nvSpPr>
            <p:cNvPr id="16450" name="Oval 62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51" name="AutoShape 63"/>
            <p:cNvSpPr>
              <a:spLocks noChangeArrowheads="1"/>
            </p:cNvSpPr>
            <p:nvPr/>
          </p:nvSpPr>
          <p:spPr bwMode="auto">
            <a:xfrm rot="5400000">
              <a:off x="2030" y="2664"/>
              <a:ext cx="192" cy="192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52" name="Oval 64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53" name="Oval 65"/>
            <p:cNvSpPr>
              <a:spLocks noChangeArrowheads="1"/>
            </p:cNvSpPr>
            <p:nvPr/>
          </p:nvSpPr>
          <p:spPr bwMode="auto">
            <a:xfrm>
              <a:off x="2270" y="2616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54" name="AutoShape 66"/>
            <p:cNvSpPr>
              <a:spLocks noChangeArrowheads="1"/>
            </p:cNvSpPr>
            <p:nvPr/>
          </p:nvSpPr>
          <p:spPr bwMode="auto">
            <a:xfrm rot="5400000">
              <a:off x="2414" y="2664"/>
              <a:ext cx="192" cy="192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55" name="Oval 67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83012" name="AutoShape 68"/>
          <p:cNvSpPr>
            <a:spLocks noChangeArrowheads="1"/>
          </p:cNvSpPr>
          <p:nvPr/>
        </p:nvSpPr>
        <p:spPr bwMode="auto">
          <a:xfrm>
            <a:off x="947738" y="1708150"/>
            <a:ext cx="528955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 smtClean="0"/>
              <a:t>لِماذا نادى الضِّرْسُ كوبَ الْماءِ؟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83013" name="Text Box 6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624388" y="6159500"/>
            <a:ext cx="3948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    2.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لكي تنظف اسنان حنان </a:t>
            </a:r>
            <a:endParaRPr lang="he-IL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83015" name="Text Box 7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514350" y="5111750"/>
            <a:ext cx="471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    </a:t>
            </a:r>
            <a:r>
              <a:rPr lang="he-IL" sz="1800" b="1" dirty="0" smtClean="0">
                <a:solidFill>
                  <a:srgbClr val="FFCC00"/>
                </a:solidFill>
                <a:latin typeface="Arial" pitchFamily="34" charset="0"/>
              </a:rPr>
              <a:t>  3.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لكي تنام مبكرا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6449" name="Rectangle 73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12" grpId="0" animBg="1" autoUpdateAnimBg="0"/>
      <p:bldP spid="83013" grpId="0" autoUpdateAnimBg="0"/>
      <p:bldP spid="8301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98513" y="2352675"/>
            <a:ext cx="7851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ar-SA" sz="6600" b="1">
                <a:solidFill>
                  <a:srgbClr val="FFCC00"/>
                </a:solidFill>
                <a:latin typeface="Arial" pitchFamily="34" charset="0"/>
              </a:rPr>
              <a:t>وصلتم لمبلغ</a:t>
            </a:r>
            <a:endParaRPr lang="en-US" sz="6600" b="1">
              <a:solidFill>
                <a:srgbClr val="FFCC00"/>
              </a:solidFill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024188" y="3892550"/>
            <a:ext cx="275113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FFCC00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800100" y="431800"/>
            <a:ext cx="7851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8000" b="1">
                <a:solidFill>
                  <a:srgbClr val="FFCC00"/>
                </a:solidFill>
              </a:rPr>
              <a:t>ممتاز !</a:t>
            </a:r>
            <a:endParaRPr lang="en-US" sz="8000" b="1">
              <a:solidFill>
                <a:srgbClr val="FFCC00"/>
              </a:solidFill>
            </a:endParaRPr>
          </a:p>
        </p:txBody>
      </p:sp>
      <p:grpSp>
        <p:nvGrpSpPr>
          <p:cNvPr id="17413" name="Group 12"/>
          <p:cNvGrpSpPr>
            <a:grpSpLocks/>
          </p:cNvGrpSpPr>
          <p:nvPr/>
        </p:nvGrpSpPr>
        <p:grpSpPr bwMode="auto">
          <a:xfrm>
            <a:off x="217488" y="4754563"/>
            <a:ext cx="1527175" cy="1790700"/>
            <a:chOff x="316" y="2088"/>
            <a:chExt cx="1132" cy="1534"/>
          </a:xfrm>
        </p:grpSpPr>
        <p:sp>
          <p:nvSpPr>
            <p:cNvPr id="17415" name="AutoShape 1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17416" name="Picture 1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0" y="0"/>
            <a:ext cx="462915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5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5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  <p:bldP spid="36869" grpId="0" autoUpdateAnimBg="0"/>
      <p:bldP spid="368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1875" y="39671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6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6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6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847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7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48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8481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18483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18484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82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7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Rectangle 29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7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7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9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949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0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0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0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0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0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0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0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1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1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951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1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1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1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1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19517" name="Picture 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592961" flipV="1">
            <a:off x="1963738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18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19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520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9521" name="Group 95"/>
          <p:cNvGrpSpPr>
            <a:grpSpLocks/>
          </p:cNvGrpSpPr>
          <p:nvPr/>
        </p:nvGrpSpPr>
        <p:grpSpPr bwMode="auto">
          <a:xfrm>
            <a:off x="3048000" y="3962400"/>
            <a:ext cx="1295400" cy="685800"/>
            <a:chOff x="1920" y="2496"/>
            <a:chExt cx="816" cy="432"/>
          </a:xfrm>
        </p:grpSpPr>
        <p:sp>
          <p:nvSpPr>
            <p:cNvPr id="19528" name="Oval 19"/>
            <p:cNvSpPr>
              <a:spLocks noChangeArrowheads="1"/>
            </p:cNvSpPr>
            <p:nvPr/>
          </p:nvSpPr>
          <p:spPr bwMode="auto">
            <a:xfrm>
              <a:off x="1920" y="2496"/>
              <a:ext cx="816" cy="432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9529" name="Oval 71"/>
            <p:cNvSpPr>
              <a:spLocks noChangeArrowheads="1"/>
            </p:cNvSpPr>
            <p:nvPr/>
          </p:nvSpPr>
          <p:spPr bwMode="auto">
            <a:xfrm>
              <a:off x="2078" y="2568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9530" name="AutoShape 72"/>
            <p:cNvSpPr>
              <a:spLocks noChangeArrowheads="1"/>
            </p:cNvSpPr>
            <p:nvPr/>
          </p:nvSpPr>
          <p:spPr bwMode="auto">
            <a:xfrm rot="5400000">
              <a:off x="2222" y="2712"/>
              <a:ext cx="192" cy="192"/>
            </a:xfrm>
            <a:prstGeom prst="flowChartDisplay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9531" name="Oval 75"/>
            <p:cNvSpPr>
              <a:spLocks noChangeArrowheads="1"/>
            </p:cNvSpPr>
            <p:nvPr/>
          </p:nvSpPr>
          <p:spPr bwMode="auto">
            <a:xfrm>
              <a:off x="2462" y="2568"/>
              <a:ext cx="96" cy="9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8522" name="AutoShape 90"/>
          <p:cNvSpPr>
            <a:spLocks noChangeArrowheads="1"/>
          </p:cNvSpPr>
          <p:nvPr/>
        </p:nvSpPr>
        <p:spPr bwMode="auto">
          <a:xfrm>
            <a:off x="973138" y="1689100"/>
            <a:ext cx="506095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 smtClean="0"/>
              <a:t>أَيْنَ وَقَعَتْ أَحْداثُ الْقِصَّةِ؟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8523" name="Text Box 9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27025" y="6022975"/>
            <a:ext cx="3673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600" b="1" dirty="0">
                <a:solidFill>
                  <a:srgbClr val="FFCC00"/>
                </a:solidFill>
                <a:latin typeface="Arial" pitchFamily="34" charset="0"/>
              </a:rPr>
              <a:t>4.  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في الشارع</a:t>
            </a:r>
            <a:endParaRPr lang="ar-SA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8524" name="Text Box 9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014913" y="4938713"/>
            <a:ext cx="3438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600" b="1" dirty="0" smtClean="0">
                <a:solidFill>
                  <a:srgbClr val="FFCC00"/>
                </a:solidFill>
                <a:latin typeface="Arial" pitchFamily="34" charset="0"/>
              </a:rPr>
              <a:t>1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في الساحة</a:t>
            </a:r>
            <a:endParaRPr lang="en-US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8525" name="Text Box 9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103813" y="5994400"/>
            <a:ext cx="3132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600" b="1" dirty="0">
                <a:solidFill>
                  <a:srgbClr val="FFCC00"/>
                </a:solidFill>
                <a:latin typeface="Arial" pitchFamily="34" charset="0"/>
              </a:rPr>
              <a:t>2. 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في المدرسة</a:t>
            </a:r>
            <a:endParaRPr lang="en-US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8526" name="Text Box 9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27013" y="4972050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600" b="1" dirty="0">
                <a:solidFill>
                  <a:srgbClr val="FFCC00"/>
                </a:solidFill>
                <a:latin typeface="Arial" pitchFamily="34" charset="0"/>
              </a:rPr>
              <a:t>.3</a:t>
            </a:r>
            <a:r>
              <a:rPr lang="ar-SA" sz="16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في بيتها</a:t>
            </a:r>
            <a:endParaRPr lang="en-US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9527" name="Rectangle 96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22" grpId="0" animBg="1" autoUpdateAnimBg="0"/>
      <p:bldP spid="18523" grpId="0"/>
      <p:bldP spid="18524" grpId="0"/>
      <p:bldP spid="18525" grpId="0" autoUpdateAnimBg="0"/>
      <p:bldP spid="1852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875" y="36528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052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0529" name="Group 55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20531" name="AutoShape 56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20532" name="Picture 57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0" name="Rectangle 58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0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5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6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97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8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99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0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1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102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3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4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5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06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07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08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09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0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1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2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3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4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5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116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7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8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19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20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3121" name="Group 53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3123" name="AutoShape 51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3124" name="Picture 52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22" name="Rectangle 54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3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0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648200" y="5826125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6696075" y="24987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2" name="Text Box 29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4" name="Text Box 41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1545" name="Text Box 42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6" name="Text Box 43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7" name="Text Box 44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8" name="Text Box 45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9" name="Oval 46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0" name="Oval 47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1" name="Oval 48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2" name="Oval 49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3" name="Oval 50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4" name="Oval 51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5" name="Oval 52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6" name="Oval 53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7" name="Oval 54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8" name="Oval 55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1559" name="Oval 56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60" name="Oval 57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61" name="Oval 58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62" name="Oval 59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63" name="Oval 60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8675" name="AutoShape 67"/>
          <p:cNvSpPr>
            <a:spLocks noChangeArrowheads="1"/>
          </p:cNvSpPr>
          <p:nvPr/>
        </p:nvSpPr>
        <p:spPr bwMode="auto">
          <a:xfrm>
            <a:off x="1121910" y="1665288"/>
            <a:ext cx="53721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 b="1">
              <a:latin typeface="Arial" pitchFamily="34" charset="0"/>
            </a:endParaRPr>
          </a:p>
        </p:txBody>
      </p:sp>
      <p:sp>
        <p:nvSpPr>
          <p:cNvPr id="21565" name="Text Box 68"/>
          <p:cNvSpPr txBox="1">
            <a:spLocks noChangeArrowheads="1"/>
          </p:cNvSpPr>
          <p:nvPr/>
        </p:nvSpPr>
        <p:spPr bwMode="auto">
          <a:xfrm>
            <a:off x="1901825" y="1712913"/>
            <a:ext cx="339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800" b="1" dirty="0" smtClean="0"/>
              <a:t>مَعْنى كَلِمَة (فَزِعَةً) هُوَ</a:t>
            </a:r>
            <a:r>
              <a:rPr lang="en-US" sz="1800" b="1" dirty="0" smtClean="0"/>
              <a:t>:</a:t>
            </a:r>
            <a:endParaRPr lang="en-US" sz="1800" b="1" dirty="0"/>
          </a:p>
        </p:txBody>
      </p:sp>
      <p:sp>
        <p:nvSpPr>
          <p:cNvPr id="21566" name="Text Box 6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25500" y="5994400"/>
            <a:ext cx="2989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4.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سليمة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1567" name="Text Box 7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95313" y="4992688"/>
            <a:ext cx="3340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3.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كريمة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1568" name="Text Box 7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730750" y="5884863"/>
            <a:ext cx="36877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2.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خائفة</a:t>
            </a:r>
            <a:endParaRPr lang="ar-SA" sz="1800" b="1" dirty="0">
              <a:solidFill>
                <a:srgbClr val="FFCC00"/>
              </a:solidFill>
              <a:latin typeface="Arial" pitchFamily="34" charset="0"/>
            </a:endParaRPr>
          </a:p>
          <a:p>
            <a:pPr algn="r">
              <a:spcBef>
                <a:spcPct val="50000"/>
              </a:spcBef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8680" name="Text Box 7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182961" y="5038952"/>
            <a:ext cx="3427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1. سريعة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1570" name="Oval 73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71" name="Text Box 74"/>
          <p:cNvSpPr txBox="1">
            <a:spLocks noChangeArrowheads="1"/>
          </p:cNvSpPr>
          <p:nvPr/>
        </p:nvSpPr>
        <p:spPr bwMode="auto">
          <a:xfrm>
            <a:off x="336550" y="41195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72" name="Oval 7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33350" y="3924300"/>
            <a:ext cx="1333500" cy="742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73" name="Rectangle 76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75" grpId="0" animBg="1" autoUpdateAnimBg="0"/>
      <p:bldP spid="686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ar-SA" dirty="0" smtClean="0"/>
              <a:t>ال</a:t>
            </a:r>
            <a:endParaRPr lang="he-IL" dirty="0"/>
          </a:p>
        </p:txBody>
      </p:sp>
      <p:sp>
        <p:nvSpPr>
          <p:cNvPr id="22532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ar-SA" dirty="0" smtClean="0"/>
              <a:t>ال</a:t>
            </a:r>
            <a:endParaRPr lang="he-IL" dirty="0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648200" y="5826125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673850" y="25082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691313" y="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15`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691313" y="2905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78" name="Oval 50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80" name="Oval 52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81" name="Oval 53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82" name="Oval 54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2583" name="Oval 55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84" name="Oval 56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85" name="Oval 57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86" name="Oval 58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87" name="Oval 59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4028" name="AutoShape 60"/>
          <p:cNvSpPr>
            <a:spLocks noChangeArrowheads="1"/>
          </p:cNvSpPr>
          <p:nvPr/>
        </p:nvSpPr>
        <p:spPr bwMode="auto">
          <a:xfrm>
            <a:off x="1049338" y="1708831"/>
            <a:ext cx="53721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 b="1">
              <a:latin typeface="Arial" pitchFamily="34" charset="0"/>
            </a:endParaRPr>
          </a:p>
        </p:txBody>
      </p:sp>
      <p:sp>
        <p:nvSpPr>
          <p:cNvPr id="22589" name="Text Box 61"/>
          <p:cNvSpPr txBox="1">
            <a:spLocks noChangeArrowheads="1"/>
          </p:cNvSpPr>
          <p:nvPr/>
        </p:nvSpPr>
        <p:spPr bwMode="auto">
          <a:xfrm>
            <a:off x="1901825" y="1712913"/>
            <a:ext cx="3397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800" b="1" dirty="0" smtClean="0"/>
              <a:t>مَعْنى كَلِمَة(الْعِنايَةِ) هُوَ</a:t>
            </a:r>
            <a:r>
              <a:rPr lang="en-US" sz="1800" b="1" dirty="0" smtClean="0"/>
              <a:t>:</a:t>
            </a:r>
            <a:r>
              <a:rPr lang="he-IL" sz="1800" b="1" dirty="0" smtClean="0"/>
              <a:t>?</a:t>
            </a:r>
            <a:endParaRPr lang="en-US" sz="1800" b="1" dirty="0"/>
          </a:p>
        </p:txBody>
      </p:sp>
      <p:sp>
        <p:nvSpPr>
          <p:cNvPr id="22590" name="Text Box 6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28343" y="5834743"/>
            <a:ext cx="3222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sz="1800" b="1" dirty="0" smtClean="0">
                <a:solidFill>
                  <a:srgbClr val="FFCC00"/>
                </a:solidFill>
                <a:latin typeface="Arial" pitchFamily="34" charset="0"/>
              </a:rPr>
              <a:t>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                   2. الاهتمام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4033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66846" y="5024438"/>
            <a:ext cx="3427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1800" b="1" dirty="0" smtClean="0">
                <a:solidFill>
                  <a:srgbClr val="FFCC00"/>
                </a:solidFill>
                <a:latin typeface="Arial" pitchFamily="34" charset="0"/>
              </a:rPr>
              <a:t>1.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الاعين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2592" name="Oval 66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93" name="Text Box 67"/>
          <p:cNvSpPr txBox="1">
            <a:spLocks noChangeArrowheads="1"/>
          </p:cNvSpPr>
          <p:nvPr/>
        </p:nvSpPr>
        <p:spPr bwMode="auto">
          <a:xfrm>
            <a:off x="336550" y="41195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94" name="Oval 6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33350" y="3924300"/>
            <a:ext cx="1333500" cy="742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95" name="Rectangle 69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28" grpId="0" animBg="1" autoUpdateAnimBg="0"/>
      <p:bldP spid="840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571875" y="33385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358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8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359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9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60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3601" name="Group 53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23603" name="AutoShape 54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23604" name="Picture 55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602" name="Rectangle 56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8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2458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8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58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9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91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7" name="Rectangle 29"/>
          <p:cNvSpPr>
            <a:spLocks noChangeArrowheads="1"/>
          </p:cNvSpPr>
          <p:nvPr/>
        </p:nvSpPr>
        <p:spPr bwMode="auto">
          <a:xfrm>
            <a:off x="6696075" y="22098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9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460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1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461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2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2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2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2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2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2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2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2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463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3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4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4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4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613" name="AutoShape 85"/>
          <p:cNvSpPr>
            <a:spLocks noChangeArrowheads="1"/>
          </p:cNvSpPr>
          <p:nvPr/>
        </p:nvSpPr>
        <p:spPr bwMode="auto">
          <a:xfrm>
            <a:off x="889680" y="1752374"/>
            <a:ext cx="4968875" cy="93345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000" b="1" dirty="0" smtClean="0"/>
              <a:t>الْمَغْزى الَّذي نَتَعَلَّمُهُ مِنَ الْقِصَّةِ هُوَ</a:t>
            </a:r>
            <a:r>
              <a:rPr lang="en-US" sz="2000" b="1" dirty="0" smtClean="0"/>
              <a:t>:</a:t>
            </a:r>
            <a:r>
              <a:rPr lang="ar-AE" sz="2000" b="1" dirty="0" smtClean="0">
                <a:latin typeface="Arial" pitchFamily="34" charset="0"/>
              </a:rPr>
              <a:t>؟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24644" name="Line 90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645" name="Line 91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646" name="Line 92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647" name="Line 93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648" name="Line 94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649" name="Line 95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4650" name="Oval 96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625" name="Text Box 9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94381" y="5058229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اكل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اللحوم</a:t>
            </a:r>
            <a:r>
              <a:rPr lang="he-IL" sz="1800" b="1" dirty="0" smtClean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2626" name="Text Box 9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694238" y="5978525"/>
            <a:ext cx="384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3.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نظافة الاسنان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2627" name="Text Box 9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250" y="6151563"/>
            <a:ext cx="3851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.4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لا شيء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2628" name="Text Box 10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99075" y="5022850"/>
            <a:ext cx="384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             1.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النوم مبكرا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4655" name="Rectangle 101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3" grpId="0" animBg="1" autoUpdateAnimBg="0"/>
      <p:bldP spid="22625" grpId="0" autoUpdateAnimBg="0"/>
      <p:bldP spid="22626" grpId="0" autoUpdateAnimBg="0"/>
      <p:bldP spid="22627" grpId="0" autoUpdateAnimBg="0"/>
      <p:bldP spid="226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75" y="30591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563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3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3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3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3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3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4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4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5649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25651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25652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50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6637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38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3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45" name="Rectangle 29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46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7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8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49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0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6651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2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3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4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5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56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7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8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59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0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6661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2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3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4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5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6666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7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8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69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6670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1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2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3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4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5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6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7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8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79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6680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1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2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3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4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8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9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661" name="AutoShape 85"/>
          <p:cNvSpPr>
            <a:spLocks noChangeArrowheads="1"/>
          </p:cNvSpPr>
          <p:nvPr/>
        </p:nvSpPr>
        <p:spPr bwMode="auto">
          <a:xfrm>
            <a:off x="947738" y="1665288"/>
            <a:ext cx="45466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r>
              <a:rPr lang="ar-SA" sz="2000" dirty="0" smtClean="0"/>
              <a:t>تنظف حنان اسنانها قبل النوم خوفا من</a:t>
            </a:r>
            <a:endParaRPr lang="en-US" sz="2000" dirty="0"/>
          </a:p>
        </p:txBody>
      </p:sp>
      <p:sp>
        <p:nvSpPr>
          <p:cNvPr id="24662" name="Text Box 8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96925" y="4879975"/>
            <a:ext cx="293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.3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ال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حيوانات</a:t>
            </a:r>
            <a:endParaRPr lang="he-IL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4663" name="Text Box 8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906963" y="5008563"/>
            <a:ext cx="34178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</a:t>
            </a: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1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 الالام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4664" name="Text Box 8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765675" y="607695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.2  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ا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لتسوس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4665" name="Text Box 8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01650" y="6032500"/>
            <a:ext cx="3657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.4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البرد</a:t>
            </a:r>
            <a:endParaRPr lang="ar-SA" sz="1800" b="1" dirty="0">
              <a:solidFill>
                <a:srgbClr val="FFCC00"/>
              </a:solidFill>
              <a:latin typeface="Arial" pitchFamily="34" charset="0"/>
            </a:endParaRPr>
          </a:p>
          <a:p>
            <a:pPr algn="r" rtl="1">
              <a:spcBef>
                <a:spcPct val="50000"/>
              </a:spcBef>
            </a:pP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6696" name="Rectangle 90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1" grpId="0" animBg="1" autoUpdateAnimBg="0"/>
      <p:bldP spid="24662" grpId="0" autoUpdateAnimBg="0"/>
      <p:bldP spid="24663" grpId="0" autoUpdateAnimBg="0"/>
      <p:bldP spid="24664" grpId="0" autoUpdateAnimBg="0"/>
      <p:bldP spid="2466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75" y="27447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8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8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8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8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8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8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8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9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9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769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9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9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9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9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7697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27699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27700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98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5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86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87" name="Rectangle 29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8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2868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</a:p>
        </p:txBody>
      </p:sp>
      <p:sp>
        <p:nvSpPr>
          <p:cNvPr id="2869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869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2869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2869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28694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28695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28696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28697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28698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8699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28700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28701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28702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8703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</a:p>
        </p:txBody>
      </p:sp>
      <p:sp>
        <p:nvSpPr>
          <p:cNvPr id="28704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</a:p>
        </p:txBody>
      </p:sp>
      <p:sp>
        <p:nvSpPr>
          <p:cNvPr id="28705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</a:p>
        </p:txBody>
      </p:sp>
      <p:sp>
        <p:nvSpPr>
          <p:cNvPr id="28706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</a:p>
        </p:txBody>
      </p:sp>
      <p:sp>
        <p:nvSpPr>
          <p:cNvPr id="28707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</a:p>
        </p:txBody>
      </p:sp>
      <p:sp>
        <p:nvSpPr>
          <p:cNvPr id="28708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</a:p>
        </p:txBody>
      </p:sp>
      <p:sp>
        <p:nvSpPr>
          <p:cNvPr id="28709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</a:p>
        </p:txBody>
      </p:sp>
      <p:sp>
        <p:nvSpPr>
          <p:cNvPr id="28710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</a:p>
        </p:txBody>
      </p:sp>
      <p:sp>
        <p:nvSpPr>
          <p:cNvPr id="28711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</a:p>
        </p:txBody>
      </p:sp>
      <p:sp>
        <p:nvSpPr>
          <p:cNvPr id="28712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</a:p>
        </p:txBody>
      </p:sp>
      <p:sp>
        <p:nvSpPr>
          <p:cNvPr id="28713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28714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</a:p>
        </p:txBody>
      </p:sp>
      <p:sp>
        <p:nvSpPr>
          <p:cNvPr id="28715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</a:p>
        </p:txBody>
      </p:sp>
      <p:sp>
        <p:nvSpPr>
          <p:cNvPr id="28716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</a:p>
        </p:txBody>
      </p:sp>
      <p:sp>
        <p:nvSpPr>
          <p:cNvPr id="28717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</a:p>
        </p:txBody>
      </p:sp>
      <p:sp>
        <p:nvSpPr>
          <p:cNvPr id="28718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19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0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1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2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3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4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5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6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7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28728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29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0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1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2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3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709" name="AutoShape 85"/>
          <p:cNvSpPr>
            <a:spLocks noChangeArrowheads="1"/>
          </p:cNvSpPr>
          <p:nvPr/>
        </p:nvSpPr>
        <p:spPr bwMode="auto">
          <a:xfrm>
            <a:off x="947738" y="1404938"/>
            <a:ext cx="4267200" cy="117475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r>
              <a:rPr lang="ar-AE" sz="2000" b="1" dirty="0" smtClean="0">
                <a:latin typeface="Arial" pitchFamily="34" charset="0"/>
              </a:rPr>
              <a:t>اي</a:t>
            </a:r>
            <a:r>
              <a:rPr lang="ar-SA" sz="2000" dirty="0" smtClean="0"/>
              <a:t>عنوان الدرس</a:t>
            </a:r>
            <a:endParaRPr lang="en-US" sz="2000" dirty="0"/>
          </a:p>
        </p:txBody>
      </p:sp>
      <p:sp>
        <p:nvSpPr>
          <p:cNvPr id="26714" name="Text Box 9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5275" y="5060950"/>
            <a:ext cx="3657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600" b="1" dirty="0" smtClean="0">
                <a:solidFill>
                  <a:srgbClr val="FFCC00"/>
                </a:solidFill>
                <a:latin typeface="Arial" pitchFamily="34" charset="0"/>
              </a:rPr>
              <a:t>3.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اسنان حنان</a:t>
            </a:r>
            <a:endParaRPr lang="en-US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6715" name="Text Box 9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792663" y="4921250"/>
            <a:ext cx="35671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600" b="1" dirty="0">
                <a:solidFill>
                  <a:srgbClr val="FFCC00"/>
                </a:solidFill>
                <a:latin typeface="Arial" pitchFamily="34" charset="0"/>
              </a:rPr>
              <a:t>1.  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البنت النائمة</a:t>
            </a:r>
            <a:endParaRPr lang="en-US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6716" name="Text Box 9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792663" y="6019800"/>
            <a:ext cx="365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600" b="1" dirty="0">
                <a:solidFill>
                  <a:srgbClr val="FFCC00"/>
                </a:solidFill>
                <a:latin typeface="Arial" pitchFamily="34" charset="0"/>
              </a:rPr>
              <a:t>2.  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الام حنان</a:t>
            </a:r>
            <a:endParaRPr lang="en-US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6717" name="Text Box 9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013450"/>
            <a:ext cx="3990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600" b="1" dirty="0">
                <a:solidFill>
                  <a:srgbClr val="FFCC00"/>
                </a:solidFill>
                <a:latin typeface="Arial" pitchFamily="34" charset="0"/>
              </a:rPr>
              <a:t>4.   </a:t>
            </a:r>
            <a:r>
              <a:rPr lang="ar-SA" sz="1600" b="1" dirty="0" smtClean="0">
                <a:solidFill>
                  <a:srgbClr val="FFCC00"/>
                </a:solidFill>
                <a:latin typeface="Arial" pitchFamily="34" charset="0"/>
              </a:rPr>
              <a:t>النظافة</a:t>
            </a:r>
            <a:endParaRPr lang="en-US" sz="16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8744" name="Rectangle 94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09" grpId="0" animBg="1" autoUpdateAnimBg="0"/>
      <p:bldP spid="26714" grpId="0"/>
      <p:bldP spid="26715" grpId="0"/>
      <p:bldP spid="26716" grpId="0" autoUpdateAnimBg="0"/>
      <p:bldP spid="2671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2352675"/>
            <a:ext cx="7851775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6600" b="1">
                <a:solidFill>
                  <a:srgbClr val="FFCC00"/>
                </a:solidFill>
                <a:latin typeface="Arial" pitchFamily="34" charset="0"/>
              </a:rPr>
              <a:t>لقد ربحتم للتو مبلغ</a:t>
            </a:r>
          </a:p>
          <a:p>
            <a:pPr algn="ctr">
              <a:spcBef>
                <a:spcPct val="50000"/>
              </a:spcBef>
              <a:defRPr/>
            </a:pPr>
            <a:r>
              <a:rPr lang="he-IL" sz="6600" b="1">
                <a:solidFill>
                  <a:srgbClr val="FFCC00"/>
                </a:solidFill>
                <a:latin typeface="Arial" pitchFamily="34" charset="0"/>
              </a:rPr>
              <a:t> 32,000$</a:t>
            </a:r>
            <a:endParaRPr lang="en-US" sz="6600" b="1">
              <a:solidFill>
                <a:srgbClr val="FFCC00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105410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FFCC00"/>
                </a:solidFill>
                <a:latin typeface="Arial" pitchFamily="34" charset="0"/>
              </a:rPr>
              <a:t>تهانينا</a:t>
            </a:r>
            <a:r>
              <a:rPr lang="he-IL" sz="6000" b="1">
                <a:solidFill>
                  <a:srgbClr val="FFCC00"/>
                </a:solidFill>
                <a:latin typeface="Arial" pitchFamily="34" charset="0"/>
              </a:rPr>
              <a:t> !</a:t>
            </a:r>
            <a:endParaRPr lang="en-US" sz="6000" b="1">
              <a:solidFill>
                <a:srgbClr val="FFCC00"/>
              </a:solidFill>
            </a:endParaRPr>
          </a:p>
        </p:txBody>
      </p:sp>
      <p:grpSp>
        <p:nvGrpSpPr>
          <p:cNvPr id="29700" name="Group 11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29702" name="AutoShape 12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29703" name="Picture 13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01" name="Rectangle 14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71875" y="24130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3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075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5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5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5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5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5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076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30769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30771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30772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0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1"/>
          </a:p>
        </p:txBody>
      </p:sp>
      <p:sp>
        <p:nvSpPr>
          <p:cNvPr id="410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2" name="Text Box 20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3" name="Text Box 21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4" name="Text Box 22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5" name="Text Box 23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16" name="Rectangle 24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17" name="Text Box 25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8" name="Text Box 26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19" name="Text Box 27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0" name="Text Box 28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1" name="Text Box 29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4122" name="Text Box 30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3" name="Text Box 31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4" name="Text Box 32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5" name="Text Box 33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6" name="Text Box 34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27" name="Text Box 35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8" name="Text Box 36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29" name="Text Box 37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0" name="Text Box 38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1" name="Text Box 39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132" name="Text Box 40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3" name="Text Box 41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4" name="Text Box 42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5" name="Text Box 43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6" name="Text Box 44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4137" name="Text Box 45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8" name="Text Box 46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39" name="Text Box 47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40" name="Text Box 48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141" name="Oval 49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2" name="Oval 50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3" name="Oval 51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4" name="Oval 52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5" name="Oval 53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6" name="Oval 54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7" name="Oval 55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8" name="Oval 56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49" name="Oval 57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50" name="Oval 58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4151" name="Oval 59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52" name="Oval 60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53" name="Oval 61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54" name="Oval 62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55" name="Oval 63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8199" name="AutoShape 71"/>
          <p:cNvSpPr>
            <a:spLocks noChangeArrowheads="1"/>
          </p:cNvSpPr>
          <p:nvPr/>
        </p:nvSpPr>
        <p:spPr bwMode="auto">
          <a:xfrm>
            <a:off x="947738" y="1665288"/>
            <a:ext cx="45212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أي الاشياء التالية مضرة للاسنان</a:t>
            </a:r>
            <a:r>
              <a:rPr lang="ar-AE">
                <a:latin typeface="Arial" pitchFamily="34" charset="0"/>
              </a:rPr>
              <a:t>؟</a:t>
            </a:r>
            <a:endParaRPr lang="en-US">
              <a:latin typeface="Arial" pitchFamily="34" charset="0"/>
            </a:endParaRPr>
          </a:p>
        </p:txBody>
      </p:sp>
      <p:sp>
        <p:nvSpPr>
          <p:cNvPr id="48200" name="Text Box 7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7650" y="50053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>
                <a:solidFill>
                  <a:srgbClr val="FFCC00"/>
                </a:solidFill>
                <a:latin typeface="Arial" pitchFamily="34" charset="0"/>
              </a:rPr>
              <a:t>   3. 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الحلوى</a:t>
            </a:r>
            <a:endParaRPr lang="en-US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48201" name="Text Box 7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199063" y="4878388"/>
            <a:ext cx="285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>
                <a:solidFill>
                  <a:srgbClr val="FFCC00"/>
                </a:solidFill>
                <a:latin typeface="Arial" pitchFamily="34" charset="0"/>
              </a:rPr>
              <a:t>1. 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الفواكه</a:t>
            </a:r>
            <a:endParaRPr lang="en-US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48202" name="Text Box 7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614863" y="6021388"/>
            <a:ext cx="3824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>
                <a:solidFill>
                  <a:srgbClr val="FFCC00"/>
                </a:solidFill>
                <a:latin typeface="Arial" pitchFamily="34" charset="0"/>
              </a:rPr>
              <a:t>     2. 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الحليب</a:t>
            </a:r>
            <a:endParaRPr lang="en-US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48203" name="Text Box 7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6388" y="6111875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>
                <a:solidFill>
                  <a:srgbClr val="FFCC00"/>
                </a:solidFill>
                <a:latin typeface="Arial" pitchFamily="34" charset="0"/>
              </a:rPr>
              <a:t>    4.   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التبديل</a:t>
            </a:r>
            <a:endParaRPr lang="en-US" sz="1800" b="1">
              <a:solidFill>
                <a:srgbClr val="FFCC00"/>
              </a:solidFill>
              <a:latin typeface="Arial" pitchFamily="34" charset="0"/>
            </a:endParaRPr>
          </a:p>
        </p:txBody>
      </p:sp>
      <p:grpSp>
        <p:nvGrpSpPr>
          <p:cNvPr id="4161" name="Group 78"/>
          <p:cNvGrpSpPr>
            <a:grpSpLocks/>
          </p:cNvGrpSpPr>
          <p:nvPr/>
        </p:nvGrpSpPr>
        <p:grpSpPr bwMode="auto">
          <a:xfrm>
            <a:off x="2989263" y="3948113"/>
            <a:ext cx="1323975" cy="739775"/>
            <a:chOff x="1883" y="2487"/>
            <a:chExt cx="834" cy="466"/>
          </a:xfrm>
        </p:grpSpPr>
        <p:grpSp>
          <p:nvGrpSpPr>
            <p:cNvPr id="4163" name="Group 76"/>
            <p:cNvGrpSpPr>
              <a:grpSpLocks/>
            </p:cNvGrpSpPr>
            <p:nvPr/>
          </p:nvGrpSpPr>
          <p:grpSpPr bwMode="auto">
            <a:xfrm>
              <a:off x="1901" y="2514"/>
              <a:ext cx="816" cy="432"/>
              <a:chOff x="1920" y="2496"/>
              <a:chExt cx="816" cy="432"/>
            </a:xfrm>
          </p:grpSpPr>
          <p:sp>
            <p:nvSpPr>
              <p:cNvPr id="4165" name="Oval 14">
                <a:hlinkClick r:id="rId5"/>
              </p:cNvPr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816" cy="432"/>
              </a:xfrm>
              <a:prstGeom prst="ellipse">
                <a:avLst/>
              </a:prstGeom>
              <a:noFill/>
              <a:ln w="5715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166" name="AutoShape 65"/>
              <p:cNvSpPr>
                <a:spLocks noChangeArrowheads="1"/>
              </p:cNvSpPr>
              <p:nvPr/>
            </p:nvSpPr>
            <p:spPr bwMode="auto">
              <a:xfrm rot="5400000">
                <a:off x="2030" y="2664"/>
                <a:ext cx="192" cy="192"/>
              </a:xfrm>
              <a:prstGeom prst="flowChartDisplay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167" name="Oval 66">
                <a:hlinkClick r:id="rId6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2078" y="2568"/>
                <a:ext cx="96" cy="96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168" name="AutoShape 67"/>
              <p:cNvSpPr>
                <a:spLocks noChangeArrowheads="1"/>
              </p:cNvSpPr>
              <p:nvPr/>
            </p:nvSpPr>
            <p:spPr bwMode="auto">
              <a:xfrm rot="5400000">
                <a:off x="2222" y="2712"/>
                <a:ext cx="192" cy="192"/>
              </a:xfrm>
              <a:prstGeom prst="flowChartDisplay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169" name="Oval 68"/>
              <p:cNvSpPr>
                <a:spLocks noChangeArrowheads="1"/>
              </p:cNvSpPr>
              <p:nvPr/>
            </p:nvSpPr>
            <p:spPr bwMode="auto">
              <a:xfrm>
                <a:off x="2270" y="2616"/>
                <a:ext cx="96" cy="96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170" name="AutoShape 69"/>
              <p:cNvSpPr>
                <a:spLocks noChangeArrowheads="1"/>
              </p:cNvSpPr>
              <p:nvPr/>
            </p:nvSpPr>
            <p:spPr bwMode="auto">
              <a:xfrm rot="5400000">
                <a:off x="2414" y="2664"/>
                <a:ext cx="192" cy="192"/>
              </a:xfrm>
              <a:prstGeom prst="flowChartDisplay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4171" name="Oval 70"/>
              <p:cNvSpPr>
                <a:spLocks noChangeArrowheads="1"/>
              </p:cNvSpPr>
              <p:nvPr/>
            </p:nvSpPr>
            <p:spPr bwMode="auto">
              <a:xfrm>
                <a:off x="2462" y="2568"/>
                <a:ext cx="96" cy="96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sp>
          <p:nvSpPr>
            <p:cNvPr id="4164" name="Oval 77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83" y="2487"/>
              <a:ext cx="832" cy="46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4162" name="Rectangle 79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99" grpId="0" animBg="1" autoUpdateAnimBg="0"/>
      <p:bldP spid="48200" grpId="0"/>
      <p:bldP spid="48201" grpId="0" autoUpdateAnimBg="0"/>
      <p:bldP spid="48202" grpId="0" autoUpdateAnimBg="0"/>
      <p:bldP spid="4820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1"/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5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5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5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6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61" name="Rectangle 79"/>
          <p:cNvSpPr>
            <a:spLocks noChangeArrowheads="1"/>
          </p:cNvSpPr>
          <p:nvPr/>
        </p:nvSpPr>
        <p:spPr bwMode="auto">
          <a:xfrm>
            <a:off x="6696075" y="12842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6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63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4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5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6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7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6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177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7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8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178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8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9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9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9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9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9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9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9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9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9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9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0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0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180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0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0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0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0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31807" name="Picture 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08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09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10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11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12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813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758" name="AutoShape 86"/>
          <p:cNvSpPr>
            <a:spLocks noChangeArrowheads="1"/>
          </p:cNvSpPr>
          <p:nvPr/>
        </p:nvSpPr>
        <p:spPr bwMode="auto">
          <a:xfrm>
            <a:off x="414338" y="1665288"/>
            <a:ext cx="48006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r>
              <a:rPr lang="ar-SA" sz="1800" dirty="0" smtClean="0"/>
              <a:t>مرادف كلمة الضرس</a:t>
            </a:r>
            <a:endParaRPr lang="en-US" sz="1800" dirty="0" smtClean="0"/>
          </a:p>
          <a:p>
            <a:pPr algn="ctr"/>
            <a:endParaRPr lang="en-US" sz="1800" b="1" dirty="0">
              <a:latin typeface="Arial" pitchFamily="34" charset="0"/>
            </a:endParaRPr>
          </a:p>
        </p:txBody>
      </p:sp>
      <p:sp>
        <p:nvSpPr>
          <p:cNvPr id="28760" name="Text Box 8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18100" y="5016500"/>
            <a:ext cx="322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.1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لا يوجد لها مرادف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8761" name="Text Box 8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88913" y="5065713"/>
            <a:ext cx="373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.3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ا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لققواطع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8762" name="Text Box 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806950" y="6045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.2 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انياب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8763" name="Text Box 9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995761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   4. طاحونة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1819" name="Text Box 92"/>
          <p:cNvSpPr txBox="1">
            <a:spLocks noChangeArrowheads="1"/>
          </p:cNvSpPr>
          <p:nvPr/>
        </p:nvSpPr>
        <p:spPr bwMode="auto">
          <a:xfrm>
            <a:off x="336550" y="41195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820" name="Rectangle 94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8" grpId="0" animBg="1" autoUpdateAnimBg="0"/>
      <p:bldP spid="28760" grpId="0" autoUpdateAnimBg="0"/>
      <p:bldP spid="28761" grpId="0" autoUpdateAnimBg="0"/>
      <p:bldP spid="28762" grpId="0" autoUpdateAnimBg="0"/>
      <p:bldP spid="287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71875" y="21351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8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0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0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0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0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0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0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0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1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1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281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1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1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1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1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32817" name="Group 53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32819" name="AutoShape 54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32820" name="Picture 55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818" name="Rectangle 56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5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0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0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0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09" name="Rectangle 29"/>
          <p:cNvSpPr>
            <a:spLocks noChangeArrowheads="1"/>
          </p:cNvSpPr>
          <p:nvPr/>
        </p:nvSpPr>
        <p:spPr bwMode="auto">
          <a:xfrm>
            <a:off x="6696075" y="10064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1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382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2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3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383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3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4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384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4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5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6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7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8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859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805" name="AutoShape 85"/>
          <p:cNvSpPr>
            <a:spLocks noChangeArrowheads="1"/>
          </p:cNvSpPr>
          <p:nvPr/>
        </p:nvSpPr>
        <p:spPr bwMode="auto">
          <a:xfrm>
            <a:off x="477838" y="1665288"/>
            <a:ext cx="54483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000" dirty="0" smtClean="0"/>
              <a:t>من ايقظ حنان؟</a:t>
            </a:r>
            <a:endParaRPr lang="en-US" sz="2000" dirty="0"/>
          </a:p>
        </p:txBody>
      </p:sp>
      <p:sp>
        <p:nvSpPr>
          <p:cNvPr id="30806" name="Text Box 8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-290513" y="4856163"/>
            <a:ext cx="411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.3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امها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0807" name="Text Box 8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035550" y="4864100"/>
            <a:ext cx="3376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</a:t>
            </a: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1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جدتها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0808" name="Text Box 8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735513" y="5956300"/>
            <a:ext cx="3779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.2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ا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سنانها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0809" name="Text Box 8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15315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.4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اختها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3865" name="Text Box 90"/>
          <p:cNvSpPr txBox="1">
            <a:spLocks noChangeArrowheads="1"/>
          </p:cNvSpPr>
          <p:nvPr/>
        </p:nvSpPr>
        <p:spPr bwMode="auto">
          <a:xfrm>
            <a:off x="336550" y="41195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66" name="Rectangle 91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5" grpId="0" animBg="1" autoUpdateAnimBg="0"/>
      <p:bldP spid="30806" grpId="0" autoUpdateAnimBg="0"/>
      <p:bldP spid="30807" grpId="0"/>
      <p:bldP spid="30808" grpId="0"/>
      <p:bldP spid="3080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228600" y="4978400"/>
            <a:ext cx="4227286" cy="464457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ar-SA" dirty="0" smtClean="0"/>
              <a:t>11</a:t>
            </a:r>
            <a:endParaRPr lang="he-IL" dirty="0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696075" y="10064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3" name="Oval 47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64" name="Oval 48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65" name="Oval 49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66" name="Oval 50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67" name="Oval 51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68" name="Oval 52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69" name="Oval 53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0" name="Oval 54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1" name="Oval 55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2" name="Oval 56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4873" name="Oval 57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4" name="Oval 58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5" name="Oval 59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6" name="Oval 60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7" name="Oval 61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8" name="AutoShape 62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79" name="Oval 63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80" name="AutoShape 64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81" name="Oval 65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82" name="AutoShape 66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83" name="Oval 67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5060" name="AutoShape 68"/>
          <p:cNvSpPr>
            <a:spLocks noChangeArrowheads="1"/>
          </p:cNvSpPr>
          <p:nvPr/>
        </p:nvSpPr>
        <p:spPr bwMode="auto">
          <a:xfrm>
            <a:off x="477838" y="1665288"/>
            <a:ext cx="54483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dirty="0" smtClean="0"/>
              <a:t>حسب درس اسنان حنان علينا</a:t>
            </a:r>
            <a:r>
              <a:rPr lang="ar-SA" sz="2000" b="1" dirty="0" smtClean="0">
                <a:latin typeface="Arial" pitchFamily="34" charset="0"/>
              </a:rPr>
              <a:t>.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85063" name="Text Box 7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735513" y="5956300"/>
            <a:ext cx="3779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.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1</a:t>
            </a: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 ان نعتني باسناننا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85064" name="Text Box 7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15315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.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2 ان ناكل الحلوى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4887" name="Text Box 73"/>
          <p:cNvSpPr txBox="1">
            <a:spLocks noChangeArrowheads="1"/>
          </p:cNvSpPr>
          <p:nvPr/>
        </p:nvSpPr>
        <p:spPr bwMode="auto">
          <a:xfrm>
            <a:off x="336550" y="411956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88" name="Rectangle 74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0" grpId="0" animBg="1" autoUpdateAnimBg="0"/>
      <p:bldP spid="85063" grpId="0"/>
      <p:bldP spid="8506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71875" y="18351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585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587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7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7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7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7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7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588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588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35889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35891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35892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90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7" name="Oval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78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0" name="Rectangle 29"/>
          <p:cNvSpPr>
            <a:spLocks noChangeArrowheads="1"/>
          </p:cNvSpPr>
          <p:nvPr/>
        </p:nvSpPr>
        <p:spPr bwMode="auto">
          <a:xfrm>
            <a:off x="6696075" y="708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8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6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7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8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9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0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6891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2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3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4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5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96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7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8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9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0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901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2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3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4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5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6906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7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8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9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0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1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2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3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4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5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6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7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8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19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6920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1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2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3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4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2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93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858" name="AutoShape 90"/>
          <p:cNvSpPr>
            <a:spLocks noChangeArrowheads="1"/>
          </p:cNvSpPr>
          <p:nvPr/>
        </p:nvSpPr>
        <p:spPr bwMode="auto">
          <a:xfrm>
            <a:off x="947738" y="1665288"/>
            <a:ext cx="42672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r>
              <a:rPr lang="ar-SA" sz="1800" dirty="0" smtClean="0"/>
              <a:t>كيف كان شعور حنان في نهاية الدرس؟</a:t>
            </a:r>
            <a:endParaRPr lang="en-US" sz="1800" dirty="0"/>
          </a:p>
        </p:txBody>
      </p:sp>
      <p:sp>
        <p:nvSpPr>
          <p:cNvPr id="32859" name="Text Box 9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28575" y="6048375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غاضبة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2860" name="Text Box 9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916488" y="5037138"/>
            <a:ext cx="3582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.1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جيد جدا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2861" name="Text Box 9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691063" y="6092825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.2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حزينة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2862" name="Text Box 9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07365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</a:t>
            </a: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3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 كئيبة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6936" name="Rectangle 9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58" grpId="0" animBg="1" autoUpdateAnimBg="0"/>
      <p:bldP spid="32859" grpId="0" autoUpdateAnimBg="0"/>
      <p:bldP spid="32860" grpId="0" autoUpdateAnimBg="0"/>
      <p:bldP spid="32861" grpId="0" autoUpdateAnimBg="0"/>
      <p:bldP spid="3286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84588" y="24288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mtClean="0">
                <a:solidFill>
                  <a:schemeClr val="bg1"/>
                </a:solidFill>
                <a:cs typeface="Times New Roman" pitchFamily="18" charset="0"/>
              </a:rPr>
              <a:t>الجمهور</a:t>
            </a:r>
            <a:endParaRPr lang="en-US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 flipH="1">
            <a:off x="7526338" y="2911475"/>
            <a:ext cx="781050" cy="3946525"/>
          </a:xfrm>
          <a:prstGeom prst="rect">
            <a:avLst/>
          </a:prstGeom>
          <a:solidFill>
            <a:srgbClr val="FFDE5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 rot="5400000">
            <a:off x="5550694" y="4266406"/>
            <a:ext cx="41783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b="1"/>
              <a:t>.1</a:t>
            </a:r>
            <a:r>
              <a:rPr lang="ar-SA" b="1"/>
              <a:t>  أخبر أهلي وشخص بالغ آخر</a:t>
            </a:r>
            <a:endParaRPr lang="en-US" b="1"/>
          </a:p>
          <a:p>
            <a:pPr algn="r" rtl="1"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pSp>
        <p:nvGrpSpPr>
          <p:cNvPr id="37893" name="Group 6"/>
          <p:cNvGrpSpPr>
            <a:grpSpLocks/>
          </p:cNvGrpSpPr>
          <p:nvPr/>
        </p:nvGrpSpPr>
        <p:grpSpPr bwMode="auto">
          <a:xfrm>
            <a:off x="2473325" y="700088"/>
            <a:ext cx="1163638" cy="6157912"/>
            <a:chOff x="1171" y="1346"/>
            <a:chExt cx="733" cy="2974"/>
          </a:xfrm>
        </p:grpSpPr>
        <p:sp>
          <p:nvSpPr>
            <p:cNvPr id="37902" name="Rectangle 7"/>
            <p:cNvSpPr>
              <a:spLocks noChangeArrowheads="1"/>
            </p:cNvSpPr>
            <p:nvPr/>
          </p:nvSpPr>
          <p:spPr bwMode="auto">
            <a:xfrm flipH="1">
              <a:off x="1431" y="1346"/>
              <a:ext cx="473" cy="2974"/>
            </a:xfrm>
            <a:prstGeom prst="rect">
              <a:avLst/>
            </a:prstGeom>
            <a:solidFill>
              <a:srgbClr val="FFDE5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903" name="Text Box 8"/>
            <p:cNvSpPr txBox="1">
              <a:spLocks noChangeArrowheads="1"/>
            </p:cNvSpPr>
            <p:nvPr/>
          </p:nvSpPr>
          <p:spPr bwMode="auto">
            <a:xfrm rot="5400000">
              <a:off x="336" y="2820"/>
              <a:ext cx="230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b="1"/>
                <a:t>.4</a:t>
              </a:r>
              <a:r>
                <a:rPr lang="ar-SA" b="1"/>
                <a:t> الإجابتان 1 و 3 صجيجتان</a:t>
              </a:r>
              <a:endParaRPr lang="en-US" b="1"/>
            </a:p>
            <a:p>
              <a:pPr algn="r" rtl="1">
                <a:spcBef>
                  <a:spcPct val="50000"/>
                </a:spcBef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7894" name="Group 17"/>
          <p:cNvGrpSpPr>
            <a:grpSpLocks/>
          </p:cNvGrpSpPr>
          <p:nvPr/>
        </p:nvGrpSpPr>
        <p:grpSpPr bwMode="auto">
          <a:xfrm>
            <a:off x="4135438" y="1987550"/>
            <a:ext cx="1144587" cy="4870450"/>
            <a:chOff x="2605" y="1252"/>
            <a:chExt cx="721" cy="3068"/>
          </a:xfrm>
        </p:grpSpPr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2833" y="1252"/>
              <a:ext cx="493" cy="3068"/>
            </a:xfrm>
            <a:prstGeom prst="rect">
              <a:avLst/>
            </a:prstGeom>
            <a:solidFill>
              <a:srgbClr val="FFDE5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901" name="Text Box 11"/>
            <p:cNvSpPr txBox="1">
              <a:spLocks noChangeArrowheads="1"/>
            </p:cNvSpPr>
            <p:nvPr/>
          </p:nvSpPr>
          <p:spPr bwMode="auto">
            <a:xfrm rot="5400000">
              <a:off x="1715" y="2753"/>
              <a:ext cx="2413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b="1"/>
                <a:t>.3</a:t>
              </a:r>
              <a:r>
                <a:rPr lang="ar-SA" b="1"/>
                <a:t> أخرج من برنامج المحادثة</a:t>
              </a:r>
              <a:endParaRPr lang="en-US" b="1"/>
            </a:p>
            <a:p>
              <a:pPr algn="r" rtl="1">
                <a:spcBef>
                  <a:spcPct val="50000"/>
                </a:spcBef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7895" name="Group 12"/>
          <p:cNvGrpSpPr>
            <a:grpSpLocks/>
          </p:cNvGrpSpPr>
          <p:nvPr/>
        </p:nvGrpSpPr>
        <p:grpSpPr bwMode="auto">
          <a:xfrm>
            <a:off x="5770563" y="4238625"/>
            <a:ext cx="998537" cy="2619375"/>
            <a:chOff x="3459" y="1866"/>
            <a:chExt cx="629" cy="2454"/>
          </a:xfrm>
        </p:grpSpPr>
        <p:sp>
          <p:nvSpPr>
            <p:cNvPr id="37898" name="Rectangle 13"/>
            <p:cNvSpPr>
              <a:spLocks noChangeArrowheads="1"/>
            </p:cNvSpPr>
            <p:nvPr/>
          </p:nvSpPr>
          <p:spPr bwMode="auto">
            <a:xfrm>
              <a:off x="3602" y="1949"/>
              <a:ext cx="486" cy="2371"/>
            </a:xfrm>
            <a:prstGeom prst="rect">
              <a:avLst/>
            </a:prstGeom>
            <a:solidFill>
              <a:srgbClr val="FFDE5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899" name="Text Box 14"/>
            <p:cNvSpPr txBox="1">
              <a:spLocks noChangeArrowheads="1"/>
            </p:cNvSpPr>
            <p:nvPr/>
          </p:nvSpPr>
          <p:spPr bwMode="auto">
            <a:xfrm rot="5400000">
              <a:off x="2523" y="2802"/>
              <a:ext cx="240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en-US" sz="2000" b="1"/>
                <a:t>.2</a:t>
              </a:r>
              <a:r>
                <a:rPr lang="ar-SA" sz="2000" b="1"/>
                <a:t>  لا أرد عليه وأتجاهله.</a:t>
              </a:r>
              <a:endParaRPr lang="en-US" sz="2000" b="1"/>
            </a:p>
            <a:p>
              <a:pPr algn="r" rtl="1">
                <a:spcBef>
                  <a:spcPct val="50000"/>
                </a:spcBef>
              </a:pPr>
              <a:endParaRPr lang="en-US" sz="2000">
                <a:latin typeface="Arial" pitchFamily="34" charset="0"/>
              </a:endParaRPr>
            </a:p>
          </p:txBody>
        </p:sp>
      </p:grpSp>
      <p:sp>
        <p:nvSpPr>
          <p:cNvPr id="77839" name="AutoShape 15">
            <a:hlinkClick r:id="" action="ppaction://hlinkshowjump?jump=previousslide" highlightClick="1">
              <a:snd r:embed="rId3" name="arrow.wav"/>
            </a:hlinkClick>
          </p:cNvPr>
          <p:cNvSpPr>
            <a:spLocks noChangeArrowheads="1"/>
          </p:cNvSpPr>
          <p:nvPr/>
        </p:nvSpPr>
        <p:spPr bwMode="auto">
          <a:xfrm>
            <a:off x="469900" y="3663950"/>
            <a:ext cx="1389063" cy="1336675"/>
          </a:xfrm>
          <a:prstGeom prst="actionButtonReturn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7897" name="Rectangle 18"/>
          <p:cNvSpPr>
            <a:spLocks noChangeArrowheads="1"/>
          </p:cNvSpPr>
          <p:nvPr/>
        </p:nvSpPr>
        <p:spPr bwMode="auto">
          <a:xfrm>
            <a:off x="0" y="0"/>
            <a:ext cx="4629150" cy="4349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4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71875" y="15192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892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2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3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93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3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894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894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4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4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4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3895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5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896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38961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38963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38964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62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3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9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50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51" name="Rectangle 29"/>
          <p:cNvSpPr>
            <a:spLocks noChangeArrowheads="1"/>
          </p:cNvSpPr>
          <p:nvPr/>
        </p:nvSpPr>
        <p:spPr bwMode="auto">
          <a:xfrm>
            <a:off x="6696075" y="40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5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39953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</a:p>
        </p:txBody>
      </p:sp>
      <p:sp>
        <p:nvSpPr>
          <p:cNvPr id="39954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39955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39956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39957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39958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39959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39960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39961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39962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39963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39964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39965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39966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39967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</a:p>
        </p:txBody>
      </p:sp>
      <p:sp>
        <p:nvSpPr>
          <p:cNvPr id="39968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</a:p>
        </p:txBody>
      </p:sp>
      <p:sp>
        <p:nvSpPr>
          <p:cNvPr id="39969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</a:p>
        </p:txBody>
      </p:sp>
      <p:sp>
        <p:nvSpPr>
          <p:cNvPr id="39970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</a:p>
        </p:txBody>
      </p:sp>
      <p:sp>
        <p:nvSpPr>
          <p:cNvPr id="39971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</a:p>
        </p:txBody>
      </p:sp>
      <p:sp>
        <p:nvSpPr>
          <p:cNvPr id="39972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</a:p>
        </p:txBody>
      </p:sp>
      <p:sp>
        <p:nvSpPr>
          <p:cNvPr id="39973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</a:p>
        </p:txBody>
      </p:sp>
      <p:sp>
        <p:nvSpPr>
          <p:cNvPr id="39974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</a:p>
        </p:txBody>
      </p:sp>
      <p:sp>
        <p:nvSpPr>
          <p:cNvPr id="39975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</a:p>
        </p:txBody>
      </p:sp>
      <p:sp>
        <p:nvSpPr>
          <p:cNvPr id="39976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</a:p>
        </p:txBody>
      </p:sp>
      <p:sp>
        <p:nvSpPr>
          <p:cNvPr id="39977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39978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</a:p>
        </p:txBody>
      </p:sp>
      <p:sp>
        <p:nvSpPr>
          <p:cNvPr id="39979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</a:p>
        </p:txBody>
      </p:sp>
      <p:sp>
        <p:nvSpPr>
          <p:cNvPr id="39980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</a:p>
        </p:txBody>
      </p:sp>
      <p:sp>
        <p:nvSpPr>
          <p:cNvPr id="39981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</a:p>
        </p:txBody>
      </p:sp>
      <p:sp>
        <p:nvSpPr>
          <p:cNvPr id="39982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83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84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85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86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87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88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89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0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1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39992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3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4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5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6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9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00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00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00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901" name="AutoShape 85"/>
          <p:cNvSpPr>
            <a:spLocks noChangeArrowheads="1"/>
          </p:cNvSpPr>
          <p:nvPr/>
        </p:nvSpPr>
        <p:spPr bwMode="auto">
          <a:xfrm>
            <a:off x="947738" y="1665288"/>
            <a:ext cx="42672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rtl="1"/>
            <a:r>
              <a:rPr lang="ar-SA" sz="2000" dirty="0" smtClean="0"/>
              <a:t>بماذا وعدت حنان اسنانها ؟</a:t>
            </a:r>
            <a:endParaRPr lang="en-US" sz="2000" dirty="0" smtClean="0"/>
          </a:p>
          <a:p>
            <a:pPr algn="ctr"/>
            <a:endParaRPr lang="ar-AE" sz="2000" b="1" dirty="0">
              <a:latin typeface="Arial" pitchFamily="34" charset="0"/>
            </a:endParaRPr>
          </a:p>
        </p:txBody>
      </p:sp>
      <p:sp>
        <p:nvSpPr>
          <p:cNvPr id="34906" name="Text Box 9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157788" y="6110288"/>
            <a:ext cx="3036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3.  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ا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ن تنظف اسنانها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4907" name="Text Box 9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292725" y="5005388"/>
            <a:ext cx="285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1.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 تشرب كثيرا من الماء 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4908" name="Text Box 9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49164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 smtClean="0">
                <a:solidFill>
                  <a:srgbClr val="FFCC00"/>
                </a:solidFill>
                <a:latin typeface="Arial" pitchFamily="34" charset="0"/>
              </a:rPr>
              <a:t>2.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 تغتسل كل يوم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34909" name="Text Box 9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6063" y="60975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.4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 </a:t>
            </a:r>
            <a:r>
              <a:rPr lang="ar-AE" sz="1800" b="1" dirty="0" smtClean="0">
                <a:solidFill>
                  <a:srgbClr val="FFCC00"/>
                </a:solidFill>
                <a:latin typeface="Arial" pitchFamily="34" charset="0"/>
              </a:rPr>
              <a:t>ا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ن تنتبه لدروسها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40008" name="Rectangle 9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3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01" grpId="0" animBg="1" autoUpdateAnimBg="0"/>
      <p:bldP spid="34906" grpId="0"/>
      <p:bldP spid="34907" grpId="0"/>
      <p:bldP spid="34908" grpId="0" autoUpdateAnimBg="0"/>
      <p:bldP spid="34909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71875" y="1182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4097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7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098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098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8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4099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9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9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9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099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9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9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9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9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099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4100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00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41009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41011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41012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0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84588" y="24288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mtClean="0">
                <a:solidFill>
                  <a:schemeClr val="bg1"/>
                </a:solidFill>
                <a:cs typeface="Times New Roman" pitchFamily="18" charset="0"/>
              </a:rPr>
              <a:t>الجمهور</a:t>
            </a:r>
            <a:endParaRPr lang="en-US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7512050" y="4000500"/>
            <a:ext cx="901700" cy="2857500"/>
            <a:chOff x="4933" y="2520"/>
            <a:chExt cx="496" cy="1800"/>
          </a:xfrm>
        </p:grpSpPr>
        <p:sp>
          <p:nvSpPr>
            <p:cNvPr id="5135" name="Rectangle 4"/>
            <p:cNvSpPr>
              <a:spLocks noChangeArrowheads="1"/>
            </p:cNvSpPr>
            <p:nvPr/>
          </p:nvSpPr>
          <p:spPr bwMode="auto">
            <a:xfrm flipH="1">
              <a:off x="4933" y="2620"/>
              <a:ext cx="492" cy="1700"/>
            </a:xfrm>
            <a:prstGeom prst="rect">
              <a:avLst/>
            </a:prstGeom>
            <a:solidFill>
              <a:srgbClr val="FFDE5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36" name="Text Box 5"/>
            <p:cNvSpPr txBox="1">
              <a:spLocks noChangeArrowheads="1"/>
            </p:cNvSpPr>
            <p:nvPr/>
          </p:nvSpPr>
          <p:spPr bwMode="auto">
            <a:xfrm rot="5400000">
              <a:off x="4303" y="3194"/>
              <a:ext cx="1800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r" rtl="1">
                <a:spcBef>
                  <a:spcPct val="50000"/>
                </a:spcBef>
                <a:buFontTx/>
                <a:buAutoNum type="arabicPeriod"/>
              </a:pPr>
              <a:r>
                <a:rPr lang="ar-SA" b="1"/>
                <a:t>أعطيه رقم هاتف  أهلي</a:t>
              </a:r>
              <a:endParaRPr lang="en-US" b="1"/>
            </a:p>
          </p:txBody>
        </p:sp>
      </p:grp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2473325" y="2136775"/>
            <a:ext cx="1163638" cy="4721225"/>
            <a:chOff x="1171" y="1346"/>
            <a:chExt cx="733" cy="2974"/>
          </a:xfrm>
        </p:grpSpPr>
        <p:sp>
          <p:nvSpPr>
            <p:cNvPr id="5133" name="Rectangle 7"/>
            <p:cNvSpPr>
              <a:spLocks noChangeArrowheads="1"/>
            </p:cNvSpPr>
            <p:nvPr/>
          </p:nvSpPr>
          <p:spPr bwMode="auto">
            <a:xfrm flipH="1">
              <a:off x="1431" y="1346"/>
              <a:ext cx="473" cy="2974"/>
            </a:xfrm>
            <a:prstGeom prst="rect">
              <a:avLst/>
            </a:prstGeom>
            <a:solidFill>
              <a:srgbClr val="FFDE5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34" name="Text Box 8"/>
            <p:cNvSpPr txBox="1">
              <a:spLocks noChangeArrowheads="1"/>
            </p:cNvSpPr>
            <p:nvPr/>
          </p:nvSpPr>
          <p:spPr bwMode="auto">
            <a:xfrm rot="5400000">
              <a:off x="336" y="2819"/>
              <a:ext cx="230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/>
                <a:t> </a:t>
              </a:r>
              <a:r>
                <a:rPr lang="he-IL" b="1"/>
                <a:t>4.   </a:t>
              </a:r>
              <a:r>
                <a:rPr lang="ar-SA" b="1"/>
                <a:t>لا استخدم الإنترنت مجددا</a:t>
              </a:r>
              <a:endParaRPr lang="en-US" b="1"/>
            </a:p>
            <a:p>
              <a:pPr algn="r" rtl="1">
                <a:spcBef>
                  <a:spcPct val="50000"/>
                </a:spcBef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5125" name="Group 9"/>
          <p:cNvGrpSpPr>
            <a:grpSpLocks/>
          </p:cNvGrpSpPr>
          <p:nvPr/>
        </p:nvGrpSpPr>
        <p:grpSpPr bwMode="auto">
          <a:xfrm>
            <a:off x="4497388" y="641350"/>
            <a:ext cx="782637" cy="6270625"/>
            <a:chOff x="2536" y="548"/>
            <a:chExt cx="493" cy="3772"/>
          </a:xfrm>
        </p:grpSpPr>
        <p:sp>
          <p:nvSpPr>
            <p:cNvPr id="5131" name="Rectangle 10"/>
            <p:cNvSpPr>
              <a:spLocks noChangeArrowheads="1"/>
            </p:cNvSpPr>
            <p:nvPr/>
          </p:nvSpPr>
          <p:spPr bwMode="auto">
            <a:xfrm>
              <a:off x="2536" y="548"/>
              <a:ext cx="493" cy="3772"/>
            </a:xfrm>
            <a:prstGeom prst="rect">
              <a:avLst/>
            </a:prstGeom>
            <a:solidFill>
              <a:srgbClr val="FFDE5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32" name="Text Box 11"/>
            <p:cNvSpPr txBox="1">
              <a:spLocks noChangeArrowheads="1"/>
            </p:cNvSpPr>
            <p:nvPr/>
          </p:nvSpPr>
          <p:spPr bwMode="auto">
            <a:xfrm rot="5400000">
              <a:off x="1645" y="2969"/>
              <a:ext cx="23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/>
                <a:t> </a:t>
              </a:r>
              <a:r>
                <a:rPr lang="he-IL" b="1"/>
                <a:t>3.  </a:t>
              </a:r>
              <a:r>
                <a:rPr lang="ar-SA" b="1"/>
                <a:t>لا أعطيه أية معلومات شخصية</a:t>
              </a:r>
              <a:endParaRPr lang="en-US" b="1"/>
            </a:p>
          </p:txBody>
        </p:sp>
      </p:grpSp>
      <p:grpSp>
        <p:nvGrpSpPr>
          <p:cNvPr id="5126" name="Group 12"/>
          <p:cNvGrpSpPr>
            <a:grpSpLocks/>
          </p:cNvGrpSpPr>
          <p:nvPr/>
        </p:nvGrpSpPr>
        <p:grpSpPr bwMode="auto">
          <a:xfrm>
            <a:off x="5997575" y="2962275"/>
            <a:ext cx="771525" cy="3895725"/>
            <a:chOff x="3602" y="1866"/>
            <a:chExt cx="486" cy="2454"/>
          </a:xfrm>
        </p:grpSpPr>
        <p:sp>
          <p:nvSpPr>
            <p:cNvPr id="5129" name="Rectangle 13"/>
            <p:cNvSpPr>
              <a:spLocks noChangeArrowheads="1"/>
            </p:cNvSpPr>
            <p:nvPr/>
          </p:nvSpPr>
          <p:spPr bwMode="auto">
            <a:xfrm>
              <a:off x="3602" y="1949"/>
              <a:ext cx="486" cy="2371"/>
            </a:xfrm>
            <a:prstGeom prst="rect">
              <a:avLst/>
            </a:prstGeom>
            <a:solidFill>
              <a:srgbClr val="FFDE5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30" name="Text Box 14"/>
            <p:cNvSpPr txBox="1">
              <a:spLocks noChangeArrowheads="1"/>
            </p:cNvSpPr>
            <p:nvPr/>
          </p:nvSpPr>
          <p:spPr bwMode="auto">
            <a:xfrm rot="5400000">
              <a:off x="2648" y="2927"/>
              <a:ext cx="2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/>
                <a:t> </a:t>
              </a:r>
              <a:r>
                <a:rPr lang="he-IL" b="1"/>
                <a:t>2.  </a:t>
              </a:r>
              <a:r>
                <a:rPr lang="ar-SA" b="1"/>
                <a:t>أنا أيضا أطلب رقم هاتفه</a:t>
              </a:r>
              <a:endParaRPr lang="en-US" b="1"/>
            </a:p>
          </p:txBody>
        </p:sp>
      </p:grpSp>
      <p:sp>
        <p:nvSpPr>
          <p:cNvPr id="65551" name="AutoShape 15">
            <a:hlinkClick r:id="rId3" action="ppaction://hlinksldjump" highlightClick="1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69900" y="3663950"/>
            <a:ext cx="1389063" cy="1336675"/>
          </a:xfrm>
          <a:prstGeom prst="actionButtonReturn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8" name="Rectangle 17"/>
          <p:cNvSpPr>
            <a:spLocks noChangeArrowheads="1"/>
          </p:cNvSpPr>
          <p:nvPr/>
        </p:nvSpPr>
        <p:spPr bwMode="auto">
          <a:xfrm>
            <a:off x="0" y="0"/>
            <a:ext cx="462915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4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1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6710363" y="698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42029" name="Oval 45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0" name="Oval 46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1" name="Oval 47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2" name="Oval 48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3" name="Oval 49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4" name="Oval 50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5" name="Oval 51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6" name="Oval 52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7" name="Oval 53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38" name="Oval 54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42039" name="Oval 55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40" name="Oval 56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41" name="Oval 57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42" name="Oval 58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043" name="Oval 59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740" name="AutoShape 60"/>
          <p:cNvSpPr>
            <a:spLocks noChangeArrowheads="1"/>
          </p:cNvSpPr>
          <p:nvPr/>
        </p:nvSpPr>
        <p:spPr bwMode="auto">
          <a:xfrm>
            <a:off x="414338" y="1665288"/>
            <a:ext cx="48006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dirty="0" smtClean="0"/>
              <a:t>اعط صفه للكلمة أسنان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71741" name="Text Box 6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059363" y="6073775"/>
            <a:ext cx="322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</a:t>
            </a: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2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حمراء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71742" name="Text Box 6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4919663"/>
            <a:ext cx="373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.3</a:t>
            </a:r>
            <a:r>
              <a:rPr lang="ar-SA" sz="1800" b="1" dirty="0">
                <a:solidFill>
                  <a:srgbClr val="FFCC00"/>
                </a:solidFill>
                <a:latin typeface="Arial" pitchFamily="34" charset="0"/>
              </a:rPr>
              <a:t>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سوداء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71743" name="Text Box 6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4808538" y="498475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</a:t>
            </a:r>
            <a:r>
              <a:rPr lang="en-US" sz="1800" b="1" dirty="0" smtClean="0">
                <a:solidFill>
                  <a:srgbClr val="FFCC00"/>
                </a:solidFill>
                <a:latin typeface="Arial" pitchFamily="34" charset="0"/>
              </a:rPr>
              <a:t>1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بيضاء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71744" name="Text Box 6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39763" y="6010275"/>
            <a:ext cx="314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latin typeface="Arial" pitchFamily="34" charset="0"/>
              </a:rPr>
              <a:t>.4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 </a:t>
            </a:r>
            <a:r>
              <a:rPr lang="ar-SA" sz="1800" b="1" smtClean="0">
                <a:solidFill>
                  <a:srgbClr val="FFCC00"/>
                </a:solidFill>
                <a:latin typeface="Arial" pitchFamily="34" charset="0"/>
              </a:rPr>
              <a:t>طويلة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42049" name="Rectangle 6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0" grpId="0" animBg="1" autoUpdateAnimBg="0"/>
      <p:bldP spid="71741" grpId="0" autoUpdateAnimBg="0"/>
      <p:bldP spid="71742" grpId="0" autoUpdateAnimBg="0"/>
      <p:bldP spid="71743" grpId="0" autoUpdateAnimBg="0"/>
      <p:bldP spid="71744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3073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74" name="Rectangle 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75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76" name="Rectangle 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77" name="Rectangle 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78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79" name="Rectangle 1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3066" name="Rectangle 1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67" name="Rectangle 1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68" name="Rectangle 1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69" name="Rectangle 1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70" name="Rectangle 1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71" name="Rectangle 1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72" name="Rectangle 1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3058" name="Rectangle 21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59" name="Rectangle 22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60" name="Rectangle 23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61" name="Rectangle 24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62" name="Rectangle 25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63" name="Rectangle 26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64" name="Rectangle 27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65" name="Rectangle 28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3051" name="Rectangle 3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52" name="Rectangle 3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53" name="Rectangle 3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54" name="Rectangle 3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55" name="Rectangle 3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56" name="Rectangle 3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57" name="Rectangle 3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43043" name="Rectangle 38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44" name="Rectangle 39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45" name="Rectangle 40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46" name="Rectangle 4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47" name="Rectangle 42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48" name="Rectangle 43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49" name="Rectangle 44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50" name="Rectangle 45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43036" name="Rectangle 47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37" name="Rectangle 48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38" name="Rectangle 49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39" name="Rectangle 50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40" name="Rectangle 51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41" name="Rectangle 52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42" name="Rectangle 53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43029" name="Rectangle 5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30" name="Rectangle 5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31" name="Rectangle 5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32" name="Rectangle 5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33" name="Rectangle 5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34" name="Rectangle 6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3035" name="Rectangle 6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43022" name="Rectangle 6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23" name="Rectangle 6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24" name="Rectangle 6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25" name="Rectangle 6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3026" name="Rectangle 6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27" name="Rectangle 6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  <p:sp>
          <p:nvSpPr>
            <p:cNvPr id="43028" name="Rectangle 6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he-IL"/>
            </a:p>
          </p:txBody>
        </p:sp>
      </p:grpSp>
      <p:pic>
        <p:nvPicPr>
          <p:cNvPr id="35910" name="Picture 7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258300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1250950" y="1557338"/>
            <a:ext cx="67818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5400" b="1">
                <a:solidFill>
                  <a:schemeClr val="bg1"/>
                </a:solidFill>
                <a:latin typeface="Arial" pitchFamily="34" charset="0"/>
              </a:rPr>
              <a:t>ممتاز !</a:t>
            </a:r>
          </a:p>
          <a:p>
            <a:pPr algn="ctr">
              <a:spcBef>
                <a:spcPct val="50000"/>
              </a:spcBef>
            </a:pPr>
            <a:r>
              <a:rPr lang="ar-SA" sz="5400" b="1">
                <a:solidFill>
                  <a:schemeClr val="bg1"/>
                </a:solidFill>
                <a:latin typeface="Arial" pitchFamily="34" charset="0"/>
              </a:rPr>
              <a:t>لقد وصلتم لبر الأمان وربحتم مليون دولار.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43021" name="Rectangle 73"/>
          <p:cNvSpPr>
            <a:spLocks noChangeArrowheads="1"/>
          </p:cNvSpPr>
          <p:nvPr/>
        </p:nvSpPr>
        <p:spPr bwMode="auto">
          <a:xfrm>
            <a:off x="0" y="0"/>
            <a:ext cx="462915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8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3"/>
                </p:tgtEl>
              </p:cMediaNode>
            </p:audio>
          </p:childTnLst>
        </p:cTn>
      </p:par>
    </p:tnLst>
    <p:bldLst>
      <p:bldP spid="3591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930275" y="1639888"/>
            <a:ext cx="4468813" cy="2173287"/>
          </a:xfrm>
          <a:prstGeom prst="wedgeEllipseCallout">
            <a:avLst>
              <a:gd name="adj1" fmla="val -17495"/>
              <a:gd name="adj2" fmla="val 7315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>
                <a:solidFill>
                  <a:srgbClr val="008000"/>
                </a:solidFill>
                <a:latin typeface="Arial" pitchFamily="34" charset="0"/>
              </a:rPr>
              <a:t>ولكن من الخطأ نتعلم</a:t>
            </a:r>
          </a:p>
          <a:p>
            <a:pPr algn="ctr"/>
            <a:r>
              <a:rPr lang="ar-SA" sz="2800" b="1">
                <a:solidFill>
                  <a:srgbClr val="008000"/>
                </a:solidFill>
                <a:latin typeface="Arial" pitchFamily="34" charset="0"/>
              </a:rPr>
              <a:t>عد للعبة وافحص معلوماتك مرة أخرى!!</a:t>
            </a:r>
            <a:endParaRPr lang="en-US" sz="2800" b="1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4346575" y="1123950"/>
            <a:ext cx="3260725" cy="1516063"/>
          </a:xfrm>
          <a:prstGeom prst="wedgeEllipseCallout">
            <a:avLst>
              <a:gd name="adj1" fmla="val 31597"/>
              <a:gd name="adj2" fmla="val 9345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3200" b="1">
                <a:solidFill>
                  <a:srgbClr val="FF0000"/>
                </a:solidFill>
                <a:latin typeface="Arial" pitchFamily="34" charset="0"/>
              </a:rPr>
              <a:t>للأسف أخطأتم!</a:t>
            </a:r>
            <a:endParaRPr lang="en-US" sz="32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9948" name="AutoShape 12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3276600" y="5060950"/>
            <a:ext cx="1352550" cy="128905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122613" y="6386513"/>
            <a:ext cx="1792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800">
                <a:solidFill>
                  <a:schemeClr val="bg1"/>
                </a:solidFill>
                <a:cs typeface="Times New Roman" pitchFamily="18" charset="0"/>
              </a:rPr>
              <a:t>إلى موقع النسخة العبرية للعبة</a:t>
            </a:r>
            <a:endParaRPr lang="en-US" sz="1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213350" y="6386513"/>
            <a:ext cx="238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800">
                <a:solidFill>
                  <a:schemeClr val="bg1"/>
                </a:solidFill>
                <a:cs typeface="Times New Roman" pitchFamily="18" charset="0"/>
              </a:rPr>
              <a:t>لبداية اللعبة    </a:t>
            </a:r>
            <a:endParaRPr lang="en-US" sz="1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9951" name="AutoShape 15">
            <a:hlinkClick r:id="rId4" action="ppaction://hlinksldjump" highlightClick="1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5253038" y="5033963"/>
            <a:ext cx="1389062" cy="1336675"/>
          </a:xfrm>
          <a:prstGeom prst="actionButtonRetur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44040" name="Picture 16" descr="MCj023919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502400" y="3146425"/>
            <a:ext cx="2359025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18" descr="MCj0232276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1638" y="4341813"/>
            <a:ext cx="2336800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2" name="Rectangle 19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6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 autoUpdateAnimBg="0"/>
      <p:bldP spid="39945" grpId="0" animBg="1" autoUpdateAnimBg="0"/>
      <p:bldP spid="39948" grpId="0" animBg="1"/>
      <p:bldP spid="39949" grpId="0" autoUpdateAnimBg="0"/>
      <p:bldP spid="39950" grpId="0" autoUpdateAnimBg="0"/>
      <p:bldP spid="3995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930275" y="1639888"/>
            <a:ext cx="4468813" cy="2173287"/>
          </a:xfrm>
          <a:prstGeom prst="wedgeEllipseCallout">
            <a:avLst>
              <a:gd name="adj1" fmla="val -17495"/>
              <a:gd name="adj2" fmla="val 7315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b="1">
                <a:solidFill>
                  <a:srgbClr val="008000"/>
                </a:solidFill>
              </a:rPr>
              <a:t>ولكن من الخطأ</a:t>
            </a:r>
          </a:p>
          <a:p>
            <a:pPr algn="ctr"/>
            <a:r>
              <a:rPr lang="ar-SA" b="1">
                <a:solidFill>
                  <a:srgbClr val="008000"/>
                </a:solidFill>
              </a:rPr>
              <a:t> نتعلم عد للعبة وافحص معلوماتك </a:t>
            </a:r>
          </a:p>
          <a:p>
            <a:pPr algn="ctr"/>
            <a:r>
              <a:rPr lang="ar-SA" b="1">
                <a:solidFill>
                  <a:srgbClr val="008000"/>
                </a:solidFill>
              </a:rPr>
              <a:t>مرة أخرى!!</a:t>
            </a:r>
            <a:endParaRPr lang="en-US" b="1">
              <a:solidFill>
                <a:srgbClr val="008000"/>
              </a:solidFill>
            </a:endParaRPr>
          </a:p>
          <a:p>
            <a:pPr algn="ctr"/>
            <a:endParaRPr lang="en-US" sz="2800" b="1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>
            <a:off x="4346575" y="746125"/>
            <a:ext cx="3492500" cy="1893888"/>
          </a:xfrm>
          <a:prstGeom prst="wedgeEllipseCallout">
            <a:avLst>
              <a:gd name="adj1" fmla="val 26181"/>
              <a:gd name="adj2" fmla="val 847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b="1">
                <a:solidFill>
                  <a:srgbClr val="FF0000"/>
                </a:solidFill>
              </a:rPr>
              <a:t>خطأ!</a:t>
            </a:r>
          </a:p>
          <a:p>
            <a:pPr algn="ctr"/>
            <a:r>
              <a:rPr lang="ar-SA" b="1">
                <a:solidFill>
                  <a:srgbClr val="FF0000"/>
                </a:solidFill>
              </a:rPr>
              <a:t>سوف تعود لمرحلة الأمان الأخيرة التي وصلت لها.</a:t>
            </a:r>
            <a:endParaRPr lang="en-US" sz="32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3492" name="AutoShape 4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3276600" y="5060950"/>
            <a:ext cx="1352550" cy="128905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122613" y="6400800"/>
            <a:ext cx="1530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500" b="1">
                <a:solidFill>
                  <a:schemeClr val="bg1"/>
                </a:solidFill>
              </a:rPr>
              <a:t>إلى موقع النسخة العبرية للعبة</a:t>
            </a:r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63495" name="AutoShape 7">
            <a:hlinkClick r:id="rId4" action="ppaction://hlinksldjump" highlightClick="1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5600700" y="5019675"/>
            <a:ext cx="1389063" cy="1336675"/>
          </a:xfrm>
          <a:prstGeom prst="actionButtonRetur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45063" name="Picture 8" descr="MCj023919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502400" y="3146425"/>
            <a:ext cx="2359025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9" descr="MCj0232276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1638" y="4341813"/>
            <a:ext cx="2336800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835525" y="6477000"/>
            <a:ext cx="251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800">
                <a:solidFill>
                  <a:schemeClr val="bg1"/>
                </a:solidFill>
                <a:cs typeface="Times New Roman" pitchFamily="18" charset="0"/>
              </a:rPr>
              <a:t>لمرحلة الأمان 1000 دولار</a:t>
            </a:r>
            <a:endParaRPr lang="en-US" sz="1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6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 autoUpdateAnimBg="0"/>
      <p:bldP spid="63491" grpId="0" animBg="1" autoUpdateAnimBg="0"/>
      <p:bldP spid="63492" grpId="0" animBg="1"/>
      <p:bldP spid="63493" grpId="0" autoUpdateAnimBg="0"/>
      <p:bldP spid="63495" grpId="0" animBg="1"/>
      <p:bldP spid="6349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ChangeArrowheads="1"/>
          </p:cNvSpPr>
          <p:nvPr/>
        </p:nvSpPr>
        <p:spPr bwMode="auto">
          <a:xfrm>
            <a:off x="930275" y="1639888"/>
            <a:ext cx="4468813" cy="2173287"/>
          </a:xfrm>
          <a:prstGeom prst="wedgeEllipseCallout">
            <a:avLst>
              <a:gd name="adj1" fmla="val -17495"/>
              <a:gd name="adj2" fmla="val 7315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b="1">
                <a:solidFill>
                  <a:srgbClr val="008000"/>
                </a:solidFill>
              </a:rPr>
              <a:t>ولكن من الخطأ</a:t>
            </a:r>
          </a:p>
          <a:p>
            <a:pPr algn="ctr"/>
            <a:r>
              <a:rPr lang="ar-SA" b="1">
                <a:solidFill>
                  <a:srgbClr val="008000"/>
                </a:solidFill>
              </a:rPr>
              <a:t> نتعلم عد للعبة وافحص معلوماتك </a:t>
            </a:r>
          </a:p>
          <a:p>
            <a:pPr algn="ctr"/>
            <a:r>
              <a:rPr lang="ar-SA" b="1">
                <a:solidFill>
                  <a:srgbClr val="008000"/>
                </a:solidFill>
              </a:rPr>
              <a:t>مرة أخرى!!</a:t>
            </a:r>
            <a:endParaRPr lang="en-US" b="1">
              <a:solidFill>
                <a:srgbClr val="008000"/>
              </a:solidFill>
            </a:endParaRPr>
          </a:p>
          <a:p>
            <a:pPr algn="ctr"/>
            <a:endParaRPr lang="en-US" sz="2800" b="1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auto">
          <a:xfrm>
            <a:off x="4346575" y="746125"/>
            <a:ext cx="3492500" cy="1893888"/>
          </a:xfrm>
          <a:prstGeom prst="wedgeEllipseCallout">
            <a:avLst>
              <a:gd name="adj1" fmla="val 26181"/>
              <a:gd name="adj2" fmla="val 847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b="1">
                <a:solidFill>
                  <a:srgbClr val="FF0000"/>
                </a:solidFill>
              </a:rPr>
              <a:t>خطأ!</a:t>
            </a:r>
          </a:p>
          <a:p>
            <a:pPr algn="ctr"/>
            <a:r>
              <a:rPr lang="ar-SA" b="1">
                <a:solidFill>
                  <a:srgbClr val="FF0000"/>
                </a:solidFill>
              </a:rPr>
              <a:t>سوف تعود لمرحلة الأمان الأخيرة التي وصلت لها.</a:t>
            </a:r>
            <a:endParaRPr lang="en-US" sz="32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6020" name="AutoShape 4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3276600" y="5060950"/>
            <a:ext cx="1352550" cy="1289050"/>
          </a:xfrm>
          <a:prstGeom prst="actionButtonInform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122613" y="6400800"/>
            <a:ext cx="1530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500" b="1">
                <a:solidFill>
                  <a:schemeClr val="bg1"/>
                </a:solidFill>
              </a:rPr>
              <a:t>إلى موقع النسخة العبرية للعبة</a:t>
            </a:r>
            <a:endParaRPr lang="en-US" sz="1500" b="1">
              <a:solidFill>
                <a:schemeClr val="bg1"/>
              </a:solidFill>
            </a:endParaRPr>
          </a:p>
        </p:txBody>
      </p:sp>
      <p:sp>
        <p:nvSpPr>
          <p:cNvPr id="86022" name="AutoShape 6">
            <a:hlinkClick r:id="rId4" action="ppaction://hlinksldjump" highlightClick="1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5600700" y="5019675"/>
            <a:ext cx="1389063" cy="1336675"/>
          </a:xfrm>
          <a:prstGeom prst="actionButtonRetur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46087" name="Picture 7" descr="MCj023919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6502400" y="3146425"/>
            <a:ext cx="2359025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8" descr="MCj0232276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1638" y="4341813"/>
            <a:ext cx="2336800" cy="216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4835525" y="6477000"/>
            <a:ext cx="2511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800">
                <a:solidFill>
                  <a:schemeClr val="bg1"/>
                </a:solidFill>
                <a:cs typeface="Times New Roman" pitchFamily="18" charset="0"/>
              </a:rPr>
              <a:t>لمرحلة الأمان 32000 دولار</a:t>
            </a:r>
            <a:endParaRPr lang="en-US" sz="18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6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 autoUpdateAnimBg="0"/>
      <p:bldP spid="86019" grpId="0" animBg="1" autoUpdateAnimBg="0"/>
      <p:bldP spid="86020" grpId="0" animBg="1"/>
      <p:bldP spid="86021" grpId="0" autoUpdateAnimBg="0"/>
      <p:bldP spid="86022" grpId="0" animBg="1"/>
      <p:bldP spid="860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875" y="51720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617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7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618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8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9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9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9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6193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6195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6196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94" name="Rectangle 55"/>
          <p:cNvSpPr>
            <a:spLocks noChangeArrowheads="1"/>
          </p:cNvSpPr>
          <p:nvPr/>
        </p:nvSpPr>
        <p:spPr bwMode="auto">
          <a:xfrm>
            <a:off x="0" y="0"/>
            <a:ext cx="4629150" cy="711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3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71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>
              <a:solidFill>
                <a:srgbClr val="FFCC00"/>
              </a:solidFill>
            </a:endParaRPr>
          </a:p>
        </p:txBody>
      </p:sp>
      <p:sp>
        <p:nvSpPr>
          <p:cNvPr id="7172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181" name="Oval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3" name="Text Box 2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8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91" name="Rectangle 29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192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3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4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5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6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7197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8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9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0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1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02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3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4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5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6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07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8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9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10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11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7212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13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14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15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16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17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18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19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0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1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2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3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4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5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7226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7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8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29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30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3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3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3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3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3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23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87" name="AutoShape 95"/>
          <p:cNvSpPr>
            <a:spLocks noChangeArrowheads="1"/>
          </p:cNvSpPr>
          <p:nvPr/>
        </p:nvSpPr>
        <p:spPr bwMode="auto">
          <a:xfrm>
            <a:off x="493713" y="1735138"/>
            <a:ext cx="5305425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latin typeface="Arial" pitchFamily="34" charset="0"/>
              </a:rPr>
              <a:t>ماذا تفعل قبل النوم</a:t>
            </a:r>
            <a:r>
              <a:rPr lang="ar-AE" sz="2000" b="1">
                <a:latin typeface="Arial" pitchFamily="34" charset="0"/>
              </a:rPr>
              <a:t>؟</a:t>
            </a:r>
            <a:endParaRPr lang="en-US" sz="2000" b="1">
              <a:latin typeface="Arial" pitchFamily="34" charset="0"/>
            </a:endParaRPr>
          </a:p>
        </p:txBody>
      </p:sp>
      <p:sp>
        <p:nvSpPr>
          <p:cNvPr id="8288" name="Text Box 9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803775" y="499745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>
                <a:solidFill>
                  <a:srgbClr val="FFCC00"/>
                </a:solidFill>
                <a:latin typeface="Arial" pitchFamily="34" charset="0"/>
              </a:rPr>
              <a:t>  .1   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انظف اسناني</a:t>
            </a:r>
            <a:r>
              <a:rPr lang="ar-AE" sz="1800" b="1">
                <a:solidFill>
                  <a:srgbClr val="FFCC00"/>
                </a:solidFill>
                <a:latin typeface="Arial" pitchFamily="34" charset="0"/>
              </a:rPr>
              <a:t>.</a:t>
            </a:r>
            <a:endParaRPr lang="en-US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8289" name="Text Box 9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93663" y="5064125"/>
            <a:ext cx="4037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>
                <a:solidFill>
                  <a:srgbClr val="FFCC00"/>
                </a:solidFill>
                <a:latin typeface="Arial" pitchFamily="34" charset="0"/>
              </a:rPr>
              <a:t>.3 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  اكل الحلوى</a:t>
            </a:r>
            <a:r>
              <a:rPr lang="ar-AE" sz="1800" b="1">
                <a:solidFill>
                  <a:srgbClr val="FFCC00"/>
                </a:solidFill>
                <a:latin typeface="Arial" pitchFamily="34" charset="0"/>
              </a:rPr>
              <a:t>.</a:t>
            </a:r>
            <a:endParaRPr lang="en-US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8290" name="Text Box 9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711700" y="61483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1800" b="1">
                <a:solidFill>
                  <a:srgbClr val="FFCC00"/>
                </a:solidFill>
                <a:latin typeface="Arial" pitchFamily="34" charset="0"/>
              </a:rPr>
              <a:t>.3  </a:t>
            </a:r>
            <a:r>
              <a:rPr lang="ar-SA" sz="1800" b="1">
                <a:solidFill>
                  <a:srgbClr val="FFCC00"/>
                </a:solidFill>
                <a:latin typeface="Arial" pitchFamily="34" charset="0"/>
              </a:rPr>
              <a:t>  العب بالحاسوب</a:t>
            </a:r>
            <a:r>
              <a:rPr lang="ar-AE" sz="1800" b="1">
                <a:solidFill>
                  <a:srgbClr val="FFCC00"/>
                </a:solidFill>
                <a:latin typeface="Arial" pitchFamily="34" charset="0"/>
              </a:rPr>
              <a:t>.</a:t>
            </a:r>
            <a:endParaRPr lang="en-US" sz="1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8291" name="Text Box 9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165100" y="6107113"/>
            <a:ext cx="426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2000">
                <a:solidFill>
                  <a:srgbClr val="FFCC00"/>
                </a:solidFill>
                <a:latin typeface="Arial" pitchFamily="34" charset="0"/>
              </a:rPr>
              <a:t>   4. </a:t>
            </a:r>
            <a:r>
              <a:rPr lang="ar-SA" sz="2000">
                <a:solidFill>
                  <a:srgbClr val="FFCC00"/>
                </a:solidFill>
                <a:latin typeface="Arial" pitchFamily="34" charset="0"/>
              </a:rPr>
              <a:t>اشاهد التلفاز</a:t>
            </a:r>
            <a:r>
              <a:rPr lang="ar-AE" sz="2000">
                <a:solidFill>
                  <a:srgbClr val="FFCC00"/>
                </a:solidFill>
                <a:latin typeface="Arial" pitchFamily="34" charset="0"/>
              </a:rPr>
              <a:t>.</a:t>
            </a:r>
            <a:endParaRPr lang="en-US" sz="200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7242" name="Rectangle 100"/>
          <p:cNvSpPr>
            <a:spLocks noChangeArrowheads="1"/>
          </p:cNvSpPr>
          <p:nvPr/>
        </p:nvSpPr>
        <p:spPr bwMode="auto">
          <a:xfrm>
            <a:off x="0" y="0"/>
            <a:ext cx="462915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7" grpId="0" animBg="1" autoUpdateAnimBg="0"/>
      <p:bldP spid="8288" grpId="0" autoUpdateAnimBg="0"/>
      <p:bldP spid="8289" grpId="0" autoUpdateAnimBg="0"/>
      <p:bldP spid="8290" grpId="0" autoUpdateAnimBg="0"/>
      <p:bldP spid="82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0286" y="4684486"/>
            <a:ext cx="4278085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>
              <a:solidFill>
                <a:srgbClr val="FFCC00"/>
              </a:solidFill>
            </a:endParaRPr>
          </a:p>
        </p:txBody>
      </p:sp>
      <p:sp>
        <p:nvSpPr>
          <p:cNvPr id="819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ar-SA" b="1" dirty="0" smtClean="0"/>
              <a:t>بَيْضًا</a:t>
            </a:r>
            <a:r>
              <a:rPr lang="en-US" b="1" dirty="0" smtClean="0"/>
              <a:t>.</a:t>
            </a:r>
            <a:r>
              <a:rPr lang="ar-SA" b="1" dirty="0" smtClean="0"/>
              <a:t>       </a:t>
            </a:r>
            <a:r>
              <a:rPr lang="ar-SA" sz="2800" b="1" dirty="0" smtClean="0">
                <a:solidFill>
                  <a:srgbClr val="FF0000"/>
                </a:solidFill>
              </a:rPr>
              <a:t>    بَيْضًا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5" name="Oval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7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0" name="Oval 48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1" name="Oval 49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2" name="Oval 50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3" name="Oval 51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4" name="Oval 52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5" name="Oval 53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8" name="Oval 56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8250" name="Oval 58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5" name="AutoShape 63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6" name="Oval 64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7" name="AutoShape 65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8" name="Oval 66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59" name="AutoShape 67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260" name="Oval 68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0965" name="AutoShape 69"/>
          <p:cNvSpPr>
            <a:spLocks noChangeArrowheads="1"/>
          </p:cNvSpPr>
          <p:nvPr/>
        </p:nvSpPr>
        <p:spPr bwMode="auto">
          <a:xfrm>
            <a:off x="338138" y="1735138"/>
            <a:ext cx="54610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r>
              <a:rPr lang="ar-SA" sz="2000" b="1" dirty="0" smtClean="0">
                <a:latin typeface="Arial" pitchFamily="34" charset="0"/>
              </a:rPr>
              <a:t>؟</a:t>
            </a:r>
            <a:r>
              <a:rPr lang="ar-SA" sz="2000" dirty="0" smtClean="0"/>
              <a:t> )</a:t>
            </a:r>
            <a:r>
              <a:rPr lang="ar-SA" sz="2000" b="1" dirty="0" smtClean="0"/>
              <a:t> ماذا أَكَلَتْ حَنان قَبْلَ أَنْ تَنامَ؟</a:t>
            </a:r>
            <a:endParaRPr lang="en-US" sz="2000" dirty="0"/>
          </a:p>
        </p:txBody>
      </p:sp>
      <p:sp>
        <p:nvSpPr>
          <p:cNvPr id="80966" name="Text Box 7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803775" y="499745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b="1" dirty="0" smtClean="0">
                <a:solidFill>
                  <a:srgbClr val="FF0000"/>
                </a:solidFill>
              </a:rPr>
              <a:t>حَلْوى</a:t>
            </a:r>
            <a:endParaRPr lang="en-US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0969" name="Text Box 7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107113"/>
            <a:ext cx="4264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جُبْنَةً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64" name="Rectangle 74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65" grpId="0" animBg="1" autoUpdateAnimBg="0"/>
      <p:bldP spid="80966" grpId="0" autoUpdateAnimBg="0"/>
      <p:bldP spid="809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924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5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926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6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6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6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6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9265" name="Group 52"/>
          <p:cNvGrpSpPr>
            <a:grpSpLocks/>
          </p:cNvGrpSpPr>
          <p:nvPr/>
        </p:nvGrpSpPr>
        <p:grpSpPr bwMode="auto">
          <a:xfrm>
            <a:off x="501650" y="3959225"/>
            <a:ext cx="1527175" cy="1790700"/>
            <a:chOff x="316" y="2088"/>
            <a:chExt cx="1132" cy="1534"/>
          </a:xfrm>
        </p:grpSpPr>
        <p:sp>
          <p:nvSpPr>
            <p:cNvPr id="9267" name="AutoShape 53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27" y="3125"/>
              <a:ext cx="841" cy="497"/>
            </a:xfrm>
            <a:prstGeom prst="actionButtonForwardNex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9268" name="Picture 54" descr="caution_m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" y="2088"/>
              <a:ext cx="113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66" name="Rectangle 55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sndAc>
      <p:stSnd>
        <p:snd r:embed="rId2" name="sound003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sz="2000">
              <a:solidFill>
                <a:srgbClr val="FFCC00"/>
              </a:solidFill>
              <a:cs typeface="Times New Roman" pitchFamily="18" charset="0"/>
            </a:endParaRP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CC00"/>
                </a:solidFill>
              </a:rPr>
              <a:t> </a:t>
            </a:r>
            <a:endParaRPr lang="en-US" sz="2000">
              <a:solidFill>
                <a:srgbClr val="FFCC00"/>
              </a:solidFill>
              <a:cs typeface="Times New Roman" pitchFamily="18" charset="0"/>
            </a:endParaRPr>
          </a:p>
          <a:p>
            <a:pPr algn="ctr"/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5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5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5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0" name="Rectangle 29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26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7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7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$1,000</a:t>
            </a:r>
          </a:p>
        </p:txBody>
      </p:sp>
      <p:sp>
        <p:nvSpPr>
          <p:cNvPr id="1028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pitchFamily="34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029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21" name="AutoShape 81"/>
          <p:cNvSpPr>
            <a:spLocks noChangeArrowheads="1"/>
          </p:cNvSpPr>
          <p:nvPr/>
        </p:nvSpPr>
        <p:spPr bwMode="auto">
          <a:xfrm>
            <a:off x="1001940" y="1679803"/>
            <a:ext cx="4267200" cy="914400"/>
          </a:xfrm>
          <a:prstGeom prst="flowChartPreparation">
            <a:avLst/>
          </a:prstGeom>
          <a:solidFill>
            <a:srgbClr val="FFCC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 dirty="0" smtClean="0"/>
              <a:t>مِمَّ خافَتِ الأَسْنانُ؟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10322" name="Text Box 8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92604" y="5014686"/>
            <a:ext cx="3657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0000"/>
                </a:solidFill>
              </a:rPr>
              <a:t>أَنْ يُهاجِمَها السّوسُ</a:t>
            </a:r>
            <a:r>
              <a:rPr lang="ar-SA" sz="1800" b="1" dirty="0" smtClean="0"/>
              <a:t>  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0324" name="Text Box 8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763634" y="6129564"/>
            <a:ext cx="36576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 تبيض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0325" name="Text Box 8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80106" y="6115277"/>
            <a:ext cx="3657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>
                <a:solidFill>
                  <a:srgbClr val="FFCC00"/>
                </a:solidFill>
                <a:latin typeface="Arial" pitchFamily="34" charset="0"/>
              </a:rPr>
              <a:t>4.  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ان تبتل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0326" name="Text Box 8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32375" y="5011738"/>
            <a:ext cx="363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1800" b="1" dirty="0" smtClean="0">
                <a:solidFill>
                  <a:srgbClr val="FFCC00"/>
                </a:solidFill>
                <a:latin typeface="Arial" pitchFamily="34" charset="0"/>
              </a:rPr>
              <a:t>1</a:t>
            </a:r>
            <a:r>
              <a:rPr lang="ar-SA" sz="1800" b="1" dirty="0" smtClean="0">
                <a:solidFill>
                  <a:srgbClr val="FFCC00"/>
                </a:solidFill>
                <a:latin typeface="Arial" pitchFamily="34" charset="0"/>
              </a:rPr>
              <a:t>، تنكسر</a:t>
            </a:r>
            <a:endParaRPr lang="en-US" sz="1800" b="1" dirty="0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0305" name="Rectangle 87"/>
          <p:cNvSpPr>
            <a:spLocks noChangeArrowheads="1"/>
          </p:cNvSpPr>
          <p:nvPr/>
        </p:nvSpPr>
        <p:spPr bwMode="auto">
          <a:xfrm>
            <a:off x="0" y="0"/>
            <a:ext cx="462915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ar-SA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ماذا أَكَلَتْ حَنان قَبْلَ أَنْ تَنامَ؟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sndAc>
      <p:stSnd>
        <p:snd r:embed="rId2" name="sound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" grpId="0" animBg="1" autoUpdateAnimBg="0"/>
      <p:bldP spid="10322" grpId="0" autoUpdateAnimBg="0"/>
      <p:bldP spid="10324" grpId="0" autoUpdateAnimBg="0"/>
      <p:bldP spid="10325" grpId="0" autoUpdateAnimBg="0"/>
      <p:bldP spid="10326" grpId="0" autoUpdateAnimBg="0"/>
    </p:bldLst>
  </p:timing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2236</Words>
  <Application>Microsoft Office PowerPoint</Application>
  <PresentationFormat>On-screen Show (4:3)</PresentationFormat>
  <Paragraphs>1230</Paragraphs>
  <Slides>44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עיצוב ברירת מחדל</vt:lpstr>
      <vt:lpstr>Slide 1</vt:lpstr>
      <vt:lpstr>Slide 2</vt:lpstr>
      <vt:lpstr>Slide 3</vt:lpstr>
      <vt:lpstr>الجمهور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الجمهور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Computer Text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E. Damon</dc:creator>
  <cp:lastModifiedBy>qsm</cp:lastModifiedBy>
  <cp:revision>251</cp:revision>
  <dcterms:created xsi:type="dcterms:W3CDTF">1999-11-20T23:03:43Z</dcterms:created>
  <dcterms:modified xsi:type="dcterms:W3CDTF">2013-01-26T13:41:36Z</dcterms:modified>
</cp:coreProperties>
</file>