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F7AE-89FC-4410-B8F0-14721FB55D3C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19FB-9381-47EB-BAD2-D062270085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F7AE-89FC-4410-B8F0-14721FB55D3C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19FB-9381-47EB-BAD2-D06227008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F7AE-89FC-4410-B8F0-14721FB55D3C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19FB-9381-47EB-BAD2-D06227008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F7AE-89FC-4410-B8F0-14721FB55D3C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19FB-9381-47EB-BAD2-D06227008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F7AE-89FC-4410-B8F0-14721FB55D3C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1B619FB-9381-47EB-BAD2-D06227008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F7AE-89FC-4410-B8F0-14721FB55D3C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19FB-9381-47EB-BAD2-D06227008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F7AE-89FC-4410-B8F0-14721FB55D3C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19FB-9381-47EB-BAD2-D06227008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F7AE-89FC-4410-B8F0-14721FB55D3C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19FB-9381-47EB-BAD2-D06227008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F7AE-89FC-4410-B8F0-14721FB55D3C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19FB-9381-47EB-BAD2-D06227008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F7AE-89FC-4410-B8F0-14721FB55D3C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19FB-9381-47EB-BAD2-D06227008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F7AE-89FC-4410-B8F0-14721FB55D3C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19FB-9381-47EB-BAD2-D06227008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15F7AE-89FC-4410-B8F0-14721FB55D3C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1B619FB-9381-47EB-BAD2-D06227008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/>
          <a:lstStyle/>
          <a:p>
            <a:r>
              <a:rPr lang="ar-SA" b="1" u="sng" dirty="0" smtClean="0">
                <a:solidFill>
                  <a:srgbClr val="00B050"/>
                </a:solidFill>
              </a:rPr>
              <a:t>المجموعة السادسة</a:t>
            </a:r>
            <a:r>
              <a:rPr lang="ar-SA" b="1" u="sng" dirty="0" smtClean="0"/>
              <a:t/>
            </a:r>
            <a:br>
              <a:rPr lang="ar-SA" b="1" u="sng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1- اقرؤا الفقرة التالية واجبيبوا عن الاسئلة التي تليها: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ar-SA" b="1" dirty="0" smtClean="0">
                <a:solidFill>
                  <a:srgbClr val="00B050"/>
                </a:solidFill>
                <a:ea typeface="Calibri"/>
                <a:cs typeface="Arial"/>
              </a:rPr>
              <a:t/>
            </a:r>
            <a:br>
              <a:rPr lang="ar-SA" b="1" dirty="0" smtClean="0">
                <a:solidFill>
                  <a:srgbClr val="00B050"/>
                </a:solidFill>
                <a:ea typeface="Calibri"/>
                <a:cs typeface="Arial"/>
              </a:rPr>
            </a:br>
            <a:r>
              <a:rPr lang="ar-SA" b="1" dirty="0" smtClean="0">
                <a:solidFill>
                  <a:srgbClr val="00B050"/>
                </a:solidFill>
                <a:ea typeface="Calibri"/>
                <a:cs typeface="Arial"/>
              </a:rPr>
              <a:t>عَنْدَما </a:t>
            </a:r>
            <a:r>
              <a:rPr lang="ar-SA" b="1" dirty="0">
                <a:solidFill>
                  <a:srgbClr val="00B050"/>
                </a:solidFill>
                <a:ea typeface="Calibri"/>
                <a:cs typeface="Arial"/>
              </a:rPr>
              <a:t>رَأتْ </a:t>
            </a:r>
            <a:r>
              <a:rPr lang="ar-SA" b="1" dirty="0">
                <a:solidFill>
                  <a:schemeClr val="bg1">
                    <a:lumMod val="95000"/>
                  </a:schemeClr>
                </a:solidFill>
                <a:ea typeface="Calibri"/>
                <a:cs typeface="Arial"/>
              </a:rPr>
              <a:t>حَنان</a:t>
            </a:r>
            <a:r>
              <a:rPr lang="ar-SA" b="1" dirty="0">
                <a:solidFill>
                  <a:srgbClr val="00B050"/>
                </a:solidFill>
                <a:ea typeface="Calibri"/>
                <a:cs typeface="Arial"/>
              </a:rPr>
              <a:t> ال</a:t>
            </a:r>
            <a:r>
              <a:rPr lang="ar-SA" b="1" dirty="0">
                <a:solidFill>
                  <a:schemeClr val="bg1">
                    <a:lumMod val="95000"/>
                  </a:schemeClr>
                </a:solidFill>
                <a:ea typeface="Calibri"/>
                <a:cs typeface="Arial"/>
              </a:rPr>
              <a:t>فُرشاةَ</a:t>
            </a:r>
            <a:r>
              <a:rPr lang="ar-SA" b="1" dirty="0">
                <a:solidFill>
                  <a:srgbClr val="00B050"/>
                </a:solidFill>
                <a:ea typeface="Calibri"/>
                <a:cs typeface="Arial"/>
              </a:rPr>
              <a:t> وَال</a:t>
            </a:r>
            <a:r>
              <a:rPr lang="ar-SA" b="1" dirty="0">
                <a:solidFill>
                  <a:schemeClr val="bg1">
                    <a:lumMod val="95000"/>
                  </a:schemeClr>
                </a:solidFill>
                <a:ea typeface="Calibri"/>
                <a:cs typeface="Arial"/>
              </a:rPr>
              <a:t>مَعْجونَ</a:t>
            </a:r>
            <a:r>
              <a:rPr lang="ar-SA" b="1" dirty="0">
                <a:solidFill>
                  <a:srgbClr val="00B050"/>
                </a:solidFill>
                <a:ea typeface="Calibri"/>
                <a:cs typeface="Arial"/>
              </a:rPr>
              <a:t> </a:t>
            </a:r>
            <a:r>
              <a:rPr lang="en-US" b="1" dirty="0" smtClean="0">
                <a:solidFill>
                  <a:srgbClr val="00B050"/>
                </a:solidFill>
                <a:ea typeface="Calibri"/>
                <a:cs typeface="Arial"/>
              </a:rPr>
              <a:t/>
            </a:r>
            <a:br>
              <a:rPr lang="en-US" b="1" dirty="0" smtClean="0">
                <a:solidFill>
                  <a:srgbClr val="00B050"/>
                </a:solidFill>
                <a:ea typeface="Calibri"/>
                <a:cs typeface="Arial"/>
              </a:rPr>
            </a:br>
            <a:r>
              <a:rPr lang="en-US" b="1" dirty="0" smtClean="0">
                <a:solidFill>
                  <a:srgbClr val="00B050"/>
                </a:solidFill>
                <a:ea typeface="Calibri"/>
                <a:cs typeface="Arial"/>
              </a:rPr>
              <a:t/>
            </a:r>
            <a:br>
              <a:rPr lang="en-US" b="1" dirty="0" smtClean="0">
                <a:solidFill>
                  <a:srgbClr val="00B050"/>
                </a:solidFill>
                <a:ea typeface="Calibri"/>
                <a:cs typeface="Arial"/>
              </a:rPr>
            </a:br>
            <a:r>
              <a:rPr lang="ar-SA" b="1" dirty="0" smtClean="0">
                <a:solidFill>
                  <a:srgbClr val="00B050"/>
                </a:solidFill>
                <a:ea typeface="Calibri"/>
                <a:cs typeface="Arial"/>
              </a:rPr>
              <a:t>وَال</a:t>
            </a:r>
            <a:r>
              <a:rPr lang="ar-SA" b="1" dirty="0" smtClean="0">
                <a:solidFill>
                  <a:schemeClr val="bg1">
                    <a:lumMod val="95000"/>
                  </a:schemeClr>
                </a:solidFill>
                <a:ea typeface="Calibri"/>
                <a:cs typeface="Arial"/>
              </a:rPr>
              <a:t>كوبَ</a:t>
            </a:r>
            <a:r>
              <a:rPr lang="ar-SA" b="1" dirty="0" smtClean="0">
                <a:solidFill>
                  <a:srgbClr val="00B050"/>
                </a:solidFill>
                <a:ea typeface="Calibri"/>
                <a:cs typeface="Arial"/>
              </a:rPr>
              <a:t> </a:t>
            </a:r>
            <a:r>
              <a:rPr lang="ar-SA" b="1" dirty="0">
                <a:solidFill>
                  <a:srgbClr val="00B050"/>
                </a:solidFill>
                <a:ea typeface="Calibri"/>
                <a:cs typeface="Arial"/>
              </a:rPr>
              <a:t>مُهْتَمّينَ بِ</a:t>
            </a:r>
            <a:r>
              <a:rPr lang="ar-SA" b="1" dirty="0">
                <a:solidFill>
                  <a:schemeClr val="bg1">
                    <a:lumMod val="95000"/>
                  </a:schemeClr>
                </a:solidFill>
                <a:ea typeface="Calibri"/>
                <a:cs typeface="Arial"/>
              </a:rPr>
              <a:t>أسنانِ</a:t>
            </a:r>
            <a:r>
              <a:rPr lang="ar-SA" b="1" dirty="0">
                <a:solidFill>
                  <a:srgbClr val="00B050"/>
                </a:solidFill>
                <a:ea typeface="Calibri"/>
                <a:cs typeface="Arial"/>
              </a:rPr>
              <a:t>ها شَعَرَتْ بِالس</a:t>
            </a:r>
            <a:r>
              <a:rPr lang="ar-SA" b="1" dirty="0">
                <a:solidFill>
                  <a:schemeClr val="bg1">
                    <a:lumMod val="95000"/>
                  </a:schemeClr>
                </a:solidFill>
                <a:ea typeface="Calibri"/>
                <a:cs typeface="Arial"/>
              </a:rPr>
              <a:t>َّعادَةِ</a:t>
            </a:r>
            <a:r>
              <a:rPr lang="ar-SA" b="1" dirty="0">
                <a:solidFill>
                  <a:srgbClr val="00B050"/>
                </a:solidFill>
                <a:ea typeface="Calibri"/>
                <a:cs typeface="Arial"/>
              </a:rPr>
              <a:t> </a:t>
            </a:r>
            <a:r>
              <a:rPr lang="en-US" b="1" dirty="0" smtClean="0">
                <a:solidFill>
                  <a:srgbClr val="00B050"/>
                </a:solidFill>
                <a:ea typeface="Calibri"/>
                <a:cs typeface="Arial"/>
              </a:rPr>
              <a:t/>
            </a:r>
            <a:br>
              <a:rPr lang="en-US" b="1" dirty="0" smtClean="0">
                <a:solidFill>
                  <a:srgbClr val="00B050"/>
                </a:solidFill>
                <a:ea typeface="Calibri"/>
                <a:cs typeface="Arial"/>
              </a:rPr>
            </a:br>
            <a:r>
              <a:rPr lang="en-US" b="1" dirty="0" smtClean="0">
                <a:solidFill>
                  <a:srgbClr val="00B050"/>
                </a:solidFill>
                <a:ea typeface="Calibri"/>
                <a:cs typeface="Arial"/>
              </a:rPr>
              <a:t/>
            </a:r>
            <a:br>
              <a:rPr lang="en-US" b="1" dirty="0" smtClean="0">
                <a:solidFill>
                  <a:srgbClr val="00B050"/>
                </a:solidFill>
                <a:ea typeface="Calibri"/>
                <a:cs typeface="Arial"/>
              </a:rPr>
            </a:br>
            <a:r>
              <a:rPr lang="ar-SA" b="1" dirty="0" smtClean="0">
                <a:solidFill>
                  <a:srgbClr val="00B050"/>
                </a:solidFill>
                <a:ea typeface="Calibri"/>
                <a:cs typeface="Arial"/>
              </a:rPr>
              <a:t>, </a:t>
            </a:r>
            <a:r>
              <a:rPr lang="ar-SA" b="1" dirty="0">
                <a:solidFill>
                  <a:srgbClr val="00B050"/>
                </a:solidFill>
                <a:ea typeface="Calibri"/>
                <a:cs typeface="Arial"/>
              </a:rPr>
              <a:t>وَوَعَدَتْ </a:t>
            </a:r>
            <a:r>
              <a:rPr lang="ar-SA" b="1" dirty="0">
                <a:solidFill>
                  <a:schemeClr val="bg1">
                    <a:lumMod val="95000"/>
                  </a:schemeClr>
                </a:solidFill>
                <a:ea typeface="Calibri"/>
                <a:cs typeface="Arial"/>
              </a:rPr>
              <a:t>أسْنانَ</a:t>
            </a:r>
            <a:r>
              <a:rPr lang="ar-SA" b="1" dirty="0">
                <a:solidFill>
                  <a:srgbClr val="00B050"/>
                </a:solidFill>
                <a:ea typeface="Calibri"/>
                <a:cs typeface="Arial"/>
              </a:rPr>
              <a:t>ها بِدوامِ تَنْظيفِها بَعْدَ كُلِّ </a:t>
            </a:r>
            <a:r>
              <a:rPr lang="en-US" b="1" dirty="0" smtClean="0">
                <a:solidFill>
                  <a:srgbClr val="00B050"/>
                </a:solidFill>
                <a:ea typeface="Calibri"/>
                <a:cs typeface="Arial"/>
              </a:rPr>
              <a:t/>
            </a:r>
            <a:br>
              <a:rPr lang="en-US" b="1" dirty="0" smtClean="0">
                <a:solidFill>
                  <a:srgbClr val="00B050"/>
                </a:solidFill>
                <a:ea typeface="Calibri"/>
                <a:cs typeface="Arial"/>
              </a:rPr>
            </a:br>
            <a:r>
              <a:rPr lang="en-US" b="1" dirty="0" smtClean="0">
                <a:solidFill>
                  <a:srgbClr val="00B050"/>
                </a:solidFill>
                <a:ea typeface="Calibri"/>
                <a:cs typeface="Arial"/>
              </a:rPr>
              <a:t/>
            </a:r>
            <a:br>
              <a:rPr lang="en-US" b="1" dirty="0" smtClean="0">
                <a:solidFill>
                  <a:srgbClr val="00B050"/>
                </a:solidFill>
                <a:ea typeface="Calibri"/>
                <a:cs typeface="Arial"/>
              </a:rPr>
            </a:br>
            <a:r>
              <a:rPr lang="ar-SA" b="1" dirty="0" smtClean="0">
                <a:solidFill>
                  <a:schemeClr val="bg1">
                    <a:lumMod val="95000"/>
                  </a:schemeClr>
                </a:solidFill>
                <a:ea typeface="Calibri"/>
                <a:cs typeface="Arial"/>
              </a:rPr>
              <a:t>وَجْبَةِ</a:t>
            </a:r>
            <a:r>
              <a:rPr lang="ar-SA" b="1" dirty="0" smtClean="0">
                <a:solidFill>
                  <a:srgbClr val="00B050"/>
                </a:solidFill>
                <a:ea typeface="Calibri"/>
                <a:cs typeface="Arial"/>
              </a:rPr>
              <a:t> </a:t>
            </a:r>
            <a:r>
              <a:rPr lang="ar-SA" b="1" dirty="0">
                <a:solidFill>
                  <a:schemeClr val="bg1">
                    <a:lumMod val="95000"/>
                  </a:schemeClr>
                </a:solidFill>
                <a:ea typeface="Calibri"/>
                <a:cs typeface="Arial"/>
              </a:rPr>
              <a:t>طَعامٍ</a:t>
            </a:r>
            <a:r>
              <a:rPr lang="ar-SA" b="1" dirty="0">
                <a:solidFill>
                  <a:srgbClr val="00B050"/>
                </a:solidFill>
                <a:ea typeface="Calibri"/>
                <a:cs typeface="Arial"/>
              </a:rPr>
              <a:t> , وَبِالْعِنايَةِ الدّائِمَةِ بِها.</a:t>
            </a:r>
            <a:endParaRPr lang="he-IL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- هل فهمت شيئا من الفقرة ؟------------</a:t>
            </a:r>
            <a:br>
              <a:rPr lang="ar-SA" dirty="0" smtClean="0"/>
            </a:br>
            <a:r>
              <a:rPr lang="ar-SA" dirty="0" smtClean="0"/>
              <a:t>اكتبوا ما فهمتموه -----------------------</a:t>
            </a:r>
            <a:br>
              <a:rPr lang="ar-SA" dirty="0" smtClean="0"/>
            </a:br>
            <a:r>
              <a:rPr lang="ar-SA" dirty="0" smtClean="0"/>
              <a:t>2- هل عندكم افكار لتفهموها اكثر؟ </a:t>
            </a:r>
            <a:br>
              <a:rPr lang="ar-SA" dirty="0" smtClean="0"/>
            </a:br>
            <a:r>
              <a:rPr lang="ar-SA" dirty="0" smtClean="0"/>
              <a:t>اكتبوا الفكره  ----------------------------</a:t>
            </a:r>
            <a:br>
              <a:rPr lang="ar-SA" dirty="0" smtClean="0"/>
            </a:br>
            <a:r>
              <a:rPr lang="ar-SA" dirty="0" smtClean="0"/>
              <a:t>3- اكتبوها من جديد لتفهموا كل شيء فيها</a:t>
            </a:r>
            <a:br>
              <a:rPr lang="ar-SA" dirty="0" smtClean="0"/>
            </a:br>
            <a:r>
              <a:rPr lang="ar-SA" dirty="0" smtClean="0"/>
              <a:t>4- ماذا تعلمتم من ترتيبكم للفقرة ؟</a:t>
            </a:r>
            <a:br>
              <a:rPr lang="ar-SA" dirty="0" smtClean="0"/>
            </a:br>
            <a:r>
              <a:rPr lang="ar-SA" dirty="0" smtClean="0"/>
              <a:t>--------------------------------------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</TotalTime>
  <Words>9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المجموعة السادسة  1- اقرؤا الفقرة التالية واجبيبوا عن الاسئلة التي تليها:</vt:lpstr>
      <vt:lpstr> عَنْدَما رَأتْ حَنان الفُرشاةَ وَالمَعْجونَ   وَالكوبَ مُهْتَمّينَ بِأسنانِها شَعَرَتْ بِالسَّعادَةِ   , وَوَعَدَتْ أسْنانَها بِدوامِ تَنْظيفِها بَعْدَ كُلِّ   وَجْبَةِ طَعامٍ , وَبِالْعِنايَةِ الدّائِمَةِ بِها.</vt:lpstr>
      <vt:lpstr>- هل فهمت شيئا من الفقرة ؟------------ اكتبوا ما فهمتموه ----------------------- 2- هل عندكم افكار لتفهموها اكثر؟  اكتبوا الفكره  ---------------------------- 3- اكتبوها من جديد لتفهموا كل شيء فيها 4- ماذا تعلمتم من ترتيبكم للفقرة ؟ --------------------------------------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win7207</dc:creator>
  <cp:lastModifiedBy>win7208</cp:lastModifiedBy>
  <cp:revision>5</cp:revision>
  <dcterms:created xsi:type="dcterms:W3CDTF">2013-01-13T13:52:56Z</dcterms:created>
  <dcterms:modified xsi:type="dcterms:W3CDTF">2013-01-13T15:43:50Z</dcterms:modified>
</cp:coreProperties>
</file>