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362700" y="0"/>
            <a:ext cx="2019300" cy="5638800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0"/>
            <a:ext cx="5905500" cy="563880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304800" y="914400"/>
            <a:ext cx="3695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152900" y="914400"/>
            <a:ext cx="3695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PT" noProof="0" smtClean="0"/>
              <a:t>Clique no ícone para adicionar uma imagem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abstract3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00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</a:t>
            </a:r>
            <a:endParaRPr lang="en-US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914400"/>
            <a:ext cx="7543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2.wav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audio" Target="../media/audio4.wav"/><Relationship Id="rId10" Type="http://schemas.openxmlformats.org/officeDocument/2006/relationships/image" Target="../media/image6.png"/><Relationship Id="rId4" Type="http://schemas.openxmlformats.org/officeDocument/2006/relationships/audio" Target="../media/audio3.wav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audio" Target="../media/audio5.wav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audio" Target="../media/audio7.wav"/><Relationship Id="rId11" Type="http://schemas.openxmlformats.org/officeDocument/2006/relationships/image" Target="../media/image6.png"/><Relationship Id="rId5" Type="http://schemas.openxmlformats.org/officeDocument/2006/relationships/audio" Target="../media/audio6.wav"/><Relationship Id="rId10" Type="http://schemas.openxmlformats.org/officeDocument/2006/relationships/image" Target="../media/image5.png"/><Relationship Id="rId4" Type="http://schemas.openxmlformats.org/officeDocument/2006/relationships/audio" Target="../media/audio3.wav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6.png"/><Relationship Id="rId3" Type="http://schemas.openxmlformats.org/officeDocument/2006/relationships/audio" Target="../media/audio8.wav"/><Relationship Id="rId7" Type="http://schemas.openxmlformats.org/officeDocument/2006/relationships/image" Target="../media/image2.png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audio" Target="../media/audio9.wav"/><Relationship Id="rId11" Type="http://schemas.openxmlformats.org/officeDocument/2006/relationships/image" Target="../media/image4.png"/><Relationship Id="rId5" Type="http://schemas.openxmlformats.org/officeDocument/2006/relationships/audio" Target="../media/audio6.wav"/><Relationship Id="rId10" Type="http://schemas.openxmlformats.org/officeDocument/2006/relationships/image" Target="../media/image3.png"/><Relationship Id="rId4" Type="http://schemas.openxmlformats.org/officeDocument/2006/relationships/audio" Target="../media/audio3.wav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audio10.wav"/><Relationship Id="rId7" Type="http://schemas.openxmlformats.org/officeDocument/2006/relationships/image" Target="../media/image2.png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audio" Target="../media/audio11.wav"/><Relationship Id="rId11" Type="http://schemas.openxmlformats.org/officeDocument/2006/relationships/image" Target="../media/image7.png"/><Relationship Id="rId5" Type="http://schemas.openxmlformats.org/officeDocument/2006/relationships/audio" Target="../media/audio6.wav"/><Relationship Id="rId10" Type="http://schemas.openxmlformats.org/officeDocument/2006/relationships/image" Target="../media/image6.png"/><Relationship Id="rId4" Type="http://schemas.openxmlformats.org/officeDocument/2006/relationships/audio" Target="../media/audio3.wav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audio" Target="../media/audio12.wav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audio" Target="../media/audio13.wav"/><Relationship Id="rId11" Type="http://schemas.openxmlformats.org/officeDocument/2006/relationships/image" Target="../media/image6.png"/><Relationship Id="rId5" Type="http://schemas.openxmlformats.org/officeDocument/2006/relationships/audio" Target="../media/audio6.wav"/><Relationship Id="rId10" Type="http://schemas.openxmlformats.org/officeDocument/2006/relationships/image" Target="../media/image5.png"/><Relationship Id="rId4" Type="http://schemas.openxmlformats.org/officeDocument/2006/relationships/audio" Target="../media/audio3.wav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audio" Target="../media/audio14.wav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audio" Target="../media/audio15.wav"/><Relationship Id="rId11" Type="http://schemas.openxmlformats.org/officeDocument/2006/relationships/image" Target="../media/image6.png"/><Relationship Id="rId5" Type="http://schemas.openxmlformats.org/officeDocument/2006/relationships/audio" Target="../media/audio6.wav"/><Relationship Id="rId10" Type="http://schemas.openxmlformats.org/officeDocument/2006/relationships/image" Target="../media/image5.png"/><Relationship Id="rId4" Type="http://schemas.openxmlformats.org/officeDocument/2006/relationships/audio" Target="../media/audio3.wav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audio16.wav"/><Relationship Id="rId7" Type="http://schemas.openxmlformats.org/officeDocument/2006/relationships/image" Target="../media/image2.png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audio" Target="../media/audio6.wav"/><Relationship Id="rId11" Type="http://schemas.openxmlformats.org/officeDocument/2006/relationships/image" Target="../media/image7.png"/><Relationship Id="rId5" Type="http://schemas.openxmlformats.org/officeDocument/2006/relationships/audio" Target="../media/audio17.wav"/><Relationship Id="rId10" Type="http://schemas.openxmlformats.org/officeDocument/2006/relationships/image" Target="../media/image6.png"/><Relationship Id="rId4" Type="http://schemas.openxmlformats.org/officeDocument/2006/relationships/audio" Target="../media/audio3.wav"/><Relationship Id="rId9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audio18.wav"/><Relationship Id="rId7" Type="http://schemas.openxmlformats.org/officeDocument/2006/relationships/image" Target="../media/image2.png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audio" Target="../media/audio19.wav"/><Relationship Id="rId11" Type="http://schemas.openxmlformats.org/officeDocument/2006/relationships/image" Target="../media/image7.png"/><Relationship Id="rId5" Type="http://schemas.openxmlformats.org/officeDocument/2006/relationships/audio" Target="../media/audio6.wav"/><Relationship Id="rId10" Type="http://schemas.openxmlformats.org/officeDocument/2006/relationships/image" Target="../media/image6.png"/><Relationship Id="rId4" Type="http://schemas.openxmlformats.org/officeDocument/2006/relationships/audio" Target="../media/audio3.wav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1428750" y="0"/>
            <a:ext cx="728662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Personal Pronouns</a:t>
            </a:r>
          </a:p>
        </p:txBody>
      </p:sp>
      <p:sp>
        <p:nvSpPr>
          <p:cNvPr id="5" name="Rectângulo 4"/>
          <p:cNvSpPr>
            <a:spLocks noChangeArrowheads="1"/>
          </p:cNvSpPr>
          <p:nvPr/>
        </p:nvSpPr>
        <p:spPr bwMode="auto">
          <a:xfrm>
            <a:off x="7786688" y="3357563"/>
            <a:ext cx="10001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He</a:t>
            </a:r>
          </a:p>
        </p:txBody>
      </p:sp>
      <p:sp>
        <p:nvSpPr>
          <p:cNvPr id="6" name="Rectângulo 5"/>
          <p:cNvSpPr>
            <a:spLocks noChangeArrowheads="1"/>
          </p:cNvSpPr>
          <p:nvPr/>
        </p:nvSpPr>
        <p:spPr bwMode="auto">
          <a:xfrm>
            <a:off x="7643813" y="1857375"/>
            <a:ext cx="13350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You</a:t>
            </a:r>
          </a:p>
        </p:txBody>
      </p:sp>
      <p:sp>
        <p:nvSpPr>
          <p:cNvPr id="7" name="Rectângulo 6"/>
          <p:cNvSpPr>
            <a:spLocks noChangeArrowheads="1"/>
          </p:cNvSpPr>
          <p:nvPr/>
        </p:nvSpPr>
        <p:spPr bwMode="auto">
          <a:xfrm>
            <a:off x="8072438" y="1143000"/>
            <a:ext cx="587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SzPct val="79000"/>
            </a:pPr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I</a:t>
            </a:r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auto">
          <a:xfrm>
            <a:off x="7715250" y="2643188"/>
            <a:ext cx="11795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She</a:t>
            </a:r>
          </a:p>
        </p:txBody>
      </p:sp>
      <p:sp>
        <p:nvSpPr>
          <p:cNvPr id="9" name="Rectângulo 8"/>
          <p:cNvSpPr>
            <a:spLocks noChangeArrowheads="1"/>
          </p:cNvSpPr>
          <p:nvPr/>
        </p:nvSpPr>
        <p:spPr bwMode="auto">
          <a:xfrm>
            <a:off x="7858125" y="4071938"/>
            <a:ext cx="8255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It</a:t>
            </a:r>
          </a:p>
        </p:txBody>
      </p:sp>
      <p:sp>
        <p:nvSpPr>
          <p:cNvPr id="10" name="Rectângulo 9"/>
          <p:cNvSpPr>
            <a:spLocks noChangeArrowheads="1"/>
          </p:cNvSpPr>
          <p:nvPr/>
        </p:nvSpPr>
        <p:spPr bwMode="auto">
          <a:xfrm>
            <a:off x="7786688" y="4857750"/>
            <a:ext cx="10445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We</a:t>
            </a:r>
          </a:p>
        </p:txBody>
      </p:sp>
      <p:sp>
        <p:nvSpPr>
          <p:cNvPr id="11" name="Rectângulo 10"/>
          <p:cNvSpPr>
            <a:spLocks noChangeArrowheads="1"/>
          </p:cNvSpPr>
          <p:nvPr/>
        </p:nvSpPr>
        <p:spPr bwMode="auto">
          <a:xfrm>
            <a:off x="7686675" y="5643563"/>
            <a:ext cx="14573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They</a:t>
            </a:r>
          </a:p>
        </p:txBody>
      </p:sp>
      <p:sp>
        <p:nvSpPr>
          <p:cNvPr id="2058" name="CaixaDeTexto 13"/>
          <p:cNvSpPr txBox="1">
            <a:spLocks noChangeArrowheads="1"/>
          </p:cNvSpPr>
          <p:nvPr/>
        </p:nvSpPr>
        <p:spPr bwMode="auto">
          <a:xfrm>
            <a:off x="214313" y="2143125"/>
            <a:ext cx="7215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7030A0"/>
                </a:solidFill>
                <a:latin typeface="Forte" pitchFamily="66" charset="0"/>
              </a:rPr>
              <a:t>Replace the underlined expression ( subject of the sentence) by the correct personal pronoun on your right.</a:t>
            </a:r>
          </a:p>
        </p:txBody>
      </p:sp>
      <p:sp>
        <p:nvSpPr>
          <p:cNvPr id="13" name="Rectângulo 12"/>
          <p:cNvSpPr>
            <a:spLocks noChangeArrowheads="1"/>
          </p:cNvSpPr>
          <p:nvPr/>
        </p:nvSpPr>
        <p:spPr bwMode="auto">
          <a:xfrm>
            <a:off x="1785938" y="3071813"/>
            <a:ext cx="5715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 u="sng">
                <a:solidFill>
                  <a:srgbClr val="00B050"/>
                </a:solidFill>
                <a:latin typeface="Forte" pitchFamily="66" charset="0"/>
              </a:rPr>
              <a:t>Mary</a:t>
            </a:r>
            <a:r>
              <a:rPr lang="pt-PT" sz="5400">
                <a:solidFill>
                  <a:srgbClr val="002060"/>
                </a:solidFill>
                <a:latin typeface="Forte" pitchFamily="66" charset="0"/>
              </a:rPr>
              <a:t> is a student.</a:t>
            </a:r>
          </a:p>
        </p:txBody>
      </p:sp>
      <p:sp>
        <p:nvSpPr>
          <p:cNvPr id="2060" name="Rectângulo 15"/>
          <p:cNvSpPr>
            <a:spLocks noChangeArrowheads="1"/>
          </p:cNvSpPr>
          <p:nvPr/>
        </p:nvSpPr>
        <p:spPr bwMode="auto">
          <a:xfrm>
            <a:off x="1714500" y="4143375"/>
            <a:ext cx="5715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002060"/>
                </a:solidFill>
                <a:latin typeface="Forte" pitchFamily="66" charset="0"/>
              </a:rPr>
              <a:t> </a:t>
            </a:r>
            <a:r>
              <a:rPr lang="pt-PT" sz="5400">
                <a:solidFill>
                  <a:srgbClr val="C00000"/>
                </a:solidFill>
                <a:latin typeface="Forte" pitchFamily="66" charset="0"/>
              </a:rPr>
              <a:t>____ is a student</a:t>
            </a:r>
            <a:r>
              <a:rPr lang="pt-PT" sz="5400">
                <a:solidFill>
                  <a:srgbClr val="002060"/>
                </a:solidFill>
                <a:latin typeface="Forte" pitchFamily="66" charset="0"/>
              </a:rPr>
              <a:t>.</a:t>
            </a:r>
          </a:p>
        </p:txBody>
      </p:sp>
      <p:pic>
        <p:nvPicPr>
          <p:cNvPr id="15" name="Picture 6" descr="http://www.helpkidzlearn.com/images/menu_navigation/play_run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3125" y="1285875"/>
            <a:ext cx="1214438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62" name="Rectangle 2"/>
          <p:cNvGrpSpPr>
            <a:grpSpLocks/>
          </p:cNvGrpSpPr>
          <p:nvPr/>
        </p:nvGrpSpPr>
        <p:grpSpPr bwMode="auto">
          <a:xfrm>
            <a:off x="357188" y="4165600"/>
            <a:ext cx="469900" cy="2389188"/>
            <a:chOff x="4627" y="2377"/>
            <a:chExt cx="296" cy="1505"/>
          </a:xfrm>
        </p:grpSpPr>
        <p:pic>
          <p:nvPicPr>
            <p:cNvPr id="2078" name="Rectangle 2"/>
            <p:cNvPicPr>
              <a:picLocks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627" y="2377"/>
              <a:ext cx="296" cy="1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79" name="Text Box 9"/>
            <p:cNvSpPr txBox="1">
              <a:spLocks noChangeArrowheads="1"/>
            </p:cNvSpPr>
            <p:nvPr/>
          </p:nvSpPr>
          <p:spPr bwMode="auto">
            <a:xfrm>
              <a:off x="4643" y="2394"/>
              <a:ext cx="268" cy="14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</p:grpSp>
      <p:grpSp>
        <p:nvGrpSpPr>
          <p:cNvPr id="3" name="Rectangle 3"/>
          <p:cNvGrpSpPr>
            <a:grpSpLocks/>
          </p:cNvGrpSpPr>
          <p:nvPr/>
        </p:nvGrpSpPr>
        <p:grpSpPr bwMode="auto">
          <a:xfrm>
            <a:off x="357188" y="4152900"/>
            <a:ext cx="469900" cy="2401888"/>
            <a:chOff x="4627" y="2369"/>
            <a:chExt cx="296" cy="1513"/>
          </a:xfrm>
        </p:grpSpPr>
        <p:pic>
          <p:nvPicPr>
            <p:cNvPr id="2076" name="Rectangle 3"/>
            <p:cNvPicPr>
              <a:picLocks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627" y="2369"/>
              <a:ext cx="296" cy="1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77" name="Text Box 12"/>
            <p:cNvSpPr txBox="1">
              <a:spLocks noChangeArrowheads="1"/>
            </p:cNvSpPr>
            <p:nvPr/>
          </p:nvSpPr>
          <p:spPr bwMode="auto">
            <a:xfrm>
              <a:off x="4643" y="2385"/>
              <a:ext cx="270" cy="1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</p:grpSp>
      <p:sp>
        <p:nvSpPr>
          <p:cNvPr id="2064" name="Line 4"/>
          <p:cNvSpPr>
            <a:spLocks noChangeShapeType="1"/>
          </p:cNvSpPr>
          <p:nvPr/>
        </p:nvSpPr>
        <p:spPr bwMode="auto">
          <a:xfrm flipH="1">
            <a:off x="946150" y="4249738"/>
            <a:ext cx="4763" cy="2243137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5" name="Line 5"/>
          <p:cNvSpPr>
            <a:spLocks noChangeShapeType="1"/>
          </p:cNvSpPr>
          <p:nvPr/>
        </p:nvSpPr>
        <p:spPr bwMode="auto">
          <a:xfrm>
            <a:off x="950913" y="4249738"/>
            <a:ext cx="215900" cy="0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6" name="Line 9"/>
          <p:cNvSpPr>
            <a:spLocks noChangeShapeType="1"/>
          </p:cNvSpPr>
          <p:nvPr/>
        </p:nvSpPr>
        <p:spPr bwMode="auto">
          <a:xfrm>
            <a:off x="946150" y="6492875"/>
            <a:ext cx="215900" cy="0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7" name="Text Box 10"/>
          <p:cNvSpPr txBox="1">
            <a:spLocks noChangeArrowheads="1"/>
          </p:cNvSpPr>
          <p:nvPr/>
        </p:nvSpPr>
        <p:spPr bwMode="auto">
          <a:xfrm>
            <a:off x="0" y="3808413"/>
            <a:ext cx="1439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  <a:latin typeface="Calibri" pitchFamily="34" charset="0"/>
              </a:rPr>
              <a:t>15 Seconds</a:t>
            </a:r>
          </a:p>
        </p:txBody>
      </p:sp>
      <p:grpSp>
        <p:nvGrpSpPr>
          <p:cNvPr id="12" name="AutoShape 11"/>
          <p:cNvGrpSpPr>
            <a:grpSpLocks/>
          </p:cNvGrpSpPr>
          <p:nvPr/>
        </p:nvGrpSpPr>
        <p:grpSpPr bwMode="auto">
          <a:xfrm>
            <a:off x="22225" y="3214688"/>
            <a:ext cx="1487488" cy="542925"/>
            <a:chOff x="4416" y="1778"/>
            <a:chExt cx="937" cy="342"/>
          </a:xfrm>
        </p:grpSpPr>
        <p:pic>
          <p:nvPicPr>
            <p:cNvPr id="2074" name="AutoShape 11">
              <a:hlinkClick r:id="" action="ppaction://noaction" highlightClick="1"/>
            </p:cNvPr>
            <p:cNvPicPr>
              <a:picLocks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416" y="1778"/>
              <a:ext cx="937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75" name="Text Box 19"/>
            <p:cNvSpPr txBox="1">
              <a:spLocks noChangeArrowheads="1"/>
            </p:cNvSpPr>
            <p:nvPr/>
          </p:nvSpPr>
          <p:spPr bwMode="auto">
            <a:xfrm>
              <a:off x="4455" y="1800"/>
              <a:ext cx="863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>
                  <a:solidFill>
                    <a:srgbClr val="FFFFFF"/>
                  </a:solidFill>
                  <a:latin typeface="Calibri" pitchFamily="34" charset="0"/>
                </a:rPr>
                <a:t>Start Timer</a:t>
              </a:r>
            </a:p>
          </p:txBody>
        </p:sp>
      </p:grpSp>
      <p:sp>
        <p:nvSpPr>
          <p:cNvPr id="2069" name="Text Box 13"/>
          <p:cNvSpPr txBox="1">
            <a:spLocks noChangeArrowheads="1"/>
          </p:cNvSpPr>
          <p:nvPr/>
        </p:nvSpPr>
        <p:spPr bwMode="auto">
          <a:xfrm>
            <a:off x="1165225" y="4249738"/>
            <a:ext cx="431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Calibri" pitchFamily="34" charset="0"/>
              </a:rPr>
              <a:t>15</a:t>
            </a:r>
          </a:p>
        </p:txBody>
      </p:sp>
      <p:sp>
        <p:nvSpPr>
          <p:cNvPr id="2070" name="Text Box 14"/>
          <p:cNvSpPr txBox="1">
            <a:spLocks noChangeArrowheads="1"/>
          </p:cNvSpPr>
          <p:nvPr/>
        </p:nvSpPr>
        <p:spPr bwMode="auto">
          <a:xfrm>
            <a:off x="1165225" y="6321425"/>
            <a:ext cx="431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Calibri" pitchFamily="34" charset="0"/>
              </a:rPr>
              <a:t>0</a:t>
            </a:r>
          </a:p>
        </p:txBody>
      </p:sp>
      <p:pic>
        <p:nvPicPr>
          <p:cNvPr id="31" name="MSj03883630000[1].wav">
            <a:hlinkClick r:id="" action="ppaction://media"/>
          </p:cNvPr>
          <p:cNvPicPr>
            <a:picLocks noRot="1" noChangeAspect="1"/>
          </p:cNvPicPr>
          <p:nvPr>
            <a:wavAudioFile r:embed="rId1" name="MSj03883630000[1].wav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93788" y="5178425"/>
            <a:ext cx="3571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3" descr="C:\Documents and Settings\vanda\Os meus documentos\As minhas imagens\setas\arrow-right-blue_benji_p_01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857625" y="6000750"/>
            <a:ext cx="150018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3" name="Picture 3" descr="C:\Documents and Settings\vanda\Os meus documentos\As minhas imagens\Disney Clipart 800+\Disney Clipart 800+\Clipart\Disney\roger2.gi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57188" y="0"/>
            <a:ext cx="1500187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extToSpeech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xtToSpeech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xtToSpeech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22222E-6 L -0.58142 0.19421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1" y="9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extToSpeech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xtToSpeech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xtToSpeech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xtToSpeech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xtToSpeech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7" dur="1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0"/>
                            </p:stCondLst>
                            <p:childTnLst>
                              <p:par>
                                <p:cTn id="7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1" dur="4609" fill="hold"/>
                                        <p:tgtEl>
                                          <p:spTgt spid="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>
                <p:cTn id="7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"/>
                </p:tgtEl>
              </p:cMediaNode>
            </p:audio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1571625" y="214313"/>
            <a:ext cx="728662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Personal Pronouns</a:t>
            </a:r>
          </a:p>
        </p:txBody>
      </p:sp>
      <p:sp>
        <p:nvSpPr>
          <p:cNvPr id="3" name="Rectângulo 2"/>
          <p:cNvSpPr>
            <a:spLocks noChangeArrowheads="1"/>
          </p:cNvSpPr>
          <p:nvPr/>
        </p:nvSpPr>
        <p:spPr bwMode="auto">
          <a:xfrm>
            <a:off x="7786688" y="3357563"/>
            <a:ext cx="10001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He</a:t>
            </a:r>
          </a:p>
        </p:txBody>
      </p:sp>
      <p:sp>
        <p:nvSpPr>
          <p:cNvPr id="4" name="Rectângulo 3"/>
          <p:cNvSpPr>
            <a:spLocks noChangeArrowheads="1"/>
          </p:cNvSpPr>
          <p:nvPr/>
        </p:nvSpPr>
        <p:spPr bwMode="auto">
          <a:xfrm>
            <a:off x="7643813" y="1857375"/>
            <a:ext cx="13350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You</a:t>
            </a:r>
          </a:p>
        </p:txBody>
      </p:sp>
      <p:sp>
        <p:nvSpPr>
          <p:cNvPr id="5" name="Rectângulo 4"/>
          <p:cNvSpPr>
            <a:spLocks noChangeArrowheads="1"/>
          </p:cNvSpPr>
          <p:nvPr/>
        </p:nvSpPr>
        <p:spPr bwMode="auto">
          <a:xfrm>
            <a:off x="8072438" y="1143000"/>
            <a:ext cx="587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SzPct val="79000"/>
            </a:pPr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I</a:t>
            </a:r>
          </a:p>
        </p:txBody>
      </p:sp>
      <p:sp>
        <p:nvSpPr>
          <p:cNvPr id="6" name="Rectângulo 5"/>
          <p:cNvSpPr>
            <a:spLocks noChangeArrowheads="1"/>
          </p:cNvSpPr>
          <p:nvPr/>
        </p:nvSpPr>
        <p:spPr bwMode="auto">
          <a:xfrm>
            <a:off x="7715250" y="2643188"/>
            <a:ext cx="11795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She</a:t>
            </a:r>
          </a:p>
        </p:txBody>
      </p:sp>
      <p:sp>
        <p:nvSpPr>
          <p:cNvPr id="7" name="Rectângulo 6"/>
          <p:cNvSpPr>
            <a:spLocks noChangeArrowheads="1"/>
          </p:cNvSpPr>
          <p:nvPr/>
        </p:nvSpPr>
        <p:spPr bwMode="auto">
          <a:xfrm>
            <a:off x="7858125" y="4071938"/>
            <a:ext cx="8255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It</a:t>
            </a:r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auto">
          <a:xfrm>
            <a:off x="7786688" y="4857750"/>
            <a:ext cx="10445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We</a:t>
            </a:r>
          </a:p>
        </p:txBody>
      </p:sp>
      <p:sp>
        <p:nvSpPr>
          <p:cNvPr id="9" name="Rectângulo 8"/>
          <p:cNvSpPr/>
          <p:nvPr/>
        </p:nvSpPr>
        <p:spPr>
          <a:xfrm>
            <a:off x="7686486" y="5643578"/>
            <a:ext cx="145751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5400" dirty="0" err="1">
                <a:solidFill>
                  <a:srgbClr val="7030A0"/>
                </a:solidFill>
                <a:latin typeface="Forte" pitchFamily="66" charset="0"/>
              </a:rPr>
              <a:t>They</a:t>
            </a:r>
            <a:endParaRPr lang="pt-PT" sz="5400" b="1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Forte" pitchFamily="66" charset="0"/>
            </a:endParaRPr>
          </a:p>
        </p:txBody>
      </p:sp>
      <p:sp>
        <p:nvSpPr>
          <p:cNvPr id="3082" name="CaixaDeTexto 38"/>
          <p:cNvSpPr txBox="1">
            <a:spLocks noChangeArrowheads="1"/>
          </p:cNvSpPr>
          <p:nvPr/>
        </p:nvSpPr>
        <p:spPr bwMode="auto">
          <a:xfrm>
            <a:off x="214313" y="2143125"/>
            <a:ext cx="7215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7030A0"/>
                </a:solidFill>
                <a:latin typeface="Forte" pitchFamily="66" charset="0"/>
              </a:rPr>
              <a:t>Replace the underlined expression ( subject of the sentence) by the correct personal pronoun on your right.</a:t>
            </a:r>
          </a:p>
        </p:txBody>
      </p:sp>
      <p:sp>
        <p:nvSpPr>
          <p:cNvPr id="11" name="Rectângulo 10"/>
          <p:cNvSpPr/>
          <p:nvPr/>
        </p:nvSpPr>
        <p:spPr>
          <a:xfrm>
            <a:off x="1785938" y="3071813"/>
            <a:ext cx="57150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5400" u="sng" dirty="0" err="1">
                <a:solidFill>
                  <a:srgbClr val="00B050"/>
                </a:solidFill>
                <a:latin typeface="Forte" pitchFamily="66" charset="0"/>
              </a:rPr>
              <a:t>Mark</a:t>
            </a:r>
            <a:r>
              <a:rPr lang="pt-PT" sz="5400" u="sng" dirty="0">
                <a:solidFill>
                  <a:srgbClr val="00B050"/>
                </a:solidFill>
                <a:latin typeface="Forte" pitchFamily="66" charset="0"/>
              </a:rPr>
              <a:t> </a:t>
            </a:r>
            <a:r>
              <a:rPr lang="pt-PT" sz="5400" dirty="0" err="1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is</a:t>
            </a:r>
            <a:r>
              <a:rPr lang="pt-PT" sz="54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 a </a:t>
            </a:r>
            <a:r>
              <a:rPr lang="pt-PT" sz="5400" dirty="0" err="1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boy</a:t>
            </a:r>
            <a:r>
              <a:rPr lang="pt-PT" sz="54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.</a:t>
            </a:r>
          </a:p>
        </p:txBody>
      </p:sp>
      <p:sp>
        <p:nvSpPr>
          <p:cNvPr id="3084" name="Rectângulo 40"/>
          <p:cNvSpPr>
            <a:spLocks noChangeArrowheads="1"/>
          </p:cNvSpPr>
          <p:nvPr/>
        </p:nvSpPr>
        <p:spPr bwMode="auto">
          <a:xfrm>
            <a:off x="1714500" y="4143375"/>
            <a:ext cx="5715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002060"/>
                </a:solidFill>
                <a:latin typeface="Forte" pitchFamily="66" charset="0"/>
              </a:rPr>
              <a:t> </a:t>
            </a:r>
            <a:r>
              <a:rPr lang="pt-PT" sz="5400">
                <a:solidFill>
                  <a:srgbClr val="C00000"/>
                </a:solidFill>
                <a:latin typeface="Forte" pitchFamily="66" charset="0"/>
              </a:rPr>
              <a:t>____ is a boy.</a:t>
            </a:r>
            <a:endParaRPr lang="pt-PT" sz="5400">
              <a:solidFill>
                <a:srgbClr val="002060"/>
              </a:solidFill>
              <a:latin typeface="Forte" pitchFamily="66" charset="0"/>
            </a:endParaRPr>
          </a:p>
        </p:txBody>
      </p:sp>
      <p:pic>
        <p:nvPicPr>
          <p:cNvPr id="3085" name="Picture 6" descr="http://www.helpkidzlearn.com/images/menu_navigation/play_run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43125" y="1285875"/>
            <a:ext cx="1214438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086" name="Rectangle 2"/>
          <p:cNvGrpSpPr>
            <a:grpSpLocks/>
          </p:cNvGrpSpPr>
          <p:nvPr/>
        </p:nvGrpSpPr>
        <p:grpSpPr bwMode="auto">
          <a:xfrm>
            <a:off x="357188" y="4165600"/>
            <a:ext cx="469900" cy="2389188"/>
            <a:chOff x="4627" y="2377"/>
            <a:chExt cx="296" cy="1505"/>
          </a:xfrm>
        </p:grpSpPr>
        <p:pic>
          <p:nvPicPr>
            <p:cNvPr id="3102" name="Rectangle 2"/>
            <p:cNvPicPr>
              <a:picLocks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627" y="2377"/>
              <a:ext cx="296" cy="1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03" name="Text Box 9"/>
            <p:cNvSpPr txBox="1">
              <a:spLocks noChangeArrowheads="1"/>
            </p:cNvSpPr>
            <p:nvPr/>
          </p:nvSpPr>
          <p:spPr bwMode="auto">
            <a:xfrm>
              <a:off x="4643" y="2394"/>
              <a:ext cx="268" cy="14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</p:grpSp>
      <p:grpSp>
        <p:nvGrpSpPr>
          <p:cNvPr id="12" name="Rectangle 3"/>
          <p:cNvGrpSpPr>
            <a:grpSpLocks/>
          </p:cNvGrpSpPr>
          <p:nvPr/>
        </p:nvGrpSpPr>
        <p:grpSpPr bwMode="auto">
          <a:xfrm>
            <a:off x="357188" y="4152900"/>
            <a:ext cx="469900" cy="2401888"/>
            <a:chOff x="4627" y="2369"/>
            <a:chExt cx="296" cy="1513"/>
          </a:xfrm>
        </p:grpSpPr>
        <p:pic>
          <p:nvPicPr>
            <p:cNvPr id="3100" name="Rectangle 3"/>
            <p:cNvPicPr>
              <a:picLocks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627" y="2369"/>
              <a:ext cx="296" cy="1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01" name="Text Box 12"/>
            <p:cNvSpPr txBox="1">
              <a:spLocks noChangeArrowheads="1"/>
            </p:cNvSpPr>
            <p:nvPr/>
          </p:nvSpPr>
          <p:spPr bwMode="auto">
            <a:xfrm>
              <a:off x="4643" y="2385"/>
              <a:ext cx="270" cy="1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</p:grpSp>
      <p:sp>
        <p:nvSpPr>
          <p:cNvPr id="3088" name="Line 4"/>
          <p:cNvSpPr>
            <a:spLocks noChangeShapeType="1"/>
          </p:cNvSpPr>
          <p:nvPr/>
        </p:nvSpPr>
        <p:spPr bwMode="auto">
          <a:xfrm flipH="1">
            <a:off x="946150" y="4249738"/>
            <a:ext cx="4763" cy="2243137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9" name="Line 5"/>
          <p:cNvSpPr>
            <a:spLocks noChangeShapeType="1"/>
          </p:cNvSpPr>
          <p:nvPr/>
        </p:nvSpPr>
        <p:spPr bwMode="auto">
          <a:xfrm>
            <a:off x="950913" y="4249738"/>
            <a:ext cx="215900" cy="0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0" name="Line 9"/>
          <p:cNvSpPr>
            <a:spLocks noChangeShapeType="1"/>
          </p:cNvSpPr>
          <p:nvPr/>
        </p:nvSpPr>
        <p:spPr bwMode="auto">
          <a:xfrm>
            <a:off x="946150" y="6492875"/>
            <a:ext cx="215900" cy="0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1" name="Text Box 10"/>
          <p:cNvSpPr txBox="1">
            <a:spLocks noChangeArrowheads="1"/>
          </p:cNvSpPr>
          <p:nvPr/>
        </p:nvSpPr>
        <p:spPr bwMode="auto">
          <a:xfrm>
            <a:off x="0" y="3808413"/>
            <a:ext cx="1439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  <a:latin typeface="Calibri" pitchFamily="34" charset="0"/>
              </a:rPr>
              <a:t>15 Seconds</a:t>
            </a:r>
          </a:p>
        </p:txBody>
      </p:sp>
      <p:grpSp>
        <p:nvGrpSpPr>
          <p:cNvPr id="13" name="AutoShape 11"/>
          <p:cNvGrpSpPr>
            <a:grpSpLocks/>
          </p:cNvGrpSpPr>
          <p:nvPr/>
        </p:nvGrpSpPr>
        <p:grpSpPr bwMode="auto">
          <a:xfrm>
            <a:off x="22225" y="3214688"/>
            <a:ext cx="1487488" cy="542925"/>
            <a:chOff x="4416" y="1778"/>
            <a:chExt cx="937" cy="342"/>
          </a:xfrm>
        </p:grpSpPr>
        <p:pic>
          <p:nvPicPr>
            <p:cNvPr id="3098" name="AutoShape 11">
              <a:hlinkClick r:id="" action="ppaction://noaction" highlightClick="1"/>
            </p:cNvPr>
            <p:cNvPicPr>
              <a:picLocks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4416" y="1778"/>
              <a:ext cx="937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99" name="Text Box 19"/>
            <p:cNvSpPr txBox="1">
              <a:spLocks noChangeArrowheads="1"/>
            </p:cNvSpPr>
            <p:nvPr/>
          </p:nvSpPr>
          <p:spPr bwMode="auto">
            <a:xfrm>
              <a:off x="4455" y="1800"/>
              <a:ext cx="863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>
                  <a:solidFill>
                    <a:srgbClr val="FFFFFF"/>
                  </a:solidFill>
                  <a:latin typeface="Calibri" pitchFamily="34" charset="0"/>
                </a:rPr>
                <a:t>Start Timer</a:t>
              </a:r>
            </a:p>
          </p:txBody>
        </p:sp>
      </p:grpSp>
      <p:sp>
        <p:nvSpPr>
          <p:cNvPr id="3093" name="Text Box 13"/>
          <p:cNvSpPr txBox="1">
            <a:spLocks noChangeArrowheads="1"/>
          </p:cNvSpPr>
          <p:nvPr/>
        </p:nvSpPr>
        <p:spPr bwMode="auto">
          <a:xfrm>
            <a:off x="1165225" y="4249738"/>
            <a:ext cx="431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Calibri" pitchFamily="34" charset="0"/>
              </a:rPr>
              <a:t>15</a:t>
            </a:r>
          </a:p>
        </p:txBody>
      </p:sp>
      <p:sp>
        <p:nvSpPr>
          <p:cNvPr id="3094" name="Text Box 14"/>
          <p:cNvSpPr txBox="1">
            <a:spLocks noChangeArrowheads="1"/>
          </p:cNvSpPr>
          <p:nvPr/>
        </p:nvSpPr>
        <p:spPr bwMode="auto">
          <a:xfrm>
            <a:off x="1165225" y="6321425"/>
            <a:ext cx="431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Calibri" pitchFamily="34" charset="0"/>
              </a:rPr>
              <a:t>0</a:t>
            </a:r>
          </a:p>
        </p:txBody>
      </p:sp>
      <p:pic>
        <p:nvPicPr>
          <p:cNvPr id="29" name="MSj03883630000[1].wav">
            <a:hlinkClick r:id="" action="ppaction://media"/>
          </p:cNvPr>
          <p:cNvPicPr>
            <a:picLocks noRot="1" noChangeAspect="1"/>
          </p:cNvPicPr>
          <p:nvPr>
            <a:wavAudioFile r:embed="rId1" name="MSj03883630000[1].wav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093788" y="5178425"/>
            <a:ext cx="3571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3" descr="C:\Documents and Settings\vanda\Os meus documentos\As minhas imagens\setas\arrow-right-blue_benji_p_01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857750" y="5500688"/>
            <a:ext cx="1500188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7" name="Picture 3" descr="C:\Documents and Settings\vanda\Os meus documentos\As minhas imagens\Disney Clipart 800+\Disney Clipart 800+\Clipart\Disney\roger2.gi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28625" y="0"/>
            <a:ext cx="1500188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extToSpeech8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xtToSpeech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xtToSpeech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no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L -0.52431 0.11112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2" y="5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extToSpeech7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xtToSpeech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xtToSpeech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xtToSpeech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4" dur="1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0"/>
                            </p:stCondLst>
                            <p:childTnLst>
                              <p:par>
                                <p:cTn id="6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8" dur="4609" fill="hold"/>
                                        <p:tgtEl>
                                          <p:spTgt spid="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>
                <p:cTn id="6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"/>
                </p:tgtEl>
              </p:cMediaNode>
            </p:audio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1857375" y="0"/>
            <a:ext cx="728662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Personal Pronouns</a:t>
            </a:r>
          </a:p>
        </p:txBody>
      </p:sp>
      <p:sp>
        <p:nvSpPr>
          <p:cNvPr id="3" name="Rectângulo 2"/>
          <p:cNvSpPr>
            <a:spLocks noChangeArrowheads="1"/>
          </p:cNvSpPr>
          <p:nvPr/>
        </p:nvSpPr>
        <p:spPr bwMode="auto">
          <a:xfrm>
            <a:off x="7786688" y="3357563"/>
            <a:ext cx="10001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He</a:t>
            </a:r>
          </a:p>
        </p:txBody>
      </p:sp>
      <p:sp>
        <p:nvSpPr>
          <p:cNvPr id="4" name="Rectângulo 3"/>
          <p:cNvSpPr>
            <a:spLocks noChangeArrowheads="1"/>
          </p:cNvSpPr>
          <p:nvPr/>
        </p:nvSpPr>
        <p:spPr bwMode="auto">
          <a:xfrm>
            <a:off x="7643813" y="1857375"/>
            <a:ext cx="13350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You</a:t>
            </a:r>
          </a:p>
        </p:txBody>
      </p:sp>
      <p:sp>
        <p:nvSpPr>
          <p:cNvPr id="5" name="Rectângulo 4"/>
          <p:cNvSpPr>
            <a:spLocks noChangeArrowheads="1"/>
          </p:cNvSpPr>
          <p:nvPr/>
        </p:nvSpPr>
        <p:spPr bwMode="auto">
          <a:xfrm>
            <a:off x="8072438" y="1143000"/>
            <a:ext cx="587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SzPct val="79000"/>
            </a:pPr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I</a:t>
            </a:r>
          </a:p>
        </p:txBody>
      </p:sp>
      <p:sp>
        <p:nvSpPr>
          <p:cNvPr id="6" name="Rectângulo 5"/>
          <p:cNvSpPr>
            <a:spLocks noChangeArrowheads="1"/>
          </p:cNvSpPr>
          <p:nvPr/>
        </p:nvSpPr>
        <p:spPr bwMode="auto">
          <a:xfrm>
            <a:off x="7715250" y="2643188"/>
            <a:ext cx="11795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She</a:t>
            </a:r>
          </a:p>
        </p:txBody>
      </p:sp>
      <p:sp>
        <p:nvSpPr>
          <p:cNvPr id="7" name="Rectângulo 6"/>
          <p:cNvSpPr>
            <a:spLocks noChangeArrowheads="1"/>
          </p:cNvSpPr>
          <p:nvPr/>
        </p:nvSpPr>
        <p:spPr bwMode="auto">
          <a:xfrm>
            <a:off x="7858125" y="4071938"/>
            <a:ext cx="8255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It</a:t>
            </a:r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auto">
          <a:xfrm>
            <a:off x="7786688" y="4857750"/>
            <a:ext cx="10445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We</a:t>
            </a:r>
          </a:p>
        </p:txBody>
      </p:sp>
      <p:sp>
        <p:nvSpPr>
          <p:cNvPr id="9" name="Rectângulo 8"/>
          <p:cNvSpPr>
            <a:spLocks noChangeArrowheads="1"/>
          </p:cNvSpPr>
          <p:nvPr/>
        </p:nvSpPr>
        <p:spPr bwMode="auto">
          <a:xfrm>
            <a:off x="7686675" y="5643563"/>
            <a:ext cx="14573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They</a:t>
            </a:r>
          </a:p>
        </p:txBody>
      </p:sp>
      <p:sp>
        <p:nvSpPr>
          <p:cNvPr id="4106" name="CaixaDeTexto 9"/>
          <p:cNvSpPr txBox="1">
            <a:spLocks noChangeArrowheads="1"/>
          </p:cNvSpPr>
          <p:nvPr/>
        </p:nvSpPr>
        <p:spPr bwMode="auto">
          <a:xfrm>
            <a:off x="214313" y="2143125"/>
            <a:ext cx="7215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7030A0"/>
                </a:solidFill>
                <a:latin typeface="Forte" pitchFamily="66" charset="0"/>
              </a:rPr>
              <a:t>Replace the underlined expression ( subject of the sentence) by the correct personal pronoun on your right.</a:t>
            </a:r>
          </a:p>
        </p:txBody>
      </p:sp>
      <p:sp>
        <p:nvSpPr>
          <p:cNvPr id="11" name="Rectângulo 10"/>
          <p:cNvSpPr/>
          <p:nvPr/>
        </p:nvSpPr>
        <p:spPr>
          <a:xfrm>
            <a:off x="928688" y="2714625"/>
            <a:ext cx="6643687" cy="1754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5400" u="sng" dirty="0" err="1">
                <a:solidFill>
                  <a:schemeClr val="accent1">
                    <a:lumMod val="50000"/>
                  </a:schemeClr>
                </a:solidFill>
                <a:latin typeface="Forte" pitchFamily="66" charset="0"/>
              </a:rPr>
              <a:t>Susan</a:t>
            </a:r>
            <a:r>
              <a:rPr lang="pt-PT" sz="5400" u="sng" dirty="0">
                <a:solidFill>
                  <a:schemeClr val="accent1">
                    <a:lumMod val="50000"/>
                  </a:schemeClr>
                </a:solidFill>
                <a:latin typeface="Forte" pitchFamily="66" charset="0"/>
              </a:rPr>
              <a:t> </a:t>
            </a:r>
            <a:r>
              <a:rPr lang="pt-PT" sz="5400" u="sng" dirty="0" err="1">
                <a:solidFill>
                  <a:schemeClr val="accent1">
                    <a:lumMod val="50000"/>
                  </a:schemeClr>
                </a:solidFill>
                <a:latin typeface="Forte" pitchFamily="66" charset="0"/>
              </a:rPr>
              <a:t>and</a:t>
            </a:r>
            <a:r>
              <a:rPr lang="pt-PT" sz="5400" u="sng" dirty="0">
                <a:solidFill>
                  <a:schemeClr val="accent1">
                    <a:lumMod val="50000"/>
                  </a:schemeClr>
                </a:solidFill>
                <a:latin typeface="Forte" pitchFamily="66" charset="0"/>
              </a:rPr>
              <a:t> </a:t>
            </a:r>
            <a:r>
              <a:rPr lang="pt-PT" sz="5400" u="sng" dirty="0" err="1">
                <a:solidFill>
                  <a:schemeClr val="accent1">
                    <a:lumMod val="50000"/>
                  </a:schemeClr>
                </a:solidFill>
                <a:latin typeface="Forte" pitchFamily="66" charset="0"/>
              </a:rPr>
              <a:t>Mark</a:t>
            </a:r>
            <a:r>
              <a:rPr lang="pt-PT" sz="5400" u="sng" dirty="0">
                <a:solidFill>
                  <a:schemeClr val="accent1">
                    <a:lumMod val="50000"/>
                  </a:schemeClr>
                </a:solidFill>
                <a:latin typeface="Forte" pitchFamily="66" charset="0"/>
              </a:rPr>
              <a:t> </a:t>
            </a:r>
            <a:r>
              <a:rPr lang="pt-PT" sz="54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are </a:t>
            </a:r>
            <a:r>
              <a:rPr lang="pt-PT" sz="5400" dirty="0" err="1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twins</a:t>
            </a:r>
            <a:r>
              <a:rPr lang="pt-PT" sz="54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.</a:t>
            </a:r>
          </a:p>
        </p:txBody>
      </p:sp>
      <p:sp>
        <p:nvSpPr>
          <p:cNvPr id="4108" name="Rectângulo 11"/>
          <p:cNvSpPr>
            <a:spLocks noChangeArrowheads="1"/>
          </p:cNvSpPr>
          <p:nvPr/>
        </p:nvSpPr>
        <p:spPr bwMode="auto">
          <a:xfrm>
            <a:off x="1071563" y="4500563"/>
            <a:ext cx="5715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002060"/>
                </a:solidFill>
                <a:latin typeface="Forte" pitchFamily="66" charset="0"/>
              </a:rPr>
              <a:t> </a:t>
            </a:r>
            <a:r>
              <a:rPr lang="pt-PT" sz="5400">
                <a:solidFill>
                  <a:srgbClr val="C00000"/>
                </a:solidFill>
                <a:latin typeface="Forte" pitchFamily="66" charset="0"/>
              </a:rPr>
              <a:t>____are twins.</a:t>
            </a:r>
            <a:endParaRPr lang="pt-PT" sz="5400">
              <a:solidFill>
                <a:srgbClr val="002060"/>
              </a:solidFill>
              <a:latin typeface="Forte" pitchFamily="66" charset="0"/>
            </a:endParaRPr>
          </a:p>
        </p:txBody>
      </p:sp>
      <p:pic>
        <p:nvPicPr>
          <p:cNvPr id="4109" name="Picture 6" descr="http://www.helpkidzlearn.com/images/menu_navigation/play_run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43125" y="1285875"/>
            <a:ext cx="1214438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3" descr="C:\Documents and Settings\vanda\Os meus documentos\As minhas imagens\setas\arrow-right-blue_benji_p_01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57750" y="5500688"/>
            <a:ext cx="1500188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1" name="Picture 3" descr="C:\Documents and Settings\vanda\Os meus documentos\As minhas imagens\Disney Clipart 800+\Disney Clipart 800+\Clipart\Disney\roger2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57188" y="0"/>
            <a:ext cx="1500187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112" name="Rectangle 2"/>
          <p:cNvGrpSpPr>
            <a:grpSpLocks/>
          </p:cNvGrpSpPr>
          <p:nvPr/>
        </p:nvGrpSpPr>
        <p:grpSpPr bwMode="auto">
          <a:xfrm>
            <a:off x="357188" y="4165600"/>
            <a:ext cx="469900" cy="2389188"/>
            <a:chOff x="4627" y="2377"/>
            <a:chExt cx="296" cy="1505"/>
          </a:xfrm>
        </p:grpSpPr>
        <p:pic>
          <p:nvPicPr>
            <p:cNvPr id="4125" name="Rectangle 2"/>
            <p:cNvPicPr>
              <a:picLocks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4627" y="2377"/>
              <a:ext cx="296" cy="1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26" name="Text Box 9"/>
            <p:cNvSpPr txBox="1">
              <a:spLocks noChangeArrowheads="1"/>
            </p:cNvSpPr>
            <p:nvPr/>
          </p:nvSpPr>
          <p:spPr bwMode="auto">
            <a:xfrm>
              <a:off x="4643" y="2394"/>
              <a:ext cx="268" cy="14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</p:grpSp>
      <p:grpSp>
        <p:nvGrpSpPr>
          <p:cNvPr id="12" name="Rectangle 3"/>
          <p:cNvGrpSpPr>
            <a:grpSpLocks/>
          </p:cNvGrpSpPr>
          <p:nvPr/>
        </p:nvGrpSpPr>
        <p:grpSpPr bwMode="auto">
          <a:xfrm>
            <a:off x="357188" y="4152900"/>
            <a:ext cx="469900" cy="2401888"/>
            <a:chOff x="4627" y="2369"/>
            <a:chExt cx="296" cy="1513"/>
          </a:xfrm>
        </p:grpSpPr>
        <p:pic>
          <p:nvPicPr>
            <p:cNvPr id="4123" name="Rectangle 3"/>
            <p:cNvPicPr>
              <a:picLocks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4627" y="2369"/>
              <a:ext cx="296" cy="1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24" name="Text Box 12"/>
            <p:cNvSpPr txBox="1">
              <a:spLocks noChangeArrowheads="1"/>
            </p:cNvSpPr>
            <p:nvPr/>
          </p:nvSpPr>
          <p:spPr bwMode="auto">
            <a:xfrm>
              <a:off x="4643" y="2385"/>
              <a:ext cx="270" cy="1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</p:grpSp>
      <p:sp>
        <p:nvSpPr>
          <p:cNvPr id="4114" name="Line 4"/>
          <p:cNvSpPr>
            <a:spLocks noChangeShapeType="1"/>
          </p:cNvSpPr>
          <p:nvPr/>
        </p:nvSpPr>
        <p:spPr bwMode="auto">
          <a:xfrm flipH="1">
            <a:off x="946150" y="4249738"/>
            <a:ext cx="4763" cy="2243137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5" name="Line 5"/>
          <p:cNvSpPr>
            <a:spLocks noChangeShapeType="1"/>
          </p:cNvSpPr>
          <p:nvPr/>
        </p:nvSpPr>
        <p:spPr bwMode="auto">
          <a:xfrm>
            <a:off x="950913" y="4249738"/>
            <a:ext cx="215900" cy="0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6" name="Line 9"/>
          <p:cNvSpPr>
            <a:spLocks noChangeShapeType="1"/>
          </p:cNvSpPr>
          <p:nvPr/>
        </p:nvSpPr>
        <p:spPr bwMode="auto">
          <a:xfrm>
            <a:off x="946150" y="6492875"/>
            <a:ext cx="215900" cy="0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" name="AutoShape 11"/>
          <p:cNvGrpSpPr>
            <a:grpSpLocks/>
          </p:cNvGrpSpPr>
          <p:nvPr/>
        </p:nvGrpSpPr>
        <p:grpSpPr bwMode="auto">
          <a:xfrm>
            <a:off x="22225" y="3478213"/>
            <a:ext cx="1487488" cy="542925"/>
            <a:chOff x="4416" y="1778"/>
            <a:chExt cx="937" cy="342"/>
          </a:xfrm>
        </p:grpSpPr>
        <p:pic>
          <p:nvPicPr>
            <p:cNvPr id="4121" name="AutoShape 11">
              <a:hlinkClick r:id="" action="ppaction://noaction" highlightClick="1"/>
            </p:cNvPr>
            <p:cNvPicPr>
              <a:picLocks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4416" y="1778"/>
              <a:ext cx="937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22" name="Text Box 19"/>
            <p:cNvSpPr txBox="1">
              <a:spLocks noChangeArrowheads="1"/>
            </p:cNvSpPr>
            <p:nvPr/>
          </p:nvSpPr>
          <p:spPr bwMode="auto">
            <a:xfrm>
              <a:off x="4455" y="1800"/>
              <a:ext cx="863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>
                  <a:solidFill>
                    <a:srgbClr val="FFFFFF"/>
                  </a:solidFill>
                  <a:latin typeface="Calibri" pitchFamily="34" charset="0"/>
                </a:rPr>
                <a:t>Start Timer</a:t>
              </a:r>
            </a:p>
          </p:txBody>
        </p:sp>
      </p:grpSp>
      <p:sp>
        <p:nvSpPr>
          <p:cNvPr id="4118" name="Text Box 13"/>
          <p:cNvSpPr txBox="1">
            <a:spLocks noChangeArrowheads="1"/>
          </p:cNvSpPr>
          <p:nvPr/>
        </p:nvSpPr>
        <p:spPr bwMode="auto">
          <a:xfrm>
            <a:off x="1165225" y="4249738"/>
            <a:ext cx="431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Calibri" pitchFamily="34" charset="0"/>
              </a:rPr>
              <a:t>15</a:t>
            </a:r>
          </a:p>
        </p:txBody>
      </p:sp>
      <p:sp>
        <p:nvSpPr>
          <p:cNvPr id="4119" name="Text Box 14"/>
          <p:cNvSpPr txBox="1">
            <a:spLocks noChangeArrowheads="1"/>
          </p:cNvSpPr>
          <p:nvPr/>
        </p:nvSpPr>
        <p:spPr bwMode="auto">
          <a:xfrm>
            <a:off x="1165225" y="6321425"/>
            <a:ext cx="431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Calibri" pitchFamily="34" charset="0"/>
              </a:rPr>
              <a:t>0</a:t>
            </a:r>
          </a:p>
        </p:txBody>
      </p:sp>
      <p:pic>
        <p:nvPicPr>
          <p:cNvPr id="32" name="MSj03883630000[1].wav">
            <a:hlinkClick r:id="" action="ppaction://media"/>
          </p:cNvPr>
          <p:cNvPicPr>
            <a:picLocks noRot="1" noChangeAspect="1"/>
          </p:cNvPicPr>
          <p:nvPr>
            <a:wavAudioFile r:embed="rId1" name="MSj03883630000[1].wav"/>
          </p:nvPr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93788" y="5178425"/>
            <a:ext cx="3571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extToSpeech1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xtToSpeech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xtToSpeech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no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2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no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xtToSpeech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3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4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no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2222E-6 L -0.59357 -0.18033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7" y="-9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extToSpeech1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4" dur="1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0"/>
                            </p:stCondLst>
                            <p:childTnLst>
                              <p:par>
                                <p:cTn id="6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8" dur="4609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>
                <p:cTn id="6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2"/>
                </p:tgtEl>
              </p:cMediaNode>
            </p:audio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>
            <a:spLocks noChangeArrowheads="1"/>
          </p:cNvSpPr>
          <p:nvPr/>
        </p:nvSpPr>
        <p:spPr bwMode="auto">
          <a:xfrm>
            <a:off x="7786688" y="3357563"/>
            <a:ext cx="10001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He</a:t>
            </a:r>
          </a:p>
        </p:txBody>
      </p:sp>
      <p:sp>
        <p:nvSpPr>
          <p:cNvPr id="3" name="Rectângulo 2"/>
          <p:cNvSpPr>
            <a:spLocks noChangeArrowheads="1"/>
          </p:cNvSpPr>
          <p:nvPr/>
        </p:nvSpPr>
        <p:spPr bwMode="auto">
          <a:xfrm>
            <a:off x="7643813" y="1857375"/>
            <a:ext cx="13350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You</a:t>
            </a:r>
          </a:p>
        </p:txBody>
      </p:sp>
      <p:sp>
        <p:nvSpPr>
          <p:cNvPr id="4" name="Rectângulo 3"/>
          <p:cNvSpPr>
            <a:spLocks noChangeArrowheads="1"/>
          </p:cNvSpPr>
          <p:nvPr/>
        </p:nvSpPr>
        <p:spPr bwMode="auto">
          <a:xfrm>
            <a:off x="8072438" y="1143000"/>
            <a:ext cx="587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SzPct val="79000"/>
            </a:pPr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I</a:t>
            </a:r>
          </a:p>
        </p:txBody>
      </p:sp>
      <p:sp>
        <p:nvSpPr>
          <p:cNvPr id="5" name="Rectângulo 4"/>
          <p:cNvSpPr>
            <a:spLocks noChangeArrowheads="1"/>
          </p:cNvSpPr>
          <p:nvPr/>
        </p:nvSpPr>
        <p:spPr bwMode="auto">
          <a:xfrm>
            <a:off x="7715250" y="2643188"/>
            <a:ext cx="11795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She</a:t>
            </a:r>
          </a:p>
        </p:txBody>
      </p:sp>
      <p:sp>
        <p:nvSpPr>
          <p:cNvPr id="6" name="Rectângulo 5"/>
          <p:cNvSpPr>
            <a:spLocks noChangeArrowheads="1"/>
          </p:cNvSpPr>
          <p:nvPr/>
        </p:nvSpPr>
        <p:spPr bwMode="auto">
          <a:xfrm>
            <a:off x="7858125" y="4071938"/>
            <a:ext cx="8255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It</a:t>
            </a:r>
          </a:p>
        </p:txBody>
      </p:sp>
      <p:sp>
        <p:nvSpPr>
          <p:cNvPr id="7" name="Rectângulo 6"/>
          <p:cNvSpPr>
            <a:spLocks noChangeArrowheads="1"/>
          </p:cNvSpPr>
          <p:nvPr/>
        </p:nvSpPr>
        <p:spPr bwMode="auto">
          <a:xfrm>
            <a:off x="7786688" y="4857750"/>
            <a:ext cx="10445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We</a:t>
            </a:r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auto">
          <a:xfrm>
            <a:off x="7686675" y="5643563"/>
            <a:ext cx="14573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They</a:t>
            </a:r>
          </a:p>
        </p:txBody>
      </p:sp>
      <p:sp>
        <p:nvSpPr>
          <p:cNvPr id="5129" name="CaixaDeTexto 8"/>
          <p:cNvSpPr txBox="1">
            <a:spLocks noChangeArrowheads="1"/>
          </p:cNvSpPr>
          <p:nvPr/>
        </p:nvSpPr>
        <p:spPr bwMode="auto">
          <a:xfrm>
            <a:off x="214313" y="2143125"/>
            <a:ext cx="7215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7030A0"/>
                </a:solidFill>
                <a:latin typeface="Forte" pitchFamily="66" charset="0"/>
              </a:rPr>
              <a:t>Replace the underlined expression ( subject of the sentence) by the correct personal pronoun on your right.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1428750" y="2928938"/>
            <a:ext cx="6643688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5400" u="sng" dirty="0" err="1">
                <a:solidFill>
                  <a:srgbClr val="00B050"/>
                </a:solidFill>
                <a:latin typeface="Forte" pitchFamily="66" charset="0"/>
              </a:rPr>
              <a:t>The</a:t>
            </a:r>
            <a:r>
              <a:rPr lang="pt-PT" sz="5400" u="sng" dirty="0">
                <a:solidFill>
                  <a:srgbClr val="00B050"/>
                </a:solidFill>
                <a:latin typeface="Forte" pitchFamily="66" charset="0"/>
              </a:rPr>
              <a:t> </a:t>
            </a:r>
            <a:r>
              <a:rPr lang="pt-PT" sz="5400" u="sng" dirty="0" err="1">
                <a:solidFill>
                  <a:srgbClr val="00B050"/>
                </a:solidFill>
                <a:latin typeface="Forte" pitchFamily="66" charset="0"/>
              </a:rPr>
              <a:t>books</a:t>
            </a:r>
            <a:r>
              <a:rPr lang="pt-PT" sz="5400" u="sng" dirty="0">
                <a:solidFill>
                  <a:srgbClr val="00B050"/>
                </a:solidFill>
                <a:latin typeface="Forte" pitchFamily="66" charset="0"/>
              </a:rPr>
              <a:t> </a:t>
            </a:r>
            <a:r>
              <a:rPr lang="pt-PT" sz="54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are </a:t>
            </a:r>
            <a:r>
              <a:rPr lang="pt-PT" sz="5400" dirty="0" err="1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blue</a:t>
            </a:r>
            <a:r>
              <a:rPr lang="pt-PT" sz="54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.</a:t>
            </a:r>
          </a:p>
        </p:txBody>
      </p:sp>
      <p:sp>
        <p:nvSpPr>
          <p:cNvPr id="5131" name="Rectângulo 10"/>
          <p:cNvSpPr>
            <a:spLocks noChangeArrowheads="1"/>
          </p:cNvSpPr>
          <p:nvPr/>
        </p:nvSpPr>
        <p:spPr bwMode="auto">
          <a:xfrm>
            <a:off x="1714500" y="4429125"/>
            <a:ext cx="5715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002060"/>
                </a:solidFill>
                <a:latin typeface="Forte" pitchFamily="66" charset="0"/>
              </a:rPr>
              <a:t> </a:t>
            </a:r>
            <a:r>
              <a:rPr lang="pt-PT" sz="5400">
                <a:solidFill>
                  <a:srgbClr val="C00000"/>
                </a:solidFill>
                <a:latin typeface="Forte" pitchFamily="66" charset="0"/>
              </a:rPr>
              <a:t>____are blue.</a:t>
            </a:r>
            <a:endParaRPr lang="pt-PT" sz="5400">
              <a:solidFill>
                <a:srgbClr val="002060"/>
              </a:solidFill>
              <a:latin typeface="Forte" pitchFamily="66" charset="0"/>
            </a:endParaRPr>
          </a:p>
        </p:txBody>
      </p:sp>
      <p:pic>
        <p:nvPicPr>
          <p:cNvPr id="12" name="Picture 6" descr="http://www.helpkidzlearn.com/images/menu_navigation/play_run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43125" y="1285875"/>
            <a:ext cx="1214438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133" name="Rectangle 2"/>
          <p:cNvGrpSpPr>
            <a:grpSpLocks/>
          </p:cNvGrpSpPr>
          <p:nvPr/>
        </p:nvGrpSpPr>
        <p:grpSpPr bwMode="auto">
          <a:xfrm>
            <a:off x="357188" y="4165600"/>
            <a:ext cx="469900" cy="2389188"/>
            <a:chOff x="4627" y="2377"/>
            <a:chExt cx="296" cy="1505"/>
          </a:xfrm>
        </p:grpSpPr>
        <p:pic>
          <p:nvPicPr>
            <p:cNvPr id="5146" name="Rectangle 2"/>
            <p:cNvPicPr>
              <a:picLocks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627" y="2377"/>
              <a:ext cx="296" cy="1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47" name="Text Box 9"/>
            <p:cNvSpPr txBox="1">
              <a:spLocks noChangeArrowheads="1"/>
            </p:cNvSpPr>
            <p:nvPr/>
          </p:nvSpPr>
          <p:spPr bwMode="auto">
            <a:xfrm>
              <a:off x="4643" y="2394"/>
              <a:ext cx="268" cy="14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</p:grpSp>
      <p:grpSp>
        <p:nvGrpSpPr>
          <p:cNvPr id="16" name="Rectangle 3"/>
          <p:cNvGrpSpPr>
            <a:grpSpLocks/>
          </p:cNvGrpSpPr>
          <p:nvPr/>
        </p:nvGrpSpPr>
        <p:grpSpPr bwMode="auto">
          <a:xfrm>
            <a:off x="357188" y="4152900"/>
            <a:ext cx="469900" cy="2401888"/>
            <a:chOff x="4627" y="2369"/>
            <a:chExt cx="296" cy="1513"/>
          </a:xfrm>
        </p:grpSpPr>
        <p:pic>
          <p:nvPicPr>
            <p:cNvPr id="5144" name="Rectangle 3"/>
            <p:cNvPicPr>
              <a:picLocks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627" y="2369"/>
              <a:ext cx="296" cy="1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45" name="Text Box 12"/>
            <p:cNvSpPr txBox="1">
              <a:spLocks noChangeArrowheads="1"/>
            </p:cNvSpPr>
            <p:nvPr/>
          </p:nvSpPr>
          <p:spPr bwMode="auto">
            <a:xfrm>
              <a:off x="4643" y="2385"/>
              <a:ext cx="270" cy="1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</p:grpSp>
      <p:sp>
        <p:nvSpPr>
          <p:cNvPr id="5135" name="Line 4"/>
          <p:cNvSpPr>
            <a:spLocks noChangeShapeType="1"/>
          </p:cNvSpPr>
          <p:nvPr/>
        </p:nvSpPr>
        <p:spPr bwMode="auto">
          <a:xfrm flipH="1">
            <a:off x="946150" y="4249738"/>
            <a:ext cx="4763" cy="2243137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6" name="Line 5"/>
          <p:cNvSpPr>
            <a:spLocks noChangeShapeType="1"/>
          </p:cNvSpPr>
          <p:nvPr/>
        </p:nvSpPr>
        <p:spPr bwMode="auto">
          <a:xfrm>
            <a:off x="950913" y="4249738"/>
            <a:ext cx="215900" cy="0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7" name="Line 9"/>
          <p:cNvSpPr>
            <a:spLocks noChangeShapeType="1"/>
          </p:cNvSpPr>
          <p:nvPr/>
        </p:nvSpPr>
        <p:spPr bwMode="auto">
          <a:xfrm>
            <a:off x="946150" y="6492875"/>
            <a:ext cx="215900" cy="0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8" name="Text Box 13"/>
          <p:cNvSpPr txBox="1">
            <a:spLocks noChangeArrowheads="1"/>
          </p:cNvSpPr>
          <p:nvPr/>
        </p:nvSpPr>
        <p:spPr bwMode="auto">
          <a:xfrm>
            <a:off x="1165225" y="4249738"/>
            <a:ext cx="431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Calibri" pitchFamily="34" charset="0"/>
              </a:rPr>
              <a:t>15</a:t>
            </a:r>
          </a:p>
        </p:txBody>
      </p:sp>
      <p:sp>
        <p:nvSpPr>
          <p:cNvPr id="5139" name="Text Box 14"/>
          <p:cNvSpPr txBox="1">
            <a:spLocks noChangeArrowheads="1"/>
          </p:cNvSpPr>
          <p:nvPr/>
        </p:nvSpPr>
        <p:spPr bwMode="auto">
          <a:xfrm>
            <a:off x="1165225" y="6321425"/>
            <a:ext cx="431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Calibri" pitchFamily="34" charset="0"/>
              </a:rPr>
              <a:t>0</a:t>
            </a:r>
          </a:p>
        </p:txBody>
      </p:sp>
      <p:pic>
        <p:nvPicPr>
          <p:cNvPr id="24" name="MSj03883630000[1].wav">
            <a:hlinkClick r:id="" action="ppaction://media"/>
          </p:cNvPr>
          <p:cNvPicPr>
            <a:picLocks noRot="1" noChangeAspect="1"/>
          </p:cNvPicPr>
          <p:nvPr>
            <a:wavAudioFile r:embed="rId1" name="MSj03883630000[1].wav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93788" y="5178425"/>
            <a:ext cx="3571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3" descr="C:\Documents and Settings\vanda\Os meus documentos\As minhas imagens\setas\arrow-right-blue_benji_p_01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857750" y="5500688"/>
            <a:ext cx="1500188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2" name="Picture 3" descr="C:\Documents and Settings\vanda\Os meus documentos\As minhas imagens\Disney Clipart 800+\Disney Clipart 800+\Clipart\Disney\roger2.gi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28625" y="0"/>
            <a:ext cx="1500188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Rectângulo 26"/>
          <p:cNvSpPr/>
          <p:nvPr/>
        </p:nvSpPr>
        <p:spPr>
          <a:xfrm>
            <a:off x="1857375" y="0"/>
            <a:ext cx="728662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Personal Pronouns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extToSpeech18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1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000"/>
                            </p:stCondLst>
                            <p:childTnLst>
                              <p:par>
                                <p:cTn id="2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4609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1616"/>
                            </p:stCondLst>
                            <p:childTnLst>
                              <p:par>
                                <p:cTn id="24" presetID="2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xtToSpeech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xtToSpeech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6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no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2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no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xtToSpeech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3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4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no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177 0.00879 L -0.55416 -0.18033 " pathEditMode="relative" ptsTypes="AA">
                                      <p:cBhvr>
                                        <p:cTn id="6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extToSpeech19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0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1857375" y="0"/>
            <a:ext cx="728662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Personal Pronouns</a:t>
            </a:r>
          </a:p>
        </p:txBody>
      </p:sp>
      <p:sp>
        <p:nvSpPr>
          <p:cNvPr id="3" name="Rectângulo 2"/>
          <p:cNvSpPr>
            <a:spLocks noChangeArrowheads="1"/>
          </p:cNvSpPr>
          <p:nvPr/>
        </p:nvSpPr>
        <p:spPr bwMode="auto">
          <a:xfrm>
            <a:off x="7786688" y="3357563"/>
            <a:ext cx="10001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He</a:t>
            </a:r>
          </a:p>
        </p:txBody>
      </p:sp>
      <p:sp>
        <p:nvSpPr>
          <p:cNvPr id="4" name="Rectângulo 3"/>
          <p:cNvSpPr>
            <a:spLocks noChangeArrowheads="1"/>
          </p:cNvSpPr>
          <p:nvPr/>
        </p:nvSpPr>
        <p:spPr bwMode="auto">
          <a:xfrm>
            <a:off x="7643813" y="1857375"/>
            <a:ext cx="13350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You</a:t>
            </a:r>
          </a:p>
        </p:txBody>
      </p:sp>
      <p:sp>
        <p:nvSpPr>
          <p:cNvPr id="5" name="Rectângulo 4"/>
          <p:cNvSpPr>
            <a:spLocks noChangeArrowheads="1"/>
          </p:cNvSpPr>
          <p:nvPr/>
        </p:nvSpPr>
        <p:spPr bwMode="auto">
          <a:xfrm>
            <a:off x="8072438" y="1143000"/>
            <a:ext cx="587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SzPct val="79000"/>
            </a:pPr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I</a:t>
            </a:r>
          </a:p>
        </p:txBody>
      </p:sp>
      <p:sp>
        <p:nvSpPr>
          <p:cNvPr id="6" name="Rectângulo 5"/>
          <p:cNvSpPr>
            <a:spLocks noChangeArrowheads="1"/>
          </p:cNvSpPr>
          <p:nvPr/>
        </p:nvSpPr>
        <p:spPr bwMode="auto">
          <a:xfrm>
            <a:off x="7715250" y="2643188"/>
            <a:ext cx="11795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She</a:t>
            </a:r>
          </a:p>
        </p:txBody>
      </p:sp>
      <p:sp>
        <p:nvSpPr>
          <p:cNvPr id="7" name="Rectângulo 6"/>
          <p:cNvSpPr>
            <a:spLocks noChangeArrowheads="1"/>
          </p:cNvSpPr>
          <p:nvPr/>
        </p:nvSpPr>
        <p:spPr bwMode="auto">
          <a:xfrm>
            <a:off x="7858125" y="4071938"/>
            <a:ext cx="8255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It</a:t>
            </a:r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auto">
          <a:xfrm>
            <a:off x="7786688" y="4857750"/>
            <a:ext cx="10445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We</a:t>
            </a:r>
          </a:p>
        </p:txBody>
      </p:sp>
      <p:sp>
        <p:nvSpPr>
          <p:cNvPr id="9" name="Rectângulo 8"/>
          <p:cNvSpPr>
            <a:spLocks noChangeArrowheads="1"/>
          </p:cNvSpPr>
          <p:nvPr/>
        </p:nvSpPr>
        <p:spPr bwMode="auto">
          <a:xfrm>
            <a:off x="7686675" y="5643563"/>
            <a:ext cx="14573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They</a:t>
            </a:r>
          </a:p>
        </p:txBody>
      </p:sp>
      <p:sp>
        <p:nvSpPr>
          <p:cNvPr id="6154" name="CaixaDeTexto 9"/>
          <p:cNvSpPr txBox="1">
            <a:spLocks noChangeArrowheads="1"/>
          </p:cNvSpPr>
          <p:nvPr/>
        </p:nvSpPr>
        <p:spPr bwMode="auto">
          <a:xfrm>
            <a:off x="214313" y="2143125"/>
            <a:ext cx="7215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7030A0"/>
                </a:solidFill>
                <a:latin typeface="Forte" pitchFamily="66" charset="0"/>
              </a:rPr>
              <a:t>Replace the underlined expression ( subject of the sentence) by the correct personal pronoun on your right.</a:t>
            </a:r>
          </a:p>
        </p:txBody>
      </p:sp>
      <p:sp>
        <p:nvSpPr>
          <p:cNvPr id="11" name="Rectângulo 10"/>
          <p:cNvSpPr/>
          <p:nvPr/>
        </p:nvSpPr>
        <p:spPr>
          <a:xfrm>
            <a:off x="1428750" y="3071813"/>
            <a:ext cx="6643688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5400" u="sng" dirty="0">
                <a:solidFill>
                  <a:srgbClr val="00B050"/>
                </a:solidFill>
                <a:latin typeface="Forte" pitchFamily="66" charset="0"/>
              </a:rPr>
              <a:t>Tom </a:t>
            </a:r>
            <a:r>
              <a:rPr lang="pt-PT" sz="5400" u="sng" dirty="0" err="1">
                <a:solidFill>
                  <a:srgbClr val="00B050"/>
                </a:solidFill>
                <a:latin typeface="Forte" pitchFamily="66" charset="0"/>
              </a:rPr>
              <a:t>and</a:t>
            </a:r>
            <a:r>
              <a:rPr lang="pt-PT" sz="5400" u="sng" dirty="0">
                <a:solidFill>
                  <a:srgbClr val="00B050"/>
                </a:solidFill>
                <a:latin typeface="Forte" pitchFamily="66" charset="0"/>
              </a:rPr>
              <a:t> I </a:t>
            </a:r>
            <a:r>
              <a:rPr lang="pt-PT" sz="54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are </a:t>
            </a:r>
            <a:r>
              <a:rPr lang="pt-PT" sz="5400" dirty="0" err="1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friends</a:t>
            </a:r>
            <a:r>
              <a:rPr lang="pt-PT" sz="54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.</a:t>
            </a:r>
          </a:p>
        </p:txBody>
      </p:sp>
      <p:sp>
        <p:nvSpPr>
          <p:cNvPr id="6156" name="Rectângulo 11"/>
          <p:cNvSpPr>
            <a:spLocks noChangeArrowheads="1"/>
          </p:cNvSpPr>
          <p:nvPr/>
        </p:nvSpPr>
        <p:spPr bwMode="auto">
          <a:xfrm>
            <a:off x="1714500" y="4143375"/>
            <a:ext cx="5715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002060"/>
                </a:solidFill>
                <a:latin typeface="Forte" pitchFamily="66" charset="0"/>
              </a:rPr>
              <a:t> </a:t>
            </a:r>
            <a:r>
              <a:rPr lang="pt-PT" sz="5400">
                <a:solidFill>
                  <a:srgbClr val="C00000"/>
                </a:solidFill>
                <a:latin typeface="Forte" pitchFamily="66" charset="0"/>
              </a:rPr>
              <a:t>____are friends.</a:t>
            </a:r>
            <a:endParaRPr lang="pt-PT" sz="5400">
              <a:solidFill>
                <a:srgbClr val="002060"/>
              </a:solidFill>
              <a:latin typeface="Forte" pitchFamily="66" charset="0"/>
            </a:endParaRPr>
          </a:p>
        </p:txBody>
      </p:sp>
      <p:pic>
        <p:nvPicPr>
          <p:cNvPr id="6157" name="Picture 6" descr="http://www.helpkidzlearn.com/images/menu_navigation/play_run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43125" y="1285875"/>
            <a:ext cx="1214438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158" name="Rectangle 2"/>
          <p:cNvGrpSpPr>
            <a:grpSpLocks/>
          </p:cNvGrpSpPr>
          <p:nvPr/>
        </p:nvGrpSpPr>
        <p:grpSpPr bwMode="auto">
          <a:xfrm>
            <a:off x="357188" y="4165600"/>
            <a:ext cx="469900" cy="2389188"/>
            <a:chOff x="4627" y="2377"/>
            <a:chExt cx="296" cy="1505"/>
          </a:xfrm>
        </p:grpSpPr>
        <p:pic>
          <p:nvPicPr>
            <p:cNvPr id="6174" name="Rectangle 2"/>
            <p:cNvPicPr>
              <a:picLocks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627" y="2377"/>
              <a:ext cx="296" cy="1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75" name="Text Box 9"/>
            <p:cNvSpPr txBox="1">
              <a:spLocks noChangeArrowheads="1"/>
            </p:cNvSpPr>
            <p:nvPr/>
          </p:nvSpPr>
          <p:spPr bwMode="auto">
            <a:xfrm>
              <a:off x="4643" y="2394"/>
              <a:ext cx="268" cy="14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</p:grpSp>
      <p:grpSp>
        <p:nvGrpSpPr>
          <p:cNvPr id="12" name="Rectangle 3"/>
          <p:cNvGrpSpPr>
            <a:grpSpLocks/>
          </p:cNvGrpSpPr>
          <p:nvPr/>
        </p:nvGrpSpPr>
        <p:grpSpPr bwMode="auto">
          <a:xfrm>
            <a:off x="357188" y="4152900"/>
            <a:ext cx="469900" cy="2401888"/>
            <a:chOff x="4627" y="2369"/>
            <a:chExt cx="296" cy="1513"/>
          </a:xfrm>
        </p:grpSpPr>
        <p:pic>
          <p:nvPicPr>
            <p:cNvPr id="6172" name="Rectangle 3"/>
            <p:cNvPicPr>
              <a:picLocks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627" y="2369"/>
              <a:ext cx="296" cy="1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73" name="Text Box 12"/>
            <p:cNvSpPr txBox="1">
              <a:spLocks noChangeArrowheads="1"/>
            </p:cNvSpPr>
            <p:nvPr/>
          </p:nvSpPr>
          <p:spPr bwMode="auto">
            <a:xfrm>
              <a:off x="4643" y="2385"/>
              <a:ext cx="270" cy="1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</p:grpSp>
      <p:sp>
        <p:nvSpPr>
          <p:cNvPr id="6160" name="Line 4"/>
          <p:cNvSpPr>
            <a:spLocks noChangeShapeType="1"/>
          </p:cNvSpPr>
          <p:nvPr/>
        </p:nvSpPr>
        <p:spPr bwMode="auto">
          <a:xfrm flipH="1">
            <a:off x="946150" y="4249738"/>
            <a:ext cx="4763" cy="2243137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1" name="Line 5"/>
          <p:cNvSpPr>
            <a:spLocks noChangeShapeType="1"/>
          </p:cNvSpPr>
          <p:nvPr/>
        </p:nvSpPr>
        <p:spPr bwMode="auto">
          <a:xfrm>
            <a:off x="950913" y="4249738"/>
            <a:ext cx="215900" cy="0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2" name="Line 9"/>
          <p:cNvSpPr>
            <a:spLocks noChangeShapeType="1"/>
          </p:cNvSpPr>
          <p:nvPr/>
        </p:nvSpPr>
        <p:spPr bwMode="auto">
          <a:xfrm>
            <a:off x="946150" y="6492875"/>
            <a:ext cx="215900" cy="0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3" name="Text Box 10"/>
          <p:cNvSpPr txBox="1">
            <a:spLocks noChangeArrowheads="1"/>
          </p:cNvSpPr>
          <p:nvPr/>
        </p:nvSpPr>
        <p:spPr bwMode="auto">
          <a:xfrm>
            <a:off x="0" y="3808413"/>
            <a:ext cx="1439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  <a:latin typeface="Calibri" pitchFamily="34" charset="0"/>
              </a:rPr>
              <a:t>15 Seconds</a:t>
            </a:r>
          </a:p>
        </p:txBody>
      </p:sp>
      <p:grpSp>
        <p:nvGrpSpPr>
          <p:cNvPr id="13" name="AutoShape 11"/>
          <p:cNvGrpSpPr>
            <a:grpSpLocks/>
          </p:cNvGrpSpPr>
          <p:nvPr/>
        </p:nvGrpSpPr>
        <p:grpSpPr bwMode="auto">
          <a:xfrm>
            <a:off x="22225" y="3214688"/>
            <a:ext cx="1487488" cy="542925"/>
            <a:chOff x="4416" y="1778"/>
            <a:chExt cx="937" cy="342"/>
          </a:xfrm>
        </p:grpSpPr>
        <p:pic>
          <p:nvPicPr>
            <p:cNvPr id="6170" name="AutoShape 11">
              <a:hlinkClick r:id="" action="ppaction://noaction" highlightClick="1"/>
            </p:cNvPr>
            <p:cNvPicPr>
              <a:picLocks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4416" y="1778"/>
              <a:ext cx="937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71" name="Text Box 19"/>
            <p:cNvSpPr txBox="1">
              <a:spLocks noChangeArrowheads="1"/>
            </p:cNvSpPr>
            <p:nvPr/>
          </p:nvSpPr>
          <p:spPr bwMode="auto">
            <a:xfrm>
              <a:off x="4455" y="1800"/>
              <a:ext cx="863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>
                  <a:solidFill>
                    <a:srgbClr val="FFFFFF"/>
                  </a:solidFill>
                  <a:latin typeface="Calibri" pitchFamily="34" charset="0"/>
                </a:rPr>
                <a:t>Start Timer</a:t>
              </a:r>
            </a:p>
          </p:txBody>
        </p:sp>
      </p:grpSp>
      <p:sp>
        <p:nvSpPr>
          <p:cNvPr id="6165" name="Text Box 13"/>
          <p:cNvSpPr txBox="1">
            <a:spLocks noChangeArrowheads="1"/>
          </p:cNvSpPr>
          <p:nvPr/>
        </p:nvSpPr>
        <p:spPr bwMode="auto">
          <a:xfrm>
            <a:off x="1165225" y="4249738"/>
            <a:ext cx="431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Calibri" pitchFamily="34" charset="0"/>
              </a:rPr>
              <a:t>15</a:t>
            </a:r>
          </a:p>
        </p:txBody>
      </p:sp>
      <p:sp>
        <p:nvSpPr>
          <p:cNvPr id="6166" name="Text Box 14"/>
          <p:cNvSpPr txBox="1">
            <a:spLocks noChangeArrowheads="1"/>
          </p:cNvSpPr>
          <p:nvPr/>
        </p:nvSpPr>
        <p:spPr bwMode="auto">
          <a:xfrm>
            <a:off x="1165225" y="6321425"/>
            <a:ext cx="431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Calibri" pitchFamily="34" charset="0"/>
              </a:rPr>
              <a:t>0</a:t>
            </a:r>
          </a:p>
        </p:txBody>
      </p:sp>
      <p:pic>
        <p:nvPicPr>
          <p:cNvPr id="29" name="MSj03883630000[1].wav">
            <a:hlinkClick r:id="" action="ppaction://media"/>
          </p:cNvPr>
          <p:cNvPicPr>
            <a:picLocks noRot="1" noChangeAspect="1"/>
          </p:cNvPicPr>
          <p:nvPr>
            <a:wavAudioFile r:embed="rId1" name="MSj03883630000[1].wav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093788" y="5178425"/>
            <a:ext cx="3571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3" descr="C:\Documents and Settings\vanda\Os meus documentos\As minhas imagens\setas\arrow-right-blue_benji_p_01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857750" y="5500688"/>
            <a:ext cx="1500188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9" name="Picture 3" descr="C:\Documents and Settings\vanda\Os meus documentos\As minhas imagens\Disney Clipart 800+\Disney Clipart 800+\Clipart\Disney\roger2.gi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4313" y="0"/>
            <a:ext cx="1500187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extToSpeech1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xtToSpeech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xtToSpeech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no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2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no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xtToSpeech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44444E-6 L -0.56615 -0.11828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3" y="-5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extToSpeech1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xtToSpeech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4" dur="1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0"/>
                            </p:stCondLst>
                            <p:childTnLst>
                              <p:par>
                                <p:cTn id="6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8" dur="4609" fill="hold"/>
                                        <p:tgtEl>
                                          <p:spTgt spid="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>
                <p:cTn id="6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"/>
                </p:tgtEl>
              </p:cMediaNode>
            </p:audio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1857375" y="0"/>
            <a:ext cx="728662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Personal Pronouns</a:t>
            </a:r>
          </a:p>
        </p:txBody>
      </p:sp>
      <p:sp>
        <p:nvSpPr>
          <p:cNvPr id="3" name="Rectângulo 2"/>
          <p:cNvSpPr>
            <a:spLocks noChangeArrowheads="1"/>
          </p:cNvSpPr>
          <p:nvPr/>
        </p:nvSpPr>
        <p:spPr bwMode="auto">
          <a:xfrm>
            <a:off x="7786688" y="3357563"/>
            <a:ext cx="10001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He</a:t>
            </a:r>
          </a:p>
        </p:txBody>
      </p:sp>
      <p:sp>
        <p:nvSpPr>
          <p:cNvPr id="4" name="Rectângulo 3"/>
          <p:cNvSpPr>
            <a:spLocks noChangeArrowheads="1"/>
          </p:cNvSpPr>
          <p:nvPr/>
        </p:nvSpPr>
        <p:spPr bwMode="auto">
          <a:xfrm>
            <a:off x="7643813" y="1857375"/>
            <a:ext cx="13350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You</a:t>
            </a:r>
          </a:p>
        </p:txBody>
      </p:sp>
      <p:sp>
        <p:nvSpPr>
          <p:cNvPr id="5" name="Rectângulo 4"/>
          <p:cNvSpPr>
            <a:spLocks noChangeArrowheads="1"/>
          </p:cNvSpPr>
          <p:nvPr/>
        </p:nvSpPr>
        <p:spPr bwMode="auto">
          <a:xfrm>
            <a:off x="8072438" y="1143000"/>
            <a:ext cx="587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SzPct val="79000"/>
            </a:pPr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I</a:t>
            </a:r>
          </a:p>
        </p:txBody>
      </p:sp>
      <p:sp>
        <p:nvSpPr>
          <p:cNvPr id="6" name="Rectângulo 5"/>
          <p:cNvSpPr>
            <a:spLocks noChangeArrowheads="1"/>
          </p:cNvSpPr>
          <p:nvPr/>
        </p:nvSpPr>
        <p:spPr bwMode="auto">
          <a:xfrm>
            <a:off x="7715250" y="2643188"/>
            <a:ext cx="11795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She</a:t>
            </a:r>
          </a:p>
        </p:txBody>
      </p:sp>
      <p:sp>
        <p:nvSpPr>
          <p:cNvPr id="7" name="Rectângulo 6"/>
          <p:cNvSpPr>
            <a:spLocks noChangeArrowheads="1"/>
          </p:cNvSpPr>
          <p:nvPr/>
        </p:nvSpPr>
        <p:spPr bwMode="auto">
          <a:xfrm>
            <a:off x="7858125" y="4071938"/>
            <a:ext cx="8255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It</a:t>
            </a:r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auto">
          <a:xfrm>
            <a:off x="7786688" y="4857750"/>
            <a:ext cx="10445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We</a:t>
            </a:r>
          </a:p>
        </p:txBody>
      </p:sp>
      <p:sp>
        <p:nvSpPr>
          <p:cNvPr id="9" name="Rectângulo 8"/>
          <p:cNvSpPr>
            <a:spLocks noChangeArrowheads="1"/>
          </p:cNvSpPr>
          <p:nvPr/>
        </p:nvSpPr>
        <p:spPr bwMode="auto">
          <a:xfrm>
            <a:off x="7686675" y="5643563"/>
            <a:ext cx="14573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They</a:t>
            </a:r>
          </a:p>
        </p:txBody>
      </p:sp>
      <p:sp>
        <p:nvSpPr>
          <p:cNvPr id="7178" name="CaixaDeTexto 9"/>
          <p:cNvSpPr txBox="1">
            <a:spLocks noChangeArrowheads="1"/>
          </p:cNvSpPr>
          <p:nvPr/>
        </p:nvSpPr>
        <p:spPr bwMode="auto">
          <a:xfrm>
            <a:off x="214313" y="2143125"/>
            <a:ext cx="7215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7030A0"/>
                </a:solidFill>
                <a:latin typeface="Forte" pitchFamily="66" charset="0"/>
              </a:rPr>
              <a:t>Replace the underlined expression ( subject of the sentence) by the correct personal pronoun on your right.</a:t>
            </a:r>
          </a:p>
        </p:txBody>
      </p:sp>
      <p:sp>
        <p:nvSpPr>
          <p:cNvPr id="11" name="Rectângulo 10"/>
          <p:cNvSpPr/>
          <p:nvPr/>
        </p:nvSpPr>
        <p:spPr>
          <a:xfrm>
            <a:off x="1428750" y="2928938"/>
            <a:ext cx="6643688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u="sng" dirty="0">
                <a:solidFill>
                  <a:srgbClr val="00B050"/>
                </a:solidFill>
                <a:latin typeface="Forte" pitchFamily="66" charset="0"/>
              </a:rPr>
              <a:t>Garfield</a:t>
            </a:r>
            <a:r>
              <a:rPr lang="pt-PT" sz="54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 </a:t>
            </a:r>
            <a:r>
              <a:rPr lang="pt-PT" sz="5400" dirty="0" err="1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is</a:t>
            </a:r>
            <a:r>
              <a:rPr lang="pt-PT" sz="54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 </a:t>
            </a:r>
            <a:r>
              <a:rPr lang="pt-PT" sz="5400" dirty="0" err="1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my</a:t>
            </a:r>
            <a:r>
              <a:rPr lang="pt-PT" sz="54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 </a:t>
            </a:r>
            <a:r>
              <a:rPr lang="pt-PT" sz="5400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cat.</a:t>
            </a:r>
            <a:endParaRPr lang="pt-PT" sz="5400" dirty="0">
              <a:solidFill>
                <a:schemeClr val="accent6">
                  <a:lumMod val="50000"/>
                </a:schemeClr>
              </a:solidFill>
              <a:latin typeface="Forte" pitchFamily="66" charset="0"/>
            </a:endParaRPr>
          </a:p>
        </p:txBody>
      </p:sp>
      <p:sp>
        <p:nvSpPr>
          <p:cNvPr id="7180" name="Rectângulo 11"/>
          <p:cNvSpPr>
            <a:spLocks noChangeArrowheads="1"/>
          </p:cNvSpPr>
          <p:nvPr/>
        </p:nvSpPr>
        <p:spPr bwMode="auto">
          <a:xfrm>
            <a:off x="1714500" y="4429125"/>
            <a:ext cx="5715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002060"/>
                </a:solidFill>
                <a:latin typeface="Forte" pitchFamily="66" charset="0"/>
              </a:rPr>
              <a:t> </a:t>
            </a:r>
            <a:r>
              <a:rPr lang="pt-PT" sz="5400">
                <a:solidFill>
                  <a:srgbClr val="C00000"/>
                </a:solidFill>
                <a:latin typeface="Forte" pitchFamily="66" charset="0"/>
              </a:rPr>
              <a:t>____is my cat.</a:t>
            </a:r>
            <a:endParaRPr lang="pt-PT" sz="5400">
              <a:solidFill>
                <a:srgbClr val="002060"/>
              </a:solidFill>
              <a:latin typeface="Forte" pitchFamily="66" charset="0"/>
            </a:endParaRPr>
          </a:p>
        </p:txBody>
      </p:sp>
      <p:pic>
        <p:nvPicPr>
          <p:cNvPr id="13" name="Picture 6" descr="http://www.helpkidzlearn.com/images/menu_navigation/play_run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43125" y="1285875"/>
            <a:ext cx="1214438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182" name="Rectangle 2"/>
          <p:cNvGrpSpPr>
            <a:grpSpLocks/>
          </p:cNvGrpSpPr>
          <p:nvPr/>
        </p:nvGrpSpPr>
        <p:grpSpPr bwMode="auto">
          <a:xfrm>
            <a:off x="357188" y="4165600"/>
            <a:ext cx="469900" cy="2389188"/>
            <a:chOff x="4627" y="2377"/>
            <a:chExt cx="296" cy="1505"/>
          </a:xfrm>
        </p:grpSpPr>
        <p:pic>
          <p:nvPicPr>
            <p:cNvPr id="7198" name="Rectangle 2"/>
            <p:cNvPicPr>
              <a:picLocks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627" y="2377"/>
              <a:ext cx="296" cy="1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99" name="Text Box 9"/>
            <p:cNvSpPr txBox="1">
              <a:spLocks noChangeArrowheads="1"/>
            </p:cNvSpPr>
            <p:nvPr/>
          </p:nvSpPr>
          <p:spPr bwMode="auto">
            <a:xfrm>
              <a:off x="4643" y="2394"/>
              <a:ext cx="268" cy="14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</p:grpSp>
      <p:grpSp>
        <p:nvGrpSpPr>
          <p:cNvPr id="12" name="Rectangle 3"/>
          <p:cNvGrpSpPr>
            <a:grpSpLocks/>
          </p:cNvGrpSpPr>
          <p:nvPr/>
        </p:nvGrpSpPr>
        <p:grpSpPr bwMode="auto">
          <a:xfrm>
            <a:off x="357188" y="4152900"/>
            <a:ext cx="469900" cy="2401888"/>
            <a:chOff x="4627" y="2369"/>
            <a:chExt cx="296" cy="1513"/>
          </a:xfrm>
        </p:grpSpPr>
        <p:pic>
          <p:nvPicPr>
            <p:cNvPr id="7196" name="Rectangle 3"/>
            <p:cNvPicPr>
              <a:picLocks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627" y="2369"/>
              <a:ext cx="296" cy="1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97" name="Text Box 12"/>
            <p:cNvSpPr txBox="1">
              <a:spLocks noChangeArrowheads="1"/>
            </p:cNvSpPr>
            <p:nvPr/>
          </p:nvSpPr>
          <p:spPr bwMode="auto">
            <a:xfrm>
              <a:off x="4643" y="2385"/>
              <a:ext cx="270" cy="1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</p:grpSp>
      <p:sp>
        <p:nvSpPr>
          <p:cNvPr id="7184" name="Line 4"/>
          <p:cNvSpPr>
            <a:spLocks noChangeShapeType="1"/>
          </p:cNvSpPr>
          <p:nvPr/>
        </p:nvSpPr>
        <p:spPr bwMode="auto">
          <a:xfrm flipH="1">
            <a:off x="946150" y="4249738"/>
            <a:ext cx="4763" cy="2243137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5" name="Line 5"/>
          <p:cNvSpPr>
            <a:spLocks noChangeShapeType="1"/>
          </p:cNvSpPr>
          <p:nvPr/>
        </p:nvSpPr>
        <p:spPr bwMode="auto">
          <a:xfrm>
            <a:off x="950913" y="4249738"/>
            <a:ext cx="215900" cy="0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6" name="Line 9"/>
          <p:cNvSpPr>
            <a:spLocks noChangeShapeType="1"/>
          </p:cNvSpPr>
          <p:nvPr/>
        </p:nvSpPr>
        <p:spPr bwMode="auto">
          <a:xfrm>
            <a:off x="946150" y="6492875"/>
            <a:ext cx="215900" cy="0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7" name="Text Box 10"/>
          <p:cNvSpPr txBox="1">
            <a:spLocks noChangeArrowheads="1"/>
          </p:cNvSpPr>
          <p:nvPr/>
        </p:nvSpPr>
        <p:spPr bwMode="auto">
          <a:xfrm>
            <a:off x="0" y="3808413"/>
            <a:ext cx="1439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  <a:latin typeface="Calibri" pitchFamily="34" charset="0"/>
              </a:rPr>
              <a:t>15 Seconds</a:t>
            </a:r>
          </a:p>
        </p:txBody>
      </p:sp>
      <p:grpSp>
        <p:nvGrpSpPr>
          <p:cNvPr id="14" name="AutoShape 11"/>
          <p:cNvGrpSpPr>
            <a:grpSpLocks/>
          </p:cNvGrpSpPr>
          <p:nvPr/>
        </p:nvGrpSpPr>
        <p:grpSpPr bwMode="auto">
          <a:xfrm>
            <a:off x="22225" y="3214688"/>
            <a:ext cx="1487488" cy="542925"/>
            <a:chOff x="4416" y="1778"/>
            <a:chExt cx="937" cy="342"/>
          </a:xfrm>
        </p:grpSpPr>
        <p:pic>
          <p:nvPicPr>
            <p:cNvPr id="7194" name="AutoShape 11">
              <a:hlinkClick r:id="" action="ppaction://noaction" highlightClick="1"/>
            </p:cNvPr>
            <p:cNvPicPr>
              <a:picLocks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4416" y="1778"/>
              <a:ext cx="937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95" name="Text Box 19"/>
            <p:cNvSpPr txBox="1">
              <a:spLocks noChangeArrowheads="1"/>
            </p:cNvSpPr>
            <p:nvPr/>
          </p:nvSpPr>
          <p:spPr bwMode="auto">
            <a:xfrm>
              <a:off x="4455" y="1800"/>
              <a:ext cx="863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>
                  <a:solidFill>
                    <a:srgbClr val="FFFFFF"/>
                  </a:solidFill>
                  <a:latin typeface="Calibri" pitchFamily="34" charset="0"/>
                </a:rPr>
                <a:t>Start Timer</a:t>
              </a:r>
            </a:p>
          </p:txBody>
        </p:sp>
      </p:grpSp>
      <p:sp>
        <p:nvSpPr>
          <p:cNvPr id="7189" name="Text Box 13"/>
          <p:cNvSpPr txBox="1">
            <a:spLocks noChangeArrowheads="1"/>
          </p:cNvSpPr>
          <p:nvPr/>
        </p:nvSpPr>
        <p:spPr bwMode="auto">
          <a:xfrm>
            <a:off x="1165225" y="4249738"/>
            <a:ext cx="431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Calibri" pitchFamily="34" charset="0"/>
              </a:rPr>
              <a:t>15</a:t>
            </a:r>
          </a:p>
        </p:txBody>
      </p:sp>
      <p:sp>
        <p:nvSpPr>
          <p:cNvPr id="7190" name="Text Box 14"/>
          <p:cNvSpPr txBox="1">
            <a:spLocks noChangeArrowheads="1"/>
          </p:cNvSpPr>
          <p:nvPr/>
        </p:nvSpPr>
        <p:spPr bwMode="auto">
          <a:xfrm>
            <a:off x="1165225" y="6321425"/>
            <a:ext cx="431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Calibri" pitchFamily="34" charset="0"/>
              </a:rPr>
              <a:t>0</a:t>
            </a:r>
          </a:p>
        </p:txBody>
      </p:sp>
      <p:pic>
        <p:nvPicPr>
          <p:cNvPr id="29" name="MSj03883630000[1].wav">
            <a:hlinkClick r:id="" action="ppaction://media"/>
          </p:cNvPr>
          <p:cNvPicPr>
            <a:picLocks noRot="1" noChangeAspect="1"/>
          </p:cNvPicPr>
          <p:nvPr>
            <a:wavAudioFile r:embed="rId1" name="MSj03883630000[1].wav"/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093788" y="5178425"/>
            <a:ext cx="3571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3" descr="C:\Documents and Settings\vanda\Os meus documentos\As minhas imagens\setas\arrow-right-blue_benji_p_01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857750" y="5500688"/>
            <a:ext cx="1500188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3" name="Picture 3" descr="C:\Documents and Settings\vanda\Os meus documentos\As minhas imagens\Disney Clipart 800+\Disney Clipart 800+\Clipart\Disney\roger2.gi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28625" y="0"/>
            <a:ext cx="1500188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extToSpeech1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xtToSpeech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xtToSpeech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no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4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5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no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11111E-6 L -0.54618 0.04884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3" y="2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extToSpeech17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5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6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no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1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2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xtToSpeech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7" dur="1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0"/>
                            </p:stCondLst>
                            <p:childTnLst>
                              <p:par>
                                <p:cTn id="7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1" dur="4609" fill="hold"/>
                                        <p:tgtEl>
                                          <p:spTgt spid="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7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"/>
                </p:tgtEl>
              </p:cMediaNode>
            </p:audio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>
            <a:spLocks noChangeArrowheads="1"/>
          </p:cNvSpPr>
          <p:nvPr/>
        </p:nvSpPr>
        <p:spPr bwMode="auto">
          <a:xfrm>
            <a:off x="7786688" y="3357563"/>
            <a:ext cx="10001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He</a:t>
            </a:r>
          </a:p>
        </p:txBody>
      </p:sp>
      <p:sp>
        <p:nvSpPr>
          <p:cNvPr id="3" name="Rectângulo 2"/>
          <p:cNvSpPr>
            <a:spLocks noChangeArrowheads="1"/>
          </p:cNvSpPr>
          <p:nvPr/>
        </p:nvSpPr>
        <p:spPr bwMode="auto">
          <a:xfrm>
            <a:off x="7643813" y="1857375"/>
            <a:ext cx="13350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You</a:t>
            </a:r>
          </a:p>
        </p:txBody>
      </p:sp>
      <p:sp>
        <p:nvSpPr>
          <p:cNvPr id="4" name="Rectângulo 3"/>
          <p:cNvSpPr>
            <a:spLocks noChangeArrowheads="1"/>
          </p:cNvSpPr>
          <p:nvPr/>
        </p:nvSpPr>
        <p:spPr bwMode="auto">
          <a:xfrm>
            <a:off x="8072438" y="1143000"/>
            <a:ext cx="587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SzPct val="79000"/>
            </a:pPr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I</a:t>
            </a:r>
          </a:p>
        </p:txBody>
      </p:sp>
      <p:sp>
        <p:nvSpPr>
          <p:cNvPr id="5" name="Rectângulo 4"/>
          <p:cNvSpPr>
            <a:spLocks noChangeArrowheads="1"/>
          </p:cNvSpPr>
          <p:nvPr/>
        </p:nvSpPr>
        <p:spPr bwMode="auto">
          <a:xfrm>
            <a:off x="7715250" y="2643188"/>
            <a:ext cx="11795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She</a:t>
            </a:r>
          </a:p>
        </p:txBody>
      </p:sp>
      <p:sp>
        <p:nvSpPr>
          <p:cNvPr id="6" name="Rectângulo 5"/>
          <p:cNvSpPr>
            <a:spLocks noChangeArrowheads="1"/>
          </p:cNvSpPr>
          <p:nvPr/>
        </p:nvSpPr>
        <p:spPr bwMode="auto">
          <a:xfrm>
            <a:off x="7858125" y="4071938"/>
            <a:ext cx="8255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It</a:t>
            </a:r>
          </a:p>
        </p:txBody>
      </p:sp>
      <p:sp>
        <p:nvSpPr>
          <p:cNvPr id="7" name="Rectângulo 6"/>
          <p:cNvSpPr>
            <a:spLocks noChangeArrowheads="1"/>
          </p:cNvSpPr>
          <p:nvPr/>
        </p:nvSpPr>
        <p:spPr bwMode="auto">
          <a:xfrm>
            <a:off x="7786688" y="4857750"/>
            <a:ext cx="10445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We</a:t>
            </a:r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auto">
          <a:xfrm>
            <a:off x="7686675" y="5643563"/>
            <a:ext cx="14573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They</a:t>
            </a:r>
          </a:p>
        </p:txBody>
      </p:sp>
      <p:sp>
        <p:nvSpPr>
          <p:cNvPr id="8201" name="CaixaDeTexto 8"/>
          <p:cNvSpPr txBox="1">
            <a:spLocks noChangeArrowheads="1"/>
          </p:cNvSpPr>
          <p:nvPr/>
        </p:nvSpPr>
        <p:spPr bwMode="auto">
          <a:xfrm>
            <a:off x="214313" y="2143125"/>
            <a:ext cx="7215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7030A0"/>
                </a:solidFill>
                <a:latin typeface="Forte" pitchFamily="66" charset="0"/>
              </a:rPr>
              <a:t>Replace the underlined expression ( subject of the sentence) by the correct personal pronoun on your right.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1428750" y="2928938"/>
            <a:ext cx="6643688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5400" u="sng" dirty="0" err="1">
                <a:solidFill>
                  <a:srgbClr val="00B050"/>
                </a:solidFill>
                <a:latin typeface="Forte" pitchFamily="66" charset="0"/>
              </a:rPr>
              <a:t>My</a:t>
            </a:r>
            <a:r>
              <a:rPr lang="pt-PT" sz="5400" u="sng" dirty="0">
                <a:solidFill>
                  <a:srgbClr val="00B050"/>
                </a:solidFill>
                <a:latin typeface="Forte" pitchFamily="66" charset="0"/>
              </a:rPr>
              <a:t> </a:t>
            </a:r>
            <a:r>
              <a:rPr lang="pt-PT" sz="5400" u="sng" dirty="0" err="1">
                <a:solidFill>
                  <a:srgbClr val="00B050"/>
                </a:solidFill>
                <a:latin typeface="Forte" pitchFamily="66" charset="0"/>
              </a:rPr>
              <a:t>mother</a:t>
            </a:r>
            <a:r>
              <a:rPr lang="pt-PT" sz="5400" u="sng" dirty="0">
                <a:solidFill>
                  <a:srgbClr val="00B050"/>
                </a:solidFill>
                <a:latin typeface="Forte" pitchFamily="66" charset="0"/>
              </a:rPr>
              <a:t> </a:t>
            </a:r>
            <a:r>
              <a:rPr lang="pt-PT" sz="5400" dirty="0" err="1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is</a:t>
            </a:r>
            <a:r>
              <a:rPr lang="pt-PT" sz="54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 </a:t>
            </a:r>
            <a:r>
              <a:rPr lang="pt-PT" sz="5400" dirty="0" err="1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tall</a:t>
            </a:r>
            <a:r>
              <a:rPr lang="pt-PT" sz="54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..</a:t>
            </a:r>
          </a:p>
        </p:txBody>
      </p:sp>
      <p:sp>
        <p:nvSpPr>
          <p:cNvPr id="8203" name="Rectângulo 10"/>
          <p:cNvSpPr>
            <a:spLocks noChangeArrowheads="1"/>
          </p:cNvSpPr>
          <p:nvPr/>
        </p:nvSpPr>
        <p:spPr bwMode="auto">
          <a:xfrm>
            <a:off x="1714500" y="4429125"/>
            <a:ext cx="5715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002060"/>
                </a:solidFill>
                <a:latin typeface="Forte" pitchFamily="66" charset="0"/>
              </a:rPr>
              <a:t> </a:t>
            </a:r>
            <a:r>
              <a:rPr lang="pt-PT" sz="5400">
                <a:solidFill>
                  <a:srgbClr val="C00000"/>
                </a:solidFill>
                <a:latin typeface="Forte" pitchFamily="66" charset="0"/>
              </a:rPr>
              <a:t>____is tall.</a:t>
            </a:r>
            <a:endParaRPr lang="pt-PT" sz="5400">
              <a:solidFill>
                <a:srgbClr val="002060"/>
              </a:solidFill>
              <a:latin typeface="Forte" pitchFamily="66" charset="0"/>
            </a:endParaRPr>
          </a:p>
        </p:txBody>
      </p:sp>
      <p:pic>
        <p:nvPicPr>
          <p:cNvPr id="12" name="Picture 6" descr="http://www.helpkidzlearn.com/images/menu_navigation/play_run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43125" y="1285875"/>
            <a:ext cx="1214438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205" name="Rectangle 2"/>
          <p:cNvGrpSpPr>
            <a:grpSpLocks/>
          </p:cNvGrpSpPr>
          <p:nvPr/>
        </p:nvGrpSpPr>
        <p:grpSpPr bwMode="auto">
          <a:xfrm>
            <a:off x="357188" y="4165600"/>
            <a:ext cx="469900" cy="2389188"/>
            <a:chOff x="4627" y="2377"/>
            <a:chExt cx="296" cy="1505"/>
          </a:xfrm>
        </p:grpSpPr>
        <p:pic>
          <p:nvPicPr>
            <p:cNvPr id="8218" name="Rectangle 2"/>
            <p:cNvPicPr>
              <a:picLocks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627" y="2377"/>
              <a:ext cx="296" cy="1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19" name="Text Box 9"/>
            <p:cNvSpPr txBox="1">
              <a:spLocks noChangeArrowheads="1"/>
            </p:cNvSpPr>
            <p:nvPr/>
          </p:nvSpPr>
          <p:spPr bwMode="auto">
            <a:xfrm>
              <a:off x="4643" y="2394"/>
              <a:ext cx="268" cy="14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</p:grpSp>
      <p:grpSp>
        <p:nvGrpSpPr>
          <p:cNvPr id="11" name="Rectangle 3"/>
          <p:cNvGrpSpPr>
            <a:grpSpLocks/>
          </p:cNvGrpSpPr>
          <p:nvPr/>
        </p:nvGrpSpPr>
        <p:grpSpPr bwMode="auto">
          <a:xfrm>
            <a:off x="357188" y="4152900"/>
            <a:ext cx="469900" cy="2401888"/>
            <a:chOff x="4627" y="2369"/>
            <a:chExt cx="296" cy="1513"/>
          </a:xfrm>
        </p:grpSpPr>
        <p:pic>
          <p:nvPicPr>
            <p:cNvPr id="8216" name="Rectangle 3"/>
            <p:cNvPicPr>
              <a:picLocks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627" y="2369"/>
              <a:ext cx="296" cy="1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17" name="Text Box 12"/>
            <p:cNvSpPr txBox="1">
              <a:spLocks noChangeArrowheads="1"/>
            </p:cNvSpPr>
            <p:nvPr/>
          </p:nvSpPr>
          <p:spPr bwMode="auto">
            <a:xfrm>
              <a:off x="4643" y="2385"/>
              <a:ext cx="270" cy="1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</p:grpSp>
      <p:sp>
        <p:nvSpPr>
          <p:cNvPr id="8207" name="Line 4"/>
          <p:cNvSpPr>
            <a:spLocks noChangeShapeType="1"/>
          </p:cNvSpPr>
          <p:nvPr/>
        </p:nvSpPr>
        <p:spPr bwMode="auto">
          <a:xfrm flipH="1">
            <a:off x="946150" y="4249738"/>
            <a:ext cx="4763" cy="2243137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8" name="Line 5"/>
          <p:cNvSpPr>
            <a:spLocks noChangeShapeType="1"/>
          </p:cNvSpPr>
          <p:nvPr/>
        </p:nvSpPr>
        <p:spPr bwMode="auto">
          <a:xfrm>
            <a:off x="950913" y="4249738"/>
            <a:ext cx="215900" cy="0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9" name="Line 9"/>
          <p:cNvSpPr>
            <a:spLocks noChangeShapeType="1"/>
          </p:cNvSpPr>
          <p:nvPr/>
        </p:nvSpPr>
        <p:spPr bwMode="auto">
          <a:xfrm>
            <a:off x="946150" y="6492875"/>
            <a:ext cx="215900" cy="0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0" name="Text Box 13"/>
          <p:cNvSpPr txBox="1">
            <a:spLocks noChangeArrowheads="1"/>
          </p:cNvSpPr>
          <p:nvPr/>
        </p:nvSpPr>
        <p:spPr bwMode="auto">
          <a:xfrm>
            <a:off x="1165225" y="4249738"/>
            <a:ext cx="431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Calibri" pitchFamily="34" charset="0"/>
              </a:rPr>
              <a:t>15</a:t>
            </a:r>
          </a:p>
        </p:txBody>
      </p:sp>
      <p:sp>
        <p:nvSpPr>
          <p:cNvPr id="8211" name="Text Box 14"/>
          <p:cNvSpPr txBox="1">
            <a:spLocks noChangeArrowheads="1"/>
          </p:cNvSpPr>
          <p:nvPr/>
        </p:nvSpPr>
        <p:spPr bwMode="auto">
          <a:xfrm>
            <a:off x="1165225" y="6321425"/>
            <a:ext cx="431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Calibri" pitchFamily="34" charset="0"/>
              </a:rPr>
              <a:t>0</a:t>
            </a:r>
          </a:p>
        </p:txBody>
      </p:sp>
      <p:pic>
        <p:nvPicPr>
          <p:cNvPr id="24" name="MSj03883630000[1].wav">
            <a:hlinkClick r:id="" action="ppaction://media"/>
          </p:cNvPr>
          <p:cNvPicPr>
            <a:picLocks noRot="1" noChangeAspect="1"/>
          </p:cNvPicPr>
          <p:nvPr>
            <a:wavAudioFile r:embed="rId1" name="MSj03883630000[1].wav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93788" y="5178425"/>
            <a:ext cx="3571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3" descr="C:\Documents and Settings\vanda\Os meus documentos\As minhas imagens\setas\arrow-right-blue_benji_p_01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857750" y="5500688"/>
            <a:ext cx="1500188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4" name="Picture 3" descr="C:\Documents and Settings\vanda\Os meus documentos\As minhas imagens\Disney Clipart 800+\Disney Clipart 800+\Clipart\Disney\roger2.gi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28625" y="0"/>
            <a:ext cx="1500188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Rectângulo 26"/>
          <p:cNvSpPr/>
          <p:nvPr/>
        </p:nvSpPr>
        <p:spPr>
          <a:xfrm>
            <a:off x="1857375" y="0"/>
            <a:ext cx="728662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Personal Pronouns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extToSpeech20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1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000"/>
                            </p:stCondLst>
                            <p:childTnLst>
                              <p:par>
                                <p:cTn id="2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4609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1616"/>
                            </p:stCondLst>
                            <p:childTnLst>
                              <p:par>
                                <p:cTn id="24" presetID="2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xtToSpeech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xtToSpeech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22222E-6 L -0.5026 0.23611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1" y="11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extToSpeech2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1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no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xtToSpeech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2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3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no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9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xtToSpeech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0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>
            <a:spLocks noChangeArrowheads="1"/>
          </p:cNvSpPr>
          <p:nvPr/>
        </p:nvSpPr>
        <p:spPr bwMode="auto">
          <a:xfrm>
            <a:off x="7786688" y="3357563"/>
            <a:ext cx="10001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He</a:t>
            </a:r>
          </a:p>
        </p:txBody>
      </p:sp>
      <p:sp>
        <p:nvSpPr>
          <p:cNvPr id="3" name="Rectângulo 2"/>
          <p:cNvSpPr>
            <a:spLocks noChangeArrowheads="1"/>
          </p:cNvSpPr>
          <p:nvPr/>
        </p:nvSpPr>
        <p:spPr bwMode="auto">
          <a:xfrm>
            <a:off x="7643813" y="1857375"/>
            <a:ext cx="13350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You</a:t>
            </a:r>
          </a:p>
        </p:txBody>
      </p:sp>
      <p:sp>
        <p:nvSpPr>
          <p:cNvPr id="4" name="Rectângulo 3"/>
          <p:cNvSpPr>
            <a:spLocks noChangeArrowheads="1"/>
          </p:cNvSpPr>
          <p:nvPr/>
        </p:nvSpPr>
        <p:spPr bwMode="auto">
          <a:xfrm>
            <a:off x="8072438" y="1143000"/>
            <a:ext cx="587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SzPct val="79000"/>
            </a:pPr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I</a:t>
            </a:r>
          </a:p>
        </p:txBody>
      </p:sp>
      <p:sp>
        <p:nvSpPr>
          <p:cNvPr id="5" name="Rectângulo 4"/>
          <p:cNvSpPr>
            <a:spLocks noChangeArrowheads="1"/>
          </p:cNvSpPr>
          <p:nvPr/>
        </p:nvSpPr>
        <p:spPr bwMode="auto">
          <a:xfrm>
            <a:off x="7715250" y="2643188"/>
            <a:ext cx="11795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She</a:t>
            </a:r>
          </a:p>
        </p:txBody>
      </p:sp>
      <p:sp>
        <p:nvSpPr>
          <p:cNvPr id="6" name="Rectângulo 5"/>
          <p:cNvSpPr>
            <a:spLocks noChangeArrowheads="1"/>
          </p:cNvSpPr>
          <p:nvPr/>
        </p:nvSpPr>
        <p:spPr bwMode="auto">
          <a:xfrm>
            <a:off x="7858125" y="4071938"/>
            <a:ext cx="8255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It</a:t>
            </a:r>
          </a:p>
        </p:txBody>
      </p:sp>
      <p:sp>
        <p:nvSpPr>
          <p:cNvPr id="7" name="Rectângulo 6"/>
          <p:cNvSpPr>
            <a:spLocks noChangeArrowheads="1"/>
          </p:cNvSpPr>
          <p:nvPr/>
        </p:nvSpPr>
        <p:spPr bwMode="auto">
          <a:xfrm>
            <a:off x="7786688" y="4857750"/>
            <a:ext cx="10445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We</a:t>
            </a:r>
          </a:p>
        </p:txBody>
      </p:sp>
      <p:sp>
        <p:nvSpPr>
          <p:cNvPr id="8" name="Rectângulo 7"/>
          <p:cNvSpPr>
            <a:spLocks noChangeArrowheads="1"/>
          </p:cNvSpPr>
          <p:nvPr/>
        </p:nvSpPr>
        <p:spPr bwMode="auto">
          <a:xfrm>
            <a:off x="7686675" y="5643563"/>
            <a:ext cx="14573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PT" sz="5400">
                <a:solidFill>
                  <a:srgbClr val="7030A0"/>
                </a:solidFill>
                <a:latin typeface="Forte" pitchFamily="66" charset="0"/>
              </a:rPr>
              <a:t>They</a:t>
            </a:r>
          </a:p>
        </p:txBody>
      </p:sp>
      <p:sp>
        <p:nvSpPr>
          <p:cNvPr id="9225" name="CaixaDeTexto 8"/>
          <p:cNvSpPr txBox="1">
            <a:spLocks noChangeArrowheads="1"/>
          </p:cNvSpPr>
          <p:nvPr/>
        </p:nvSpPr>
        <p:spPr bwMode="auto">
          <a:xfrm>
            <a:off x="214313" y="2143125"/>
            <a:ext cx="7215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7030A0"/>
                </a:solidFill>
                <a:latin typeface="Forte" pitchFamily="66" charset="0"/>
              </a:rPr>
              <a:t>Replace the underlined expression ( subject of the sentence) by the correct personal pronoun on your right.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1428750" y="2928938"/>
            <a:ext cx="6643688" cy="1754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5400" u="sng" dirty="0" err="1">
                <a:solidFill>
                  <a:srgbClr val="00B050"/>
                </a:solidFill>
                <a:latin typeface="Forte" pitchFamily="66" charset="0"/>
              </a:rPr>
              <a:t>Mr</a:t>
            </a:r>
            <a:r>
              <a:rPr lang="pt-PT" sz="5400" u="sng" dirty="0">
                <a:solidFill>
                  <a:srgbClr val="00B050"/>
                </a:solidFill>
                <a:latin typeface="Forte" pitchFamily="66" charset="0"/>
              </a:rPr>
              <a:t>. </a:t>
            </a:r>
            <a:r>
              <a:rPr lang="en-US" sz="5400" u="sng" dirty="0">
                <a:solidFill>
                  <a:srgbClr val="00B050"/>
                </a:solidFill>
                <a:latin typeface="Forte" pitchFamily="66" charset="0"/>
              </a:rPr>
              <a:t>Parson</a:t>
            </a:r>
            <a:r>
              <a:rPr lang="pt-PT" sz="5400" u="sng" dirty="0">
                <a:solidFill>
                  <a:srgbClr val="00B050"/>
                </a:solidFill>
                <a:latin typeface="Forte" pitchFamily="66" charset="0"/>
              </a:rPr>
              <a:t> </a:t>
            </a:r>
            <a:r>
              <a:rPr lang="pt-PT" sz="5400" dirty="0" err="1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is</a:t>
            </a:r>
            <a:r>
              <a:rPr lang="pt-PT" sz="54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 </a:t>
            </a:r>
            <a:r>
              <a:rPr lang="pt-PT" sz="5400" dirty="0" err="1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my</a:t>
            </a:r>
            <a:r>
              <a:rPr lang="pt-PT" sz="54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 </a:t>
            </a:r>
            <a:r>
              <a:rPr lang="pt-PT" sz="5400" dirty="0" err="1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teacher</a:t>
            </a:r>
            <a:r>
              <a:rPr lang="pt-PT" sz="54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.</a:t>
            </a:r>
          </a:p>
        </p:txBody>
      </p:sp>
      <p:sp>
        <p:nvSpPr>
          <p:cNvPr id="9227" name="Rectângulo 10"/>
          <p:cNvSpPr>
            <a:spLocks noChangeArrowheads="1"/>
          </p:cNvSpPr>
          <p:nvPr/>
        </p:nvSpPr>
        <p:spPr bwMode="auto">
          <a:xfrm>
            <a:off x="1714500" y="4429125"/>
            <a:ext cx="5715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5400">
                <a:solidFill>
                  <a:srgbClr val="002060"/>
                </a:solidFill>
                <a:latin typeface="Forte" pitchFamily="66" charset="0"/>
              </a:rPr>
              <a:t> </a:t>
            </a:r>
            <a:r>
              <a:rPr lang="pt-PT" sz="5400">
                <a:solidFill>
                  <a:srgbClr val="C00000"/>
                </a:solidFill>
                <a:latin typeface="Forte" pitchFamily="66" charset="0"/>
              </a:rPr>
              <a:t>____is my teacher..</a:t>
            </a:r>
            <a:endParaRPr lang="pt-PT" sz="5400">
              <a:solidFill>
                <a:srgbClr val="002060"/>
              </a:solidFill>
              <a:latin typeface="Forte" pitchFamily="66" charset="0"/>
            </a:endParaRPr>
          </a:p>
        </p:txBody>
      </p:sp>
      <p:pic>
        <p:nvPicPr>
          <p:cNvPr id="12" name="Picture 6" descr="http://www.helpkidzlearn.com/images/menu_navigation/play_run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43125" y="1285875"/>
            <a:ext cx="1214438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229" name="Rectangle 2"/>
          <p:cNvGrpSpPr>
            <a:grpSpLocks/>
          </p:cNvGrpSpPr>
          <p:nvPr/>
        </p:nvGrpSpPr>
        <p:grpSpPr bwMode="auto">
          <a:xfrm>
            <a:off x="357188" y="4165600"/>
            <a:ext cx="469900" cy="2389188"/>
            <a:chOff x="4627" y="2377"/>
            <a:chExt cx="296" cy="1505"/>
          </a:xfrm>
        </p:grpSpPr>
        <p:pic>
          <p:nvPicPr>
            <p:cNvPr id="9242" name="Rectangle 2"/>
            <p:cNvPicPr>
              <a:picLocks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627" y="2377"/>
              <a:ext cx="296" cy="1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43" name="Text Box 9"/>
            <p:cNvSpPr txBox="1">
              <a:spLocks noChangeArrowheads="1"/>
            </p:cNvSpPr>
            <p:nvPr/>
          </p:nvSpPr>
          <p:spPr bwMode="auto">
            <a:xfrm>
              <a:off x="4643" y="2394"/>
              <a:ext cx="268" cy="14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</p:grpSp>
      <p:grpSp>
        <p:nvGrpSpPr>
          <p:cNvPr id="11" name="Rectangle 3"/>
          <p:cNvGrpSpPr>
            <a:grpSpLocks/>
          </p:cNvGrpSpPr>
          <p:nvPr/>
        </p:nvGrpSpPr>
        <p:grpSpPr bwMode="auto">
          <a:xfrm>
            <a:off x="357188" y="4152900"/>
            <a:ext cx="469900" cy="2401888"/>
            <a:chOff x="4627" y="2369"/>
            <a:chExt cx="296" cy="1513"/>
          </a:xfrm>
        </p:grpSpPr>
        <p:pic>
          <p:nvPicPr>
            <p:cNvPr id="9240" name="Rectangle 3"/>
            <p:cNvPicPr>
              <a:picLocks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4627" y="2369"/>
              <a:ext cx="296" cy="1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41" name="Text Box 12"/>
            <p:cNvSpPr txBox="1">
              <a:spLocks noChangeArrowheads="1"/>
            </p:cNvSpPr>
            <p:nvPr/>
          </p:nvSpPr>
          <p:spPr bwMode="auto">
            <a:xfrm>
              <a:off x="4643" y="2385"/>
              <a:ext cx="270" cy="1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</p:grpSp>
      <p:sp>
        <p:nvSpPr>
          <p:cNvPr id="9231" name="Line 4"/>
          <p:cNvSpPr>
            <a:spLocks noChangeShapeType="1"/>
          </p:cNvSpPr>
          <p:nvPr/>
        </p:nvSpPr>
        <p:spPr bwMode="auto">
          <a:xfrm flipH="1">
            <a:off x="946150" y="4249738"/>
            <a:ext cx="4763" cy="2243137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2" name="Line 5"/>
          <p:cNvSpPr>
            <a:spLocks noChangeShapeType="1"/>
          </p:cNvSpPr>
          <p:nvPr/>
        </p:nvSpPr>
        <p:spPr bwMode="auto">
          <a:xfrm>
            <a:off x="950913" y="4249738"/>
            <a:ext cx="215900" cy="0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3" name="Line 9"/>
          <p:cNvSpPr>
            <a:spLocks noChangeShapeType="1"/>
          </p:cNvSpPr>
          <p:nvPr/>
        </p:nvSpPr>
        <p:spPr bwMode="auto">
          <a:xfrm>
            <a:off x="946150" y="6492875"/>
            <a:ext cx="215900" cy="0"/>
          </a:xfrm>
          <a:prstGeom prst="line">
            <a:avLst/>
          </a:prstGeom>
          <a:noFill/>
          <a:ln w="28575">
            <a:solidFill>
              <a:srgbClr val="66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4" name="Text Box 13"/>
          <p:cNvSpPr txBox="1">
            <a:spLocks noChangeArrowheads="1"/>
          </p:cNvSpPr>
          <p:nvPr/>
        </p:nvSpPr>
        <p:spPr bwMode="auto">
          <a:xfrm>
            <a:off x="1165225" y="4249738"/>
            <a:ext cx="431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Calibri" pitchFamily="34" charset="0"/>
              </a:rPr>
              <a:t>15</a:t>
            </a:r>
          </a:p>
        </p:txBody>
      </p:sp>
      <p:sp>
        <p:nvSpPr>
          <p:cNvPr id="9235" name="Text Box 14"/>
          <p:cNvSpPr txBox="1">
            <a:spLocks noChangeArrowheads="1"/>
          </p:cNvSpPr>
          <p:nvPr/>
        </p:nvSpPr>
        <p:spPr bwMode="auto">
          <a:xfrm>
            <a:off x="1165225" y="6321425"/>
            <a:ext cx="431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>
                <a:latin typeface="Calibri" pitchFamily="34" charset="0"/>
              </a:rPr>
              <a:t>0</a:t>
            </a:r>
          </a:p>
        </p:txBody>
      </p:sp>
      <p:pic>
        <p:nvPicPr>
          <p:cNvPr id="24" name="MSj03883630000[1].wav">
            <a:hlinkClick r:id="" action="ppaction://media"/>
          </p:cNvPr>
          <p:cNvPicPr>
            <a:picLocks noRot="1" noChangeAspect="1"/>
          </p:cNvPicPr>
          <p:nvPr>
            <a:wavAudioFile r:embed="rId1" name="MSj03883630000[1].wav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93788" y="5178425"/>
            <a:ext cx="3571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3" descr="C:\Documents and Settings\vanda\Os meus documentos\As minhas imagens\setas\arrow-right-blue_benji_p_01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857750" y="5500688"/>
            <a:ext cx="1500188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8" name="Picture 3" descr="C:\Documents and Settings\vanda\Os meus documentos\As minhas imagens\Disney Clipart 800+\Disney Clipart 800+\Clipart\Disney\roger2.gi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357313" y="4929188"/>
            <a:ext cx="1500187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Rectângulo 26"/>
          <p:cNvSpPr/>
          <p:nvPr/>
        </p:nvSpPr>
        <p:spPr>
          <a:xfrm>
            <a:off x="1857375" y="0"/>
            <a:ext cx="728662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chemeClr val="accent6">
                    <a:lumMod val="50000"/>
                  </a:schemeClr>
                </a:solidFill>
                <a:latin typeface="Forte" pitchFamily="66" charset="0"/>
              </a:rPr>
              <a:t>Personal Pronouns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extToSpeech2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1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000"/>
                            </p:stCondLst>
                            <p:childTnLst>
                              <p:par>
                                <p:cTn id="21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4609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1616"/>
                            </p:stCondLst>
                            <p:childTnLst>
                              <p:par>
                                <p:cTn id="24" presetID="2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xtToSpeech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xtToSpeech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6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no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972 0.00602 L -0.61094 0.1426 " pathEditMode="relative" ptsTypes="AA">
                                      <p:cBhvr>
                                        <p:cTn id="5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extToSpeech23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xtToSpeech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2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3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no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9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extToSpeech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0" grpId="0"/>
      <p:bldP spid="2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abstract32</Template>
  <TotalTime>13</TotalTime>
  <Words>346</Words>
  <Application>Microsoft Office PowerPoint</Application>
  <PresentationFormat>On-screen Show (4:3)</PresentationFormat>
  <Paragraphs>113</Paragraphs>
  <Slides>8</Slides>
  <Notes>0</Notes>
  <HiddenSlides>0</HiddenSlides>
  <MMClips>8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Forte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vanda</dc:creator>
  <cp:lastModifiedBy>win7209</cp:lastModifiedBy>
  <cp:revision>10</cp:revision>
  <dcterms:created xsi:type="dcterms:W3CDTF">2010-08-04T19:38:45Z</dcterms:created>
  <dcterms:modified xsi:type="dcterms:W3CDTF">2013-01-16T12:33:59Z</dcterms:modified>
</cp:coreProperties>
</file>