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4" r:id="rId17"/>
    <p:sldId id="270" r:id="rId18"/>
    <p:sldId id="271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5B21B55-B904-41E9-8DC6-1F357F997AC4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8C538DA-92D8-43D6-BBAC-D8F2642CD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21B55-B904-41E9-8DC6-1F357F997AC4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538DA-92D8-43D6-BBAC-D8F2642CD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5B21B55-B904-41E9-8DC6-1F357F997AC4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8C538DA-92D8-43D6-BBAC-D8F2642CD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21B55-B904-41E9-8DC6-1F357F997AC4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538DA-92D8-43D6-BBAC-D8F2642CD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5B21B55-B904-41E9-8DC6-1F357F997AC4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8C538DA-92D8-43D6-BBAC-D8F2642CD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21B55-B904-41E9-8DC6-1F357F997AC4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538DA-92D8-43D6-BBAC-D8F2642CD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21B55-B904-41E9-8DC6-1F357F997AC4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538DA-92D8-43D6-BBAC-D8F2642CD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21B55-B904-41E9-8DC6-1F357F997AC4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538DA-92D8-43D6-BBAC-D8F2642CD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5B21B55-B904-41E9-8DC6-1F357F997AC4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538DA-92D8-43D6-BBAC-D8F2642CD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21B55-B904-41E9-8DC6-1F357F997AC4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538DA-92D8-43D6-BBAC-D8F2642CD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21B55-B904-41E9-8DC6-1F357F997AC4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538DA-92D8-43D6-BBAC-D8F2642CD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5B21B55-B904-41E9-8DC6-1F357F997AC4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8C538DA-92D8-43D6-BBAC-D8F2642CD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01190" y="990600"/>
            <a:ext cx="4967068" cy="27432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COUNTABLE AND UNCOUNTABLE NOUNS</a:t>
            </a:r>
            <a:endParaRPr lang="en-US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3962400"/>
            <a:ext cx="5867400" cy="727336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Aharoni" pitchFamily="2" charset="-79"/>
                <a:cs typeface="Aharoni" pitchFamily="2" charset="-79"/>
              </a:rPr>
              <a:t>Some - Any - No - A lot of </a:t>
            </a:r>
            <a:endParaRPr lang="en-US" sz="36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315200" y="5521064"/>
            <a:ext cx="1524000" cy="574936"/>
          </a:xfrm>
          <a:prstGeom prst="rect">
            <a:avLst/>
          </a:prstGeom>
        </p:spPr>
        <p:txBody>
          <a:bodyPr vert="horz" lIns="45720" tIns="0" rIns="45720" bIns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lang="en-US" sz="2000" dirty="0" smtClean="0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By. Mr. Jay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haroni" pitchFamily="2" charset="-79"/>
                <a:ea typeface="+mn-ea"/>
                <a:cs typeface="Aharoni" pitchFamily="2" charset="-79"/>
              </a:rPr>
              <a:t>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haroni" pitchFamily="2" charset="-79"/>
              <a:ea typeface="+mn-ea"/>
              <a:cs typeface="Aharoni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00400" y="4572000"/>
            <a:ext cx="55626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good_stud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3" y="3886200"/>
            <a:ext cx="2649147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6576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u</a:t>
            </a:r>
            <a:r>
              <a:rPr lang="en-US" sz="1800" dirty="0" smtClean="0">
                <a:solidFill>
                  <a:schemeClr val="tx1"/>
                </a:solidFill>
              </a:rPr>
              <a:t>ncountable </a:t>
            </a:r>
            <a:r>
              <a:rPr lang="en-US" sz="1800" dirty="0" smtClean="0">
                <a:solidFill>
                  <a:srgbClr val="FF0000"/>
                </a:solidFill>
              </a:rPr>
              <a:t>n</a:t>
            </a:r>
            <a:r>
              <a:rPr lang="en-US" sz="1800" dirty="0" smtClean="0">
                <a:solidFill>
                  <a:schemeClr val="tx1"/>
                </a:solidFill>
              </a:rPr>
              <a:t>ouns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617536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en-US" altLang="zh-TW" sz="2400" dirty="0" smtClean="0">
                <a:solidFill>
                  <a:srgbClr val="FF0000"/>
                </a:solidFill>
                <a:latin typeface="+mj-lt"/>
              </a:rPr>
              <a:t>E</a:t>
            </a:r>
            <a:r>
              <a:rPr lang="en-US" altLang="zh-TW" sz="2400" dirty="0" smtClean="0">
                <a:latin typeface="+mj-lt"/>
              </a:rPr>
              <a:t>xamples of uncountable nouns:</a:t>
            </a:r>
          </a:p>
          <a:p>
            <a:pPr algn="ctr">
              <a:lnSpc>
                <a:spcPct val="90000"/>
              </a:lnSpc>
              <a:buNone/>
            </a:pPr>
            <a:endParaRPr lang="en-US" altLang="zh-TW" sz="1100" dirty="0" smtClean="0">
              <a:latin typeface="+mj-lt"/>
            </a:endParaRPr>
          </a:p>
          <a:p>
            <a:pPr>
              <a:lnSpc>
                <a:spcPct val="50000"/>
              </a:lnSpc>
              <a:buFont typeface="Wingdings" pitchFamily="2" charset="2"/>
              <a:buChar char="ü"/>
            </a:pPr>
            <a:r>
              <a:rPr lang="en-US" altLang="zh-TW" sz="3200" dirty="0" smtClean="0">
                <a:latin typeface="+mj-lt"/>
              </a:rPr>
              <a:t>Ink </a:t>
            </a:r>
          </a:p>
          <a:p>
            <a:pPr>
              <a:lnSpc>
                <a:spcPct val="50000"/>
              </a:lnSpc>
              <a:buNone/>
            </a:pPr>
            <a:endParaRPr lang="en-US" altLang="zh-TW" sz="3200" dirty="0" smtClean="0">
              <a:latin typeface="+mj-lt"/>
              <a:sym typeface="Wingdings" pitchFamily="2" charset="2"/>
            </a:endParaRPr>
          </a:p>
          <a:p>
            <a:pPr>
              <a:lnSpc>
                <a:spcPct val="50000"/>
              </a:lnSpc>
              <a:buFont typeface="Wingdings" pitchFamily="2" charset="2"/>
              <a:buChar char="ü"/>
            </a:pPr>
            <a:r>
              <a:rPr lang="en-US" altLang="zh-TW" sz="3200" dirty="0" smtClean="0">
                <a:latin typeface="+mj-lt"/>
              </a:rPr>
              <a:t>Lettuce</a:t>
            </a:r>
          </a:p>
          <a:p>
            <a:pPr>
              <a:lnSpc>
                <a:spcPct val="50000"/>
              </a:lnSpc>
              <a:buNone/>
            </a:pPr>
            <a:endParaRPr lang="en-US" altLang="zh-TW" sz="3200" dirty="0" smtClean="0">
              <a:latin typeface="+mj-lt"/>
              <a:sym typeface="Wingdings" pitchFamily="2" charset="2"/>
            </a:endParaRPr>
          </a:p>
          <a:p>
            <a:pPr>
              <a:lnSpc>
                <a:spcPct val="50000"/>
              </a:lnSpc>
              <a:buFont typeface="Wingdings" pitchFamily="2" charset="2"/>
              <a:buChar char="ü"/>
            </a:pPr>
            <a:r>
              <a:rPr lang="en-US" altLang="zh-TW" sz="3200" dirty="0" smtClean="0">
                <a:latin typeface="+mj-lt"/>
              </a:rPr>
              <a:t>Sugar </a:t>
            </a:r>
          </a:p>
          <a:p>
            <a:pPr>
              <a:lnSpc>
                <a:spcPct val="50000"/>
              </a:lnSpc>
              <a:buNone/>
            </a:pPr>
            <a:endParaRPr lang="en-US" altLang="zh-TW" sz="3200" dirty="0" smtClean="0">
              <a:latin typeface="+mj-lt"/>
              <a:sym typeface="Wingdings" pitchFamily="2" charset="2"/>
            </a:endParaRPr>
          </a:p>
          <a:p>
            <a:pPr>
              <a:lnSpc>
                <a:spcPct val="50000"/>
              </a:lnSpc>
              <a:buFont typeface="Wingdings" pitchFamily="2" charset="2"/>
              <a:buChar char="ü"/>
            </a:pPr>
            <a:r>
              <a:rPr lang="en-US" altLang="zh-TW" sz="3200" dirty="0" smtClean="0">
                <a:latin typeface="+mj-lt"/>
              </a:rPr>
              <a:t>Water</a:t>
            </a:r>
          </a:p>
          <a:p>
            <a:pPr>
              <a:lnSpc>
                <a:spcPct val="50000"/>
              </a:lnSpc>
              <a:buNone/>
            </a:pPr>
            <a:endParaRPr lang="en-US" altLang="zh-TW" sz="3200" dirty="0" smtClean="0">
              <a:latin typeface="+mj-lt"/>
            </a:endParaRPr>
          </a:p>
          <a:p>
            <a:pPr>
              <a:lnSpc>
                <a:spcPct val="50000"/>
              </a:lnSpc>
              <a:buFont typeface="Wingdings" pitchFamily="2" charset="2"/>
              <a:buChar char="ü"/>
            </a:pPr>
            <a:r>
              <a:rPr lang="en-US" altLang="zh-TW" sz="3200" dirty="0" smtClean="0">
                <a:latin typeface="+mj-lt"/>
                <a:sym typeface="Wingdings" pitchFamily="2" charset="2"/>
              </a:rPr>
              <a:t>Milk</a:t>
            </a:r>
          </a:p>
          <a:p>
            <a:pPr>
              <a:lnSpc>
                <a:spcPct val="50000"/>
              </a:lnSpc>
              <a:buNone/>
            </a:pPr>
            <a:endParaRPr lang="en-US" altLang="zh-TW" sz="3200" dirty="0" smtClean="0">
              <a:latin typeface="+mj-lt"/>
              <a:sym typeface="Wingdings" pitchFamily="2" charset="2"/>
            </a:endParaRPr>
          </a:p>
          <a:p>
            <a:pPr>
              <a:lnSpc>
                <a:spcPct val="50000"/>
              </a:lnSpc>
              <a:buFont typeface="Wingdings" pitchFamily="2" charset="2"/>
              <a:buChar char="ü"/>
            </a:pPr>
            <a:r>
              <a:rPr lang="en-US" altLang="zh-TW" sz="3200" i="1" dirty="0" smtClean="0">
                <a:latin typeface="+mj-lt"/>
              </a:rPr>
              <a:t>Etc.</a:t>
            </a:r>
          </a:p>
          <a:p>
            <a:pPr>
              <a:lnSpc>
                <a:spcPct val="90000"/>
              </a:lnSpc>
              <a:buNone/>
            </a:pPr>
            <a:endParaRPr lang="en-US" altLang="zh-TW" sz="2000" i="1" dirty="0" smtClean="0"/>
          </a:p>
          <a:p>
            <a:pPr>
              <a:lnSpc>
                <a:spcPct val="90000"/>
              </a:lnSpc>
              <a:buNone/>
            </a:pPr>
            <a:endParaRPr lang="zh-TW" altLang="en-US" sz="2000" i="1" dirty="0" smtClean="0"/>
          </a:p>
          <a:p>
            <a:pPr>
              <a:lnSpc>
                <a:spcPct val="90000"/>
              </a:lnSpc>
              <a:buNone/>
            </a:pPr>
            <a:endParaRPr lang="en-US" altLang="zh-TW" i="1" dirty="0" smtClean="0">
              <a:latin typeface="Comic Sans MS" pitchFamily="66" charset="0"/>
            </a:endParaRPr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685800"/>
            <a:ext cx="7467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good_stud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4053" y="4495800"/>
            <a:ext cx="2115747" cy="2373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196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S</a:t>
            </a:r>
            <a:r>
              <a:rPr lang="en-US" sz="2800" dirty="0" smtClean="0">
                <a:solidFill>
                  <a:schemeClr val="tx1"/>
                </a:solidFill>
              </a:rPr>
              <a:t>OME – </a:t>
            </a: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NY – </a:t>
            </a:r>
            <a:r>
              <a:rPr lang="en-US" sz="2800" dirty="0" smtClean="0">
                <a:solidFill>
                  <a:srgbClr val="FF0000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O – </a:t>
            </a: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 LOT OF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239000" cy="5388936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5400" b="1" dirty="0" smtClean="0"/>
              <a:t>SOME</a:t>
            </a:r>
            <a:endParaRPr lang="en-US" sz="4000" b="1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1400" b="1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000" b="1" dirty="0" smtClean="0"/>
              <a:t>Some is used with:</a:t>
            </a:r>
            <a:endParaRPr lang="en-US" sz="4000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Positive sentences.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When asking a question, if the answer is expected to be positive.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e.g.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400" dirty="0" smtClean="0"/>
              <a:t>The children have </a:t>
            </a:r>
            <a:r>
              <a:rPr lang="en-US" sz="2400" dirty="0" smtClean="0">
                <a:solidFill>
                  <a:srgbClr val="FF0000"/>
                </a:solidFill>
              </a:rPr>
              <a:t>some</a:t>
            </a:r>
            <a:r>
              <a:rPr lang="en-US" sz="2400" dirty="0" smtClean="0"/>
              <a:t> free time. </a:t>
            </a:r>
            <a:endParaRPr lang="pt-BR" sz="2400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pt-BR" sz="2400" dirty="0" smtClean="0"/>
              <a:t>Please buy </a:t>
            </a:r>
            <a:r>
              <a:rPr lang="pt-BR" sz="2400" dirty="0" smtClean="0">
                <a:solidFill>
                  <a:srgbClr val="FF0000"/>
                </a:solidFill>
              </a:rPr>
              <a:t>some</a:t>
            </a:r>
            <a:r>
              <a:rPr lang="pt-BR" sz="2400" dirty="0" smtClean="0"/>
              <a:t> bananas. </a:t>
            </a:r>
            <a:endParaRPr lang="en-US" sz="2400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pt-BR" sz="2400" dirty="0" smtClean="0"/>
              <a:t>Would you like </a:t>
            </a:r>
            <a:r>
              <a:rPr lang="pt-BR" sz="2400" dirty="0" smtClean="0">
                <a:solidFill>
                  <a:srgbClr val="FF0000"/>
                </a:solidFill>
              </a:rPr>
              <a:t>some</a:t>
            </a:r>
            <a:r>
              <a:rPr lang="pt-BR" sz="2400" dirty="0" smtClean="0"/>
              <a:t> cake?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14400"/>
            <a:ext cx="7315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good_stud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4053" y="4495800"/>
            <a:ext cx="2115747" cy="2373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196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S</a:t>
            </a:r>
            <a:r>
              <a:rPr lang="en-US" sz="2800" dirty="0" smtClean="0">
                <a:solidFill>
                  <a:schemeClr val="tx1"/>
                </a:solidFill>
              </a:rPr>
              <a:t>OME – </a:t>
            </a: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NY – </a:t>
            </a:r>
            <a:r>
              <a:rPr lang="en-US" sz="2800" dirty="0" smtClean="0">
                <a:solidFill>
                  <a:srgbClr val="FF0000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O – </a:t>
            </a: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 LOT OF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239000" cy="5388936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5400" b="1" dirty="0" smtClean="0"/>
              <a:t>ANY</a:t>
            </a:r>
            <a:endParaRPr lang="en-US" sz="4000" b="1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1400" b="1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000" b="1" dirty="0" smtClean="0"/>
              <a:t>Any is used with:</a:t>
            </a:r>
            <a:endParaRPr lang="en-US" sz="4000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pt-BR" sz="3200" dirty="0" smtClean="0">
                <a:solidFill>
                  <a:srgbClr val="FF0000"/>
                </a:solidFill>
              </a:rPr>
              <a:t>Negative sentences.</a:t>
            </a:r>
            <a:r>
              <a:rPr lang="pt-BR" sz="3200" dirty="0" smtClean="0"/>
              <a:t>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pt-BR" sz="3200" dirty="0" smtClean="0">
                <a:solidFill>
                  <a:srgbClr val="FF0000"/>
                </a:solidFill>
              </a:rPr>
              <a:t>When asking a question.</a:t>
            </a:r>
            <a:r>
              <a:rPr lang="pt-BR" sz="2400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e.g.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400" dirty="0" smtClean="0"/>
              <a:t>Do you have </a:t>
            </a:r>
            <a:r>
              <a:rPr lang="en-US" sz="2400" dirty="0" smtClean="0">
                <a:solidFill>
                  <a:srgbClr val="FF0000"/>
                </a:solidFill>
              </a:rPr>
              <a:t>any</a:t>
            </a:r>
            <a:r>
              <a:rPr lang="en-US" sz="2400" dirty="0" smtClean="0"/>
              <a:t> ice cream left?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400" dirty="0" smtClean="0"/>
              <a:t>I don't have </a:t>
            </a:r>
            <a:r>
              <a:rPr lang="en-US" sz="2400" dirty="0" smtClean="0">
                <a:solidFill>
                  <a:srgbClr val="FF0000"/>
                </a:solidFill>
              </a:rPr>
              <a:t>any</a:t>
            </a:r>
            <a:r>
              <a:rPr lang="en-US" sz="2400" dirty="0" smtClean="0"/>
              <a:t> money today.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400" dirty="0" smtClean="0"/>
              <a:t>My brother never does </a:t>
            </a:r>
            <a:r>
              <a:rPr lang="en-US" sz="2400" dirty="0" smtClean="0">
                <a:solidFill>
                  <a:srgbClr val="FF0000"/>
                </a:solidFill>
              </a:rPr>
              <a:t>any</a:t>
            </a:r>
            <a:r>
              <a:rPr lang="en-US" sz="2400" dirty="0" smtClean="0"/>
              <a:t> thing good. </a:t>
            </a:r>
            <a:endParaRPr lang="pt-BR" sz="2400" dirty="0" smtClean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14400"/>
            <a:ext cx="7315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good_stud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4053" y="4495800"/>
            <a:ext cx="2115747" cy="2373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196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S</a:t>
            </a:r>
            <a:r>
              <a:rPr lang="en-US" sz="2800" dirty="0" smtClean="0">
                <a:solidFill>
                  <a:schemeClr val="tx1"/>
                </a:solidFill>
              </a:rPr>
              <a:t>OME – </a:t>
            </a: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NY – </a:t>
            </a:r>
            <a:r>
              <a:rPr lang="en-US" sz="2800" dirty="0" smtClean="0">
                <a:solidFill>
                  <a:srgbClr val="FF0000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O – </a:t>
            </a: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 LOT OF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239000" cy="5388936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5400" b="1" dirty="0" smtClean="0"/>
              <a:t>NO</a:t>
            </a:r>
            <a:endParaRPr lang="en-US" sz="4000" b="1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1400" b="1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000" b="1" dirty="0" smtClean="0"/>
              <a:t>No is used with:</a:t>
            </a:r>
            <a:endParaRPr lang="en-US" sz="4000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pt-BR" sz="3200" dirty="0" smtClean="0">
                <a:solidFill>
                  <a:srgbClr val="FF0000"/>
                </a:solidFill>
              </a:rPr>
              <a:t>Positive sentences with negative meaning.</a:t>
            </a:r>
            <a:r>
              <a:rPr lang="pt-BR" sz="3200" dirty="0" smtClean="0"/>
              <a:t> </a:t>
            </a:r>
            <a:endParaRPr lang="pt-BR" sz="2400" dirty="0" smtClean="0">
              <a:solidFill>
                <a:srgbClr val="FF0000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e.g.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400" dirty="0" smtClean="0"/>
              <a:t>There is </a:t>
            </a:r>
            <a:r>
              <a:rPr lang="en-US" sz="2400" dirty="0" smtClean="0">
                <a:solidFill>
                  <a:srgbClr val="FF0000"/>
                </a:solidFill>
              </a:rPr>
              <a:t>no</a:t>
            </a:r>
            <a:r>
              <a:rPr lang="en-US" sz="2400" dirty="0" smtClean="0"/>
              <a:t> coffee left in the jar.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400" dirty="0" smtClean="0"/>
              <a:t>We have </a:t>
            </a:r>
            <a:r>
              <a:rPr lang="en-US" sz="2400" dirty="0" smtClean="0">
                <a:solidFill>
                  <a:srgbClr val="FF0000"/>
                </a:solidFill>
              </a:rPr>
              <a:t>no</a:t>
            </a:r>
            <a:r>
              <a:rPr lang="en-US" sz="2400" dirty="0" smtClean="0"/>
              <a:t> milk this morning.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400" dirty="0" smtClean="0"/>
              <a:t>They had </a:t>
            </a:r>
            <a:r>
              <a:rPr lang="en-US" sz="2400" dirty="0" smtClean="0">
                <a:solidFill>
                  <a:srgbClr val="FF0000"/>
                </a:solidFill>
              </a:rPr>
              <a:t>no</a:t>
            </a:r>
            <a:r>
              <a:rPr lang="en-US" sz="2400" dirty="0" smtClean="0"/>
              <a:t> pens.</a:t>
            </a:r>
            <a:endParaRPr lang="pt-BR" sz="2400" dirty="0" smtClean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14400"/>
            <a:ext cx="7315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good_stud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4053" y="4495800"/>
            <a:ext cx="2115747" cy="2373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196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S</a:t>
            </a:r>
            <a:r>
              <a:rPr lang="en-US" sz="2800" dirty="0" smtClean="0">
                <a:solidFill>
                  <a:schemeClr val="tx1"/>
                </a:solidFill>
              </a:rPr>
              <a:t>OME – </a:t>
            </a: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NY – </a:t>
            </a:r>
            <a:r>
              <a:rPr lang="en-US" sz="2800" dirty="0" smtClean="0">
                <a:solidFill>
                  <a:srgbClr val="FF0000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O – </a:t>
            </a: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 LOT OF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239000" cy="538893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5800" b="1" dirty="0" smtClean="0"/>
              <a:t>A LOT OF</a:t>
            </a:r>
          </a:p>
          <a:p>
            <a:pPr algn="ctr">
              <a:buNone/>
            </a:pPr>
            <a:endParaRPr lang="en-US" sz="1500" b="1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300" b="1" dirty="0" smtClean="0"/>
              <a:t>A lot of is used with:</a:t>
            </a:r>
            <a:endParaRPr lang="en-US" sz="4300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positive sentences, negative sentences and questions.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n-US" sz="3200" dirty="0" smtClean="0">
              <a:solidFill>
                <a:srgbClr val="FF0000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e.g.</a:t>
            </a:r>
          </a:p>
          <a:p>
            <a:pPr algn="ctr">
              <a:buNone/>
            </a:pPr>
            <a:r>
              <a:rPr lang="en-US" sz="2400" dirty="0" smtClean="0"/>
              <a:t>There are </a:t>
            </a:r>
            <a:r>
              <a:rPr lang="en-US" sz="2400" dirty="0" smtClean="0">
                <a:solidFill>
                  <a:srgbClr val="FF0000"/>
                </a:solidFill>
              </a:rPr>
              <a:t>a lot of</a:t>
            </a:r>
            <a:r>
              <a:rPr lang="en-US" sz="2400" dirty="0" smtClean="0"/>
              <a:t> </a:t>
            </a:r>
            <a:r>
              <a:rPr lang="en-US" sz="2400" i="1" dirty="0" smtClean="0"/>
              <a:t>dogs</a:t>
            </a:r>
            <a:r>
              <a:rPr lang="en-US" sz="2400" dirty="0" smtClean="0"/>
              <a:t> in the street. </a:t>
            </a:r>
          </a:p>
          <a:p>
            <a:pPr algn="ctr">
              <a:buNone/>
            </a:pPr>
            <a:r>
              <a:rPr lang="en-US" sz="2400" dirty="0" smtClean="0"/>
              <a:t>I have </a:t>
            </a:r>
            <a:r>
              <a:rPr lang="en-US" sz="2400" dirty="0" smtClean="0">
                <a:solidFill>
                  <a:srgbClr val="FF0000"/>
                </a:solidFill>
              </a:rPr>
              <a:t>a lot of</a:t>
            </a:r>
            <a:r>
              <a:rPr lang="en-US" sz="2400" dirty="0" smtClean="0"/>
              <a:t> </a:t>
            </a:r>
            <a:r>
              <a:rPr lang="en-US" sz="2400" i="1" dirty="0" smtClean="0"/>
              <a:t>time</a:t>
            </a:r>
            <a:r>
              <a:rPr lang="en-US" sz="2400" b="1" dirty="0" smtClean="0"/>
              <a:t> </a:t>
            </a:r>
            <a:r>
              <a:rPr lang="en-US" sz="2400" dirty="0" smtClean="0"/>
              <a:t>to answer your questions. </a:t>
            </a:r>
          </a:p>
          <a:p>
            <a:pPr algn="ctr">
              <a:buNone/>
            </a:pPr>
            <a:r>
              <a:rPr lang="en-US" sz="2400" dirty="0" smtClean="0"/>
              <a:t>I saw </a:t>
            </a:r>
            <a:r>
              <a:rPr lang="en-US" sz="2400" dirty="0" smtClean="0">
                <a:solidFill>
                  <a:srgbClr val="FF0000"/>
                </a:solidFill>
              </a:rPr>
              <a:t>a lot of</a:t>
            </a:r>
            <a:r>
              <a:rPr lang="en-US" sz="2400" dirty="0" smtClean="0"/>
              <a:t> </a:t>
            </a:r>
            <a:r>
              <a:rPr lang="en-US" sz="2400" i="1" dirty="0" smtClean="0"/>
              <a:t>people</a:t>
            </a:r>
            <a:r>
              <a:rPr lang="en-US" sz="2400" dirty="0" smtClean="0"/>
              <a:t> waiting in the queue.</a:t>
            </a:r>
          </a:p>
          <a:p>
            <a:pPr algn="ctr">
              <a:buNone/>
            </a:pPr>
            <a:r>
              <a:rPr lang="en-US" sz="2400" dirty="0" smtClean="0"/>
              <a:t>We did have </a:t>
            </a:r>
            <a:r>
              <a:rPr lang="en-US" sz="2400" dirty="0" smtClean="0">
                <a:solidFill>
                  <a:srgbClr val="FF0000"/>
                </a:solidFill>
              </a:rPr>
              <a:t>a lot of</a:t>
            </a:r>
            <a:r>
              <a:rPr lang="en-US" sz="2400" dirty="0" smtClean="0"/>
              <a:t> </a:t>
            </a:r>
            <a:r>
              <a:rPr lang="en-US" sz="2400" i="1" dirty="0" smtClean="0"/>
              <a:t>fun</a:t>
            </a:r>
            <a:r>
              <a:rPr lang="en-US" sz="2400" dirty="0" smtClean="0"/>
              <a:t>, didn't we?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14400"/>
            <a:ext cx="7315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good_stud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4053" y="4495800"/>
            <a:ext cx="2115747" cy="2373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81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239000" cy="5541336"/>
          </a:xfrm>
        </p:spPr>
        <p:txBody>
          <a:bodyPr>
            <a:normAutofit fontScale="85000" lnSpcReduction="20000"/>
          </a:bodyPr>
          <a:lstStyle/>
          <a:p>
            <a:pPr marL="609600" indent="-609600">
              <a:lnSpc>
                <a:spcPct val="90000"/>
              </a:lnSpc>
              <a:buNone/>
            </a:pPr>
            <a:r>
              <a:rPr lang="es-ES" sz="2800" dirty="0" err="1" smtClean="0">
                <a:solidFill>
                  <a:srgbClr val="FF0000"/>
                </a:solidFill>
              </a:rPr>
              <a:t>Put</a:t>
            </a:r>
            <a:r>
              <a:rPr lang="es-ES" sz="2800" dirty="0" smtClean="0">
                <a:solidFill>
                  <a:srgbClr val="FF0000"/>
                </a:solidFill>
              </a:rPr>
              <a:t> in a / </a:t>
            </a:r>
            <a:r>
              <a:rPr lang="es-ES" sz="2800" dirty="0" err="1" smtClean="0">
                <a:solidFill>
                  <a:srgbClr val="FF0000"/>
                </a:solidFill>
              </a:rPr>
              <a:t>an</a:t>
            </a:r>
            <a:r>
              <a:rPr lang="es-ES" sz="2800" dirty="0" smtClean="0">
                <a:solidFill>
                  <a:srgbClr val="FF0000"/>
                </a:solidFill>
              </a:rPr>
              <a:t> </a:t>
            </a:r>
            <a:r>
              <a:rPr lang="es-ES" sz="2800" dirty="0" err="1" smtClean="0">
                <a:solidFill>
                  <a:srgbClr val="FF0000"/>
                </a:solidFill>
              </a:rPr>
              <a:t>or</a:t>
            </a:r>
            <a:r>
              <a:rPr lang="es-ES" sz="2800" dirty="0" smtClean="0">
                <a:solidFill>
                  <a:srgbClr val="FF0000"/>
                </a:solidFill>
              </a:rPr>
              <a:t> </a:t>
            </a:r>
            <a:r>
              <a:rPr lang="es-ES" sz="2800" dirty="0" err="1" smtClean="0">
                <a:solidFill>
                  <a:srgbClr val="FF0000"/>
                </a:solidFill>
              </a:rPr>
              <a:t>some</a:t>
            </a:r>
            <a:r>
              <a:rPr lang="es-ES" sz="2800" dirty="0" smtClean="0">
                <a:solidFill>
                  <a:srgbClr val="FF0000"/>
                </a:solidFill>
              </a:rPr>
              <a:t>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z="2800" dirty="0" smtClean="0"/>
              <a:t>I </a:t>
            </a:r>
            <a:r>
              <a:rPr lang="es-ES" sz="2800" dirty="0" err="1" smtClean="0"/>
              <a:t>read</a:t>
            </a:r>
            <a:r>
              <a:rPr lang="es-ES" sz="2800" dirty="0" smtClean="0"/>
              <a:t> ____ </a:t>
            </a:r>
            <a:r>
              <a:rPr lang="es-ES" sz="2800" dirty="0" err="1" smtClean="0"/>
              <a:t>book</a:t>
            </a:r>
            <a:r>
              <a:rPr lang="es-ES" sz="2800" dirty="0" smtClean="0"/>
              <a:t> and </a:t>
            </a:r>
            <a:r>
              <a:rPr lang="es-ES" sz="2800" dirty="0" err="1" smtClean="0"/>
              <a:t>listened</a:t>
            </a:r>
            <a:r>
              <a:rPr lang="es-ES" sz="2800" dirty="0" smtClean="0"/>
              <a:t> </a:t>
            </a:r>
            <a:r>
              <a:rPr lang="es-ES" sz="2800" dirty="0" err="1" smtClean="0"/>
              <a:t>to</a:t>
            </a:r>
            <a:r>
              <a:rPr lang="es-ES" sz="2800" dirty="0" smtClean="0"/>
              <a:t> ____ </a:t>
            </a:r>
            <a:r>
              <a:rPr lang="es-ES" sz="2800" dirty="0" err="1" smtClean="0"/>
              <a:t>music</a:t>
            </a:r>
            <a:r>
              <a:rPr lang="es-ES" sz="2800" dirty="0" smtClean="0"/>
              <a:t>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z="2800" dirty="0" smtClean="0"/>
              <a:t>I </a:t>
            </a:r>
            <a:r>
              <a:rPr lang="es-ES" sz="2800" dirty="0" err="1" smtClean="0"/>
              <a:t>need</a:t>
            </a:r>
            <a:r>
              <a:rPr lang="es-ES" sz="2800" dirty="0" smtClean="0"/>
              <a:t> ____ </a:t>
            </a:r>
            <a:r>
              <a:rPr lang="es-ES" sz="2800" dirty="0" err="1" smtClean="0"/>
              <a:t>money</a:t>
            </a:r>
            <a:r>
              <a:rPr lang="es-ES" sz="2800" dirty="0" smtClean="0"/>
              <a:t> . I </a:t>
            </a:r>
            <a:r>
              <a:rPr lang="es-ES" sz="2800" dirty="0" err="1" smtClean="0"/>
              <a:t>want</a:t>
            </a:r>
            <a:r>
              <a:rPr lang="es-ES" sz="2800" dirty="0" smtClean="0"/>
              <a:t> </a:t>
            </a:r>
            <a:r>
              <a:rPr lang="es-ES" sz="2800" dirty="0" err="1" smtClean="0"/>
              <a:t>to</a:t>
            </a:r>
            <a:r>
              <a:rPr lang="es-ES" sz="2800" dirty="0" smtClean="0"/>
              <a:t> </a:t>
            </a:r>
            <a:r>
              <a:rPr lang="es-ES" sz="2800" dirty="0" err="1" smtClean="0"/>
              <a:t>buy</a:t>
            </a:r>
            <a:r>
              <a:rPr lang="es-ES" sz="2800" dirty="0" smtClean="0"/>
              <a:t> ____ </a:t>
            </a:r>
            <a:r>
              <a:rPr lang="es-ES" sz="2800" dirty="0" err="1" smtClean="0"/>
              <a:t>food</a:t>
            </a:r>
            <a:r>
              <a:rPr lang="es-ES" sz="2800" dirty="0" smtClean="0"/>
              <a:t>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z="2800" dirty="0" err="1" smtClean="0"/>
              <a:t>We</a:t>
            </a:r>
            <a:r>
              <a:rPr lang="es-ES" sz="2800" dirty="0" smtClean="0"/>
              <a:t> </a:t>
            </a:r>
            <a:r>
              <a:rPr lang="es-ES" sz="2800" dirty="0" err="1" smtClean="0"/>
              <a:t>met</a:t>
            </a:r>
            <a:r>
              <a:rPr lang="es-ES" sz="2800" dirty="0" smtClean="0"/>
              <a:t> ____ </a:t>
            </a:r>
            <a:r>
              <a:rPr lang="es-ES" sz="2800" dirty="0" err="1" smtClean="0"/>
              <a:t>interesting</a:t>
            </a:r>
            <a:r>
              <a:rPr lang="es-ES" sz="2800" dirty="0" smtClean="0"/>
              <a:t> </a:t>
            </a:r>
            <a:r>
              <a:rPr lang="es-ES" sz="2800" dirty="0" err="1" smtClean="0"/>
              <a:t>people</a:t>
            </a:r>
            <a:r>
              <a:rPr lang="es-ES" sz="2800" dirty="0" smtClean="0"/>
              <a:t> at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party</a:t>
            </a:r>
            <a:r>
              <a:rPr lang="es-ES" sz="2800" dirty="0" smtClean="0"/>
              <a:t>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z="2800" dirty="0" err="1" smtClean="0"/>
              <a:t>I’m</a:t>
            </a:r>
            <a:r>
              <a:rPr lang="es-ES" sz="2800" dirty="0" smtClean="0"/>
              <a:t> </a:t>
            </a:r>
            <a:r>
              <a:rPr lang="es-ES" sz="2800" dirty="0" err="1" smtClean="0"/>
              <a:t>going</a:t>
            </a:r>
            <a:r>
              <a:rPr lang="es-ES" sz="2800" dirty="0" smtClean="0"/>
              <a:t> </a:t>
            </a:r>
            <a:r>
              <a:rPr lang="es-ES" sz="2800" dirty="0" err="1" smtClean="0"/>
              <a:t>to</a:t>
            </a:r>
            <a:r>
              <a:rPr lang="es-ES" sz="2800" dirty="0" smtClean="0"/>
              <a:t> open ____ </a:t>
            </a:r>
            <a:r>
              <a:rPr lang="es-ES" sz="2800" dirty="0" err="1" smtClean="0"/>
              <a:t>window</a:t>
            </a:r>
            <a:r>
              <a:rPr lang="es-ES" sz="2800" dirty="0" smtClean="0"/>
              <a:t> </a:t>
            </a:r>
            <a:r>
              <a:rPr lang="es-ES" sz="2800" dirty="0" err="1" smtClean="0"/>
              <a:t>to</a:t>
            </a:r>
            <a:r>
              <a:rPr lang="es-ES" sz="2800" dirty="0" smtClean="0"/>
              <a:t> </a:t>
            </a:r>
            <a:r>
              <a:rPr lang="es-ES" sz="2800" dirty="0" err="1" smtClean="0"/>
              <a:t>get</a:t>
            </a:r>
            <a:r>
              <a:rPr lang="es-ES" sz="2800" dirty="0" smtClean="0"/>
              <a:t> ____ </a:t>
            </a:r>
            <a:r>
              <a:rPr lang="es-ES" sz="2800" dirty="0" err="1" smtClean="0"/>
              <a:t>fresh</a:t>
            </a:r>
            <a:r>
              <a:rPr lang="es-ES" sz="2800" dirty="0" smtClean="0"/>
              <a:t> air.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z="2800" dirty="0" err="1" smtClean="0"/>
              <a:t>She</a:t>
            </a:r>
            <a:r>
              <a:rPr lang="es-ES" sz="2800" dirty="0" smtClean="0"/>
              <a:t> </a:t>
            </a:r>
            <a:r>
              <a:rPr lang="es-ES" sz="2800" dirty="0" err="1" smtClean="0"/>
              <a:t>didn’t</a:t>
            </a:r>
            <a:r>
              <a:rPr lang="es-ES" sz="2800" dirty="0" smtClean="0"/>
              <a:t> </a:t>
            </a:r>
            <a:r>
              <a:rPr lang="es-ES" sz="2800" dirty="0" err="1" smtClean="0"/>
              <a:t>eat</a:t>
            </a:r>
            <a:r>
              <a:rPr lang="es-ES" sz="2800" dirty="0" smtClean="0"/>
              <a:t> </a:t>
            </a:r>
            <a:r>
              <a:rPr lang="es-ES" sz="2800" dirty="0" err="1" smtClean="0"/>
              <a:t>much</a:t>
            </a:r>
            <a:r>
              <a:rPr lang="es-ES" sz="2800" dirty="0" smtClean="0"/>
              <a:t> </a:t>
            </a:r>
            <a:r>
              <a:rPr lang="es-ES" sz="2800" dirty="0" err="1" smtClean="0"/>
              <a:t>for</a:t>
            </a:r>
            <a:r>
              <a:rPr lang="es-ES" sz="2800" dirty="0" smtClean="0"/>
              <a:t> lunch – </a:t>
            </a:r>
            <a:r>
              <a:rPr lang="es-ES" sz="2800" dirty="0" err="1" smtClean="0"/>
              <a:t>only</a:t>
            </a:r>
            <a:r>
              <a:rPr lang="es-ES" sz="2800" dirty="0" smtClean="0"/>
              <a:t> ____ </a:t>
            </a:r>
            <a:r>
              <a:rPr lang="es-ES" sz="2800" dirty="0" err="1" smtClean="0"/>
              <a:t>apple</a:t>
            </a:r>
            <a:r>
              <a:rPr lang="es-ES" sz="2800" dirty="0" smtClean="0"/>
              <a:t> and ____ bread.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z="2800" dirty="0" err="1" smtClean="0"/>
              <a:t>We</a:t>
            </a:r>
            <a:r>
              <a:rPr lang="es-ES" sz="2800" dirty="0" smtClean="0"/>
              <a:t> </a:t>
            </a:r>
            <a:r>
              <a:rPr lang="es-ES" sz="2800" dirty="0" err="1" smtClean="0"/>
              <a:t>live</a:t>
            </a:r>
            <a:r>
              <a:rPr lang="es-ES" sz="2800" dirty="0" smtClean="0"/>
              <a:t> in ____ </a:t>
            </a:r>
            <a:r>
              <a:rPr lang="es-ES" sz="2800" dirty="0" err="1" smtClean="0"/>
              <a:t>big</a:t>
            </a:r>
            <a:r>
              <a:rPr lang="es-ES" sz="2800" dirty="0" smtClean="0"/>
              <a:t> </a:t>
            </a:r>
            <a:r>
              <a:rPr lang="es-ES" sz="2800" dirty="0" err="1" smtClean="0"/>
              <a:t>house</a:t>
            </a:r>
            <a:r>
              <a:rPr lang="es-ES" sz="2800" dirty="0" smtClean="0"/>
              <a:t>. </a:t>
            </a:r>
            <a:r>
              <a:rPr lang="es-ES" sz="2800" dirty="0" err="1" smtClean="0"/>
              <a:t>There’s</a:t>
            </a:r>
            <a:r>
              <a:rPr lang="es-ES" sz="2800" dirty="0" smtClean="0"/>
              <a:t> ____ </a:t>
            </a:r>
            <a:r>
              <a:rPr lang="es-ES" sz="2800" dirty="0" err="1" smtClean="0"/>
              <a:t>nice</a:t>
            </a:r>
            <a:r>
              <a:rPr lang="es-ES" sz="2800" dirty="0" smtClean="0"/>
              <a:t> </a:t>
            </a:r>
            <a:r>
              <a:rPr lang="es-ES" sz="2800" dirty="0" err="1" smtClean="0"/>
              <a:t>garden</a:t>
            </a:r>
            <a:r>
              <a:rPr lang="es-ES" sz="2800" dirty="0" smtClean="0"/>
              <a:t> </a:t>
            </a:r>
            <a:r>
              <a:rPr lang="es-ES" sz="2800" dirty="0" err="1" smtClean="0"/>
              <a:t>with</a:t>
            </a:r>
            <a:r>
              <a:rPr lang="es-ES" sz="2800" dirty="0" smtClean="0"/>
              <a:t> ____ </a:t>
            </a:r>
            <a:r>
              <a:rPr lang="es-ES" sz="2800" dirty="0" err="1" smtClean="0"/>
              <a:t>beautiful</a:t>
            </a:r>
            <a:r>
              <a:rPr lang="es-ES" sz="2800" dirty="0" smtClean="0"/>
              <a:t> </a:t>
            </a:r>
            <a:r>
              <a:rPr lang="es-ES" sz="2800" dirty="0" err="1" smtClean="0"/>
              <a:t>trees</a:t>
            </a:r>
            <a:r>
              <a:rPr lang="es-ES" sz="2800" dirty="0" smtClean="0"/>
              <a:t>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z="2800" dirty="0" err="1" smtClean="0"/>
              <a:t>I’m</a:t>
            </a:r>
            <a:r>
              <a:rPr lang="es-ES" sz="2800" dirty="0" smtClean="0"/>
              <a:t> </a:t>
            </a:r>
            <a:r>
              <a:rPr lang="es-ES" sz="2800" dirty="0" err="1" smtClean="0"/>
              <a:t>going</a:t>
            </a:r>
            <a:r>
              <a:rPr lang="es-ES" sz="2800" dirty="0" smtClean="0"/>
              <a:t> </a:t>
            </a:r>
            <a:r>
              <a:rPr lang="es-ES" sz="2800" dirty="0" err="1" smtClean="0"/>
              <a:t>to</a:t>
            </a:r>
            <a:r>
              <a:rPr lang="es-ES" sz="2800" dirty="0" smtClean="0"/>
              <a:t> </a:t>
            </a:r>
            <a:r>
              <a:rPr lang="es-ES" sz="2800" dirty="0" err="1" smtClean="0"/>
              <a:t>make</a:t>
            </a:r>
            <a:r>
              <a:rPr lang="es-ES" sz="2800" dirty="0" smtClean="0"/>
              <a:t> a </a:t>
            </a:r>
            <a:r>
              <a:rPr lang="es-ES" sz="2800" dirty="0" err="1" smtClean="0"/>
              <a:t>table</a:t>
            </a:r>
            <a:r>
              <a:rPr lang="es-ES" sz="2800" dirty="0" smtClean="0"/>
              <a:t> . </a:t>
            </a:r>
            <a:r>
              <a:rPr lang="es-ES" sz="2800" dirty="0" err="1" smtClean="0"/>
              <a:t>First</a:t>
            </a:r>
            <a:r>
              <a:rPr lang="es-ES" sz="2800" dirty="0" smtClean="0"/>
              <a:t> I </a:t>
            </a:r>
            <a:r>
              <a:rPr lang="es-ES" sz="2800" dirty="0" err="1" smtClean="0"/>
              <a:t>need</a:t>
            </a:r>
            <a:r>
              <a:rPr lang="es-ES" sz="2800" dirty="0" smtClean="0"/>
              <a:t> ____ </a:t>
            </a:r>
            <a:r>
              <a:rPr lang="es-ES" sz="2800" dirty="0" err="1" smtClean="0"/>
              <a:t>wood</a:t>
            </a:r>
            <a:r>
              <a:rPr lang="es-ES" sz="2800" dirty="0" smtClean="0"/>
              <a:t>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z="2800" dirty="0" smtClean="0"/>
              <a:t>Listen </a:t>
            </a:r>
            <a:r>
              <a:rPr lang="es-ES" sz="2800" dirty="0" err="1" smtClean="0"/>
              <a:t>to</a:t>
            </a:r>
            <a:r>
              <a:rPr lang="es-ES" sz="2800" dirty="0" smtClean="0"/>
              <a:t> me </a:t>
            </a:r>
            <a:r>
              <a:rPr lang="es-ES" sz="2800" dirty="0" err="1" smtClean="0"/>
              <a:t>carefully</a:t>
            </a:r>
            <a:r>
              <a:rPr lang="es-ES" sz="2800" dirty="0" smtClean="0"/>
              <a:t> . </a:t>
            </a:r>
            <a:r>
              <a:rPr lang="es-ES" sz="2800" dirty="0" err="1" smtClean="0"/>
              <a:t>I’m</a:t>
            </a:r>
            <a:r>
              <a:rPr lang="es-ES" sz="2800" dirty="0" smtClean="0"/>
              <a:t> </a:t>
            </a:r>
            <a:r>
              <a:rPr lang="es-ES" sz="2800" dirty="0" err="1" smtClean="0"/>
              <a:t>going</a:t>
            </a:r>
            <a:r>
              <a:rPr lang="es-ES" sz="2800" dirty="0" smtClean="0"/>
              <a:t> </a:t>
            </a:r>
            <a:r>
              <a:rPr lang="es-ES" sz="2800" dirty="0" err="1" smtClean="0"/>
              <a:t>to</a:t>
            </a:r>
            <a:r>
              <a:rPr lang="es-ES" sz="2800" dirty="0" smtClean="0"/>
              <a:t> </a:t>
            </a:r>
            <a:r>
              <a:rPr lang="es-ES" sz="2800" dirty="0" err="1" smtClean="0"/>
              <a:t>give</a:t>
            </a:r>
            <a:r>
              <a:rPr lang="es-ES" sz="2800" dirty="0" smtClean="0"/>
              <a:t> </a:t>
            </a:r>
            <a:r>
              <a:rPr lang="es-ES" sz="2800" dirty="0" err="1" smtClean="0"/>
              <a:t>you</a:t>
            </a:r>
            <a:r>
              <a:rPr lang="es-ES" sz="2800" dirty="0" smtClean="0"/>
              <a:t> ____ </a:t>
            </a:r>
            <a:r>
              <a:rPr lang="es-ES" sz="2800" dirty="0" err="1" smtClean="0"/>
              <a:t>advice</a:t>
            </a:r>
            <a:r>
              <a:rPr lang="es-ES" sz="2800" dirty="0" smtClean="0"/>
              <a:t>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z="2800" dirty="0" smtClean="0"/>
              <a:t>I </a:t>
            </a:r>
            <a:r>
              <a:rPr lang="es-ES" sz="2800" dirty="0" err="1" smtClean="0"/>
              <a:t>want</a:t>
            </a:r>
            <a:r>
              <a:rPr lang="es-ES" sz="2800" dirty="0" smtClean="0"/>
              <a:t> </a:t>
            </a:r>
            <a:r>
              <a:rPr lang="es-ES" sz="2800" dirty="0" err="1" smtClean="0"/>
              <a:t>to</a:t>
            </a:r>
            <a:r>
              <a:rPr lang="es-ES" sz="2800" dirty="0" smtClean="0"/>
              <a:t> </a:t>
            </a:r>
            <a:r>
              <a:rPr lang="es-ES" sz="2800" dirty="0" err="1" smtClean="0"/>
              <a:t>write</a:t>
            </a:r>
            <a:r>
              <a:rPr lang="es-ES" sz="2800" dirty="0" smtClean="0"/>
              <a:t> a </a:t>
            </a:r>
            <a:r>
              <a:rPr lang="es-ES" sz="2800" dirty="0" err="1" smtClean="0"/>
              <a:t>letter</a:t>
            </a:r>
            <a:r>
              <a:rPr lang="es-ES" sz="2800" dirty="0" smtClean="0"/>
              <a:t> . I </a:t>
            </a:r>
            <a:r>
              <a:rPr lang="es-ES" sz="2800" dirty="0" err="1" smtClean="0"/>
              <a:t>need</a:t>
            </a:r>
            <a:r>
              <a:rPr lang="es-ES" sz="2800" dirty="0" smtClean="0"/>
              <a:t> ____ </a:t>
            </a:r>
            <a:r>
              <a:rPr lang="es-ES" sz="2800" dirty="0" err="1" smtClean="0"/>
              <a:t>paper</a:t>
            </a:r>
            <a:r>
              <a:rPr lang="es-ES" sz="2800" dirty="0" smtClean="0"/>
              <a:t> and ____ </a:t>
            </a:r>
            <a:r>
              <a:rPr lang="es-ES" sz="2800" dirty="0" err="1" smtClean="0"/>
              <a:t>pen</a:t>
            </a:r>
            <a:r>
              <a:rPr lang="es-ES" sz="2800" dirty="0" smtClean="0"/>
              <a:t>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z="2800" dirty="0" err="1" smtClean="0"/>
              <a:t>I’d</a:t>
            </a:r>
            <a:r>
              <a:rPr lang="es-ES" sz="2800" dirty="0" smtClean="0"/>
              <a:t> </a:t>
            </a:r>
            <a:r>
              <a:rPr lang="es-ES" sz="2800" dirty="0" err="1" smtClean="0"/>
              <a:t>like</a:t>
            </a:r>
            <a:r>
              <a:rPr lang="es-ES" sz="2800" dirty="0" smtClean="0"/>
              <a:t> </a:t>
            </a:r>
            <a:r>
              <a:rPr lang="es-ES" sz="2800" dirty="0" err="1" smtClean="0"/>
              <a:t>to</a:t>
            </a:r>
            <a:r>
              <a:rPr lang="es-ES" sz="2800" dirty="0" smtClean="0"/>
              <a:t> </a:t>
            </a:r>
            <a:r>
              <a:rPr lang="es-ES" sz="2800" dirty="0" err="1" smtClean="0"/>
              <a:t>eat</a:t>
            </a:r>
            <a:r>
              <a:rPr lang="es-ES" sz="2800" dirty="0" smtClean="0"/>
              <a:t> ____ cookies.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good_stud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4053" y="4495800"/>
            <a:ext cx="2115747" cy="2373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s-ES" sz="2400" dirty="0" err="1" smtClean="0">
                <a:solidFill>
                  <a:srgbClr val="FF0000"/>
                </a:solidFill>
              </a:rPr>
              <a:t>Circle</a:t>
            </a:r>
            <a:r>
              <a:rPr lang="es-ES" sz="2400" dirty="0" smtClean="0">
                <a:solidFill>
                  <a:srgbClr val="FF0000"/>
                </a:solidFill>
              </a:rPr>
              <a:t> </a:t>
            </a:r>
            <a:r>
              <a:rPr lang="es-ES" sz="2400" dirty="0" err="1" smtClean="0">
                <a:solidFill>
                  <a:srgbClr val="FF0000"/>
                </a:solidFill>
              </a:rPr>
              <a:t>the</a:t>
            </a:r>
            <a:r>
              <a:rPr lang="es-ES" sz="2400" dirty="0" smtClean="0">
                <a:solidFill>
                  <a:srgbClr val="FF0000"/>
                </a:solidFill>
              </a:rPr>
              <a:t> </a:t>
            </a:r>
            <a:r>
              <a:rPr lang="es-ES" sz="2400" dirty="0" err="1" smtClean="0">
                <a:solidFill>
                  <a:srgbClr val="FF0000"/>
                </a:solidFill>
              </a:rPr>
              <a:t>correct</a:t>
            </a:r>
            <a:r>
              <a:rPr lang="es-ES" sz="2400" dirty="0" smtClean="0">
                <a:solidFill>
                  <a:srgbClr val="FF0000"/>
                </a:solidFill>
              </a:rPr>
              <a:t> </a:t>
            </a:r>
            <a:r>
              <a:rPr lang="es-ES" sz="2400" dirty="0" err="1" smtClean="0">
                <a:solidFill>
                  <a:srgbClr val="FF0000"/>
                </a:solidFill>
              </a:rPr>
              <a:t>answer</a:t>
            </a:r>
            <a:r>
              <a:rPr lang="es-ES" sz="2400" dirty="0" smtClean="0">
                <a:solidFill>
                  <a:srgbClr val="FF0000"/>
                </a:solidFill>
              </a:rPr>
              <a:t>: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s-ES" sz="3000" dirty="0" err="1" smtClean="0"/>
              <a:t>I’d</a:t>
            </a:r>
            <a:r>
              <a:rPr lang="es-ES" sz="3000" dirty="0" smtClean="0"/>
              <a:t> </a:t>
            </a:r>
            <a:r>
              <a:rPr lang="es-ES" sz="3000" dirty="0" err="1" smtClean="0"/>
              <a:t>like</a:t>
            </a:r>
            <a:r>
              <a:rPr lang="es-ES" sz="3000" dirty="0" smtClean="0"/>
              <a:t> </a:t>
            </a:r>
            <a:r>
              <a:rPr lang="es-ES" sz="3000" i="1" dirty="0" err="1" smtClean="0"/>
              <a:t>some</a:t>
            </a:r>
            <a:r>
              <a:rPr lang="es-ES" sz="3000" i="1" dirty="0" smtClean="0"/>
              <a:t> / </a:t>
            </a:r>
            <a:r>
              <a:rPr lang="es-ES" sz="3000" i="1" dirty="0" err="1" smtClean="0"/>
              <a:t>any</a:t>
            </a:r>
            <a:r>
              <a:rPr lang="es-ES" sz="3000" dirty="0" smtClean="0"/>
              <a:t> </a:t>
            </a:r>
            <a:r>
              <a:rPr lang="es-ES" sz="3000" dirty="0" err="1" smtClean="0"/>
              <a:t>help</a:t>
            </a:r>
            <a:r>
              <a:rPr lang="es-ES" sz="3000" dirty="0" smtClean="0"/>
              <a:t>.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s-ES" sz="3000" dirty="0" err="1" smtClean="0"/>
              <a:t>There</a:t>
            </a:r>
            <a:r>
              <a:rPr lang="es-ES" sz="3000" dirty="0" smtClean="0"/>
              <a:t> </a:t>
            </a:r>
            <a:r>
              <a:rPr lang="es-ES" sz="3000" dirty="0" err="1" smtClean="0"/>
              <a:t>aren’t</a:t>
            </a:r>
            <a:r>
              <a:rPr lang="es-ES" sz="3000" dirty="0" smtClean="0"/>
              <a:t> </a:t>
            </a:r>
            <a:r>
              <a:rPr lang="es-ES" sz="3000" i="1" dirty="0" err="1" smtClean="0"/>
              <a:t>some</a:t>
            </a:r>
            <a:r>
              <a:rPr lang="es-ES" sz="3000" i="1" dirty="0" smtClean="0"/>
              <a:t> / </a:t>
            </a:r>
            <a:r>
              <a:rPr lang="es-ES" sz="3000" i="1" dirty="0" err="1" smtClean="0"/>
              <a:t>any</a:t>
            </a:r>
            <a:r>
              <a:rPr lang="es-ES" sz="3000" dirty="0" smtClean="0"/>
              <a:t> </a:t>
            </a:r>
            <a:r>
              <a:rPr lang="es-ES" sz="3000" dirty="0" err="1" smtClean="0"/>
              <a:t>letters</a:t>
            </a:r>
            <a:r>
              <a:rPr lang="es-ES" sz="3000" dirty="0" smtClean="0"/>
              <a:t> </a:t>
            </a:r>
            <a:r>
              <a:rPr lang="es-ES" sz="3000" dirty="0" err="1" smtClean="0"/>
              <a:t>for</a:t>
            </a:r>
            <a:r>
              <a:rPr lang="es-ES" sz="3000" dirty="0" smtClean="0"/>
              <a:t> </a:t>
            </a:r>
            <a:r>
              <a:rPr lang="es-ES" sz="3000" dirty="0" err="1" smtClean="0"/>
              <a:t>you</a:t>
            </a:r>
            <a:r>
              <a:rPr lang="es-ES" sz="3000" dirty="0" smtClean="0"/>
              <a:t>.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s-ES" sz="3000" dirty="0" err="1" smtClean="0"/>
              <a:t>Have</a:t>
            </a:r>
            <a:r>
              <a:rPr lang="es-ES" sz="3000" dirty="0" smtClean="0"/>
              <a:t> </a:t>
            </a:r>
            <a:r>
              <a:rPr lang="es-ES" sz="3000" dirty="0" err="1" smtClean="0"/>
              <a:t>you</a:t>
            </a:r>
            <a:r>
              <a:rPr lang="es-ES" sz="3000" dirty="0" smtClean="0"/>
              <a:t> </a:t>
            </a:r>
            <a:r>
              <a:rPr lang="es-ES" sz="3000" dirty="0" err="1" smtClean="0"/>
              <a:t>got</a:t>
            </a:r>
            <a:r>
              <a:rPr lang="es-ES" sz="3000" dirty="0" smtClean="0"/>
              <a:t> </a:t>
            </a:r>
            <a:r>
              <a:rPr lang="es-ES" sz="3000" i="1" dirty="0" err="1" smtClean="0"/>
              <a:t>some</a:t>
            </a:r>
            <a:r>
              <a:rPr lang="es-ES" sz="3000" i="1" dirty="0" smtClean="0"/>
              <a:t> / </a:t>
            </a:r>
            <a:r>
              <a:rPr lang="es-ES" sz="3000" i="1" dirty="0" err="1" smtClean="0"/>
              <a:t>any</a:t>
            </a:r>
            <a:r>
              <a:rPr lang="es-ES" sz="3000" dirty="0" smtClean="0"/>
              <a:t> </a:t>
            </a:r>
            <a:r>
              <a:rPr lang="es-ES" sz="3000" dirty="0" err="1" smtClean="0"/>
              <a:t>brothers</a:t>
            </a:r>
            <a:r>
              <a:rPr lang="es-ES" sz="3000" dirty="0" smtClean="0"/>
              <a:t> </a:t>
            </a:r>
            <a:r>
              <a:rPr lang="es-ES" sz="3000" dirty="0" err="1" smtClean="0"/>
              <a:t>or</a:t>
            </a:r>
            <a:r>
              <a:rPr lang="es-ES" sz="3000" dirty="0" smtClean="0"/>
              <a:t> </a:t>
            </a:r>
            <a:r>
              <a:rPr lang="es-ES" sz="3000" dirty="0" err="1" smtClean="0"/>
              <a:t>sisters</a:t>
            </a:r>
            <a:r>
              <a:rPr lang="es-ES" sz="3000" dirty="0" smtClean="0"/>
              <a:t>?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s-ES" sz="3000" dirty="0" err="1" smtClean="0"/>
              <a:t>She’s</a:t>
            </a:r>
            <a:r>
              <a:rPr lang="es-ES" sz="3000" dirty="0" smtClean="0"/>
              <a:t> </a:t>
            </a:r>
            <a:r>
              <a:rPr lang="es-ES" sz="3000" dirty="0" err="1" smtClean="0"/>
              <a:t>got</a:t>
            </a:r>
            <a:r>
              <a:rPr lang="es-ES" sz="3000" dirty="0" smtClean="0"/>
              <a:t> </a:t>
            </a:r>
            <a:r>
              <a:rPr lang="es-ES" sz="3000" i="1" dirty="0" err="1" smtClean="0"/>
              <a:t>some</a:t>
            </a:r>
            <a:r>
              <a:rPr lang="es-ES" sz="3000" i="1" dirty="0" smtClean="0"/>
              <a:t> / </a:t>
            </a:r>
            <a:r>
              <a:rPr lang="es-ES" sz="3000" i="1" dirty="0" err="1" smtClean="0"/>
              <a:t>any</a:t>
            </a:r>
            <a:r>
              <a:rPr lang="es-ES" sz="3000" dirty="0" smtClean="0"/>
              <a:t> </a:t>
            </a:r>
            <a:r>
              <a:rPr lang="es-ES" sz="3000" dirty="0" err="1" smtClean="0"/>
              <a:t>interesting</a:t>
            </a:r>
            <a:r>
              <a:rPr lang="es-ES" sz="3000" dirty="0" smtClean="0"/>
              <a:t> </a:t>
            </a:r>
            <a:r>
              <a:rPr lang="es-ES" sz="3000" dirty="0" err="1" smtClean="0"/>
              <a:t>friends</a:t>
            </a:r>
            <a:r>
              <a:rPr lang="es-ES" sz="3000" dirty="0" smtClean="0"/>
              <a:t>.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s-ES" sz="3000" dirty="0" smtClean="0"/>
              <a:t>Are </a:t>
            </a:r>
            <a:r>
              <a:rPr lang="es-ES" sz="3000" dirty="0" err="1" smtClean="0"/>
              <a:t>there</a:t>
            </a:r>
            <a:r>
              <a:rPr lang="es-ES" sz="3000" dirty="0" smtClean="0"/>
              <a:t> </a:t>
            </a:r>
            <a:r>
              <a:rPr lang="es-ES" sz="3000" i="1" dirty="0" err="1" smtClean="0"/>
              <a:t>some</a:t>
            </a:r>
            <a:r>
              <a:rPr lang="es-ES" sz="3000" i="1" dirty="0" smtClean="0"/>
              <a:t> / </a:t>
            </a:r>
            <a:r>
              <a:rPr lang="es-ES" sz="3000" i="1" dirty="0" err="1" smtClean="0"/>
              <a:t>any</a:t>
            </a:r>
            <a:r>
              <a:rPr lang="es-ES" sz="3000" dirty="0" smtClean="0"/>
              <a:t> restaurants </a:t>
            </a:r>
            <a:r>
              <a:rPr lang="es-ES" sz="3000" dirty="0" err="1" smtClean="0"/>
              <a:t>near</a:t>
            </a:r>
            <a:r>
              <a:rPr lang="es-ES" sz="3000" dirty="0" smtClean="0"/>
              <a:t> </a:t>
            </a:r>
            <a:r>
              <a:rPr lang="es-ES" sz="3000" dirty="0" err="1" smtClean="0"/>
              <a:t>here</a:t>
            </a:r>
            <a:r>
              <a:rPr lang="es-ES" sz="3000" dirty="0" smtClean="0"/>
              <a:t>?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s-ES" sz="3000" dirty="0" err="1" smtClean="0"/>
              <a:t>I’m</a:t>
            </a:r>
            <a:r>
              <a:rPr lang="es-ES" sz="3000" dirty="0" smtClean="0"/>
              <a:t> </a:t>
            </a:r>
            <a:r>
              <a:rPr lang="es-ES" sz="3000" dirty="0" err="1" smtClean="0"/>
              <a:t>having</a:t>
            </a:r>
            <a:r>
              <a:rPr lang="es-ES" sz="3000" dirty="0" smtClean="0"/>
              <a:t> </a:t>
            </a:r>
            <a:r>
              <a:rPr lang="es-ES" sz="3000" i="1" dirty="0" err="1" smtClean="0"/>
              <a:t>some</a:t>
            </a:r>
            <a:r>
              <a:rPr lang="es-ES" sz="3000" i="1" dirty="0" smtClean="0"/>
              <a:t> / </a:t>
            </a:r>
            <a:r>
              <a:rPr lang="es-ES" sz="3000" i="1" dirty="0" err="1" smtClean="0"/>
              <a:t>any</a:t>
            </a:r>
            <a:r>
              <a:rPr lang="es-ES" sz="3000" dirty="0" smtClean="0"/>
              <a:t> </a:t>
            </a:r>
            <a:r>
              <a:rPr lang="es-ES" sz="3000" dirty="0" err="1" smtClean="0"/>
              <a:t>problems</a:t>
            </a:r>
            <a:r>
              <a:rPr lang="es-ES" sz="3000" dirty="0" smtClean="0"/>
              <a:t> </a:t>
            </a:r>
            <a:r>
              <a:rPr lang="es-ES" sz="3000" dirty="0" err="1" smtClean="0"/>
              <a:t>with</a:t>
            </a:r>
            <a:r>
              <a:rPr lang="es-ES" sz="3000" dirty="0" smtClean="0"/>
              <a:t> my car.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s-ES" sz="3000" dirty="0" smtClean="0"/>
              <a:t>I </a:t>
            </a:r>
            <a:r>
              <a:rPr lang="es-ES" sz="3000" dirty="0" err="1" smtClean="0"/>
              <a:t>didn’t</a:t>
            </a:r>
            <a:r>
              <a:rPr lang="es-ES" sz="3000" dirty="0" smtClean="0"/>
              <a:t> </a:t>
            </a:r>
            <a:r>
              <a:rPr lang="es-ES" sz="3000" dirty="0" err="1" smtClean="0"/>
              <a:t>have</a:t>
            </a:r>
            <a:r>
              <a:rPr lang="es-ES" sz="3000" dirty="0" smtClean="0"/>
              <a:t> </a:t>
            </a:r>
            <a:r>
              <a:rPr lang="es-ES" sz="3000" i="1" dirty="0" err="1" smtClean="0"/>
              <a:t>some</a:t>
            </a:r>
            <a:r>
              <a:rPr lang="es-ES" sz="3000" i="1" dirty="0" smtClean="0"/>
              <a:t> / </a:t>
            </a:r>
            <a:r>
              <a:rPr lang="es-ES" sz="3000" i="1" dirty="0" err="1" smtClean="0"/>
              <a:t>any</a:t>
            </a:r>
            <a:r>
              <a:rPr lang="es-ES" sz="3000" dirty="0" smtClean="0"/>
              <a:t> </a:t>
            </a:r>
            <a:r>
              <a:rPr lang="es-ES" sz="3000" dirty="0" err="1" smtClean="0"/>
              <a:t>breakfast</a:t>
            </a:r>
            <a:r>
              <a:rPr lang="es-ES" sz="3000" dirty="0" smtClean="0"/>
              <a:t> </a:t>
            </a:r>
            <a:r>
              <a:rPr lang="es-ES" sz="3000" dirty="0" err="1" smtClean="0"/>
              <a:t>today</a:t>
            </a:r>
            <a:r>
              <a:rPr lang="es-ES" sz="3000" dirty="0" smtClean="0"/>
              <a:t>.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s-ES" sz="3000" dirty="0" err="1" smtClean="0"/>
              <a:t>We</a:t>
            </a:r>
            <a:r>
              <a:rPr lang="es-ES" sz="3000" dirty="0" smtClean="0"/>
              <a:t> </a:t>
            </a:r>
            <a:r>
              <a:rPr lang="es-ES" sz="3000" dirty="0" err="1" smtClean="0"/>
              <a:t>need</a:t>
            </a:r>
            <a:r>
              <a:rPr lang="es-ES" sz="3000" dirty="0" smtClean="0"/>
              <a:t> </a:t>
            </a:r>
            <a:r>
              <a:rPr lang="es-ES" sz="3000" i="1" dirty="0" err="1" smtClean="0"/>
              <a:t>some</a:t>
            </a:r>
            <a:r>
              <a:rPr lang="es-ES" sz="3000" i="1" dirty="0" smtClean="0"/>
              <a:t> / </a:t>
            </a:r>
            <a:r>
              <a:rPr lang="es-ES" sz="3000" i="1" dirty="0" err="1" smtClean="0"/>
              <a:t>any</a:t>
            </a:r>
            <a:r>
              <a:rPr lang="es-ES" sz="3000" dirty="0" smtClean="0"/>
              <a:t> more </a:t>
            </a:r>
            <a:r>
              <a:rPr lang="es-ES" sz="3000" dirty="0" err="1" smtClean="0"/>
              <a:t>milk</a:t>
            </a:r>
            <a:r>
              <a:rPr lang="es-ES" sz="3000" dirty="0" smtClean="0"/>
              <a:t>.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s-ES" sz="3000" dirty="0" smtClean="0"/>
              <a:t>he </a:t>
            </a:r>
            <a:r>
              <a:rPr lang="es-ES" sz="3000" dirty="0" err="1" smtClean="0"/>
              <a:t>hasn’t</a:t>
            </a:r>
            <a:r>
              <a:rPr lang="es-ES" sz="3000" dirty="0" smtClean="0"/>
              <a:t> done </a:t>
            </a:r>
            <a:r>
              <a:rPr lang="es-ES" sz="3000" i="1" dirty="0" err="1" smtClean="0"/>
              <a:t>some</a:t>
            </a:r>
            <a:r>
              <a:rPr lang="es-ES" sz="3000" i="1" dirty="0" smtClean="0"/>
              <a:t> / </a:t>
            </a:r>
            <a:r>
              <a:rPr lang="es-ES" sz="3000" i="1" dirty="0" err="1" smtClean="0"/>
              <a:t>any</a:t>
            </a:r>
            <a:r>
              <a:rPr lang="es-ES" sz="3000" dirty="0" smtClean="0"/>
              <a:t> </a:t>
            </a:r>
            <a:r>
              <a:rPr lang="es-ES" sz="3000" dirty="0" err="1" smtClean="0"/>
              <a:t>work</a:t>
            </a:r>
            <a:r>
              <a:rPr lang="es-ES" sz="3000" dirty="0" smtClean="0"/>
              <a:t> </a:t>
            </a:r>
            <a:r>
              <a:rPr lang="es-ES" sz="3000" dirty="0" err="1" smtClean="0"/>
              <a:t>for</a:t>
            </a:r>
            <a:r>
              <a:rPr lang="es-ES" sz="3000" dirty="0" smtClean="0"/>
              <a:t> ten </a:t>
            </a:r>
            <a:r>
              <a:rPr lang="es-ES" sz="3000" dirty="0" err="1" smtClean="0"/>
              <a:t>years</a:t>
            </a:r>
            <a:r>
              <a:rPr lang="es-ES" sz="3000" dirty="0" smtClean="0"/>
              <a:t>.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s-ES" sz="3000" dirty="0" smtClean="0"/>
              <a:t>Do </a:t>
            </a:r>
            <a:r>
              <a:rPr lang="es-ES" sz="3000" dirty="0" err="1" smtClean="0"/>
              <a:t>you</a:t>
            </a:r>
            <a:r>
              <a:rPr lang="es-ES" sz="3000" dirty="0" smtClean="0"/>
              <a:t> </a:t>
            </a:r>
            <a:r>
              <a:rPr lang="es-ES" sz="3000" dirty="0" err="1" smtClean="0"/>
              <a:t>know</a:t>
            </a:r>
            <a:r>
              <a:rPr lang="es-ES" sz="3000" dirty="0" smtClean="0"/>
              <a:t> </a:t>
            </a:r>
            <a:r>
              <a:rPr lang="es-ES" sz="3000" i="1" dirty="0" err="1" smtClean="0"/>
              <a:t>some</a:t>
            </a:r>
            <a:r>
              <a:rPr lang="es-ES" sz="3000" i="1" dirty="0" smtClean="0"/>
              <a:t> / </a:t>
            </a:r>
            <a:r>
              <a:rPr lang="es-ES" sz="3000" i="1" dirty="0" err="1" smtClean="0"/>
              <a:t>any</a:t>
            </a:r>
            <a:r>
              <a:rPr lang="es-ES" sz="3000" dirty="0" smtClean="0"/>
              <a:t> </a:t>
            </a:r>
            <a:r>
              <a:rPr lang="es-ES" sz="3000" dirty="0" err="1" smtClean="0"/>
              <a:t>Americans</a:t>
            </a:r>
            <a:r>
              <a:rPr lang="es-ES" sz="3000" dirty="0" smtClean="0"/>
              <a:t>?</a:t>
            </a:r>
            <a:endParaRPr lang="en-US" sz="3000" dirty="0"/>
          </a:p>
        </p:txBody>
      </p:sp>
      <p:pic>
        <p:nvPicPr>
          <p:cNvPr id="4" name="Picture 3" descr="good_stud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4053" y="4495800"/>
            <a:ext cx="2115747" cy="2373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ekton Pro Ext" pitchFamily="34" charset="0"/>
              </a:rPr>
              <a:t>f</a:t>
            </a:r>
            <a:r>
              <a:rPr lang="en-US" sz="2400" dirty="0" smtClean="0">
                <a:solidFill>
                  <a:schemeClr val="tx1"/>
                </a:solidFill>
                <a:latin typeface="Tekton Pro Ext" pitchFamily="34" charset="0"/>
              </a:rPr>
              <a:t>ill in the gaps with </a:t>
            </a:r>
            <a:r>
              <a:rPr lang="en-US" sz="2400" dirty="0" smtClean="0">
                <a:solidFill>
                  <a:srgbClr val="FF0000"/>
                </a:solidFill>
                <a:latin typeface="Tekton Pro Ext" pitchFamily="34" charset="0"/>
              </a:rPr>
              <a:t>Some</a:t>
            </a:r>
            <a:r>
              <a:rPr lang="en-US" sz="2400" dirty="0" smtClean="0">
                <a:solidFill>
                  <a:schemeClr val="tx1"/>
                </a:solidFill>
                <a:latin typeface="Tekton Pro Ext" pitchFamily="34" charset="0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Tekton Pro Ext" pitchFamily="34" charset="0"/>
              </a:rPr>
              <a:t>Any</a:t>
            </a:r>
            <a:r>
              <a:rPr lang="en-US" sz="2400" dirty="0" smtClean="0">
                <a:solidFill>
                  <a:schemeClr val="tx1"/>
                </a:solidFill>
                <a:latin typeface="Tekton Pro Ext" pitchFamily="34" charset="0"/>
              </a:rPr>
              <a:t>, or </a:t>
            </a:r>
            <a:r>
              <a:rPr lang="en-US" sz="2400" dirty="0" smtClean="0">
                <a:solidFill>
                  <a:srgbClr val="FF0000"/>
                </a:solidFill>
                <a:latin typeface="Tekton Pro Ext" pitchFamily="34" charset="0"/>
              </a:rPr>
              <a:t>no</a:t>
            </a:r>
            <a:r>
              <a:rPr lang="en-US" sz="2400" dirty="0" smtClean="0">
                <a:solidFill>
                  <a:schemeClr val="tx1"/>
                </a:solidFill>
                <a:latin typeface="Tekton Pro Ext" pitchFamily="34" charset="0"/>
              </a:rPr>
              <a:t>: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239000" cy="5236536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Ann has  _________candies.</a:t>
            </a:r>
          </a:p>
          <a:p>
            <a:pPr marL="514350" indent="-514350"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Bill doesn't have _________money.</a:t>
            </a:r>
          </a:p>
          <a:p>
            <a:pPr marL="514350" indent="-514350"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Sue will give us _________information.</a:t>
            </a:r>
          </a:p>
          <a:p>
            <a:pPr marL="514350" indent="-514350"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There is _____________ milk in the fridge.</a:t>
            </a:r>
          </a:p>
          <a:p>
            <a:pPr marL="514350" indent="-514350"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There isn't ________________beer.</a:t>
            </a:r>
          </a:p>
          <a:p>
            <a:pPr marL="514350" indent="-514350"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Only _____ of his friends came. Not all of them.</a:t>
            </a:r>
          </a:p>
          <a:p>
            <a:pPr marL="514350" indent="-514350"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There isn't ______ food in the refrigerator, is there?</a:t>
            </a:r>
          </a:p>
          <a:p>
            <a:pPr marL="514350" indent="-514350"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We are broke. We have ________money to buy grandpa a gift.</a:t>
            </a:r>
          </a:p>
          <a:p>
            <a:pPr marL="514350" indent="-514350"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Don't you know the proverb: "________ news is good news"?</a:t>
            </a:r>
          </a:p>
          <a:p>
            <a:pPr marL="514350" indent="-514350"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I'm busy. I have ____ time to chat with you now.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good_stud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4053" y="4495800"/>
            <a:ext cx="2115747" cy="2373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239000" cy="5998536"/>
          </a:xfrm>
        </p:spPr>
        <p:txBody>
          <a:bodyPr/>
          <a:lstStyle/>
          <a:p>
            <a:pPr marL="514350" indent="-514350">
              <a:buFont typeface="+mj-lt"/>
              <a:buAutoNum type="arabicParenR" startAt="11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There aren't ___ books on this topic in the library</a:t>
            </a:r>
          </a:p>
          <a:p>
            <a:pPr marL="514350" indent="-514350">
              <a:buFont typeface="+mj-lt"/>
              <a:buAutoNum type="arabicParenR" startAt="11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 gave him ___ medicine for his headache, so he feels much better now.</a:t>
            </a:r>
          </a:p>
          <a:p>
            <a:pPr marL="514350" indent="-514350">
              <a:buFont typeface="+mj-lt"/>
              <a:buAutoNum type="arabicParenR" startAt="11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He doesn't want ___ dessert, for he's on a diet.</a:t>
            </a:r>
          </a:p>
          <a:p>
            <a:pPr marL="514350" indent="-514350">
              <a:buFont typeface="+mj-lt"/>
              <a:buAutoNum type="arabicParenR" startAt="11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We are taking a short ride. There's ___ time for a long one</a:t>
            </a:r>
          </a:p>
          <a:p>
            <a:pPr marL="514350" indent="-514350">
              <a:buFont typeface="+mj-lt"/>
              <a:buAutoNum type="arabicParenR" startAt="11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poor man has ___ food to eat. He's starving.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good_stud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4053" y="4495800"/>
            <a:ext cx="2115747" cy="2373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49224"/>
          <a:ext cx="8785225" cy="6480176"/>
        </p:xfrm>
        <a:graphic>
          <a:graphicData uri="http://schemas.openxmlformats.org/drawingml/2006/table">
            <a:tbl>
              <a:tblPr/>
              <a:tblGrid>
                <a:gridCol w="2928937"/>
                <a:gridCol w="2927350"/>
                <a:gridCol w="2928938"/>
              </a:tblGrid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Countable</a:t>
                      </a:r>
                      <a:endParaRPr kumimoji="0" lang="es-ES_trad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es-ES_trad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Uncountable</a:t>
                      </a:r>
                      <a:endParaRPr kumimoji="0" lang="es-ES_trad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There are two hairs in my coffee!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hair</a:t>
                      </a:r>
                      <a:endParaRPr kumimoji="0" lang="es-ES_trad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 </a:t>
                      </a:r>
                      <a:r>
                        <a:rPr kumimoji="0" lang="es-ES_trad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don't</a:t>
                      </a: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s-ES_trad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have</a:t>
                      </a: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s-ES_trad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much</a:t>
                      </a: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s-ES_trad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hair</a:t>
                      </a: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1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There are two lights in our bedroom.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light</a:t>
                      </a:r>
                      <a:endParaRPr kumimoji="0" lang="es-ES_trad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s-ES_trad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</a:t>
                      </a: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s-ES_trad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curtain</a:t>
                      </a: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kumimoji="0" lang="es-ES_trad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There's</a:t>
                      </a: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s-ES_trad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too</a:t>
                      </a: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s-ES_trad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much</a:t>
                      </a: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light!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Shhhhh! I thought I heard a noise.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noise</a:t>
                      </a:r>
                      <a:endParaRPr kumimoji="0" lang="es-ES_trad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It's difficult to work when there is too much noise.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Have you got a paper to read? (= newspaper)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paper</a:t>
                      </a:r>
                      <a:endParaRPr kumimoji="0" lang="es-ES_trad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 want to draw a picture. Have you got some paper?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Our house has seven rooms.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room</a:t>
                      </a:r>
                      <a:endParaRPr kumimoji="0" lang="es-ES_trad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there room for me to sit here?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 had a great time at the party.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</a:t>
                      </a:r>
                      <a:endParaRPr kumimoji="0" lang="es-ES_trad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Have you got time for a coffee?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7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Macbeth</a:t>
                      </a: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s-ES_trad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</a:t>
                      </a: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s-ES_trad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one</a:t>
                      </a: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of </a:t>
                      </a:r>
                      <a:r>
                        <a:rPr kumimoji="0" lang="es-ES_trad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Shakespeare's</a:t>
                      </a: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s-ES_trad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greatest</a:t>
                      </a: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s-ES_trad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works</a:t>
                      </a: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ES_tradn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work</a:t>
                      </a:r>
                      <a:endParaRPr kumimoji="0" lang="es-ES_trad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 </a:t>
                      </a:r>
                      <a:r>
                        <a:rPr kumimoji="0" lang="es-ES_trad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have</a:t>
                      </a: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no </a:t>
                      </a:r>
                      <a:r>
                        <a:rPr kumimoji="0" lang="es-ES_trad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money</a:t>
                      </a: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 </a:t>
                      </a:r>
                      <a:r>
                        <a:rPr kumimoji="0" lang="es-ES_trad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need</a:t>
                      </a: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s-ES_trad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work</a:t>
                      </a: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!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  <a:ln>
            <a:noFill/>
          </a:ln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ountable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chemeClr val="tx1"/>
                </a:solidFill>
              </a:rPr>
              <a:t>ouns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239000" cy="5388936"/>
          </a:xfrm>
        </p:spPr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e.g.</a:t>
            </a:r>
            <a:r>
              <a:rPr lang="en-US" sz="3600" dirty="0" smtClean="0"/>
              <a:t> </a:t>
            </a:r>
          </a:p>
          <a:p>
            <a:pPr>
              <a:buNone/>
            </a:pPr>
            <a:r>
              <a:rPr lang="en-US" sz="3600" dirty="0" smtClean="0"/>
              <a:t>		I eat </a:t>
            </a:r>
            <a:r>
              <a:rPr lang="en-US" sz="3600" dirty="0" smtClean="0">
                <a:solidFill>
                  <a:srgbClr val="FF0000"/>
                </a:solidFill>
              </a:rPr>
              <a:t>banana</a:t>
            </a:r>
            <a:r>
              <a:rPr lang="en-US" sz="3600" dirty="0" smtClean="0"/>
              <a:t> every day.</a:t>
            </a:r>
          </a:p>
          <a:p>
            <a:pPr>
              <a:buNone/>
            </a:pPr>
            <a:r>
              <a:rPr lang="en-US" sz="3600" dirty="0" smtClean="0"/>
              <a:t>		I like </a:t>
            </a:r>
            <a:r>
              <a:rPr lang="en-US" sz="3600" dirty="0" smtClean="0">
                <a:solidFill>
                  <a:srgbClr val="FF0000"/>
                </a:solidFill>
              </a:rPr>
              <a:t>bananas</a:t>
            </a:r>
            <a:r>
              <a:rPr lang="en-US" sz="3600" dirty="0" smtClean="0"/>
              <a:t>.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sz="3600" dirty="0" smtClean="0"/>
              <a:t>“banana” is a countable noun.</a:t>
            </a:r>
            <a:endParaRPr lang="en-US" sz="3600" dirty="0"/>
          </a:p>
        </p:txBody>
      </p:sp>
      <p:sp>
        <p:nvSpPr>
          <p:cNvPr id="4" name="Right Arrow 3"/>
          <p:cNvSpPr/>
          <p:nvPr/>
        </p:nvSpPr>
        <p:spPr>
          <a:xfrm>
            <a:off x="533400" y="3657600"/>
            <a:ext cx="685800" cy="457200"/>
          </a:xfrm>
          <a:prstGeom prst="rightArrow">
            <a:avLst>
              <a:gd name="adj1" fmla="val 50000"/>
              <a:gd name="adj2" fmla="val 8278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ood_stud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4053" y="4495800"/>
            <a:ext cx="2115747" cy="2373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4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6576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C</a:t>
            </a:r>
            <a:r>
              <a:rPr lang="en-US" sz="1800" dirty="0" smtClean="0">
                <a:solidFill>
                  <a:schemeClr val="tx1"/>
                </a:solidFill>
              </a:rPr>
              <a:t>ountable </a:t>
            </a:r>
            <a:r>
              <a:rPr lang="en-US" sz="1800" dirty="0" smtClean="0">
                <a:solidFill>
                  <a:srgbClr val="FF0000"/>
                </a:solidFill>
              </a:rPr>
              <a:t>n</a:t>
            </a:r>
            <a:r>
              <a:rPr lang="en-US" sz="1800" dirty="0" smtClean="0">
                <a:solidFill>
                  <a:schemeClr val="tx1"/>
                </a:solidFill>
              </a:rPr>
              <a:t>ouns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6175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zh-TW" sz="3600" i="1" dirty="0" smtClean="0">
                <a:latin typeface="Constantia" pitchFamily="18" charset="0"/>
              </a:rPr>
              <a:t>A countable noun can be</a:t>
            </a:r>
          </a:p>
          <a:p>
            <a:pPr marL="573088" indent="-273050">
              <a:lnSpc>
                <a:spcPct val="90000"/>
              </a:lnSpc>
              <a:buNone/>
            </a:pPr>
            <a:r>
              <a:rPr lang="en-US" altLang="zh-TW" sz="3200" i="1" dirty="0" smtClean="0">
                <a:latin typeface="+mj-lt"/>
              </a:rPr>
              <a:t>1</a:t>
            </a:r>
            <a:r>
              <a:rPr lang="en-US" altLang="zh-TW" sz="3200" i="1" dirty="0" smtClean="0">
                <a:latin typeface="Comic Sans MS" pitchFamily="66" charset="0"/>
              </a:rPr>
              <a:t>. </a:t>
            </a:r>
            <a:r>
              <a:rPr lang="en-US" altLang="zh-TW" sz="3200" b="1" i="1" dirty="0" smtClean="0">
                <a:latin typeface="+mj-lt"/>
              </a:rPr>
              <a:t>singular</a:t>
            </a:r>
            <a:r>
              <a:rPr lang="en-US" altLang="zh-TW" sz="3200" i="1" dirty="0" smtClean="0">
                <a:latin typeface="Comic Sans MS" pitchFamily="66" charset="0"/>
              </a:rPr>
              <a:t> (</a:t>
            </a:r>
            <a:r>
              <a:rPr lang="en-US" altLang="zh-TW" sz="3200" b="1" i="1" dirty="0" smtClean="0">
                <a:solidFill>
                  <a:srgbClr val="FF0000"/>
                </a:solidFill>
                <a:latin typeface="Comic Sans MS" pitchFamily="66" charset="0"/>
              </a:rPr>
              <a:t>banana</a:t>
            </a:r>
            <a:r>
              <a:rPr lang="en-US" altLang="zh-TW" sz="3200" i="1" dirty="0" smtClean="0">
                <a:latin typeface="Comic Sans MS" pitchFamily="66" charset="0"/>
              </a:rPr>
              <a:t>) or</a:t>
            </a:r>
          </a:p>
          <a:p>
            <a:pPr marL="573088" indent="-273050">
              <a:lnSpc>
                <a:spcPct val="90000"/>
              </a:lnSpc>
              <a:buNone/>
            </a:pPr>
            <a:r>
              <a:rPr lang="zh-TW" altLang="zh-TW" sz="3200" i="1" dirty="0" smtClean="0">
                <a:latin typeface="+mj-lt"/>
              </a:rPr>
              <a:t>2</a:t>
            </a:r>
            <a:r>
              <a:rPr lang="zh-TW" altLang="zh-TW" sz="3200" i="1" dirty="0" smtClean="0"/>
              <a:t>. </a:t>
            </a:r>
            <a:r>
              <a:rPr lang="en-US" altLang="zh-TW" sz="3200" b="1" i="1" dirty="0" smtClean="0"/>
              <a:t>plural</a:t>
            </a:r>
            <a:r>
              <a:rPr lang="en-US" altLang="zh-TW" sz="3200" i="1" dirty="0" smtClean="0"/>
              <a:t> (</a:t>
            </a:r>
            <a:r>
              <a:rPr lang="en-US" altLang="zh-TW" sz="3200" b="1" i="1" dirty="0" smtClean="0">
                <a:solidFill>
                  <a:srgbClr val="FF0000"/>
                </a:solidFill>
              </a:rPr>
              <a:t>bananas</a:t>
            </a:r>
            <a:r>
              <a:rPr lang="en-US" altLang="zh-TW" sz="3200" i="1" dirty="0" smtClean="0"/>
              <a:t>)</a:t>
            </a:r>
          </a:p>
          <a:p>
            <a:pPr>
              <a:lnSpc>
                <a:spcPct val="90000"/>
              </a:lnSpc>
              <a:buNone/>
            </a:pPr>
            <a:endParaRPr lang="en-US" altLang="zh-TW" sz="2000" i="1" dirty="0" smtClean="0"/>
          </a:p>
          <a:p>
            <a:pPr>
              <a:lnSpc>
                <a:spcPct val="90000"/>
              </a:lnSpc>
              <a:buNone/>
            </a:pPr>
            <a:endParaRPr lang="en-US" altLang="zh-TW" sz="2000" i="1" dirty="0" smtClean="0"/>
          </a:p>
          <a:p>
            <a:pPr>
              <a:spcBef>
                <a:spcPct val="0"/>
              </a:spcBef>
              <a:buSzTx/>
              <a:buFont typeface="Wingdings" pitchFamily="2" charset="2"/>
              <a:buChar char="ü"/>
            </a:pPr>
            <a:r>
              <a:rPr lang="en-US" altLang="zh-TW" sz="3200" b="1" i="1" dirty="0" smtClean="0">
                <a:solidFill>
                  <a:srgbClr val="FF0000"/>
                </a:solidFill>
              </a:rPr>
              <a:t>Countable nouns</a:t>
            </a:r>
            <a:r>
              <a:rPr lang="en-US" altLang="zh-TW" sz="3200" i="1" dirty="0" smtClean="0"/>
              <a:t> are things we </a:t>
            </a:r>
            <a:r>
              <a:rPr lang="en-US" altLang="zh-TW" sz="3200" b="1" i="1" dirty="0" smtClean="0">
                <a:solidFill>
                  <a:srgbClr val="FF0000"/>
                </a:solidFill>
              </a:rPr>
              <a:t>can  count</a:t>
            </a:r>
            <a:r>
              <a:rPr lang="en-US" altLang="zh-TW" sz="3200" i="1" dirty="0" smtClean="0"/>
              <a:t>.</a:t>
            </a:r>
          </a:p>
          <a:p>
            <a:pPr>
              <a:spcBef>
                <a:spcPct val="0"/>
              </a:spcBef>
              <a:buSzTx/>
              <a:buNone/>
            </a:pPr>
            <a:r>
              <a:rPr lang="en-US" altLang="zh-TW" sz="3200" i="1" dirty="0" smtClean="0"/>
              <a:t> </a:t>
            </a:r>
          </a:p>
          <a:p>
            <a:pPr>
              <a:spcBef>
                <a:spcPct val="0"/>
              </a:spcBef>
              <a:buSzTx/>
              <a:buFont typeface="Wingdings" pitchFamily="2" charset="2"/>
              <a:buChar char="ü"/>
            </a:pPr>
            <a:r>
              <a:rPr lang="en-US" altLang="zh-TW" sz="3200" i="1" dirty="0" smtClean="0"/>
              <a:t>So we can say </a:t>
            </a:r>
            <a:r>
              <a:rPr lang="en-US" altLang="zh-TW" sz="3200" b="1" i="1" dirty="0" smtClean="0"/>
              <a:t>‘one banana’</a:t>
            </a:r>
            <a:r>
              <a:rPr lang="en-US" altLang="zh-TW" sz="3200" i="1" dirty="0" smtClean="0"/>
              <a:t> ,</a:t>
            </a:r>
            <a:r>
              <a:rPr lang="en-US" altLang="zh-TW" sz="3200" b="1" i="1" dirty="0" smtClean="0"/>
              <a:t>‘two bananas’ </a:t>
            </a:r>
            <a:r>
              <a:rPr lang="en-US" altLang="zh-TW" sz="3200" i="1" dirty="0" smtClean="0"/>
              <a:t>etc.</a:t>
            </a:r>
            <a:endParaRPr lang="zh-TW" altLang="en-US" sz="3200" i="1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endParaRPr lang="zh-TW" altLang="en-US" sz="2000" i="1" dirty="0" smtClean="0"/>
          </a:p>
          <a:p>
            <a:pPr>
              <a:lnSpc>
                <a:spcPct val="90000"/>
              </a:lnSpc>
              <a:buNone/>
            </a:pPr>
            <a:endParaRPr lang="en-US" altLang="zh-TW" i="1" dirty="0" smtClean="0">
              <a:latin typeface="Comic Sans MS" pitchFamily="66" charset="0"/>
            </a:endParaRPr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685800"/>
            <a:ext cx="7467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good_stud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4053" y="4495800"/>
            <a:ext cx="2115747" cy="2373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6576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C</a:t>
            </a:r>
            <a:r>
              <a:rPr lang="en-US" sz="1800" dirty="0" smtClean="0">
                <a:solidFill>
                  <a:schemeClr val="tx1"/>
                </a:solidFill>
              </a:rPr>
              <a:t>ountable </a:t>
            </a:r>
            <a:r>
              <a:rPr lang="en-US" sz="1800" dirty="0" smtClean="0">
                <a:solidFill>
                  <a:srgbClr val="FF0000"/>
                </a:solidFill>
              </a:rPr>
              <a:t>n</a:t>
            </a:r>
            <a:r>
              <a:rPr lang="en-US" sz="1800" dirty="0" smtClean="0">
                <a:solidFill>
                  <a:schemeClr val="tx1"/>
                </a:solidFill>
              </a:rPr>
              <a:t>ouns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617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zh-TW" sz="3200" dirty="0" smtClean="0">
                <a:latin typeface="Comic Sans MS" pitchFamily="66" charset="0"/>
              </a:rPr>
              <a:t>Examples of countable nouns</a:t>
            </a:r>
          </a:p>
          <a:p>
            <a:pPr algn="ctr">
              <a:buNone/>
            </a:pPr>
            <a:endParaRPr lang="en-US" altLang="zh-TW" sz="32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altLang="zh-TW" sz="2000" dirty="0" smtClean="0">
                <a:latin typeface="Comic Sans MS" pitchFamily="66" charset="0"/>
              </a:rPr>
              <a:t>	  </a:t>
            </a:r>
            <a:r>
              <a:rPr lang="en-US" altLang="zh-TW" sz="2800" u="sng" dirty="0" smtClean="0">
                <a:solidFill>
                  <a:srgbClr val="FF0000"/>
                </a:solidFill>
                <a:latin typeface="Britannic Bold" pitchFamily="34" charset="0"/>
              </a:rPr>
              <a:t>singular</a:t>
            </a:r>
            <a:r>
              <a:rPr lang="en-US" altLang="zh-TW" sz="2800" dirty="0" smtClean="0">
                <a:latin typeface="Britannic Bold" pitchFamily="34" charset="0"/>
              </a:rPr>
              <a:t>		              </a:t>
            </a:r>
            <a:r>
              <a:rPr lang="en-US" altLang="zh-TW" sz="2800" u="sng" dirty="0" smtClean="0">
                <a:solidFill>
                  <a:srgbClr val="FF0000"/>
                </a:solidFill>
                <a:latin typeface="Britannic Bold" pitchFamily="34" charset="0"/>
              </a:rPr>
              <a:t>plural</a:t>
            </a:r>
            <a:endParaRPr lang="en-US" altLang="zh-TW" sz="2800" dirty="0" smtClean="0">
              <a:solidFill>
                <a:srgbClr val="FF0000"/>
              </a:solidFill>
              <a:latin typeface="Britannic Bold" pitchFamily="34" charset="0"/>
            </a:endParaRPr>
          </a:p>
          <a:p>
            <a:pPr>
              <a:buNone/>
            </a:pPr>
            <a:r>
              <a:rPr lang="en-US" altLang="zh-TW" sz="2000" dirty="0" smtClean="0">
                <a:latin typeface="Comic Sans MS" pitchFamily="66" charset="0"/>
              </a:rPr>
              <a:t>	</a:t>
            </a:r>
            <a:r>
              <a:rPr lang="en-US" altLang="zh-TW" sz="2400" dirty="0" smtClean="0">
                <a:latin typeface="Arial Black" pitchFamily="34" charset="0"/>
              </a:rPr>
              <a:t> </a:t>
            </a:r>
            <a:r>
              <a:rPr lang="en-US" altLang="zh-TW" sz="2400" dirty="0" smtClean="0">
                <a:latin typeface="Arial Black" pitchFamily="34" charset="0"/>
                <a:sym typeface="Wingdings" pitchFamily="2" charset="2"/>
              </a:rPr>
              <a:t> </a:t>
            </a:r>
            <a:r>
              <a:rPr lang="en-US" altLang="zh-TW" sz="2400" dirty="0" smtClean="0">
                <a:latin typeface="Arial Black" pitchFamily="34" charset="0"/>
              </a:rPr>
              <a:t>apple		               apples</a:t>
            </a:r>
          </a:p>
          <a:p>
            <a:pPr>
              <a:buNone/>
            </a:pPr>
            <a:r>
              <a:rPr lang="en-US" altLang="zh-TW" sz="2400" dirty="0" smtClean="0">
                <a:solidFill>
                  <a:srgbClr val="FFFF00"/>
                </a:solidFill>
                <a:latin typeface="Arial Black" pitchFamily="34" charset="0"/>
                <a:sym typeface="Wingdings" pitchFamily="2" charset="2"/>
              </a:rPr>
              <a:t>    </a:t>
            </a:r>
            <a:r>
              <a:rPr lang="zh-TW" altLang="zh-TW" sz="2400" dirty="0" smtClean="0">
                <a:latin typeface="Arial Black" pitchFamily="34" charset="0"/>
                <a:sym typeface="Wingdings" pitchFamily="2" charset="2"/>
              </a:rPr>
              <a:t></a:t>
            </a:r>
            <a:r>
              <a:rPr lang="zh-TW" altLang="zh-TW" sz="2400" dirty="0" smtClean="0">
                <a:latin typeface="Arial Black" pitchFamily="34" charset="0"/>
              </a:rPr>
              <a:t> </a:t>
            </a:r>
            <a:r>
              <a:rPr lang="en-US" altLang="zh-TW" sz="2400" dirty="0" smtClean="0">
                <a:latin typeface="Arial Black" pitchFamily="34" charset="0"/>
              </a:rPr>
              <a:t>pineapple	               pineapples</a:t>
            </a:r>
          </a:p>
          <a:p>
            <a:pPr>
              <a:buNone/>
            </a:pPr>
            <a:r>
              <a:rPr lang="en-US" altLang="zh-TW" sz="2400" dirty="0" smtClean="0">
                <a:latin typeface="Arial Black" pitchFamily="34" charset="0"/>
                <a:sym typeface="Wingdings" pitchFamily="2" charset="2"/>
              </a:rPr>
              <a:t>    </a:t>
            </a:r>
            <a:r>
              <a:rPr lang="zh-TW" altLang="zh-TW" sz="2400" dirty="0" smtClean="0">
                <a:latin typeface="Arial Black" pitchFamily="34" charset="0"/>
                <a:sym typeface="Wingdings" pitchFamily="2" charset="2"/>
              </a:rPr>
              <a:t></a:t>
            </a:r>
            <a:r>
              <a:rPr lang="zh-TW" altLang="zh-TW" sz="2400" dirty="0" smtClean="0">
                <a:latin typeface="Arial Black" pitchFamily="34" charset="0"/>
              </a:rPr>
              <a:t> </a:t>
            </a:r>
            <a:r>
              <a:rPr lang="en-US" altLang="zh-TW" sz="2400" dirty="0" smtClean="0">
                <a:latin typeface="Arial Black" pitchFamily="34" charset="0"/>
              </a:rPr>
              <a:t>cucumber	               cucumbers</a:t>
            </a:r>
            <a:endParaRPr kumimoji="1" lang="zh-TW" altLang="en-US" sz="2400" dirty="0" smtClean="0">
              <a:latin typeface="Arial Black" pitchFamily="34" charset="0"/>
            </a:endParaRPr>
          </a:p>
          <a:p>
            <a:pPr>
              <a:buNone/>
            </a:pPr>
            <a:r>
              <a:rPr lang="en-US" altLang="zh-TW" sz="2400" dirty="0" smtClean="0">
                <a:latin typeface="Arial Black" pitchFamily="34" charset="0"/>
                <a:sym typeface="Wingdings" pitchFamily="2" charset="2"/>
              </a:rPr>
              <a:t>    </a:t>
            </a:r>
            <a:r>
              <a:rPr lang="zh-TW" altLang="zh-TW" sz="2400" dirty="0" smtClean="0">
                <a:latin typeface="Arial Black" pitchFamily="34" charset="0"/>
                <a:sym typeface="Wingdings" pitchFamily="2" charset="2"/>
              </a:rPr>
              <a:t></a:t>
            </a:r>
            <a:r>
              <a:rPr lang="zh-TW" altLang="zh-TW" sz="2400" dirty="0" smtClean="0">
                <a:latin typeface="Arial Black" pitchFamily="34" charset="0"/>
              </a:rPr>
              <a:t> </a:t>
            </a:r>
            <a:r>
              <a:rPr lang="en-US" altLang="zh-TW" sz="2400" dirty="0" smtClean="0">
                <a:latin typeface="Arial Black" pitchFamily="34" charset="0"/>
              </a:rPr>
              <a:t>strawberry		      strawberries</a:t>
            </a:r>
            <a:endParaRPr kumimoji="1" lang="zh-TW" altLang="en-US" sz="2400" dirty="0" smtClean="0">
              <a:latin typeface="Arial Black" pitchFamily="34" charset="0"/>
            </a:endParaRPr>
          </a:p>
          <a:p>
            <a:pPr>
              <a:buNone/>
            </a:pPr>
            <a:r>
              <a:rPr lang="en-US" altLang="zh-TW" sz="2400" dirty="0" smtClean="0">
                <a:latin typeface="Arial Black" pitchFamily="34" charset="0"/>
                <a:sym typeface="Wingdings" pitchFamily="2" charset="2"/>
              </a:rPr>
              <a:t>    </a:t>
            </a:r>
            <a:r>
              <a:rPr lang="zh-TW" altLang="zh-TW" sz="2400" dirty="0" smtClean="0">
                <a:latin typeface="Arial Black" pitchFamily="34" charset="0"/>
                <a:sym typeface="Wingdings" pitchFamily="2" charset="2"/>
              </a:rPr>
              <a:t></a:t>
            </a:r>
            <a:r>
              <a:rPr lang="zh-TW" altLang="zh-TW" sz="2400" dirty="0" smtClean="0">
                <a:latin typeface="Arial Black" pitchFamily="34" charset="0"/>
              </a:rPr>
              <a:t> </a:t>
            </a:r>
            <a:r>
              <a:rPr lang="en-US" altLang="zh-TW" sz="2400" dirty="0" smtClean="0">
                <a:latin typeface="Arial Black" pitchFamily="34" charset="0"/>
              </a:rPr>
              <a:t>grape	      		      grapes</a:t>
            </a:r>
            <a:endParaRPr kumimoji="1" lang="zh-TW" altLang="en-US" sz="2400" dirty="0" smtClean="0">
              <a:latin typeface="Arial Black" pitchFamily="34" charset="0"/>
            </a:endParaRPr>
          </a:p>
          <a:p>
            <a:pPr>
              <a:buNone/>
            </a:pPr>
            <a:endParaRPr kumimoji="1" lang="zh-TW" altLang="en-US" sz="1600" dirty="0" smtClean="0">
              <a:latin typeface="Times New Roman" pitchFamily="18" charset="0"/>
            </a:endParaRPr>
          </a:p>
          <a:p>
            <a:pPr>
              <a:buNone/>
            </a:pPr>
            <a:endParaRPr lang="en-US" altLang="zh-TW" sz="20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  <a:buNone/>
            </a:pPr>
            <a:endParaRPr lang="zh-TW" altLang="en-US" sz="2000" i="1" dirty="0" smtClean="0"/>
          </a:p>
          <a:p>
            <a:pPr>
              <a:lnSpc>
                <a:spcPct val="90000"/>
              </a:lnSpc>
              <a:buNone/>
            </a:pPr>
            <a:endParaRPr lang="en-US" altLang="zh-TW" i="1" dirty="0" smtClean="0">
              <a:latin typeface="Comic Sans MS" pitchFamily="66" charset="0"/>
            </a:endParaRPr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685800"/>
            <a:ext cx="7467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good_stud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4053" y="4495800"/>
            <a:ext cx="2115747" cy="2373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6576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C</a:t>
            </a:r>
            <a:r>
              <a:rPr lang="en-US" sz="1800" dirty="0" smtClean="0">
                <a:solidFill>
                  <a:schemeClr val="tx1"/>
                </a:solidFill>
              </a:rPr>
              <a:t>ountable </a:t>
            </a:r>
            <a:r>
              <a:rPr lang="en-US" sz="1800" dirty="0" smtClean="0">
                <a:solidFill>
                  <a:srgbClr val="FF0000"/>
                </a:solidFill>
              </a:rPr>
              <a:t>n</a:t>
            </a:r>
            <a:r>
              <a:rPr lang="en-US" sz="1800" dirty="0" smtClean="0">
                <a:solidFill>
                  <a:schemeClr val="tx1"/>
                </a:solidFill>
              </a:rPr>
              <a:t>ouns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617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2800" u="sng" dirty="0" smtClean="0">
                <a:latin typeface="Arial Black" pitchFamily="34" charset="0"/>
              </a:rPr>
              <a:t>We add </a:t>
            </a:r>
            <a:r>
              <a:rPr lang="en-US" altLang="zh-TW" sz="2800" b="1" i="1" u="sng" dirty="0" smtClean="0">
                <a:solidFill>
                  <a:srgbClr val="FF0000"/>
                </a:solidFill>
                <a:latin typeface="Arial Black" pitchFamily="34" charset="0"/>
              </a:rPr>
              <a:t>-</a:t>
            </a:r>
            <a:r>
              <a:rPr lang="en-US" altLang="zh-TW" sz="2800" b="1" i="1" u="sng" dirty="0" err="1" smtClean="0">
                <a:solidFill>
                  <a:srgbClr val="FF0000"/>
                </a:solidFill>
                <a:latin typeface="Arial Black" pitchFamily="34" charset="0"/>
              </a:rPr>
              <a:t>es</a:t>
            </a:r>
            <a:r>
              <a:rPr lang="en-US" altLang="zh-TW" sz="2800" u="sng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altLang="zh-TW" sz="2800" u="sng" dirty="0" smtClean="0">
                <a:latin typeface="Arial Black" pitchFamily="34" charset="0"/>
              </a:rPr>
              <a:t>to most nouns in </a:t>
            </a:r>
            <a:r>
              <a:rPr lang="en-US" altLang="zh-TW" sz="2800" b="1" i="1" u="sng" dirty="0" smtClean="0">
                <a:solidFill>
                  <a:srgbClr val="FF0000"/>
                </a:solidFill>
                <a:latin typeface="Arial Black" pitchFamily="34" charset="0"/>
              </a:rPr>
              <a:t>-o</a:t>
            </a:r>
            <a:r>
              <a:rPr lang="en-US" altLang="zh-TW" sz="2800" u="sng" dirty="0" smtClean="0">
                <a:latin typeface="Arial Black" pitchFamily="34" charset="0"/>
              </a:rPr>
              <a:t>:</a:t>
            </a:r>
            <a:endParaRPr lang="en-US" altLang="zh-TW" sz="2800" dirty="0" smtClean="0">
              <a:latin typeface="Arial Black" pitchFamily="34" charset="0"/>
            </a:endParaRPr>
          </a:p>
          <a:p>
            <a:pPr>
              <a:buNone/>
            </a:pPr>
            <a:r>
              <a:rPr lang="en-US" altLang="zh-TW" sz="2800" dirty="0" smtClean="0">
                <a:latin typeface="Arial Black" pitchFamily="34" charset="0"/>
                <a:sym typeface="Wingdings" pitchFamily="2" charset="2"/>
              </a:rPr>
              <a:t></a:t>
            </a:r>
            <a:r>
              <a:rPr lang="en-US" altLang="zh-TW" sz="2800" dirty="0" smtClean="0">
                <a:latin typeface="Arial Black" pitchFamily="34" charset="0"/>
              </a:rPr>
              <a:t>tomato			tomatoes</a:t>
            </a:r>
          </a:p>
          <a:p>
            <a:pPr>
              <a:buNone/>
            </a:pPr>
            <a:r>
              <a:rPr lang="en-US" altLang="zh-TW" sz="2800" dirty="0" smtClean="0">
                <a:latin typeface="Arial Black" pitchFamily="34" charset="0"/>
                <a:sym typeface="Wingdings" pitchFamily="2" charset="2"/>
              </a:rPr>
              <a:t></a:t>
            </a:r>
            <a:r>
              <a:rPr lang="en-US" altLang="zh-TW" sz="2800" dirty="0" smtClean="0">
                <a:latin typeface="Arial Black" pitchFamily="34" charset="0"/>
              </a:rPr>
              <a:t>potato			potatoes</a:t>
            </a:r>
            <a:endParaRPr lang="zh-TW" altLang="en-US" sz="2800" dirty="0" smtClean="0">
              <a:latin typeface="Arial Black" pitchFamily="34" charset="0"/>
            </a:endParaRPr>
          </a:p>
          <a:p>
            <a:pPr>
              <a:buNone/>
            </a:pPr>
            <a:endParaRPr kumimoji="1" lang="en-US" altLang="zh-TW" sz="2800" dirty="0" smtClean="0">
              <a:latin typeface="Arial Black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u="sng" dirty="0" smtClean="0">
                <a:latin typeface="Arial Black" pitchFamily="34" charset="0"/>
              </a:rPr>
              <a:t>But we just add </a:t>
            </a:r>
            <a:r>
              <a:rPr lang="en-US" altLang="zh-TW" sz="2800" b="1" i="1" u="sng" dirty="0" smtClean="0">
                <a:solidFill>
                  <a:srgbClr val="FF0000"/>
                </a:solidFill>
                <a:latin typeface="Arial Black" pitchFamily="34" charset="0"/>
              </a:rPr>
              <a:t>-s</a:t>
            </a:r>
            <a:r>
              <a:rPr lang="en-US" altLang="zh-TW" sz="2800" u="sng" dirty="0" smtClean="0">
                <a:latin typeface="Arial Black" pitchFamily="34" charset="0"/>
              </a:rPr>
              <a:t> to:</a:t>
            </a:r>
            <a:endParaRPr lang="en-US" altLang="zh-TW" sz="2800" dirty="0" smtClean="0">
              <a:latin typeface="Arial Black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 smtClean="0">
                <a:latin typeface="Arial Black" pitchFamily="34" charset="0"/>
                <a:sym typeface="Wingdings" pitchFamily="2" charset="2"/>
              </a:rPr>
              <a:t></a:t>
            </a:r>
            <a:r>
              <a:rPr lang="en-US" altLang="zh-TW" sz="2800" dirty="0" smtClean="0">
                <a:latin typeface="Arial Black" pitchFamily="34" charset="0"/>
              </a:rPr>
              <a:t>radio			radios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 smtClean="0">
                <a:latin typeface="Arial Black" pitchFamily="34" charset="0"/>
                <a:sym typeface="Wingdings" pitchFamily="2" charset="2"/>
              </a:rPr>
              <a:t></a:t>
            </a:r>
            <a:r>
              <a:rPr lang="en-US" altLang="zh-TW" sz="2800" dirty="0" smtClean="0">
                <a:latin typeface="Arial Black" pitchFamily="34" charset="0"/>
              </a:rPr>
              <a:t>photo			photos</a:t>
            </a:r>
            <a:endParaRPr lang="zh-TW" altLang="en-US" sz="2800" dirty="0" smtClean="0">
              <a:latin typeface="Arial Black" pitchFamily="34" charset="0"/>
            </a:endParaRPr>
          </a:p>
          <a:p>
            <a:pPr>
              <a:buNone/>
            </a:pPr>
            <a:endParaRPr kumimoji="1" lang="zh-TW" altLang="en-US" sz="1600" dirty="0" smtClean="0">
              <a:latin typeface="Times New Roman" pitchFamily="18" charset="0"/>
            </a:endParaRPr>
          </a:p>
          <a:p>
            <a:pPr>
              <a:buNone/>
            </a:pPr>
            <a:endParaRPr lang="en-US" altLang="zh-TW" sz="20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  <a:buNone/>
            </a:pPr>
            <a:endParaRPr lang="zh-TW" altLang="en-US" sz="2000" i="1" dirty="0" smtClean="0"/>
          </a:p>
          <a:p>
            <a:pPr>
              <a:lnSpc>
                <a:spcPct val="90000"/>
              </a:lnSpc>
              <a:buNone/>
            </a:pPr>
            <a:endParaRPr lang="en-US" altLang="zh-TW" i="1" dirty="0" smtClean="0">
              <a:latin typeface="Comic Sans MS" pitchFamily="66" charset="0"/>
            </a:endParaRPr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685800"/>
            <a:ext cx="7467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good_stud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4053" y="4495800"/>
            <a:ext cx="2115747" cy="2373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6576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C</a:t>
            </a:r>
            <a:r>
              <a:rPr lang="en-US" sz="1800" dirty="0" smtClean="0">
                <a:solidFill>
                  <a:schemeClr val="tx1"/>
                </a:solidFill>
              </a:rPr>
              <a:t>ountable </a:t>
            </a:r>
            <a:r>
              <a:rPr lang="en-US" sz="1800" dirty="0" smtClean="0">
                <a:solidFill>
                  <a:srgbClr val="FF0000"/>
                </a:solidFill>
              </a:rPr>
              <a:t>n</a:t>
            </a:r>
            <a:r>
              <a:rPr lang="en-US" sz="1800" dirty="0" smtClean="0">
                <a:solidFill>
                  <a:schemeClr val="tx1"/>
                </a:solidFill>
              </a:rPr>
              <a:t>ouns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61753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I</a:t>
            </a:r>
            <a:r>
              <a:rPr lang="en-US" sz="2400" dirty="0" smtClean="0">
                <a:latin typeface="Arial Black" pitchFamily="34" charset="0"/>
              </a:rPr>
              <a:t>rregular </a:t>
            </a:r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N</a:t>
            </a:r>
            <a:r>
              <a:rPr lang="en-US" sz="2400" dirty="0" smtClean="0">
                <a:latin typeface="Arial Black" pitchFamily="34" charset="0"/>
              </a:rPr>
              <a:t>ouns:</a:t>
            </a:r>
          </a:p>
          <a:p>
            <a:pPr marL="796925" indent="-168275">
              <a:buNone/>
            </a:pPr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SINGULAR              PLURAL</a:t>
            </a:r>
            <a:endParaRPr lang="en-US" sz="2400" dirty="0" smtClean="0">
              <a:latin typeface="Arial Black" pitchFamily="34" charset="0"/>
            </a:endParaRPr>
          </a:p>
          <a:p>
            <a:pPr marL="796925" indent="-168275">
              <a:buNone/>
            </a:pPr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Singular to plural  -EN </a:t>
            </a:r>
          </a:p>
          <a:p>
            <a:pPr marL="917575" indent="-273050">
              <a:buNone/>
            </a:pPr>
            <a:r>
              <a:rPr lang="en-US" sz="2400" dirty="0" smtClean="0">
                <a:latin typeface="Arial Black" pitchFamily="34" charset="0"/>
              </a:rPr>
              <a:t>Child                       children</a:t>
            </a:r>
          </a:p>
          <a:p>
            <a:pPr marL="917575" indent="-273050">
              <a:buNone/>
            </a:pPr>
            <a:r>
              <a:rPr lang="en-US" sz="2400" dirty="0" smtClean="0">
                <a:latin typeface="Arial Black" pitchFamily="34" charset="0"/>
              </a:rPr>
              <a:t>Man                         men</a:t>
            </a:r>
          </a:p>
          <a:p>
            <a:pPr marL="917575" indent="-273050">
              <a:buNone/>
            </a:pPr>
            <a:r>
              <a:rPr lang="en-US" sz="2400" dirty="0" smtClean="0">
                <a:latin typeface="Arial Black" pitchFamily="34" charset="0"/>
              </a:rPr>
              <a:t>Ox                           oxen </a:t>
            </a:r>
          </a:p>
          <a:p>
            <a:pPr marL="917575" indent="-273050">
              <a:buNone/>
            </a:pPr>
            <a:r>
              <a:rPr lang="en-US" sz="2400" dirty="0" smtClean="0">
                <a:latin typeface="Arial Black" pitchFamily="34" charset="0"/>
              </a:rPr>
              <a:t>Woman                    women</a:t>
            </a:r>
          </a:p>
          <a:p>
            <a:pPr marL="630238" indent="14288">
              <a:buNone/>
            </a:pPr>
            <a:endParaRPr lang="en-US" sz="2400" dirty="0" smtClean="0">
              <a:latin typeface="Arial Black" pitchFamily="34" charset="0"/>
            </a:endParaRPr>
          </a:p>
          <a:p>
            <a:pPr marL="630238" indent="14288">
              <a:buNone/>
            </a:pPr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NO CHANGE </a:t>
            </a:r>
          </a:p>
          <a:p>
            <a:pPr marL="630238" indent="14288">
              <a:buNone/>
            </a:pPr>
            <a:r>
              <a:rPr lang="en-US" sz="2400" dirty="0" smtClean="0">
                <a:latin typeface="Arial Black" pitchFamily="34" charset="0"/>
              </a:rPr>
              <a:t>Deer                        </a:t>
            </a:r>
            <a:r>
              <a:rPr lang="en-US" sz="2400" dirty="0" err="1" smtClean="0">
                <a:latin typeface="Arial Black" pitchFamily="34" charset="0"/>
              </a:rPr>
              <a:t>deer</a:t>
            </a:r>
            <a:endParaRPr lang="en-US" sz="2400" dirty="0" smtClean="0">
              <a:latin typeface="Arial Black" pitchFamily="34" charset="0"/>
            </a:endParaRPr>
          </a:p>
          <a:p>
            <a:pPr marL="630238" indent="14288">
              <a:buNone/>
            </a:pPr>
            <a:r>
              <a:rPr lang="en-US" sz="2400" dirty="0" smtClean="0">
                <a:latin typeface="Arial Black" pitchFamily="34" charset="0"/>
              </a:rPr>
              <a:t>Fish                         </a:t>
            </a:r>
            <a:r>
              <a:rPr lang="en-US" sz="2400" dirty="0" err="1" smtClean="0">
                <a:latin typeface="Arial Black" pitchFamily="34" charset="0"/>
              </a:rPr>
              <a:t>fish</a:t>
            </a:r>
            <a:endParaRPr lang="en-US" sz="2400" dirty="0" smtClean="0">
              <a:latin typeface="Arial Black" pitchFamily="34" charset="0"/>
            </a:endParaRPr>
          </a:p>
          <a:p>
            <a:pPr marL="630238" indent="14288">
              <a:buNone/>
            </a:pPr>
            <a:r>
              <a:rPr lang="en-US" sz="2400" dirty="0" smtClean="0">
                <a:latin typeface="Arial Black" pitchFamily="34" charset="0"/>
              </a:rPr>
              <a:t>Means                     </a:t>
            </a:r>
            <a:r>
              <a:rPr lang="en-US" sz="2400" dirty="0" err="1" smtClean="0">
                <a:latin typeface="Arial Black" pitchFamily="34" charset="0"/>
              </a:rPr>
              <a:t>means</a:t>
            </a:r>
            <a:endParaRPr lang="en-US" sz="2400" dirty="0" smtClean="0">
              <a:latin typeface="Arial Black" pitchFamily="34" charset="0"/>
            </a:endParaRPr>
          </a:p>
          <a:p>
            <a:pPr marL="630238" indent="14288">
              <a:buNone/>
            </a:pPr>
            <a:r>
              <a:rPr lang="en-US" sz="2400" dirty="0" smtClean="0">
                <a:latin typeface="Arial Black" pitchFamily="34" charset="0"/>
              </a:rPr>
              <a:t>Offspring                 </a:t>
            </a:r>
            <a:r>
              <a:rPr lang="en-US" sz="2400" dirty="0" err="1" smtClean="0">
                <a:latin typeface="Arial Black" pitchFamily="34" charset="0"/>
              </a:rPr>
              <a:t>offspring</a:t>
            </a:r>
            <a:r>
              <a:rPr lang="en-US" sz="2400" dirty="0" smtClean="0">
                <a:latin typeface="Arial Black" pitchFamily="34" charset="0"/>
              </a:rPr>
              <a:t> </a:t>
            </a:r>
          </a:p>
          <a:p>
            <a:pPr marL="630238" indent="14288">
              <a:buNone/>
            </a:pPr>
            <a:r>
              <a:rPr lang="en-US" sz="2400" dirty="0" smtClean="0">
                <a:latin typeface="Arial Black" pitchFamily="34" charset="0"/>
              </a:rPr>
              <a:t>Series                      </a:t>
            </a:r>
            <a:r>
              <a:rPr lang="en-US" sz="2400" dirty="0" err="1" smtClean="0">
                <a:latin typeface="Arial Black" pitchFamily="34" charset="0"/>
              </a:rPr>
              <a:t>series</a:t>
            </a:r>
            <a:endParaRPr lang="en-US" sz="2400" dirty="0" smtClean="0">
              <a:latin typeface="Arial Black" pitchFamily="34" charset="0"/>
            </a:endParaRPr>
          </a:p>
          <a:p>
            <a:pPr marL="630238" indent="14288">
              <a:buNone/>
            </a:pPr>
            <a:r>
              <a:rPr lang="en-US" sz="2400" dirty="0" smtClean="0">
                <a:latin typeface="Arial Black" pitchFamily="34" charset="0"/>
              </a:rPr>
              <a:t>Sheep                      </a:t>
            </a:r>
            <a:r>
              <a:rPr lang="en-US" sz="2400" dirty="0" err="1" smtClean="0">
                <a:latin typeface="Arial Black" pitchFamily="34" charset="0"/>
              </a:rPr>
              <a:t>sheep</a:t>
            </a:r>
            <a:endParaRPr lang="en-US" sz="2400" dirty="0" smtClean="0">
              <a:latin typeface="Arial Black" pitchFamily="34" charset="0"/>
            </a:endParaRPr>
          </a:p>
          <a:p>
            <a:pPr marL="630238" indent="14288">
              <a:buNone/>
            </a:pPr>
            <a:r>
              <a:rPr lang="en-US" sz="2400" dirty="0" smtClean="0">
                <a:latin typeface="Arial Black" pitchFamily="34" charset="0"/>
              </a:rPr>
              <a:t>Species                   </a:t>
            </a:r>
            <a:r>
              <a:rPr lang="en-US" sz="2400" dirty="0" err="1" smtClean="0">
                <a:latin typeface="Arial Black" pitchFamily="34" charset="0"/>
              </a:rPr>
              <a:t>species</a:t>
            </a:r>
            <a:r>
              <a:rPr lang="en-US" sz="2400" dirty="0" smtClean="0">
                <a:latin typeface="Arial Black" pitchFamily="34" charset="0"/>
              </a:rPr>
              <a:t>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685800"/>
            <a:ext cx="7467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good_stud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4053" y="4495800"/>
            <a:ext cx="2115747" cy="2373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6576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C</a:t>
            </a:r>
            <a:r>
              <a:rPr lang="en-US" sz="1800" dirty="0" smtClean="0">
                <a:solidFill>
                  <a:schemeClr val="tx1"/>
                </a:solidFill>
              </a:rPr>
              <a:t>ountable </a:t>
            </a:r>
            <a:r>
              <a:rPr lang="en-US" sz="1800" dirty="0" smtClean="0">
                <a:solidFill>
                  <a:srgbClr val="FF0000"/>
                </a:solidFill>
              </a:rPr>
              <a:t>n</a:t>
            </a:r>
            <a:r>
              <a:rPr lang="en-US" sz="1800" dirty="0" smtClean="0">
                <a:solidFill>
                  <a:schemeClr val="tx1"/>
                </a:solidFill>
              </a:rPr>
              <a:t>ouns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617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  <a:latin typeface="Arial Black" pitchFamily="34" charset="0"/>
              </a:rPr>
              <a:t>Irregular Noun</a:t>
            </a:r>
          </a:p>
          <a:p>
            <a:pPr marL="796925" indent="-168275">
              <a:buNone/>
            </a:pPr>
            <a:r>
              <a:rPr lang="en-US" sz="2000" dirty="0" smtClean="0">
                <a:solidFill>
                  <a:srgbClr val="FF0000"/>
                </a:solidFill>
                <a:latin typeface="Arial Black" pitchFamily="34" charset="0"/>
              </a:rPr>
              <a:t>SINGULAR              PLURAL</a:t>
            </a:r>
            <a:endParaRPr lang="en-US" sz="2000" dirty="0" smtClean="0">
              <a:latin typeface="Arial Black" pitchFamily="34" charset="0"/>
            </a:endParaRPr>
          </a:p>
          <a:p>
            <a:pPr marL="796925" indent="-168275">
              <a:buNone/>
            </a:pPr>
            <a:r>
              <a:rPr lang="en-US" sz="2000" dirty="0" smtClean="0">
                <a:latin typeface="Arial Black" pitchFamily="34" charset="0"/>
              </a:rPr>
              <a:t> -EE </a:t>
            </a:r>
            <a:endParaRPr lang="en-US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US" sz="2000" dirty="0" smtClean="0"/>
              <a:t>          </a:t>
            </a:r>
            <a:r>
              <a:rPr lang="en-US" sz="2000" dirty="0" smtClean="0">
                <a:latin typeface="Arial Black" pitchFamily="34" charset="0"/>
              </a:rPr>
              <a:t>foot                         feet</a:t>
            </a:r>
          </a:p>
          <a:p>
            <a:pPr>
              <a:buNone/>
            </a:pPr>
            <a:r>
              <a:rPr lang="en-US" sz="2000" dirty="0" smtClean="0">
                <a:latin typeface="Arial Black" pitchFamily="34" charset="0"/>
              </a:rPr>
              <a:t>       goose                      geese</a:t>
            </a:r>
          </a:p>
          <a:p>
            <a:pPr>
              <a:buNone/>
            </a:pPr>
            <a:r>
              <a:rPr lang="en-US" sz="2000" dirty="0" smtClean="0">
                <a:latin typeface="Arial Black" pitchFamily="34" charset="0"/>
              </a:rPr>
              <a:t>       tooth                       teeth</a:t>
            </a:r>
          </a:p>
          <a:p>
            <a:pPr marL="917575" indent="-273050">
              <a:buNone/>
            </a:pPr>
            <a:endParaRPr kumimoji="1" lang="zh-TW" altLang="en-US" sz="2400" dirty="0" smtClean="0">
              <a:latin typeface="Arial Black" pitchFamily="34" charset="0"/>
            </a:endParaRPr>
          </a:p>
          <a:p>
            <a:pPr>
              <a:buNone/>
            </a:pPr>
            <a:endParaRPr lang="en-US" altLang="zh-TW" sz="20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  <a:buNone/>
            </a:pPr>
            <a:endParaRPr lang="zh-TW" altLang="en-US" sz="2000" i="1" dirty="0" smtClean="0"/>
          </a:p>
          <a:p>
            <a:pPr>
              <a:lnSpc>
                <a:spcPct val="90000"/>
              </a:lnSpc>
              <a:buNone/>
            </a:pPr>
            <a:endParaRPr lang="en-US" altLang="zh-TW" sz="2000" i="1" dirty="0" smtClean="0">
              <a:latin typeface="Comic Sans MS" pitchFamily="66" charset="0"/>
            </a:endParaRPr>
          </a:p>
          <a:p>
            <a:pPr>
              <a:buNone/>
            </a:pPr>
            <a:endParaRPr lang="en-US" sz="2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685800"/>
            <a:ext cx="7467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good_stud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4053" y="4495800"/>
            <a:ext cx="2115747" cy="2373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  <a:ln>
            <a:noFill/>
          </a:ln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U</a:t>
            </a:r>
            <a:r>
              <a:rPr lang="en-US" dirty="0" err="1" smtClean="0">
                <a:solidFill>
                  <a:schemeClr val="tx1"/>
                </a:solidFill>
              </a:rPr>
              <a:t>NCountable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chemeClr val="tx1"/>
                </a:solidFill>
              </a:rPr>
              <a:t>ouns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239000" cy="5388936"/>
          </a:xfrm>
        </p:spPr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e.g.</a:t>
            </a:r>
            <a:r>
              <a:rPr lang="en-US" sz="3600" dirty="0" smtClean="0"/>
              <a:t> </a:t>
            </a:r>
          </a:p>
          <a:p>
            <a:pPr>
              <a:buNone/>
            </a:pPr>
            <a:r>
              <a:rPr lang="en-US" sz="3600" dirty="0" smtClean="0"/>
              <a:t>		I eat </a:t>
            </a:r>
            <a:r>
              <a:rPr lang="en-US" sz="3600" dirty="0" smtClean="0">
                <a:solidFill>
                  <a:srgbClr val="FF0000"/>
                </a:solidFill>
              </a:rPr>
              <a:t>rice</a:t>
            </a:r>
            <a:r>
              <a:rPr lang="en-US" sz="3600" dirty="0" smtClean="0"/>
              <a:t> every day.</a:t>
            </a:r>
          </a:p>
          <a:p>
            <a:pPr>
              <a:buNone/>
            </a:pPr>
            <a:r>
              <a:rPr lang="en-US" sz="3600" dirty="0" smtClean="0"/>
              <a:t>		I like </a:t>
            </a:r>
            <a:r>
              <a:rPr lang="en-US" sz="3600" dirty="0" smtClean="0">
                <a:solidFill>
                  <a:srgbClr val="FF0000"/>
                </a:solidFill>
              </a:rPr>
              <a:t>rice</a:t>
            </a:r>
            <a:r>
              <a:rPr lang="en-US" sz="3600" dirty="0" smtClean="0"/>
              <a:t>.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		“</a:t>
            </a:r>
            <a:r>
              <a:rPr lang="en-US" sz="3600" dirty="0" smtClean="0">
                <a:solidFill>
                  <a:srgbClr val="FF0000"/>
                </a:solidFill>
              </a:rPr>
              <a:t>rice</a:t>
            </a:r>
            <a:r>
              <a:rPr lang="en-US" sz="3600" dirty="0" smtClean="0"/>
              <a:t>” is an uncountable noun.</a:t>
            </a:r>
            <a:endParaRPr lang="en-US" sz="3600" dirty="0"/>
          </a:p>
        </p:txBody>
      </p:sp>
      <p:sp>
        <p:nvSpPr>
          <p:cNvPr id="4" name="Right Arrow 3"/>
          <p:cNvSpPr/>
          <p:nvPr/>
        </p:nvSpPr>
        <p:spPr>
          <a:xfrm>
            <a:off x="533400" y="3657600"/>
            <a:ext cx="685800" cy="457200"/>
          </a:xfrm>
          <a:prstGeom prst="rightArrow">
            <a:avLst>
              <a:gd name="adj1" fmla="val 50000"/>
              <a:gd name="adj2" fmla="val 8278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ood_stud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4053" y="4495800"/>
            <a:ext cx="2115747" cy="2373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6576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u</a:t>
            </a:r>
            <a:r>
              <a:rPr lang="en-US" sz="1800" dirty="0" smtClean="0">
                <a:solidFill>
                  <a:schemeClr val="tx1"/>
                </a:solidFill>
              </a:rPr>
              <a:t>ncountable </a:t>
            </a:r>
            <a:r>
              <a:rPr lang="en-US" sz="1800" dirty="0" smtClean="0">
                <a:solidFill>
                  <a:srgbClr val="FF0000"/>
                </a:solidFill>
              </a:rPr>
              <a:t>n</a:t>
            </a:r>
            <a:r>
              <a:rPr lang="en-US" sz="1800" dirty="0" smtClean="0">
                <a:solidFill>
                  <a:schemeClr val="tx1"/>
                </a:solidFill>
              </a:rPr>
              <a:t>ouns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6175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zh-TW" sz="3200" dirty="0" smtClean="0">
                <a:latin typeface="+mj-lt"/>
              </a:rPr>
              <a:t>An uncountable noun has only one form. (</a:t>
            </a:r>
            <a:r>
              <a:rPr lang="en-US" altLang="zh-TW" sz="3200" b="1" i="1" dirty="0" smtClean="0">
                <a:solidFill>
                  <a:srgbClr val="FF0000"/>
                </a:solidFill>
                <a:latin typeface="+mj-lt"/>
              </a:rPr>
              <a:t>rice</a:t>
            </a:r>
            <a:r>
              <a:rPr lang="en-US" altLang="zh-TW" sz="3200" dirty="0" smtClean="0">
                <a:latin typeface="+mj-lt"/>
              </a:rPr>
              <a:t>)</a:t>
            </a:r>
          </a:p>
          <a:p>
            <a:pPr>
              <a:lnSpc>
                <a:spcPct val="90000"/>
              </a:lnSpc>
              <a:buNone/>
            </a:pPr>
            <a:endParaRPr lang="en-US" altLang="zh-TW" sz="3200" dirty="0" smtClean="0"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zh-TW" sz="3200" dirty="0" smtClean="0"/>
              <a:t>Uncountable nouns are things we  </a:t>
            </a:r>
            <a:r>
              <a:rPr lang="en-US" altLang="zh-TW" sz="3200" b="1" i="1" dirty="0" smtClean="0">
                <a:solidFill>
                  <a:srgbClr val="FF0000"/>
                </a:solidFill>
              </a:rPr>
              <a:t>cannot</a:t>
            </a:r>
            <a:r>
              <a:rPr lang="en-US" altLang="zh-TW" sz="3200" dirty="0" smtClean="0">
                <a:solidFill>
                  <a:srgbClr val="FF0000"/>
                </a:solidFill>
              </a:rPr>
              <a:t> </a:t>
            </a:r>
            <a:r>
              <a:rPr lang="en-US" altLang="zh-TW" sz="3200" dirty="0" smtClean="0"/>
              <a:t>count.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3200" dirty="0" smtClean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zh-TW" sz="3200" dirty="0" smtClean="0"/>
              <a:t>We </a:t>
            </a:r>
            <a:r>
              <a:rPr lang="en-US" altLang="zh-TW" sz="3200" b="1" i="1" dirty="0" smtClean="0">
                <a:solidFill>
                  <a:srgbClr val="CC0000"/>
                </a:solidFill>
              </a:rPr>
              <a:t>cannot</a:t>
            </a:r>
            <a:r>
              <a:rPr lang="en-US" altLang="zh-TW" sz="3200" dirty="0" smtClean="0"/>
              <a:t> say </a:t>
            </a:r>
            <a:r>
              <a:rPr lang="en-US" altLang="zh-TW" sz="3200" b="1" dirty="0" smtClean="0"/>
              <a:t>‘one rice’</a:t>
            </a:r>
            <a:r>
              <a:rPr lang="en-US" altLang="zh-TW" sz="3200" dirty="0" smtClean="0"/>
              <a:t>, </a:t>
            </a:r>
            <a:r>
              <a:rPr lang="en-US" altLang="zh-TW" sz="3200" b="1" dirty="0" smtClean="0"/>
              <a:t>‘two </a:t>
            </a:r>
            <a:r>
              <a:rPr lang="en-US" altLang="zh-TW" sz="3200" b="1" dirty="0" err="1" smtClean="0"/>
              <a:t>rices’</a:t>
            </a:r>
            <a:r>
              <a:rPr lang="en-US" altLang="zh-TW" sz="3200" dirty="0" smtClean="0"/>
              <a:t>, etc.</a:t>
            </a:r>
            <a:endParaRPr lang="en-US" altLang="zh-TW" sz="3200" dirty="0" smtClean="0">
              <a:latin typeface="+mj-lt"/>
            </a:endParaRPr>
          </a:p>
          <a:p>
            <a:pPr>
              <a:lnSpc>
                <a:spcPct val="90000"/>
              </a:lnSpc>
              <a:buNone/>
            </a:pPr>
            <a:endParaRPr lang="en-US" altLang="zh-TW" sz="2000" i="1" dirty="0" smtClean="0"/>
          </a:p>
          <a:p>
            <a:pPr>
              <a:lnSpc>
                <a:spcPct val="90000"/>
              </a:lnSpc>
              <a:buNone/>
            </a:pPr>
            <a:endParaRPr lang="en-US" altLang="zh-TW" sz="2000" i="1" dirty="0" smtClean="0"/>
          </a:p>
          <a:p>
            <a:pPr>
              <a:lnSpc>
                <a:spcPct val="90000"/>
              </a:lnSpc>
              <a:buNone/>
            </a:pPr>
            <a:endParaRPr lang="zh-TW" altLang="en-US" sz="2000" i="1" dirty="0" smtClean="0"/>
          </a:p>
          <a:p>
            <a:pPr>
              <a:lnSpc>
                <a:spcPct val="90000"/>
              </a:lnSpc>
              <a:buNone/>
            </a:pPr>
            <a:endParaRPr lang="en-US" altLang="zh-TW" i="1" dirty="0" smtClean="0">
              <a:latin typeface="Comic Sans MS" pitchFamily="66" charset="0"/>
            </a:endParaRPr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685800"/>
            <a:ext cx="7467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good_stud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4053" y="4495800"/>
            <a:ext cx="2115747" cy="2373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256</TotalTime>
  <Words>935</Words>
  <Application>Microsoft Office PowerPoint</Application>
  <PresentationFormat>On-screen Show (4:3)</PresentationFormat>
  <Paragraphs>207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Opulent</vt:lpstr>
      <vt:lpstr>COUNTABLE AND UNCOUNTABLE NOUNS</vt:lpstr>
      <vt:lpstr>Countable nouns</vt:lpstr>
      <vt:lpstr>Countable nouns</vt:lpstr>
      <vt:lpstr>Countable nouns</vt:lpstr>
      <vt:lpstr>Countable nouns</vt:lpstr>
      <vt:lpstr>Countable nouns</vt:lpstr>
      <vt:lpstr>Countable nouns</vt:lpstr>
      <vt:lpstr>UNCountable nouns</vt:lpstr>
      <vt:lpstr>uncountable nouns</vt:lpstr>
      <vt:lpstr>uncountable nouns</vt:lpstr>
      <vt:lpstr>SOME – ANY – NO – A LOT OF</vt:lpstr>
      <vt:lpstr>SOME – ANY – NO – A LOT OF</vt:lpstr>
      <vt:lpstr>SOME – ANY – NO – A LOT OF</vt:lpstr>
      <vt:lpstr>SOME – ANY – NO – A LOT OF</vt:lpstr>
      <vt:lpstr>quiz</vt:lpstr>
      <vt:lpstr>Slide 16</vt:lpstr>
      <vt:lpstr>fill in the gaps with Some, Any, or no:</vt:lpstr>
      <vt:lpstr>Slide 18</vt:lpstr>
      <vt:lpstr>Slide 19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COUNTABLE AND UNCOUNTABLE NOUNS</dc:title>
  <dc:creator>Abel Rodearni</dc:creator>
  <cp:lastModifiedBy>win7209</cp:lastModifiedBy>
  <cp:revision>53</cp:revision>
  <dcterms:created xsi:type="dcterms:W3CDTF">2012-01-11T01:16:08Z</dcterms:created>
  <dcterms:modified xsi:type="dcterms:W3CDTF">2013-01-16T12:36:49Z</dcterms:modified>
</cp:coreProperties>
</file>