
<file path=[Content_Types].xml><?xml version="1.0" encoding="utf-8"?>
<Types xmlns="http://schemas.openxmlformats.org/package/2006/content-types">
  <Default Extension="mp3" ContentType="audio/unknown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1"/>
  </p:sldMasterIdLst>
  <p:sldIdLst>
    <p:sldId id="283" r:id="rId2"/>
    <p:sldId id="256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6" d="100"/>
          <a:sy n="76" d="100"/>
        </p:scale>
        <p:origin x="-660" y="4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A65BA5-6DAA-49BF-A117-7B434F11FC46}" type="datetimeFigureOut">
              <a:rPr lang="ar-SA" smtClean="0"/>
              <a:pPr/>
              <a:t>03/03/34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87FFE4-BC23-43C2-AB1E-4180F5BA6EBE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A65BA5-6DAA-49BF-A117-7B434F11FC46}" type="datetimeFigureOut">
              <a:rPr lang="ar-SA" smtClean="0"/>
              <a:pPr/>
              <a:t>03/03/34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87FFE4-BC23-43C2-AB1E-4180F5BA6EB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A65BA5-6DAA-49BF-A117-7B434F11FC46}" type="datetimeFigureOut">
              <a:rPr lang="ar-SA" smtClean="0"/>
              <a:pPr/>
              <a:t>03/03/34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87FFE4-BC23-43C2-AB1E-4180F5BA6EB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A65BA5-6DAA-49BF-A117-7B434F11FC46}" type="datetimeFigureOut">
              <a:rPr lang="ar-SA" smtClean="0"/>
              <a:pPr/>
              <a:t>03/03/34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87FFE4-BC23-43C2-AB1E-4180F5BA6EB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A65BA5-6DAA-49BF-A117-7B434F11FC46}" type="datetimeFigureOut">
              <a:rPr lang="ar-SA" smtClean="0"/>
              <a:pPr/>
              <a:t>03/03/34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87FFE4-BC23-43C2-AB1E-4180F5BA6EBE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A65BA5-6DAA-49BF-A117-7B434F11FC46}" type="datetimeFigureOut">
              <a:rPr lang="ar-SA" smtClean="0"/>
              <a:pPr/>
              <a:t>03/03/34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87FFE4-BC23-43C2-AB1E-4180F5BA6EB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A65BA5-6DAA-49BF-A117-7B434F11FC46}" type="datetimeFigureOut">
              <a:rPr lang="ar-SA" smtClean="0"/>
              <a:pPr/>
              <a:t>03/03/34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87FFE4-BC23-43C2-AB1E-4180F5BA6EB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A65BA5-6DAA-49BF-A117-7B434F11FC46}" type="datetimeFigureOut">
              <a:rPr lang="ar-SA" smtClean="0"/>
              <a:pPr/>
              <a:t>03/03/34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87FFE4-BC23-43C2-AB1E-4180F5BA6EB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A65BA5-6DAA-49BF-A117-7B434F11FC46}" type="datetimeFigureOut">
              <a:rPr lang="ar-SA" smtClean="0"/>
              <a:pPr/>
              <a:t>03/03/34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87FFE4-BC23-43C2-AB1E-4180F5BA6EBE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A65BA5-6DAA-49BF-A117-7B434F11FC46}" type="datetimeFigureOut">
              <a:rPr lang="ar-SA" smtClean="0"/>
              <a:pPr/>
              <a:t>03/03/34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87FFE4-BC23-43C2-AB1E-4180F5BA6EB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A65BA5-6DAA-49BF-A117-7B434F11FC46}" type="datetimeFigureOut">
              <a:rPr lang="ar-SA" smtClean="0"/>
              <a:pPr/>
              <a:t>03/03/34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87FFE4-BC23-43C2-AB1E-4180F5BA6EBE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CA65BA5-6DAA-49BF-A117-7B434F11FC46}" type="datetimeFigureOut">
              <a:rPr lang="ar-SA" smtClean="0"/>
              <a:pPr/>
              <a:t>03/03/34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F87FFE4-BC23-43C2-AB1E-4180F5BA6EBE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image" Target="../media/image4.gif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3"/>
          <p:cNvSpPr txBox="1">
            <a:spLocks noGrp="1"/>
          </p:cNvSpPr>
          <p:nvPr>
            <p:ph idx="1"/>
          </p:nvPr>
        </p:nvSpPr>
        <p:spPr>
          <a:xfrm>
            <a:off x="1435100" y="260350"/>
            <a:ext cx="7499350" cy="662489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82296" indent="0" algn="ctr">
              <a:lnSpc>
                <a:spcPct val="150000"/>
              </a:lnSpc>
              <a:buNone/>
            </a:pPr>
            <a:r>
              <a:rPr lang="ar-SA" sz="3000" b="1" dirty="0" smtClean="0">
                <a:solidFill>
                  <a:schemeClr val="accent3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الأرْنَبُ الْمُلَوَّنُ</a:t>
            </a:r>
          </a:p>
          <a:p>
            <a:pPr marL="82296" indent="0">
              <a:lnSpc>
                <a:spcPct val="150000"/>
              </a:lnSpc>
              <a:buNone/>
            </a:pPr>
            <a:r>
              <a:rPr lang="ar-SA" sz="2700" b="1" dirty="0" smtClean="0">
                <a:latin typeface="Simplified Arabic" pitchFamily="18" charset="-78"/>
                <a:cs typeface="Simplified Arabic" pitchFamily="18" charset="-78"/>
              </a:rPr>
              <a:t>  </a:t>
            </a:r>
            <a:r>
              <a:rPr lang="ar-JO" sz="2700" b="1" dirty="0" smtClean="0">
                <a:latin typeface="Simplified Arabic" pitchFamily="18" charset="-78"/>
                <a:cs typeface="Simplified Arabic" pitchFamily="18" charset="-78"/>
              </a:rPr>
              <a:t>شاهدَ الأرنبُ الأبيضُ طائرَ الطّاووسِ الجميلِ ف</a:t>
            </a:r>
            <a:r>
              <a:rPr lang="ar-SA" sz="2700" b="1" dirty="0" smtClean="0">
                <a:latin typeface="Simplified Arabic" pitchFamily="18" charset="-78"/>
                <a:cs typeface="Simplified Arabic" pitchFamily="18" charset="-78"/>
              </a:rPr>
              <a:t>َ</a:t>
            </a:r>
            <a:r>
              <a:rPr lang="ar-JO" sz="2700" b="1" dirty="0" smtClean="0">
                <a:latin typeface="Simplified Arabic" pitchFamily="18" charset="-78"/>
                <a:cs typeface="Simplified Arabic" pitchFamily="18" charset="-78"/>
              </a:rPr>
              <a:t>أ</a:t>
            </a:r>
            <a:r>
              <a:rPr lang="ar-SA" sz="2700" b="1" dirty="0" smtClean="0">
                <a:latin typeface="Simplified Arabic" pitchFamily="18" charset="-78"/>
                <a:cs typeface="Simplified Arabic" pitchFamily="18" charset="-78"/>
              </a:rPr>
              <a:t>ُ</a:t>
            </a:r>
            <a:r>
              <a:rPr lang="ar-JO" sz="2700" b="1" dirty="0" smtClean="0">
                <a:latin typeface="Simplified Arabic" pitchFamily="18" charset="-78"/>
                <a:cs typeface="Simplified Arabic" pitchFamily="18" charset="-78"/>
              </a:rPr>
              <a:t>ع</a:t>
            </a:r>
            <a:r>
              <a:rPr lang="ar-SA" sz="2700" b="1" dirty="0">
                <a:latin typeface="Simplified Arabic" pitchFamily="18" charset="-78"/>
                <a:cs typeface="Simplified Arabic" pitchFamily="18" charset="-78"/>
              </a:rPr>
              <a:t>ْ</a:t>
            </a:r>
            <a:r>
              <a:rPr lang="ar-JO" sz="2700" b="1" dirty="0" smtClean="0">
                <a:latin typeface="Simplified Arabic" pitchFamily="18" charset="-78"/>
                <a:cs typeface="Simplified Arabic" pitchFamily="18" charset="-78"/>
              </a:rPr>
              <a:t>ج</a:t>
            </a:r>
            <a:r>
              <a:rPr lang="ar-SA" sz="2700" b="1" dirty="0" smtClean="0">
                <a:latin typeface="Simplified Arabic" pitchFamily="18" charset="-78"/>
                <a:cs typeface="Simplified Arabic" pitchFamily="18" charset="-78"/>
              </a:rPr>
              <a:t>ِ</a:t>
            </a:r>
            <a:r>
              <a:rPr lang="ar-JO" sz="2700" b="1" dirty="0" smtClean="0">
                <a:latin typeface="Simplified Arabic" pitchFamily="18" charset="-78"/>
                <a:cs typeface="Simplified Arabic" pitchFamily="18" charset="-78"/>
              </a:rPr>
              <a:t>بَ </a:t>
            </a:r>
            <a:r>
              <a:rPr lang="ar-JO" sz="2700" b="1" dirty="0" err="1" smtClean="0">
                <a:latin typeface="Simplified Arabic" pitchFamily="18" charset="-78"/>
                <a:cs typeface="Simplified Arabic" pitchFamily="18" charset="-78"/>
              </a:rPr>
              <a:t>ب</a:t>
            </a:r>
            <a:r>
              <a:rPr lang="ar-SA" sz="2700" b="1" dirty="0" smtClean="0">
                <a:latin typeface="Simplified Arabic" pitchFamily="18" charset="-78"/>
                <a:cs typeface="Simplified Arabic" pitchFamily="18" charset="-78"/>
              </a:rPr>
              <a:t>ِ</a:t>
            </a:r>
            <a:r>
              <a:rPr lang="ar-JO" sz="2700" b="1" dirty="0" smtClean="0">
                <a:latin typeface="Simplified Arabic" pitchFamily="18" charset="-78"/>
                <a:cs typeface="Simplified Arabic" pitchFamily="18" charset="-78"/>
              </a:rPr>
              <a:t>ج</a:t>
            </a:r>
            <a:r>
              <a:rPr lang="ar-SA" sz="2700" b="1" dirty="0" smtClean="0">
                <a:latin typeface="Simplified Arabic" pitchFamily="18" charset="-78"/>
                <a:cs typeface="Simplified Arabic" pitchFamily="18" charset="-78"/>
              </a:rPr>
              <a:t>َ</a:t>
            </a:r>
            <a:r>
              <a:rPr lang="ar-JO" sz="2700" b="1" dirty="0" smtClean="0">
                <a:latin typeface="Simplified Arabic" pitchFamily="18" charset="-78"/>
                <a:cs typeface="Simplified Arabic" pitchFamily="18" charset="-78"/>
              </a:rPr>
              <a:t>مال</a:t>
            </a:r>
            <a:r>
              <a:rPr lang="ar-SA" sz="2700" b="1" dirty="0" smtClean="0">
                <a:latin typeface="Simplified Arabic" pitchFamily="18" charset="-78"/>
                <a:cs typeface="Simplified Arabic" pitchFamily="18" charset="-78"/>
              </a:rPr>
              <a:t>ِ</a:t>
            </a:r>
            <a:r>
              <a:rPr lang="ar-JO" sz="2700" b="1" dirty="0" smtClean="0">
                <a:latin typeface="Simplified Arabic" pitchFamily="18" charset="-78"/>
                <a:cs typeface="Simplified Arabic" pitchFamily="18" charset="-78"/>
              </a:rPr>
              <a:t>هِ، وبذيلهِ الذي يشبهُ قوسَ ق</a:t>
            </a:r>
            <a:r>
              <a:rPr lang="ar-SA" sz="2700" b="1" dirty="0" smtClean="0">
                <a:latin typeface="Simplified Arabic" pitchFamily="18" charset="-78"/>
                <a:cs typeface="Simplified Arabic" pitchFamily="18" charset="-78"/>
              </a:rPr>
              <a:t>ُ</a:t>
            </a:r>
            <a:r>
              <a:rPr lang="ar-JO" sz="2700" b="1" dirty="0" smtClean="0">
                <a:latin typeface="Simplified Arabic" pitchFamily="18" charset="-78"/>
                <a:cs typeface="Simplified Arabic" pitchFamily="18" charset="-78"/>
              </a:rPr>
              <a:t>ز</a:t>
            </a:r>
            <a:r>
              <a:rPr lang="ar-SA" sz="2700" b="1" smtClean="0">
                <a:latin typeface="Simplified Arabic" pitchFamily="18" charset="-78"/>
                <a:cs typeface="Simplified Arabic" pitchFamily="18" charset="-78"/>
              </a:rPr>
              <a:t>َ</a:t>
            </a:r>
            <a:r>
              <a:rPr lang="ar-JO" sz="2700" b="1" smtClean="0">
                <a:latin typeface="Simplified Arabic" pitchFamily="18" charset="-78"/>
                <a:cs typeface="Simplified Arabic" pitchFamily="18" charset="-78"/>
              </a:rPr>
              <a:t>حٍ</a:t>
            </a:r>
            <a:r>
              <a:rPr lang="ar-JO" sz="2700" b="1" dirty="0" smtClean="0">
                <a:latin typeface="Simplified Arabic" pitchFamily="18" charset="-78"/>
                <a:cs typeface="Simplified Arabic" pitchFamily="18" charset="-78"/>
              </a:rPr>
              <a:t>، فقررَ أن ي</a:t>
            </a:r>
            <a:r>
              <a:rPr lang="ar-SA" sz="2700" b="1" dirty="0" smtClean="0">
                <a:latin typeface="Simplified Arabic" pitchFamily="18" charset="-78"/>
                <a:cs typeface="Simplified Arabic" pitchFamily="18" charset="-78"/>
              </a:rPr>
              <a:t>ُ</a:t>
            </a:r>
            <a:r>
              <a:rPr lang="ar-JO" sz="2700" b="1" dirty="0" smtClean="0">
                <a:latin typeface="Simplified Arabic" pitchFamily="18" charset="-78"/>
                <a:cs typeface="Simplified Arabic" pitchFamily="18" charset="-78"/>
              </a:rPr>
              <a:t>ص</a:t>
            </a:r>
            <a:r>
              <a:rPr lang="ar-SA" sz="2700" b="1" dirty="0" smtClean="0">
                <a:latin typeface="Simplified Arabic" pitchFamily="18" charset="-78"/>
                <a:cs typeface="Simplified Arabic" pitchFamily="18" charset="-78"/>
              </a:rPr>
              <a:t>ْ</a:t>
            </a:r>
            <a:r>
              <a:rPr lang="ar-JO" sz="2700" b="1" dirty="0" smtClean="0">
                <a:latin typeface="Simplified Arabic" pitchFamily="18" charset="-78"/>
                <a:cs typeface="Simplified Arabic" pitchFamily="18" charset="-78"/>
              </a:rPr>
              <a:t>بحَ جميلاً مثلهُ، أحضرَ الفرشاةَ والألوانَ ودهَنَ نفسَهُ </a:t>
            </a:r>
            <a:r>
              <a:rPr lang="ar-JO" sz="2700" b="1" dirty="0" err="1" smtClean="0">
                <a:latin typeface="Simplified Arabic" pitchFamily="18" charset="-78"/>
                <a:cs typeface="Simplified Arabic" pitchFamily="18" charset="-78"/>
              </a:rPr>
              <a:t>بالأ</a:t>
            </a:r>
            <a:r>
              <a:rPr lang="ar-SA" sz="2700" b="1" dirty="0" smtClean="0">
                <a:latin typeface="Simplified Arabic" pitchFamily="18" charset="-78"/>
                <a:cs typeface="Simplified Arabic" pitchFamily="18" charset="-78"/>
              </a:rPr>
              <a:t>َسْوَدِ والْأَزرَقِ والأَخْضَرِ</a:t>
            </a:r>
            <a:r>
              <a:rPr lang="ar-JO" sz="2700" b="1" dirty="0" smtClean="0">
                <a:latin typeface="Simplified Arabic" pitchFamily="18" charset="-78"/>
                <a:cs typeface="Simplified Arabic" pitchFamily="18" charset="-78"/>
              </a:rPr>
              <a:t>.</a:t>
            </a:r>
            <a:r>
              <a:rPr lang="ar-SA" sz="2700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JO" sz="2700" b="1" dirty="0" smtClean="0">
                <a:latin typeface="Simplified Arabic" pitchFamily="18" charset="-78"/>
                <a:cs typeface="Simplified Arabic" pitchFamily="18" charset="-78"/>
              </a:rPr>
              <a:t>عادَ الأرنبُ إلى الغابةِ ليلعبَ مع أصدقائِهِ</a:t>
            </a:r>
            <a:r>
              <a:rPr lang="ar-SA" sz="2700" b="1" dirty="0" smtClean="0">
                <a:latin typeface="Simplified Arabic" pitchFamily="18" charset="-78"/>
                <a:cs typeface="Simplified Arabic" pitchFamily="18" charset="-78"/>
              </a:rPr>
              <a:t> الأرانِبِ،</a:t>
            </a:r>
            <a:r>
              <a:rPr lang="ar-JO" sz="2700" b="1" dirty="0" smtClean="0">
                <a:latin typeface="Simplified Arabic" pitchFamily="18" charset="-78"/>
                <a:cs typeface="Simplified Arabic" pitchFamily="18" charset="-78"/>
              </a:rPr>
              <a:t> فخافوا مِنهُ</a:t>
            </a:r>
            <a:r>
              <a:rPr lang="ar-SA" sz="2700" b="1" dirty="0" smtClean="0">
                <a:latin typeface="Simplified Arabic" pitchFamily="18" charset="-78"/>
                <a:cs typeface="Simplified Arabic" pitchFamily="18" charset="-78"/>
              </a:rPr>
              <a:t> وَصاحَ أحَدُهُم هذا وَحْشٌ مُخيفٌ.</a:t>
            </a:r>
            <a:endParaRPr lang="en-US" sz="2700" dirty="0" smtClean="0">
              <a:latin typeface="Simplified Arabic" pitchFamily="18" charset="-78"/>
              <a:cs typeface="Simplified Arabic" pitchFamily="18" charset="-78"/>
            </a:endParaRPr>
          </a:p>
          <a:p>
            <a:pPr marL="82296" indent="0">
              <a:lnSpc>
                <a:spcPct val="150000"/>
              </a:lnSpc>
              <a:buNone/>
            </a:pPr>
            <a:r>
              <a:rPr lang="ar-JO" sz="2700" b="1" dirty="0" smtClean="0">
                <a:latin typeface="Simplified Arabic" pitchFamily="18" charset="-78"/>
                <a:cs typeface="Simplified Arabic" pitchFamily="18" charset="-78"/>
              </a:rPr>
              <a:t>   </a:t>
            </a:r>
            <a:r>
              <a:rPr lang="ar-SA" sz="2700" b="1" dirty="0" smtClean="0">
                <a:latin typeface="Simplified Arabic" pitchFamily="18" charset="-78"/>
                <a:cs typeface="Simplified Arabic" pitchFamily="18" charset="-78"/>
              </a:rPr>
              <a:t>بَيْنَما كانَ</a:t>
            </a:r>
            <a:r>
              <a:rPr lang="ar-JO" sz="2700" b="1" dirty="0" smtClean="0">
                <a:latin typeface="Simplified Arabic" pitchFamily="18" charset="-78"/>
                <a:cs typeface="Simplified Arabic" pitchFamily="18" charset="-78"/>
              </a:rPr>
              <a:t> الأرنبُ</a:t>
            </a:r>
            <a:r>
              <a:rPr lang="ar-SA" sz="2700" b="1" dirty="0" smtClean="0">
                <a:latin typeface="Simplified Arabic" pitchFamily="18" charset="-78"/>
                <a:cs typeface="Simplified Arabic" pitchFamily="18" charset="-78"/>
              </a:rPr>
              <a:t> واقِفًا وَحْدَهُ رَأى</a:t>
            </a:r>
            <a:r>
              <a:rPr lang="ar-JO" sz="2700" b="1" dirty="0" smtClean="0">
                <a:latin typeface="Simplified Arabic" pitchFamily="18" charset="-78"/>
                <a:cs typeface="Simplified Arabic" pitchFamily="18" charset="-78"/>
              </a:rPr>
              <a:t> صديق</a:t>
            </a:r>
            <a:r>
              <a:rPr lang="ar-SA" sz="2700" b="1" dirty="0" smtClean="0">
                <a:latin typeface="Simplified Arabic" pitchFamily="18" charset="-78"/>
                <a:cs typeface="Simplified Arabic" pitchFamily="18" charset="-78"/>
              </a:rPr>
              <a:t>َ</a:t>
            </a:r>
            <a:r>
              <a:rPr lang="ar-JO" sz="2700" b="1" dirty="0" smtClean="0">
                <a:latin typeface="Simplified Arabic" pitchFamily="18" charset="-78"/>
                <a:cs typeface="Simplified Arabic" pitchFamily="18" charset="-78"/>
              </a:rPr>
              <a:t>ت</a:t>
            </a:r>
            <a:r>
              <a:rPr lang="ar-SA" sz="2700" b="1" dirty="0" smtClean="0">
                <a:latin typeface="Simplified Arabic" pitchFamily="18" charset="-78"/>
                <a:cs typeface="Simplified Arabic" pitchFamily="18" charset="-78"/>
              </a:rPr>
              <a:t>َ</a:t>
            </a:r>
            <a:r>
              <a:rPr lang="ar-JO" sz="2700" b="1" dirty="0" smtClean="0">
                <a:latin typeface="Simplified Arabic" pitchFamily="18" charset="-78"/>
                <a:cs typeface="Simplified Arabic" pitchFamily="18" charset="-78"/>
              </a:rPr>
              <a:t>هُ "</a:t>
            </a:r>
            <a:r>
              <a:rPr lang="ar-JO" sz="2700" b="1" dirty="0" err="1" smtClean="0">
                <a:latin typeface="Simplified Arabic" pitchFamily="18" charset="-78"/>
                <a:cs typeface="Simplified Arabic" pitchFamily="18" charset="-78"/>
              </a:rPr>
              <a:t>أرنوبة</a:t>
            </a:r>
            <a:r>
              <a:rPr lang="ar-JO" sz="2700" b="1" dirty="0" smtClean="0">
                <a:latin typeface="Simplified Arabic" pitchFamily="18" charset="-78"/>
                <a:cs typeface="Simplified Arabic" pitchFamily="18" charset="-78"/>
              </a:rPr>
              <a:t>" قادمة</a:t>
            </a:r>
            <a:r>
              <a:rPr lang="ar-SA" sz="2700" b="1" dirty="0" smtClean="0">
                <a:latin typeface="Simplified Arabic" pitchFamily="18" charset="-78"/>
                <a:cs typeface="Simplified Arabic" pitchFamily="18" charset="-78"/>
              </a:rPr>
              <a:t>ً مِن بَعيدٍ</a:t>
            </a:r>
            <a:r>
              <a:rPr lang="ar-JO" sz="2700" b="1" dirty="0" smtClean="0">
                <a:latin typeface="Simplified Arabic" pitchFamily="18" charset="-78"/>
                <a:cs typeface="Simplified Arabic" pitchFamily="18" charset="-78"/>
              </a:rPr>
              <a:t>، ففرحَ وقالَ: سألعبُ مَعها. لكن عندَما رأتهُ</a:t>
            </a:r>
            <a:r>
              <a:rPr lang="ar-SA" sz="2700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JO" sz="2700" b="1" dirty="0">
                <a:latin typeface="Simplified Arabic" pitchFamily="18" charset="-78"/>
                <a:cs typeface="Simplified Arabic" pitchFamily="18" charset="-78"/>
              </a:rPr>
              <a:t>"</a:t>
            </a:r>
            <a:r>
              <a:rPr lang="ar-JO" sz="2700" b="1" dirty="0" err="1">
                <a:latin typeface="Simplified Arabic" pitchFamily="18" charset="-78"/>
                <a:cs typeface="Simplified Arabic" pitchFamily="18" charset="-78"/>
              </a:rPr>
              <a:t>أرنوبة</a:t>
            </a:r>
            <a:r>
              <a:rPr lang="ar-JO" sz="2700" b="1" dirty="0">
                <a:latin typeface="Simplified Arabic" pitchFamily="18" charset="-78"/>
                <a:cs typeface="Simplified Arabic" pitchFamily="18" charset="-78"/>
              </a:rPr>
              <a:t>"</a:t>
            </a:r>
            <a:r>
              <a:rPr lang="ar-JO" sz="2700" b="1" dirty="0" smtClean="0">
                <a:latin typeface="Simplified Arabic" pitchFamily="18" charset="-78"/>
                <a:cs typeface="Simplified Arabic" pitchFamily="18" charset="-78"/>
              </a:rPr>
              <a:t> صرخَت</a:t>
            </a:r>
            <a:r>
              <a:rPr lang="ar-SA" sz="2700" b="1" dirty="0" smtClean="0">
                <a:latin typeface="Simplified Arabic" pitchFamily="18" charset="-78"/>
                <a:cs typeface="Simplified Arabic" pitchFamily="18" charset="-78"/>
              </a:rPr>
              <a:t>ْ</a:t>
            </a:r>
            <a:r>
              <a:rPr lang="ar-JO" sz="2700" b="1" dirty="0" smtClean="0">
                <a:latin typeface="Simplified Arabic" pitchFamily="18" charset="-78"/>
                <a:cs typeface="Simplified Arabic" pitchFamily="18" charset="-78"/>
              </a:rPr>
              <a:t>: هذا و</a:t>
            </a:r>
            <a:r>
              <a:rPr lang="ar-SA" sz="2700" b="1" dirty="0" smtClean="0">
                <a:latin typeface="Simplified Arabic" pitchFamily="18" charset="-78"/>
                <a:cs typeface="Simplified Arabic" pitchFamily="18" charset="-78"/>
              </a:rPr>
              <a:t>َ</a:t>
            </a:r>
            <a:r>
              <a:rPr lang="ar-JO" sz="2700" b="1" dirty="0" smtClean="0">
                <a:latin typeface="Simplified Arabic" pitchFamily="18" charset="-78"/>
                <a:cs typeface="Simplified Arabic" pitchFamily="18" charset="-78"/>
              </a:rPr>
              <a:t>ح</a:t>
            </a:r>
            <a:r>
              <a:rPr lang="ar-SA" sz="2700" b="1" dirty="0" smtClean="0">
                <a:latin typeface="Simplified Arabic" pitchFamily="18" charset="-78"/>
                <a:cs typeface="Simplified Arabic" pitchFamily="18" charset="-78"/>
              </a:rPr>
              <a:t>ْ</a:t>
            </a:r>
            <a:r>
              <a:rPr lang="ar-JO" sz="2700" b="1" dirty="0" smtClean="0">
                <a:latin typeface="Simplified Arabic" pitchFamily="18" charset="-78"/>
                <a:cs typeface="Simplified Arabic" pitchFamily="18" charset="-78"/>
              </a:rPr>
              <a:t>شٌ م</a:t>
            </a:r>
            <a:r>
              <a:rPr lang="ar-SA" sz="2700" b="1" dirty="0" smtClean="0">
                <a:latin typeface="Simplified Arabic" pitchFamily="18" charset="-78"/>
                <a:cs typeface="Simplified Arabic" pitchFamily="18" charset="-78"/>
              </a:rPr>
              <a:t>ُ</a:t>
            </a:r>
            <a:r>
              <a:rPr lang="ar-JO" sz="2700" b="1" dirty="0" smtClean="0">
                <a:latin typeface="Simplified Arabic" pitchFamily="18" charset="-78"/>
                <a:cs typeface="Simplified Arabic" pitchFamily="18" charset="-78"/>
              </a:rPr>
              <a:t>ر</a:t>
            </a:r>
            <a:r>
              <a:rPr lang="ar-SA" sz="2700" b="1" dirty="0" smtClean="0">
                <a:latin typeface="Simplified Arabic" pitchFamily="18" charset="-78"/>
                <a:cs typeface="Simplified Arabic" pitchFamily="18" charset="-78"/>
              </a:rPr>
              <a:t>ْ</a:t>
            </a:r>
            <a:r>
              <a:rPr lang="ar-JO" sz="2700" b="1" dirty="0" smtClean="0">
                <a:latin typeface="Simplified Arabic" pitchFamily="18" charset="-78"/>
                <a:cs typeface="Simplified Arabic" pitchFamily="18" charset="-78"/>
              </a:rPr>
              <a:t>ع</a:t>
            </a:r>
            <a:r>
              <a:rPr lang="ar-SA" sz="2700" b="1" dirty="0" smtClean="0">
                <a:latin typeface="Simplified Arabic" pitchFamily="18" charset="-78"/>
                <a:cs typeface="Simplified Arabic" pitchFamily="18" charset="-78"/>
              </a:rPr>
              <a:t>ِ</a:t>
            </a:r>
            <a:r>
              <a:rPr lang="ar-JO" sz="2700" b="1" dirty="0" smtClean="0">
                <a:latin typeface="Simplified Arabic" pitchFamily="18" charset="-78"/>
                <a:cs typeface="Simplified Arabic" pitchFamily="18" charset="-78"/>
              </a:rPr>
              <a:t>بٌ، ثم</a:t>
            </a:r>
            <a:r>
              <a:rPr lang="ar-SA" sz="2700" b="1" dirty="0" smtClean="0">
                <a:latin typeface="Simplified Arabic" pitchFamily="18" charset="-78"/>
                <a:cs typeface="Simplified Arabic" pitchFamily="18" charset="-78"/>
              </a:rPr>
              <a:t> قَفَزَتْ</a:t>
            </a:r>
            <a:r>
              <a:rPr lang="ar-JO" sz="2700" b="1" dirty="0" smtClean="0">
                <a:latin typeface="Simplified Arabic" pitchFamily="18" charset="-78"/>
                <a:cs typeface="Simplified Arabic" pitchFamily="18" charset="-78"/>
              </a:rPr>
              <a:t> ه</a:t>
            </a:r>
            <a:r>
              <a:rPr lang="ar-SA" sz="2700" b="1" dirty="0" smtClean="0">
                <a:latin typeface="Simplified Arabic" pitchFamily="18" charset="-78"/>
                <a:cs typeface="Simplified Arabic" pitchFamily="18" charset="-78"/>
              </a:rPr>
              <a:t>ارِبَةً</a:t>
            </a:r>
            <a:r>
              <a:rPr lang="ar-JO" sz="2700" b="1" dirty="0" smtClean="0">
                <a:latin typeface="Simplified Arabic" pitchFamily="18" charset="-78"/>
                <a:cs typeface="Simplified Arabic" pitchFamily="18" charset="-78"/>
              </a:rPr>
              <a:t>. </a:t>
            </a:r>
            <a:endParaRPr lang="en-US" sz="2700" dirty="0">
              <a:latin typeface="Simplified Arabic" pitchFamily="18" charset="-78"/>
              <a:cs typeface="Simplified Arabic" pitchFamily="18" charset="-78"/>
            </a:endParaRPr>
          </a:p>
          <a:p>
            <a:pPr marL="82296" indent="0">
              <a:lnSpc>
                <a:spcPct val="150000"/>
              </a:lnSpc>
              <a:buNone/>
            </a:pPr>
            <a:r>
              <a:rPr lang="ar-JO" sz="2700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endParaRPr lang="ar-SA" sz="2700" dirty="0">
              <a:latin typeface="Simplified Arabic" pitchFamily="18" charset="-78"/>
              <a:cs typeface="Simplified Arabic" pitchFamily="18" charset="-78"/>
            </a:endParaRPr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9019" y="283014"/>
            <a:ext cx="676268" cy="625706"/>
          </a:xfrm>
          <a:prstGeom prst="rect">
            <a:avLst/>
          </a:prstGeom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283014"/>
            <a:ext cx="676268" cy="625706"/>
          </a:xfrm>
          <a:prstGeom prst="rect">
            <a:avLst/>
          </a:prstGeom>
        </p:spPr>
      </p:pic>
      <p:pic>
        <p:nvPicPr>
          <p:cNvPr id="7" name="stay-ad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287977" y="3717032"/>
            <a:ext cx="609600" cy="609600"/>
          </a:xfrm>
          <a:prstGeom prst="rect">
            <a:avLst/>
          </a:prstGeom>
        </p:spPr>
      </p:pic>
      <p:pic>
        <p:nvPicPr>
          <p:cNvPr id="9" name="صورة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3904" y="5373216"/>
            <a:ext cx="1313919" cy="1313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0962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20000" numSld="999"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691680" y="620688"/>
            <a:ext cx="6840760" cy="690188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ar-JO" sz="2700" b="1" dirty="0">
                <a:latin typeface="Simplified Arabic" pitchFamily="18" charset="-78"/>
                <a:cs typeface="Simplified Arabic" pitchFamily="18" charset="-78"/>
              </a:rPr>
              <a:t> ع</a:t>
            </a:r>
            <a:r>
              <a:rPr lang="ar-SA" sz="2700" b="1" dirty="0">
                <a:latin typeface="Simplified Arabic" pitchFamily="18" charset="-78"/>
                <a:cs typeface="Simplified Arabic" pitchFamily="18" charset="-78"/>
              </a:rPr>
              <a:t>ِ</a:t>
            </a:r>
            <a:r>
              <a:rPr lang="ar-JO" sz="2700" b="1" dirty="0">
                <a:latin typeface="Simplified Arabic" pitchFamily="18" charset="-78"/>
                <a:cs typeface="Simplified Arabic" pitchFamily="18" charset="-78"/>
              </a:rPr>
              <a:t>ن</a:t>
            </a:r>
            <a:r>
              <a:rPr lang="ar-SA" sz="2700" b="1" dirty="0">
                <a:latin typeface="Simplified Arabic" pitchFamily="18" charset="-78"/>
                <a:cs typeface="Simplified Arabic" pitchFamily="18" charset="-78"/>
              </a:rPr>
              <a:t>ْ</a:t>
            </a:r>
            <a:r>
              <a:rPr lang="ar-JO" sz="2700" b="1" dirty="0">
                <a:latin typeface="Simplified Arabic" pitchFamily="18" charset="-78"/>
                <a:cs typeface="Simplified Arabic" pitchFamily="18" charset="-78"/>
              </a:rPr>
              <a:t>د</a:t>
            </a:r>
            <a:r>
              <a:rPr lang="ar-SA" sz="2700" b="1" dirty="0">
                <a:latin typeface="Simplified Arabic" pitchFamily="18" charset="-78"/>
                <a:cs typeface="Simplified Arabic" pitchFamily="18" charset="-78"/>
              </a:rPr>
              <a:t>َ</a:t>
            </a:r>
            <a:r>
              <a:rPr lang="ar-JO" sz="2700" b="1" dirty="0">
                <a:latin typeface="Simplified Arabic" pitchFamily="18" charset="-78"/>
                <a:cs typeface="Simplified Arabic" pitchFamily="18" charset="-78"/>
              </a:rPr>
              <a:t>ها ر</a:t>
            </a:r>
            <a:r>
              <a:rPr lang="ar-SA" sz="2700" b="1" dirty="0">
                <a:latin typeface="Simplified Arabic" pitchFamily="18" charset="-78"/>
                <a:cs typeface="Simplified Arabic" pitchFamily="18" charset="-78"/>
              </a:rPr>
              <a:t>َ</a:t>
            </a:r>
            <a:r>
              <a:rPr lang="ar-JO" sz="2700" b="1" dirty="0">
                <a:latin typeface="Simplified Arabic" pitchFamily="18" charset="-78"/>
                <a:cs typeface="Simplified Arabic" pitchFamily="18" charset="-78"/>
              </a:rPr>
              <a:t>ك</a:t>
            </a:r>
            <a:r>
              <a:rPr lang="ar-SA" sz="2700" b="1" dirty="0">
                <a:latin typeface="Simplified Arabic" pitchFamily="18" charset="-78"/>
                <a:cs typeface="Simplified Arabic" pitchFamily="18" charset="-78"/>
              </a:rPr>
              <a:t>َ</a:t>
            </a:r>
            <a:r>
              <a:rPr lang="ar-JO" sz="2700" b="1" dirty="0">
                <a:latin typeface="Simplified Arabic" pitchFamily="18" charset="-78"/>
                <a:cs typeface="Simplified Arabic" pitchFamily="18" charset="-78"/>
              </a:rPr>
              <a:t>ضَ الأَرنبُ </a:t>
            </a:r>
            <a:r>
              <a:rPr lang="ar-SA" sz="2700" b="1" dirty="0">
                <a:latin typeface="Simplified Arabic" pitchFamily="18" charset="-78"/>
                <a:cs typeface="Simplified Arabic" pitchFamily="18" charset="-78"/>
              </a:rPr>
              <a:t>إِ</a:t>
            </a:r>
            <a:r>
              <a:rPr lang="ar-JO" sz="2700" b="1" dirty="0" err="1">
                <a:latin typeface="Simplified Arabic" pitchFamily="18" charset="-78"/>
                <a:cs typeface="Simplified Arabic" pitchFamily="18" charset="-78"/>
              </a:rPr>
              <a:t>لى</a:t>
            </a:r>
            <a:r>
              <a:rPr lang="ar-JO" sz="2700" b="1" dirty="0">
                <a:latin typeface="Simplified Arabic" pitchFamily="18" charset="-78"/>
                <a:cs typeface="Simplified Arabic" pitchFamily="18" charset="-78"/>
              </a:rPr>
              <a:t> الط</a:t>
            </a:r>
            <a:r>
              <a:rPr lang="ar-SA" sz="2700" b="1" dirty="0">
                <a:latin typeface="Simplified Arabic" pitchFamily="18" charset="-78"/>
                <a:cs typeface="Simplified Arabic" pitchFamily="18" charset="-78"/>
              </a:rPr>
              <a:t>ّ</a:t>
            </a:r>
            <a:r>
              <a:rPr lang="ar-JO" sz="2700" b="1" dirty="0" err="1">
                <a:latin typeface="Simplified Arabic" pitchFamily="18" charset="-78"/>
                <a:cs typeface="Simplified Arabic" pitchFamily="18" charset="-78"/>
              </a:rPr>
              <a:t>اووسِ</a:t>
            </a:r>
            <a:r>
              <a:rPr lang="ar-JO" sz="2700" b="1" dirty="0">
                <a:latin typeface="Simplified Arabic" pitchFamily="18" charset="-78"/>
                <a:cs typeface="Simplified Arabic" pitchFamily="18" charset="-78"/>
              </a:rPr>
              <a:t> و</a:t>
            </a:r>
            <a:r>
              <a:rPr lang="ar-SA" sz="2700" b="1" dirty="0">
                <a:latin typeface="Simplified Arabic" pitchFamily="18" charset="-78"/>
                <a:cs typeface="Simplified Arabic" pitchFamily="18" charset="-78"/>
              </a:rPr>
              <a:t>َ</a:t>
            </a:r>
            <a:r>
              <a:rPr lang="ar-JO" sz="2700" b="1" dirty="0">
                <a:latin typeface="Simplified Arabic" pitchFamily="18" charset="-78"/>
                <a:cs typeface="Simplified Arabic" pitchFamily="18" charset="-78"/>
              </a:rPr>
              <a:t>قالَ لهُ: أنا الآنَ طاووسٌ </a:t>
            </a:r>
            <a:r>
              <a:rPr lang="ar-JO" sz="2700" b="1" dirty="0" smtClean="0">
                <a:latin typeface="Simplified Arabic" pitchFamily="18" charset="-78"/>
                <a:cs typeface="Simplified Arabic" pitchFamily="18" charset="-78"/>
              </a:rPr>
              <a:t>م</a:t>
            </a:r>
            <a:r>
              <a:rPr lang="ar-SA" sz="2700" b="1" dirty="0" smtClean="0">
                <a:latin typeface="Simplified Arabic" pitchFamily="18" charset="-78"/>
                <a:cs typeface="Simplified Arabic" pitchFamily="18" charset="-78"/>
              </a:rPr>
              <a:t>ِ</a:t>
            </a:r>
            <a:r>
              <a:rPr lang="ar-JO" sz="2700" b="1" dirty="0" smtClean="0">
                <a:latin typeface="Simplified Arabic" pitchFamily="18" charset="-78"/>
                <a:cs typeface="Simplified Arabic" pitchFamily="18" charset="-78"/>
              </a:rPr>
              <a:t>ث</a:t>
            </a:r>
            <a:r>
              <a:rPr lang="ar-SA" sz="2700" b="1" dirty="0" smtClean="0">
                <a:latin typeface="Simplified Arabic" pitchFamily="18" charset="-78"/>
                <a:cs typeface="Simplified Arabic" pitchFamily="18" charset="-78"/>
              </a:rPr>
              <a:t>ْ</a:t>
            </a:r>
            <a:r>
              <a:rPr lang="ar-JO" sz="2700" b="1" dirty="0" smtClean="0">
                <a:latin typeface="Simplified Arabic" pitchFamily="18" charset="-78"/>
                <a:cs typeface="Simplified Arabic" pitchFamily="18" charset="-78"/>
              </a:rPr>
              <a:t>ل</a:t>
            </a:r>
            <a:r>
              <a:rPr lang="ar-SA" sz="2700" b="1" dirty="0" smtClean="0">
                <a:latin typeface="Simplified Arabic" pitchFamily="18" charset="-78"/>
                <a:cs typeface="Simplified Arabic" pitchFamily="18" charset="-78"/>
              </a:rPr>
              <a:t>ُ</a:t>
            </a:r>
            <a:r>
              <a:rPr lang="ar-JO" sz="2700" b="1" dirty="0" smtClean="0">
                <a:latin typeface="Simplified Arabic" pitchFamily="18" charset="-78"/>
                <a:cs typeface="Simplified Arabic" pitchFamily="18" charset="-78"/>
              </a:rPr>
              <a:t>ك</a:t>
            </a:r>
            <a:r>
              <a:rPr lang="ar-SA" sz="2700" b="1" dirty="0" smtClean="0">
                <a:latin typeface="Simplified Arabic" pitchFamily="18" charset="-78"/>
                <a:cs typeface="Simplified Arabic" pitchFamily="18" charset="-78"/>
              </a:rPr>
              <a:t>َ</a:t>
            </a:r>
            <a:r>
              <a:rPr lang="ar-JO" sz="2700" b="1" dirty="0" smtClean="0">
                <a:latin typeface="Simplified Arabic" pitchFamily="18" charset="-78"/>
                <a:cs typeface="Simplified Arabic" pitchFamily="18" charset="-78"/>
              </a:rPr>
              <a:t> هؤلاء</a:t>
            </a:r>
            <a:r>
              <a:rPr lang="ar-SA" sz="2700" b="1" dirty="0" smtClean="0">
                <a:latin typeface="Simplified Arabic" pitchFamily="18" charset="-78"/>
                <a:cs typeface="Simplified Arabic" pitchFamily="18" charset="-78"/>
              </a:rPr>
              <a:t>ِ</a:t>
            </a:r>
            <a:r>
              <a:rPr lang="ar-JO" sz="2700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JO" sz="2700" b="1" dirty="0">
                <a:latin typeface="Simplified Arabic" pitchFamily="18" charset="-78"/>
                <a:cs typeface="Simplified Arabic" pitchFamily="18" charset="-78"/>
              </a:rPr>
              <a:t>الأصدقاءُ لا يريدونَ أَن أَلعبَ مَعَهُم.</a:t>
            </a:r>
            <a:endParaRPr lang="ar-SA" sz="2700" b="1" dirty="0">
              <a:latin typeface="Simplified Arabic" pitchFamily="18" charset="-78"/>
              <a:cs typeface="Simplified Arabic" pitchFamily="18" charset="-78"/>
            </a:endParaRPr>
          </a:p>
          <a:p>
            <a:pPr>
              <a:lnSpc>
                <a:spcPct val="150000"/>
              </a:lnSpc>
            </a:pPr>
            <a:r>
              <a:rPr lang="ar-JO" sz="2700" b="1" dirty="0" smtClean="0">
                <a:latin typeface="Simplified Arabic" pitchFamily="18" charset="-78"/>
                <a:cs typeface="Simplified Arabic" pitchFamily="18" charset="-78"/>
              </a:rPr>
              <a:t>أجابهُ </a:t>
            </a:r>
            <a:r>
              <a:rPr lang="ar-JO" sz="2700" b="1" dirty="0">
                <a:latin typeface="Simplified Arabic" pitchFamily="18" charset="-78"/>
                <a:cs typeface="Simplified Arabic" pitchFamily="18" charset="-78"/>
              </a:rPr>
              <a:t>الطاووسُ</a:t>
            </a:r>
            <a:r>
              <a:rPr lang="ar-JO" sz="2700" b="1" dirty="0" smtClean="0">
                <a:latin typeface="Simplified Arabic" pitchFamily="18" charset="-78"/>
                <a:cs typeface="Simplified Arabic" pitchFamily="18" charset="-78"/>
              </a:rPr>
              <a:t>:</a:t>
            </a:r>
            <a:r>
              <a:rPr lang="ar-SA" sz="2700" b="1" dirty="0" smtClean="0">
                <a:latin typeface="Simplified Arabic" pitchFamily="18" charset="-78"/>
                <a:cs typeface="Simplified Arabic" pitchFamily="18" charset="-78"/>
              </a:rPr>
              <a:t> صَحيحٌ أنَّ هذِهِ الألْوانُ مِثْلَ ألْواني، ولكِنَّكَ</a:t>
            </a:r>
            <a:r>
              <a:rPr lang="ar-JO" sz="2700" b="1" dirty="0" smtClean="0">
                <a:latin typeface="Simplified Arabic" pitchFamily="18" charset="-78"/>
                <a:cs typeface="Simplified Arabic" pitchFamily="18" charset="-78"/>
              </a:rPr>
              <a:t> ما </a:t>
            </a:r>
            <a:r>
              <a:rPr lang="ar-JO" sz="2700" b="1" dirty="0">
                <a:latin typeface="Simplified Arabic" pitchFamily="18" charset="-78"/>
                <a:cs typeface="Simplified Arabic" pitchFamily="18" charset="-78"/>
              </a:rPr>
              <a:t>زلتَ أرنبًا، </a:t>
            </a:r>
            <a:r>
              <a:rPr lang="ar-JO" sz="2700" b="1" dirty="0" smtClean="0">
                <a:latin typeface="Simplified Arabic" pitchFamily="18" charset="-78"/>
                <a:cs typeface="Simplified Arabic" pitchFamily="18" charset="-78"/>
              </a:rPr>
              <a:t>ا</a:t>
            </a:r>
            <a:r>
              <a:rPr lang="ar-SA" sz="2700" b="1" dirty="0" smtClean="0">
                <a:latin typeface="Simplified Arabic" pitchFamily="18" charset="-78"/>
                <a:cs typeface="Simplified Arabic" pitchFamily="18" charset="-78"/>
              </a:rPr>
              <a:t>ِ</a:t>
            </a:r>
            <a:r>
              <a:rPr lang="ar-JO" sz="2700" b="1" dirty="0" smtClean="0">
                <a:latin typeface="Simplified Arabic" pitchFamily="18" charset="-78"/>
                <a:cs typeface="Simplified Arabic" pitchFamily="18" charset="-78"/>
              </a:rPr>
              <a:t>ر</a:t>
            </a:r>
            <a:r>
              <a:rPr lang="ar-SA" sz="2700" b="1" dirty="0" smtClean="0">
                <a:latin typeface="Simplified Arabic" pitchFamily="18" charset="-78"/>
                <a:cs typeface="Simplified Arabic" pitchFamily="18" charset="-78"/>
              </a:rPr>
              <a:t>ْ</a:t>
            </a:r>
            <a:r>
              <a:rPr lang="ar-JO" sz="2700" b="1" dirty="0" smtClean="0">
                <a:latin typeface="Simplified Arabic" pitchFamily="18" charset="-78"/>
                <a:cs typeface="Simplified Arabic" pitchFamily="18" charset="-78"/>
              </a:rPr>
              <a:t>ج</a:t>
            </a:r>
            <a:r>
              <a:rPr lang="ar-SA" sz="2700" b="1" dirty="0" smtClean="0">
                <a:latin typeface="Simplified Arabic" pitchFamily="18" charset="-78"/>
                <a:cs typeface="Simplified Arabic" pitchFamily="18" charset="-78"/>
              </a:rPr>
              <a:t>ِ</a:t>
            </a:r>
            <a:r>
              <a:rPr lang="ar-JO" sz="2700" b="1" dirty="0" smtClean="0">
                <a:latin typeface="Simplified Arabic" pitchFamily="18" charset="-78"/>
                <a:cs typeface="Simplified Arabic" pitchFamily="18" charset="-78"/>
              </a:rPr>
              <a:t>ع إ</a:t>
            </a:r>
            <a:r>
              <a:rPr lang="ar-SA" sz="2700" b="1" dirty="0" smtClean="0">
                <a:latin typeface="Simplified Arabic" pitchFamily="18" charset="-78"/>
                <a:cs typeface="Simplified Arabic" pitchFamily="18" charset="-78"/>
              </a:rPr>
              <a:t>ِ</a:t>
            </a:r>
            <a:r>
              <a:rPr lang="ar-JO" sz="2700" b="1" dirty="0" err="1" smtClean="0">
                <a:latin typeface="Simplified Arabic" pitchFamily="18" charset="-78"/>
                <a:cs typeface="Simplified Arabic" pitchFamily="18" charset="-78"/>
              </a:rPr>
              <a:t>لى</a:t>
            </a:r>
            <a:r>
              <a:rPr lang="ar-JO" sz="2700" b="1" dirty="0" smtClean="0">
                <a:latin typeface="Simplified Arabic" pitchFamily="18" charset="-78"/>
                <a:cs typeface="Simplified Arabic" pitchFamily="18" charset="-78"/>
              </a:rPr>
              <a:t> أ</a:t>
            </a:r>
            <a:r>
              <a:rPr lang="ar-SA" sz="2700" b="1" dirty="0" smtClean="0">
                <a:latin typeface="Simplified Arabic" pitchFamily="18" charset="-78"/>
                <a:cs typeface="Simplified Arabic" pitchFamily="18" charset="-78"/>
              </a:rPr>
              <a:t>َ</a:t>
            </a:r>
            <a:r>
              <a:rPr lang="ar-JO" sz="2700" b="1" dirty="0" smtClean="0">
                <a:latin typeface="Simplified Arabic" pitchFamily="18" charset="-78"/>
                <a:cs typeface="Simplified Arabic" pitchFamily="18" charset="-78"/>
              </a:rPr>
              <a:t>ص</a:t>
            </a:r>
            <a:r>
              <a:rPr lang="ar-SA" sz="2700" b="1" dirty="0" smtClean="0">
                <a:latin typeface="Simplified Arabic" pitchFamily="18" charset="-78"/>
                <a:cs typeface="Simplified Arabic" pitchFamily="18" charset="-78"/>
              </a:rPr>
              <a:t>ْ</a:t>
            </a:r>
            <a:r>
              <a:rPr lang="ar-JO" sz="2700" b="1" dirty="0" smtClean="0">
                <a:latin typeface="Simplified Arabic" pitchFamily="18" charset="-78"/>
                <a:cs typeface="Simplified Arabic" pitchFamily="18" charset="-78"/>
              </a:rPr>
              <a:t>د</a:t>
            </a:r>
            <a:r>
              <a:rPr lang="ar-SA" sz="2700" b="1" dirty="0" smtClean="0">
                <a:latin typeface="Simplified Arabic" pitchFamily="18" charset="-78"/>
                <a:cs typeface="Simplified Arabic" pitchFamily="18" charset="-78"/>
              </a:rPr>
              <a:t>ِ</a:t>
            </a:r>
            <a:r>
              <a:rPr lang="ar-JO" sz="2700" b="1" dirty="0" err="1" smtClean="0">
                <a:latin typeface="Simplified Arabic" pitchFamily="18" charset="-78"/>
                <a:cs typeface="Simplified Arabic" pitchFamily="18" charset="-78"/>
              </a:rPr>
              <a:t>قائ</a:t>
            </a:r>
            <a:r>
              <a:rPr lang="ar-SA" sz="2700" b="1" dirty="0" smtClean="0">
                <a:latin typeface="Simplified Arabic" pitchFamily="18" charset="-78"/>
                <a:cs typeface="Simplified Arabic" pitchFamily="18" charset="-78"/>
              </a:rPr>
              <a:t>ِ</a:t>
            </a:r>
            <a:r>
              <a:rPr lang="ar-JO" sz="2700" b="1" dirty="0" smtClean="0">
                <a:latin typeface="Simplified Arabic" pitchFamily="18" charset="-78"/>
                <a:cs typeface="Simplified Arabic" pitchFamily="18" charset="-78"/>
              </a:rPr>
              <a:t>ك الأران</a:t>
            </a:r>
            <a:r>
              <a:rPr lang="ar-SA" sz="2700" b="1" dirty="0" smtClean="0">
                <a:latin typeface="Simplified Arabic" pitchFamily="18" charset="-78"/>
                <a:cs typeface="Simplified Arabic" pitchFamily="18" charset="-78"/>
              </a:rPr>
              <a:t>ِ</a:t>
            </a:r>
            <a:r>
              <a:rPr lang="ar-JO" sz="2700" b="1" dirty="0" smtClean="0">
                <a:latin typeface="Simplified Arabic" pitchFamily="18" charset="-78"/>
                <a:cs typeface="Simplified Arabic" pitchFamily="18" charset="-78"/>
              </a:rPr>
              <a:t>ب</a:t>
            </a:r>
            <a:r>
              <a:rPr lang="ar-SA" sz="2700" b="1" dirty="0" smtClean="0">
                <a:latin typeface="Simplified Arabic" pitchFamily="18" charset="-78"/>
                <a:cs typeface="Simplified Arabic" pitchFamily="18" charset="-78"/>
              </a:rPr>
              <a:t>ِ</a:t>
            </a:r>
            <a:r>
              <a:rPr lang="ar-JO" sz="2700" b="1" dirty="0" smtClean="0">
                <a:latin typeface="Simplified Arabic" pitchFamily="18" charset="-78"/>
                <a:cs typeface="Simplified Arabic" pitchFamily="18" charset="-78"/>
              </a:rPr>
              <a:t>.</a:t>
            </a:r>
            <a:endParaRPr lang="ar-SA" sz="2700" b="1" dirty="0">
              <a:latin typeface="Simplified Arabic" pitchFamily="18" charset="-78"/>
              <a:cs typeface="Simplified Arabic" pitchFamily="18" charset="-78"/>
            </a:endParaRPr>
          </a:p>
          <a:p>
            <a:pPr>
              <a:lnSpc>
                <a:spcPct val="150000"/>
              </a:lnSpc>
            </a:pPr>
            <a:r>
              <a:rPr lang="he-IL" sz="2700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JO" sz="2700" b="1" dirty="0" smtClean="0">
                <a:latin typeface="Simplified Arabic" pitchFamily="18" charset="-78"/>
                <a:cs typeface="Simplified Arabic" pitchFamily="18" charset="-78"/>
              </a:rPr>
              <a:t>عادَ </a:t>
            </a:r>
            <a:r>
              <a:rPr lang="ar-JO" sz="2700" b="1" dirty="0">
                <a:latin typeface="Simplified Arabic" pitchFamily="18" charset="-78"/>
                <a:cs typeface="Simplified Arabic" pitchFamily="18" charset="-78"/>
              </a:rPr>
              <a:t>الأرنبُ حزينًا، مر قربَ البحيرةِ، نظرَ إلى </a:t>
            </a:r>
            <a:r>
              <a:rPr lang="ar-JO" sz="2700" b="1" dirty="0" smtClean="0">
                <a:latin typeface="Simplified Arabic" pitchFamily="18" charset="-78"/>
                <a:cs typeface="Simplified Arabic" pitchFamily="18" charset="-78"/>
              </a:rPr>
              <a:t>صورتهِ</a:t>
            </a:r>
            <a:r>
              <a:rPr lang="ar-SA" sz="2700" b="1" dirty="0" smtClean="0">
                <a:latin typeface="Simplified Arabic" pitchFamily="18" charset="-78"/>
                <a:cs typeface="Simplified Arabic" pitchFamily="18" charset="-78"/>
              </a:rPr>
              <a:t> في الماءِ،</a:t>
            </a:r>
            <a:r>
              <a:rPr lang="ar-JO" sz="2700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JO" sz="2700" b="1" dirty="0">
                <a:latin typeface="Simplified Arabic" pitchFamily="18" charset="-78"/>
                <a:cs typeface="Simplified Arabic" pitchFamily="18" charset="-78"/>
              </a:rPr>
              <a:t>فخافَ من شكلهِ الجديدِ، قفزَ في الماءِ وغسلَ </a:t>
            </a:r>
            <a:r>
              <a:rPr lang="ar-SA" sz="2700" b="1" dirty="0" smtClean="0">
                <a:latin typeface="Simplified Arabic" pitchFamily="18" charset="-78"/>
                <a:cs typeface="Simplified Arabic" pitchFamily="18" charset="-78"/>
              </a:rPr>
              <a:t>نَفْسَهُ</a:t>
            </a:r>
            <a:r>
              <a:rPr lang="ar-JO" sz="2700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JO" sz="2700" b="1" dirty="0">
                <a:latin typeface="Simplified Arabic" pitchFamily="18" charset="-78"/>
                <a:cs typeface="Simplified Arabic" pitchFamily="18" charset="-78"/>
              </a:rPr>
              <a:t>ثمَ </a:t>
            </a:r>
            <a:r>
              <a:rPr lang="ar-JO" sz="2700" b="1" dirty="0" smtClean="0">
                <a:latin typeface="Simplified Arabic" pitchFamily="18" charset="-78"/>
                <a:cs typeface="Simplified Arabic" pitchFamily="18" charset="-78"/>
              </a:rPr>
              <a:t>عاد</a:t>
            </a:r>
            <a:r>
              <a:rPr lang="ar-SA" sz="2700" b="1" dirty="0" smtClean="0">
                <a:latin typeface="Simplified Arabic" pitchFamily="18" charset="-78"/>
                <a:cs typeface="Simplified Arabic" pitchFamily="18" charset="-78"/>
              </a:rPr>
              <a:t>َ</a:t>
            </a:r>
            <a:r>
              <a:rPr lang="ar-JO" sz="2700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JO" sz="2700" b="1" dirty="0">
                <a:latin typeface="Simplified Arabic" pitchFamily="18" charset="-78"/>
                <a:cs typeface="Simplified Arabic" pitchFamily="18" charset="-78"/>
              </a:rPr>
              <a:t>الى أصدقائِهِ، </a:t>
            </a:r>
            <a:r>
              <a:rPr lang="ar-JO" sz="2700" b="1" dirty="0" smtClean="0">
                <a:latin typeface="Simplified Arabic" pitchFamily="18" charset="-78"/>
                <a:cs typeface="Simplified Arabic" pitchFamily="18" charset="-78"/>
              </a:rPr>
              <a:t>فاس</a:t>
            </a:r>
            <a:r>
              <a:rPr lang="ar-SA" sz="2700" b="1" dirty="0" smtClean="0">
                <a:latin typeface="Simplified Arabic" pitchFamily="18" charset="-78"/>
                <a:cs typeface="Simplified Arabic" pitchFamily="18" charset="-78"/>
              </a:rPr>
              <a:t>ْ</a:t>
            </a:r>
            <a:r>
              <a:rPr lang="ar-JO" sz="2700" b="1" dirty="0" smtClean="0">
                <a:latin typeface="Simplified Arabic" pitchFamily="18" charset="-78"/>
                <a:cs typeface="Simplified Arabic" pitchFamily="18" charset="-78"/>
              </a:rPr>
              <a:t>ت</a:t>
            </a:r>
            <a:r>
              <a:rPr lang="ar-SA" sz="2700" b="1" dirty="0" smtClean="0">
                <a:latin typeface="Simplified Arabic" pitchFamily="18" charset="-78"/>
                <a:cs typeface="Simplified Arabic" pitchFamily="18" charset="-78"/>
              </a:rPr>
              <a:t>َ</a:t>
            </a:r>
            <a:r>
              <a:rPr lang="ar-JO" sz="2700" b="1" dirty="0" smtClean="0">
                <a:latin typeface="Simplified Arabic" pitchFamily="18" charset="-78"/>
                <a:cs typeface="Simplified Arabic" pitchFamily="18" charset="-78"/>
              </a:rPr>
              <a:t>ق</a:t>
            </a:r>
            <a:r>
              <a:rPr lang="ar-SA" sz="2700" b="1" dirty="0" smtClean="0">
                <a:latin typeface="Simplified Arabic" pitchFamily="18" charset="-78"/>
                <a:cs typeface="Simplified Arabic" pitchFamily="18" charset="-78"/>
              </a:rPr>
              <a:t>ْ</a:t>
            </a:r>
            <a:r>
              <a:rPr lang="ar-JO" sz="2700" b="1" dirty="0" smtClean="0">
                <a:latin typeface="Simplified Arabic" pitchFamily="18" charset="-78"/>
                <a:cs typeface="Simplified Arabic" pitchFamily="18" charset="-78"/>
              </a:rPr>
              <a:t>ب</a:t>
            </a:r>
            <a:r>
              <a:rPr lang="ar-SA" sz="2700" b="1" dirty="0" smtClean="0">
                <a:latin typeface="Simplified Arabic" pitchFamily="18" charset="-78"/>
                <a:cs typeface="Simplified Arabic" pitchFamily="18" charset="-78"/>
              </a:rPr>
              <a:t>َ</a:t>
            </a:r>
            <a:r>
              <a:rPr lang="ar-JO" sz="2700" b="1" dirty="0" smtClean="0">
                <a:latin typeface="Simplified Arabic" pitchFamily="18" charset="-78"/>
                <a:cs typeface="Simplified Arabic" pitchFamily="18" charset="-78"/>
              </a:rPr>
              <a:t>لوهُ </a:t>
            </a:r>
            <a:r>
              <a:rPr lang="ar-JO" sz="2700" b="1" dirty="0">
                <a:latin typeface="Simplified Arabic" pitchFamily="18" charset="-78"/>
                <a:cs typeface="Simplified Arabic" pitchFamily="18" charset="-78"/>
              </a:rPr>
              <a:t>قائلينَ: "هذا </a:t>
            </a:r>
            <a:r>
              <a:rPr lang="ar-JO" sz="2700" b="1" dirty="0" smtClean="0">
                <a:latin typeface="Simplified Arabic" pitchFamily="18" charset="-78"/>
                <a:cs typeface="Simplified Arabic" pitchFamily="18" charset="-78"/>
              </a:rPr>
              <a:t>ص</a:t>
            </a:r>
            <a:r>
              <a:rPr lang="ar-SA" sz="2700" b="1" dirty="0" smtClean="0">
                <a:latin typeface="Simplified Arabic" pitchFamily="18" charset="-78"/>
                <a:cs typeface="Simplified Arabic" pitchFamily="18" charset="-78"/>
              </a:rPr>
              <a:t>َ</a:t>
            </a:r>
            <a:r>
              <a:rPr lang="ar-JO" sz="2700" b="1" dirty="0" err="1" smtClean="0">
                <a:latin typeface="Simplified Arabic" pitchFamily="18" charset="-78"/>
                <a:cs typeface="Simplified Arabic" pitchFamily="18" charset="-78"/>
              </a:rPr>
              <a:t>ديقُنا</a:t>
            </a:r>
            <a:r>
              <a:rPr lang="ar-JO" sz="2700" b="1" dirty="0" smtClean="0">
                <a:latin typeface="Simplified Arabic" pitchFamily="18" charset="-78"/>
                <a:cs typeface="Simplified Arabic" pitchFamily="18" charset="-78"/>
              </a:rPr>
              <a:t> الج</a:t>
            </a:r>
            <a:r>
              <a:rPr lang="ar-SA" sz="2700" b="1" dirty="0" smtClean="0">
                <a:latin typeface="Simplified Arabic" pitchFamily="18" charset="-78"/>
                <a:cs typeface="Simplified Arabic" pitchFamily="18" charset="-78"/>
              </a:rPr>
              <a:t>َ</a:t>
            </a:r>
            <a:r>
              <a:rPr lang="ar-JO" sz="2700" b="1" dirty="0" smtClean="0">
                <a:latin typeface="Simplified Arabic" pitchFamily="18" charset="-78"/>
                <a:cs typeface="Simplified Arabic" pitchFamily="18" charset="-78"/>
              </a:rPr>
              <a:t>ميلُ والح</a:t>
            </a:r>
            <a:r>
              <a:rPr lang="ar-SA" sz="2700" b="1" dirty="0" smtClean="0">
                <a:latin typeface="Simplified Arabic" pitchFamily="18" charset="-78"/>
                <a:cs typeface="Simplified Arabic" pitchFamily="18" charset="-78"/>
              </a:rPr>
              <a:t>َ</a:t>
            </a:r>
            <a:r>
              <a:rPr lang="ar-JO" sz="2700" b="1" dirty="0" smtClean="0">
                <a:latin typeface="Simplified Arabic" pitchFamily="18" charset="-78"/>
                <a:cs typeface="Simplified Arabic" pitchFamily="18" charset="-78"/>
              </a:rPr>
              <a:t>قيقي</a:t>
            </a:r>
            <a:r>
              <a:rPr lang="ar-SA" sz="2700" b="1" dirty="0" smtClean="0">
                <a:latin typeface="Simplified Arabic" pitchFamily="18" charset="-78"/>
                <a:cs typeface="Simplified Arabic" pitchFamily="18" charset="-78"/>
              </a:rPr>
              <a:t>َّ</a:t>
            </a:r>
            <a:r>
              <a:rPr lang="ar-JO" sz="2700" b="1" dirty="0" smtClean="0">
                <a:latin typeface="Simplified Arabic" pitchFamily="18" charset="-78"/>
                <a:cs typeface="Simplified Arabic" pitchFamily="18" charset="-78"/>
              </a:rPr>
              <a:t>".</a:t>
            </a:r>
            <a:endParaRPr lang="ar-SA" sz="27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>
              <a:lnSpc>
                <a:spcPct val="150000"/>
              </a:lnSpc>
            </a:pPr>
            <a:endParaRPr lang="en-US" sz="27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>
              <a:lnSpc>
                <a:spcPct val="150000"/>
              </a:lnSpc>
            </a:pPr>
            <a:r>
              <a:rPr lang="en-US" sz="2500" b="1" dirty="0" smtClean="0">
                <a:solidFill>
                  <a:schemeClr val="accent6"/>
                </a:solidFill>
                <a:latin typeface="Simplified Arabic" pitchFamily="18" charset="-78"/>
                <a:cs typeface="Simplified Arabic" pitchFamily="18" charset="-78"/>
              </a:rPr>
              <a:t>**  </a:t>
            </a:r>
            <a:r>
              <a:rPr lang="ar-SA" sz="2500" b="1" dirty="0" smtClean="0">
                <a:solidFill>
                  <a:schemeClr val="accent6"/>
                </a:solidFill>
                <a:latin typeface="Simplified Arabic" pitchFamily="18" charset="-78"/>
                <a:cs typeface="Simplified Arabic" pitchFamily="18" charset="-78"/>
              </a:rPr>
              <a:t> اِذْهَب لِحل ورقة العمل (في الموقع).</a:t>
            </a:r>
            <a:endParaRPr lang="ar-SA" sz="2500" dirty="0">
              <a:solidFill>
                <a:schemeClr val="accent6"/>
              </a:solidFill>
              <a:latin typeface="Simplified Arabic" pitchFamily="18" charset="-78"/>
              <a:cs typeface="Simplified Arabic" pitchFamily="18" charset="-78"/>
            </a:endParaRPr>
          </a:p>
          <a:p>
            <a:pPr>
              <a:lnSpc>
                <a:spcPct val="150000"/>
              </a:lnSpc>
            </a:pPr>
            <a:endParaRPr lang="ar-SA" sz="2700" dirty="0"/>
          </a:p>
        </p:txBody>
      </p:sp>
      <p:pic>
        <p:nvPicPr>
          <p:cNvPr id="3" name="صورة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5025476"/>
            <a:ext cx="1944216" cy="18599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27384"/>
            <a:ext cx="1944216" cy="18599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54954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813</TotalTime>
  <Words>275</Words>
  <Application>Microsoft Office PowerPoint</Application>
  <PresentationFormat>عرض على الشاشة (3:4)‏</PresentationFormat>
  <Paragraphs>9</Paragraphs>
  <Slides>2</Slides>
  <Notes>0</Notes>
  <HiddenSlides>0</HiddenSlides>
  <MMClips>1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انقلاب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home</dc:creator>
  <cp:lastModifiedBy>home</cp:lastModifiedBy>
  <cp:revision>268</cp:revision>
  <dcterms:created xsi:type="dcterms:W3CDTF">2012-12-18T19:09:00Z</dcterms:created>
  <dcterms:modified xsi:type="dcterms:W3CDTF">2013-01-14T21:44:50Z</dcterms:modified>
</cp:coreProperties>
</file>