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440" r:id="rId1"/>
  </p:sldMasterIdLst>
  <p:notesMasterIdLst>
    <p:notesMasterId r:id="rId17"/>
  </p:notesMasterIdLst>
  <p:sldIdLst>
    <p:sldId id="264" r:id="rId2"/>
    <p:sldId id="271" r:id="rId3"/>
    <p:sldId id="272" r:id="rId4"/>
    <p:sldId id="273" r:id="rId5"/>
    <p:sldId id="28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6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06C"/>
    <a:srgbClr val="F1AA41"/>
    <a:srgbClr val="801040"/>
    <a:srgbClr val="BA6678"/>
    <a:srgbClr val="DC98AB"/>
    <a:srgbClr val="DF5FBA"/>
    <a:srgbClr val="E63681"/>
    <a:srgbClr val="FAF4F7"/>
    <a:srgbClr val="17A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80" autoAdjust="0"/>
    <p:restoredTop sz="94607" autoAdjust="0"/>
  </p:normalViewPr>
  <p:slideViewPr>
    <p:cSldViewPr>
      <p:cViewPr>
        <p:scale>
          <a:sx n="100" d="100"/>
          <a:sy n="100" d="100"/>
        </p:scale>
        <p:origin x="-7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B91EB-135D-4BCE-B895-1FD4624C4C08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1136627-651C-4EE5-825A-8E7BE3AFAE8D}" type="pres">
      <dgm:prSet presAssocID="{862B91EB-135D-4BCE-B895-1FD4624C4C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386B003-1F8F-47CD-94F4-071336369DE5}" type="presOf" srcId="{862B91EB-135D-4BCE-B895-1FD4624C4C08}" destId="{51136627-651C-4EE5-825A-8E7BE3AFAE8D}" srcOrd="0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B91EB-135D-4BCE-B895-1FD4624C4C08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1136627-651C-4EE5-825A-8E7BE3AFAE8D}" type="pres">
      <dgm:prSet presAssocID="{862B91EB-135D-4BCE-B895-1FD4624C4C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2E823F3-7734-4CC2-A005-431C3BB59B38}" type="presOf" srcId="{862B91EB-135D-4BCE-B895-1FD4624C4C08}" destId="{51136627-651C-4EE5-825A-8E7BE3AFAE8D}" srcOrd="0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B91EB-135D-4BCE-B895-1FD4624C4C08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1136627-651C-4EE5-825A-8E7BE3AFAE8D}" type="pres">
      <dgm:prSet presAssocID="{862B91EB-135D-4BCE-B895-1FD4624C4C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0D25E5A-DCE1-4B28-90A0-340AAAF966AD}" type="presOf" srcId="{862B91EB-135D-4BCE-B895-1FD4624C4C08}" destId="{51136627-651C-4EE5-825A-8E7BE3AFAE8D}" srcOrd="0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071994-FDC1-4390-9753-FFE64A7AA8B6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32ABB3-C0BD-4299-BDA1-533AD338C0E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607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AF4F7"/>
            </a:gs>
            <a:gs pos="17000">
              <a:schemeClr val="bg2"/>
            </a:gs>
            <a:gs pos="0">
              <a:schemeClr val="accent1">
                <a:tint val="23500"/>
                <a:satMod val="160000"/>
                <a:alpha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0C57CD-AC5F-454E-83D2-97CD56148CEE}" type="datetimeFigureOut">
              <a:rPr lang="he-IL" smtClean="0"/>
              <a:pPr/>
              <a:t>ג'/שבט/תשע"ג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2CD168-5843-4B02-9F28-6C39F05C0DA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 advClick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1606;&#1589;&#1608;&#1589;%20&#1602;&#1589;&#1610;&#1585;&#1577;%20&#1601;&#1607;&#1605;%20&#1605;&#1602;&#1585;&#1608;&#1569;.doc" TargetMode="External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slide" Target="slide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openxmlformats.org/officeDocument/2006/relationships/image" Target="../media/image19.gif"/><Relationship Id="rId5" Type="http://schemas.openxmlformats.org/officeDocument/2006/relationships/image" Target="../media/image15.gif"/><Relationship Id="rId10" Type="http://schemas.openxmlformats.org/officeDocument/2006/relationships/slide" Target="slide1.xml"/><Relationship Id="rId4" Type="http://schemas.openxmlformats.org/officeDocument/2006/relationships/image" Target="../media/image14.gi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diagramColors" Target="../diagrams/colors2.xml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15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1.xml"/><Relationship Id="rId5" Type="http://schemas.openxmlformats.org/officeDocument/2006/relationships/diagramColors" Target="../diagrams/colors3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2743201" y="589002"/>
            <a:ext cx="38099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0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0104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تطوير مهارة القراءة والكتابة</a:t>
            </a:r>
            <a:endParaRPr lang="he-IL" sz="30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80104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371600" y="2209800"/>
            <a:ext cx="6629400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300" dirty="0" smtClean="0"/>
              <a:t>               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</a:rPr>
              <a:t>اَلْقِطَّةُ الْجَريحَةُ</a:t>
            </a:r>
          </a:p>
          <a:p>
            <a:pPr>
              <a:lnSpc>
                <a:spcPct val="150000"/>
              </a:lnSpc>
            </a:pPr>
            <a:r>
              <a:rPr lang="ar-SA" sz="2500" dirty="0" smtClean="0"/>
              <a:t>كانَ </a:t>
            </a:r>
            <a:r>
              <a:rPr lang="ar-SA" sz="2500" dirty="0"/>
              <a:t>أَحْمَدُ وَرَغَدُ يَلْعَبانِ في ساحَةِ </a:t>
            </a:r>
            <a:r>
              <a:rPr lang="ar-SA" sz="2800" dirty="0" err="1"/>
              <a:t>ﭐ</a:t>
            </a:r>
            <a:r>
              <a:rPr lang="ar-SA" sz="2500" dirty="0" err="1" smtClean="0"/>
              <a:t>لْبَيْتِ</a:t>
            </a:r>
            <a:r>
              <a:rPr lang="ar-SA" sz="2500" dirty="0"/>
              <a:t>. فَرِحَيْنِ بِالدَّرّاجاتِ </a:t>
            </a:r>
            <a:r>
              <a:rPr lang="ar-SA" sz="2800" dirty="0" err="1"/>
              <a:t>ﭐ</a:t>
            </a:r>
            <a:r>
              <a:rPr lang="ar-SA" sz="2500" dirty="0" err="1" smtClean="0"/>
              <a:t>لْهَوائِيَّةِ</a:t>
            </a:r>
            <a:r>
              <a:rPr lang="ar-SA" sz="2500" dirty="0" smtClean="0"/>
              <a:t> </a:t>
            </a:r>
            <a:r>
              <a:rPr lang="ar-SA" sz="2500" dirty="0"/>
              <a:t>الْجَديدَةِ.</a:t>
            </a:r>
          </a:p>
          <a:p>
            <a:pPr>
              <a:lnSpc>
                <a:spcPct val="150000"/>
              </a:lnSpc>
            </a:pPr>
            <a:r>
              <a:rPr lang="ar-SA" sz="2500" dirty="0"/>
              <a:t>فَجْأَةً سَمِعَ أَحْمَدُ صَوْتًا حَزينًا وَمُتَأَلِّمًا مِنْ بَعيدٍ. أَسْرَعَ أَحْمَدُ ناحِيَةَ الصَّوْتِ، فَوَجَدَ قِطَّةً صَغيرةً </a:t>
            </a:r>
            <a:r>
              <a:rPr lang="ar-SA" sz="2500" dirty="0" smtClean="0"/>
              <a:t>يَنْزِفُ </a:t>
            </a:r>
            <a:r>
              <a:rPr lang="ar-SA" sz="2500" dirty="0"/>
              <a:t>الدَّمُ مِنْ رَأْسِها. نادى أَحْمَدُ أُخْتَهُ رَغَدَ وَحَمَلا الْقِطَّةَ إِلى الْبَيْتِ وَعالَجاها حَتّى شُفِيَتْ.</a:t>
            </a:r>
          </a:p>
          <a:p>
            <a:pPr>
              <a:lnSpc>
                <a:spcPct val="150000"/>
              </a:lnSpc>
            </a:pPr>
            <a:r>
              <a:rPr lang="ar-SA" sz="2500" dirty="0"/>
              <a:t>فَرِحَ الْوَلَدانِ بِالْقِطَّةِ كَثيرًا وَصارا يَلْعَبانِ مَعَها كُلَّ يَوْمٍ في الْحَديقَةِ.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57" y="528760"/>
            <a:ext cx="564543" cy="50946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57" y="609600"/>
            <a:ext cx="564543" cy="50946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953001"/>
            <a:ext cx="1600201" cy="1752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084">
            <a:off x="7823461" y="750168"/>
            <a:ext cx="995350" cy="995350"/>
          </a:xfrm>
          <a:prstGeom prst="rect">
            <a:avLst/>
          </a:prstGeom>
        </p:spPr>
      </p:pic>
      <p:grpSp>
        <p:nvGrpSpPr>
          <p:cNvPr id="40" name="مجموعة 39"/>
          <p:cNvGrpSpPr/>
          <p:nvPr/>
        </p:nvGrpSpPr>
        <p:grpSpPr>
          <a:xfrm>
            <a:off x="2819400" y="1600200"/>
            <a:ext cx="4572000" cy="463252"/>
            <a:chOff x="4181468" y="1600200"/>
            <a:chExt cx="3286132" cy="463252"/>
          </a:xfrm>
        </p:grpSpPr>
        <p:sp>
          <p:nvSpPr>
            <p:cNvPr id="41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2" name="מלבן מעוגל 17">
              <a:hlinkClick r:id="" action="ppaction://noaction"/>
            </p:cNvPr>
            <p:cNvSpPr/>
            <p:nvPr/>
          </p:nvSpPr>
          <p:spPr>
            <a:xfrm>
              <a:off x="5333993" y="1604948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3" name="TextBox 23">
              <a:hlinkClick r:id="rId7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6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7" name="TextBox 30">
              <a:hlinkClick r:id="rId8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8" name="TextBox 27">
              <a:hlinkClick r:id="rId9" action="ppaction://hlinksldjump"/>
            </p:cNvPr>
            <p:cNvSpPr txBox="1"/>
            <p:nvPr/>
          </p:nvSpPr>
          <p:spPr>
            <a:xfrm>
              <a:off x="5400668" y="1600200"/>
              <a:ext cx="914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6" name="hurt ca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71499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47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في الْحَديقَةِ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في الْمَدْرَسَةِ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في الْمَلْعَبِ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372968"/>
            <a:ext cx="3662355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05" y="3372968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4384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2563637" y="2362200"/>
            <a:ext cx="45336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أَيْنَ صارَ </a:t>
            </a:r>
            <a:r>
              <a:rPr lang="ar-SA" sz="2700" b="1" dirty="0">
                <a:solidFill>
                  <a:schemeClr val="bg1"/>
                </a:solidFill>
              </a:rPr>
              <a:t>أَحْمَدُ </a:t>
            </a:r>
            <a:r>
              <a:rPr lang="ar-SA" sz="2700" b="1" dirty="0" smtClean="0">
                <a:solidFill>
                  <a:schemeClr val="bg1"/>
                </a:solidFill>
              </a:rPr>
              <a:t>وَرَغَدُ يَلْعَبانِ مَعَ الْقِطَّةِ؟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30" name="عنوان 29"/>
          <p:cNvSpPr txBox="1">
            <a:spLocks noGrp="1"/>
          </p:cNvSpPr>
          <p:nvPr>
            <p:ph type="title"/>
          </p:nvPr>
        </p:nvSpPr>
        <p:spPr>
          <a:xfrm>
            <a:off x="612648" y="469984"/>
            <a:ext cx="8153400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وَلا يُسْتَعارُ مِن الْكِرام...</a:t>
            </a:r>
            <a:endParaRPr lang="en-US" sz="27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sp>
        <p:nvSpPr>
          <p:cNvPr id="31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8" name="مجموعة 76"/>
          <p:cNvGrpSpPr/>
          <p:nvPr/>
        </p:nvGrpSpPr>
        <p:grpSpPr>
          <a:xfrm>
            <a:off x="2895600" y="1600200"/>
            <a:ext cx="3962400" cy="463252"/>
            <a:chOff x="4181468" y="1600200"/>
            <a:chExt cx="3286132" cy="463252"/>
          </a:xfrm>
        </p:grpSpPr>
        <p:sp>
          <p:nvSpPr>
            <p:cNvPr id="29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2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3" name="TextBox 23">
              <a:hlinkClick r:id="rId4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4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5" name="TextBox 30">
              <a:hlinkClick r:id="rId5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6" name="TextBox 27">
              <a:hlinkClick r:id="rId6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5858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وَلا يُضْبَطُ باللجام...</a:t>
            </a:r>
            <a:endParaRPr lang="ar-SA" sz="2700" dirty="0"/>
          </a:p>
        </p:txBody>
      </p:sp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أَخو رَغَد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أَبو رَغَد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صَديقُ رَغَد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3263900"/>
            <a:ext cx="3848100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119" y="3352799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4384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4117742" y="2362200"/>
            <a:ext cx="14253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 أَحْمَدَ هُوَ: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30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8" name="مجموعة 76"/>
          <p:cNvGrpSpPr/>
          <p:nvPr/>
        </p:nvGrpSpPr>
        <p:grpSpPr>
          <a:xfrm>
            <a:off x="2895600" y="1600200"/>
            <a:ext cx="3962400" cy="463252"/>
            <a:chOff x="4181468" y="1600200"/>
            <a:chExt cx="3286132" cy="463252"/>
          </a:xfrm>
        </p:grpSpPr>
        <p:sp>
          <p:nvSpPr>
            <p:cNvPr id="29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1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2" name="TextBox 23">
              <a:hlinkClick r:id="rId4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3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4" name="TextBox 30">
              <a:hlinkClick r:id="rId5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5" name="TextBox 27">
              <a:hlinkClick r:id="rId6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7833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غَبِيّانِ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رَحيمانِ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قاسِيان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4" y="3276600"/>
            <a:ext cx="3848100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119" y="3352799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4384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3090223" y="2362200"/>
            <a:ext cx="34804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مِن صِفاتِ أَحْمَدَ وَرَغَدَ أَنَّهُما: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30" name="عنوان 29"/>
          <p:cNvSpPr txBox="1">
            <a:spLocks noGrp="1"/>
          </p:cNvSpPr>
          <p:nvPr>
            <p:ph type="title"/>
          </p:nvPr>
        </p:nvSpPr>
        <p:spPr>
          <a:xfrm>
            <a:off x="612648" y="469984"/>
            <a:ext cx="8153400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ولا يُصْطادُ بالسّهام...</a:t>
            </a:r>
            <a:endParaRPr lang="en-US" sz="27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sp>
        <p:nvSpPr>
          <p:cNvPr id="31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2" name="مجموعة 76"/>
          <p:cNvGrpSpPr/>
          <p:nvPr/>
        </p:nvGrpSpPr>
        <p:grpSpPr>
          <a:xfrm>
            <a:off x="2971800" y="1600200"/>
            <a:ext cx="3962400" cy="463252"/>
            <a:chOff x="4181468" y="1600200"/>
            <a:chExt cx="3286132" cy="463252"/>
          </a:xfrm>
        </p:grpSpPr>
        <p:sp>
          <p:nvSpPr>
            <p:cNvPr id="33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4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5" name="TextBox 23">
              <a:hlinkClick r:id="rId4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6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7" name="TextBox 30">
              <a:hlinkClick r:id="rId5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8" name="TextBox 27">
              <a:hlinkClick r:id="rId6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9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6"/>
          <p:cNvGrpSpPr/>
          <p:nvPr/>
        </p:nvGrpSpPr>
        <p:grpSpPr>
          <a:xfrm>
            <a:off x="586229" y="5334000"/>
            <a:ext cx="2461771" cy="732986"/>
            <a:chOff x="382817" y="887046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382817" y="887046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418598" y="922827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2 – 4 – 1 - 3</a:t>
              </a:r>
              <a:endParaRPr lang="ar-JO" sz="2700" kern="1200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3361470" y="5325573"/>
            <a:ext cx="2461771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7" y="2629512"/>
              <a:ext cx="5567240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3 – 4 – 2 - 1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6096000" y="5363014"/>
            <a:ext cx="2461771" cy="732986"/>
            <a:chOff x="-17454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-17454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-174540" y="2550380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1 – 2 – 4 - 3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03450"/>
            <a:ext cx="3543300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28" y="2438400"/>
            <a:ext cx="2667000" cy="2362201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286000" y="2362200"/>
            <a:ext cx="5181600" cy="2362200"/>
          </a:xfrm>
          <a:prstGeom prst="roundRect">
            <a:avLst/>
          </a:prstGeom>
          <a:solidFill>
            <a:srgbClr val="DC9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>
              <a:solidFill>
                <a:srgbClr val="0070C0"/>
              </a:solidFill>
            </a:endParaRPr>
          </a:p>
          <a:p>
            <a:r>
              <a:rPr lang="ar-SA" b="1" dirty="0" smtClean="0">
                <a:solidFill>
                  <a:srgbClr val="0070C0"/>
                </a:solidFill>
              </a:rPr>
              <a:t>اِخْتَرِ </a:t>
            </a:r>
            <a:r>
              <a:rPr lang="ar-SA" b="1" dirty="0">
                <a:solidFill>
                  <a:srgbClr val="0070C0"/>
                </a:solidFill>
              </a:rPr>
              <a:t>التَّسَلْسُلَ الصَّحيحَ للأَحْداثِ:</a:t>
            </a:r>
          </a:p>
          <a:p>
            <a:pPr>
              <a:lnSpc>
                <a:spcPct val="150000"/>
              </a:lnSpc>
            </a:pPr>
            <a:r>
              <a:rPr lang="ar-SA" sz="2200" b="1" dirty="0">
                <a:solidFill>
                  <a:schemeClr val="bg1"/>
                </a:solidFill>
              </a:rPr>
              <a:t>__ فَرِحَ الوَلَدانِ بالْقِطَّةِ كَثيرًا وَلَعِبا مَعَها.</a:t>
            </a:r>
          </a:p>
          <a:p>
            <a:pPr>
              <a:lnSpc>
                <a:spcPct val="150000"/>
              </a:lnSpc>
            </a:pPr>
            <a:r>
              <a:rPr lang="ar-SA" sz="2200" b="1" dirty="0">
                <a:solidFill>
                  <a:schemeClr val="bg1"/>
                </a:solidFill>
              </a:rPr>
              <a:t>__ أَحْمَد وَرَغَد حَمَلا الْقِطَّةَ إِلى الْبَيْتِ </a:t>
            </a:r>
            <a:r>
              <a:rPr lang="ar-SA" sz="2200" b="1" dirty="0" smtClean="0">
                <a:solidFill>
                  <a:schemeClr val="bg1"/>
                </a:solidFill>
              </a:rPr>
              <a:t>وَعالَجاها</a:t>
            </a:r>
            <a:r>
              <a:rPr lang="ar-SA" sz="22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SA" sz="2200" b="1" dirty="0">
                <a:solidFill>
                  <a:schemeClr val="bg1"/>
                </a:solidFill>
              </a:rPr>
              <a:t>__ كانَ أَحْمَدُ وَرَغَدُ يَلْعَبانِ في ساحَةِ الْبَيْتِ.</a:t>
            </a:r>
          </a:p>
          <a:p>
            <a:pPr>
              <a:lnSpc>
                <a:spcPct val="150000"/>
              </a:lnSpc>
            </a:pPr>
            <a:r>
              <a:rPr lang="ar-SA" sz="2200" b="1" dirty="0">
                <a:solidFill>
                  <a:schemeClr val="bg1"/>
                </a:solidFill>
              </a:rPr>
              <a:t>__ وَجَدَ أَحْمَدُ قِطَّةً صَغيرَةً تَنْزِفُ.</a:t>
            </a:r>
          </a:p>
          <a:p>
            <a:endParaRPr lang="ar-SA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8" y="408801"/>
            <a:ext cx="1126386" cy="149619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973116" y="609599"/>
            <a:ext cx="37978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وَهُوَ شَيء لا يصْلح إلا لِلْغَرس...</a:t>
            </a:r>
            <a:endParaRPr lang="ar-SA" sz="2700" dirty="0"/>
          </a:p>
        </p:txBody>
      </p:sp>
      <p:sp>
        <p:nvSpPr>
          <p:cNvPr id="27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8" name="مجموعة 76"/>
          <p:cNvGrpSpPr/>
          <p:nvPr/>
        </p:nvGrpSpPr>
        <p:grpSpPr>
          <a:xfrm>
            <a:off x="2971800" y="1600200"/>
            <a:ext cx="3962400" cy="463252"/>
            <a:chOff x="4181468" y="1600200"/>
            <a:chExt cx="3286132" cy="463252"/>
          </a:xfrm>
        </p:grpSpPr>
        <p:sp>
          <p:nvSpPr>
            <p:cNvPr id="29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0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1" name="TextBox 23">
              <a:hlinkClick r:id="rId5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2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3" name="TextBox 30">
              <a:hlinkClick r:id="rId6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4" name="TextBox 27">
              <a:hlinkClick r:id="rId7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9069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وَلا يُغْرَسُ الا في النَّفْس...</a:t>
            </a:r>
            <a:endParaRPr lang="ar-SA" sz="2700" dirty="0"/>
          </a:p>
        </p:txBody>
      </p:sp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أَنْ نَلْعَبَ مَعَ الْقِطَّةِ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أَنْ نُنَظِّفَ الْمَكانَ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أَنْ نُرْفِقَ بِالْحَيَوانِ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74" y="3214306"/>
            <a:ext cx="2916034" cy="2146124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07" y="2971800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2098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2935532" y="2362200"/>
            <a:ext cx="37898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الذي نَتَعَلَّمُهُ مِن هذِهِ الْقِصَّةِ هُوَ:</a:t>
            </a:r>
            <a:endParaRPr lang="ar-SA" sz="2700" dirty="0">
              <a:solidFill>
                <a:schemeClr val="bg1"/>
              </a:solidFill>
            </a:endParaRPr>
          </a:p>
        </p:txBody>
      </p:sp>
      <p:grpSp>
        <p:nvGrpSpPr>
          <p:cNvPr id="28" name="مجموعة 76"/>
          <p:cNvGrpSpPr/>
          <p:nvPr/>
        </p:nvGrpSpPr>
        <p:grpSpPr>
          <a:xfrm>
            <a:off x="2667000" y="1600200"/>
            <a:ext cx="3962400" cy="463252"/>
            <a:chOff x="4181468" y="1600200"/>
            <a:chExt cx="3286132" cy="463252"/>
          </a:xfrm>
        </p:grpSpPr>
        <p:sp>
          <p:nvSpPr>
            <p:cNvPr id="29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0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1" name="TextBox 23">
              <a:hlinkClick r:id="rId4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2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3" name="TextBox 30">
              <a:hlinkClick r:id="rId5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4" name="TextBox 27">
              <a:hlinkClick r:id="rId6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7745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67200"/>
            <a:ext cx="2666999" cy="476250"/>
          </a:xfrm>
        </p:spPr>
      </p:pic>
      <p:sp>
        <p:nvSpPr>
          <p:cNvPr id="4" name="מלבן 19"/>
          <p:cNvSpPr/>
          <p:nvPr/>
        </p:nvSpPr>
        <p:spPr>
          <a:xfrm>
            <a:off x="2743201" y="589002"/>
            <a:ext cx="37337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0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لا تنسَ!!</a:t>
            </a:r>
            <a:endParaRPr lang="he-IL" sz="30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517294"/>
            <a:ext cx="676268" cy="62570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32" y="533400"/>
            <a:ext cx="676268" cy="62570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4419">
            <a:off x="7839318" y="520663"/>
            <a:ext cx="989812" cy="1098692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" y="4038600"/>
            <a:ext cx="1685109" cy="2743200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1600200" y="2362200"/>
            <a:ext cx="6076647" cy="1905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BA6678"/>
                </a:solidFill>
              </a:rPr>
              <a:t>** حاوِل دائِمًا أن تَفْهَمَ ما تَقْرَأ، وفي حال لم تفهم اسأَل واسْتَعِن بِمَن حَوْلَكَ.</a:t>
            </a:r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BA6678"/>
                </a:solidFill>
              </a:rPr>
              <a:t>** اِقْرَأْ كُلّ يَوْمٍ قِصَّةً واحِدَة عَلى الأقَل.</a:t>
            </a:r>
            <a:endParaRPr lang="ar-SA" b="1" dirty="0">
              <a:solidFill>
                <a:srgbClr val="BA6678"/>
              </a:solidFill>
            </a:endParaRPr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BA6678"/>
                </a:solidFill>
              </a:rPr>
              <a:t>** اِسْتَغِلّ وَقْتَكَ بالمُفيد دائِمًا.</a:t>
            </a:r>
            <a:endParaRPr lang="ar-SA" b="1" dirty="0">
              <a:solidFill>
                <a:srgbClr val="BA6678"/>
              </a:solidFill>
            </a:endParaRPr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BA6678"/>
                </a:solidFill>
              </a:rPr>
              <a:t>** راجِع دروسَكَ يَوْمِيًّا، وحاوِل أَن تَقْرَأ كل ما حَولَكَ من لافِتات أو ما شابَه...</a:t>
            </a:r>
            <a:endParaRPr lang="ar-SA" b="1" dirty="0">
              <a:solidFill>
                <a:srgbClr val="BA6678"/>
              </a:solidFill>
            </a:endParaRPr>
          </a:p>
        </p:txBody>
      </p:sp>
      <p:sp>
        <p:nvSpPr>
          <p:cNvPr id="20" name="מלבן מעוגל 34"/>
          <p:cNvSpPr/>
          <p:nvPr/>
        </p:nvSpPr>
        <p:spPr>
          <a:xfrm>
            <a:off x="2209801" y="4800600"/>
            <a:ext cx="4800599" cy="11430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مستطيل 20"/>
          <p:cNvSpPr/>
          <p:nvPr/>
        </p:nvSpPr>
        <p:spPr>
          <a:xfrm>
            <a:off x="2440211" y="4876800"/>
            <a:ext cx="4339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BA6678"/>
                </a:solidFill>
              </a:rPr>
              <a:t>** </a:t>
            </a:r>
            <a:r>
              <a:rPr lang="ar-SA" b="1" dirty="0" smtClean="0">
                <a:solidFill>
                  <a:srgbClr val="BA6678"/>
                </a:solidFill>
              </a:rPr>
              <a:t>اِضْغَط على الرابط التالي وستجد فيه نصوص قصيرة </a:t>
            </a:r>
          </a:p>
          <a:p>
            <a:r>
              <a:rPr lang="ar-SA" b="1" dirty="0" smtClean="0">
                <a:solidFill>
                  <a:srgbClr val="BA6678"/>
                </a:solidFill>
              </a:rPr>
              <a:t>مع تمارين ممتِعَة.                       </a:t>
            </a:r>
          </a:p>
          <a:p>
            <a:r>
              <a:rPr lang="ar-SA" b="1" dirty="0" smtClean="0">
                <a:solidFill>
                  <a:srgbClr val="BA6678"/>
                </a:solidFill>
              </a:rPr>
              <a:t>                                             </a:t>
            </a:r>
            <a:r>
              <a:rPr lang="ar-SA" b="1" u="sng" dirty="0" smtClean="0">
                <a:solidFill>
                  <a:srgbClr val="BA6678"/>
                </a:solidFill>
                <a:hlinkClick r:id="rId8" action="ppaction://hlinkfile"/>
              </a:rPr>
              <a:t>اوراق عَمَل</a:t>
            </a:r>
            <a:endParaRPr lang="ar-SA" b="1" u="sng" dirty="0">
              <a:solidFill>
                <a:srgbClr val="BA6678"/>
              </a:solidFill>
            </a:endParaRPr>
          </a:p>
          <a:p>
            <a:r>
              <a:rPr lang="ar-SA" b="1" dirty="0" smtClean="0">
                <a:solidFill>
                  <a:srgbClr val="BA6678"/>
                </a:solidFill>
              </a:rPr>
              <a:t>            </a:t>
            </a:r>
            <a:endParaRPr lang="ar-SA" dirty="0"/>
          </a:p>
        </p:txBody>
      </p:sp>
      <p:pic>
        <p:nvPicPr>
          <p:cNvPr id="33" name="stay-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52338" y="480060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7030A0"/>
            </a:outerShdw>
          </a:effectLst>
        </p:spPr>
      </p:pic>
      <p:pic>
        <p:nvPicPr>
          <p:cNvPr id="34" name="صورة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105525"/>
            <a:ext cx="523875" cy="523875"/>
          </a:xfrm>
          <a:prstGeom prst="rect">
            <a:avLst/>
          </a:prstGeom>
        </p:spPr>
      </p:pic>
      <p:grpSp>
        <p:nvGrpSpPr>
          <p:cNvPr id="35" name="مجموعة 76"/>
          <p:cNvGrpSpPr/>
          <p:nvPr/>
        </p:nvGrpSpPr>
        <p:grpSpPr>
          <a:xfrm>
            <a:off x="2895600" y="1600200"/>
            <a:ext cx="3962400" cy="463252"/>
            <a:chOff x="4181468" y="1600200"/>
            <a:chExt cx="3286132" cy="463252"/>
          </a:xfrm>
        </p:grpSpPr>
        <p:sp>
          <p:nvSpPr>
            <p:cNvPr id="36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7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8" name="TextBox 23">
              <a:hlinkClick r:id="rId12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9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0" name="TextBox 30">
              <a:hlinkClick r:id="rId10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1" name="TextBox 27">
              <a:hlinkClick r:id="rId13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354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דיאגרמה 8"/>
          <p:cNvGraphicFramePr/>
          <p:nvPr/>
        </p:nvGraphicFramePr>
        <p:xfrm>
          <a:off x="1524000" y="457200"/>
          <a:ext cx="5943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מלבן 11"/>
          <p:cNvSpPr/>
          <p:nvPr/>
        </p:nvSpPr>
        <p:spPr>
          <a:xfrm>
            <a:off x="3352800" y="533401"/>
            <a:ext cx="556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ar-SA" sz="40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</a:t>
            </a:r>
            <a:r>
              <a:rPr lang="ar-SA" sz="40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0104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اقرَأ وَتَمَرَّن</a:t>
            </a:r>
            <a:endParaRPr lang="en-US" sz="4000" b="1" cap="all" dirty="0" smtClean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801040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6400800" y="1676400"/>
            <a:ext cx="838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النص</a:t>
            </a:r>
            <a:endParaRPr lang="ar-AE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2057400" y="2667000"/>
            <a:ext cx="5638799" cy="732986"/>
            <a:chOff x="0" y="0"/>
            <a:chExt cx="5638799" cy="732986"/>
          </a:xfrm>
        </p:grpSpPr>
        <p:sp>
          <p:nvSpPr>
            <p:cNvPr id="35" name="מלבן מעוגל 34"/>
            <p:cNvSpPr/>
            <p:nvPr/>
          </p:nvSpPr>
          <p:spPr>
            <a:xfrm>
              <a:off x="0" y="0"/>
              <a:ext cx="5638799" cy="732986"/>
            </a:xfrm>
            <a:prstGeom prst="roundRect">
              <a:avLst/>
            </a:prstGeom>
            <a:solidFill>
              <a:srgbClr val="BA6678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מלבן 35"/>
            <p:cNvSpPr/>
            <p:nvPr/>
          </p:nvSpPr>
          <p:spPr>
            <a:xfrm>
              <a:off x="35781" y="35781"/>
              <a:ext cx="5567237" cy="66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JO" sz="2700" kern="1200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3581400" y="3581400"/>
            <a:ext cx="3009901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38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300" dirty="0" smtClean="0">
                  <a:solidFill>
                    <a:schemeClr val="tx2">
                      <a:lumMod val="50000"/>
                    </a:schemeClr>
                  </a:solidFill>
                </a:rPr>
                <a:t>يُنَظِّفانِ</a:t>
              </a: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ar-JO" sz="2700" kern="1200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3581400" y="4419600"/>
            <a:ext cx="3009901" cy="732986"/>
            <a:chOff x="0" y="1676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41" name="מלבן מעוגל 40"/>
            <p:cNvSpPr/>
            <p:nvPr/>
          </p:nvSpPr>
          <p:spPr>
            <a:xfrm>
              <a:off x="0" y="1676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מלבן 41"/>
            <p:cNvSpPr/>
            <p:nvPr/>
          </p:nvSpPr>
          <p:spPr>
            <a:xfrm>
              <a:off x="35781" y="1712181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300" dirty="0" smtClean="0">
                  <a:solidFill>
                    <a:schemeClr val="tx2">
                      <a:lumMod val="50000"/>
                    </a:schemeClr>
                  </a:solidFill>
                </a:rPr>
                <a:t>يَلْعَبانِ</a:t>
              </a:r>
              <a:r>
                <a:rPr lang="ar-SA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3581400" y="5257800"/>
            <a:ext cx="3009901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44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300" dirty="0">
                  <a:solidFill>
                    <a:schemeClr val="tx2">
                      <a:lumMod val="50000"/>
                    </a:schemeClr>
                  </a:solidFill>
                </a:rPr>
                <a:t>يُرَتِّبانِ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6" name="תמונה 45" descr="Untitled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7301" y="3724010"/>
            <a:ext cx="2581999" cy="1900283"/>
          </a:xfrm>
          <a:prstGeom prst="rect">
            <a:avLst/>
          </a:prstGeom>
        </p:spPr>
      </p:pic>
      <p:pic>
        <p:nvPicPr>
          <p:cNvPr id="31" name="תמונה 30" descr="imagesCA08J0GJ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1" y="3617181"/>
            <a:ext cx="2667000" cy="2362201"/>
          </a:xfrm>
          <a:prstGeom prst="rect">
            <a:avLst/>
          </a:prstGeom>
        </p:spPr>
      </p:pic>
      <p:sp>
        <p:nvSpPr>
          <p:cNvPr id="30" name="חץ שמאלה 29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8" name="صورة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333375" cy="333375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340877" y="2798802"/>
            <a:ext cx="51267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700" b="1" dirty="0">
                <a:solidFill>
                  <a:schemeClr val="bg1"/>
                </a:solidFill>
              </a:rPr>
              <a:t>ماذا كانَ أَحْمَدُ وَرَغَدُ يَفْعَلانِ في ساحَةِ الْبَيْتِ؟</a:t>
            </a:r>
            <a:endParaRPr lang="ar-SA" sz="2700" dirty="0">
              <a:solidFill>
                <a:schemeClr val="bg1"/>
              </a:solidFill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2819400" y="1600200"/>
            <a:ext cx="4419600" cy="463252"/>
            <a:chOff x="4181468" y="1600200"/>
            <a:chExt cx="3286132" cy="463252"/>
          </a:xfrm>
        </p:grpSpPr>
        <p:sp>
          <p:nvSpPr>
            <p:cNvPr id="59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0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1" name="TextBox 23">
              <a:hlinkClick r:id="rId13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4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65" name="TextBox 30">
              <a:hlinkClick r:id="rId14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6" name="TextBox 27">
              <a:hlinkClick r:id="rId9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2444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509163144"/>
              </p:ext>
            </p:extLst>
          </p:nvPr>
        </p:nvGraphicFramePr>
        <p:xfrm>
          <a:off x="1524000" y="457200"/>
          <a:ext cx="5943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קבוצה 36"/>
          <p:cNvGrpSpPr/>
          <p:nvPr/>
        </p:nvGrpSpPr>
        <p:grpSpPr>
          <a:xfrm>
            <a:off x="3627628" y="4524814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38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الطّابَةِ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4" name="קבוצה 39"/>
          <p:cNvGrpSpPr/>
          <p:nvPr/>
        </p:nvGrpSpPr>
        <p:grpSpPr>
          <a:xfrm>
            <a:off x="3627628" y="3686614"/>
            <a:ext cx="2849372" cy="732986"/>
            <a:chOff x="0" y="1676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41" name="מלבן מעוגל 40"/>
            <p:cNvSpPr/>
            <p:nvPr/>
          </p:nvSpPr>
          <p:spPr>
            <a:xfrm>
              <a:off x="0" y="1676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מלבן 41"/>
            <p:cNvSpPr/>
            <p:nvPr/>
          </p:nvSpPr>
          <p:spPr>
            <a:xfrm>
              <a:off x="35781" y="1712181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الدَّراجَةِ الْهَوائِيَّةِ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קבוצה 42"/>
          <p:cNvGrpSpPr/>
          <p:nvPr/>
        </p:nvGrpSpPr>
        <p:grpSpPr>
          <a:xfrm>
            <a:off x="3627628" y="5439214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44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السَّيارَةِ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6" name="תמונה 45" descr="Untitled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3118" y="3686614"/>
            <a:ext cx="2864383" cy="2108110"/>
          </a:xfrm>
          <a:prstGeom prst="rect">
            <a:avLst/>
          </a:prstGeom>
        </p:spPr>
      </p:pic>
      <p:pic>
        <p:nvPicPr>
          <p:cNvPr id="31" name="תמונה 30" descr="imagesCA08J0G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9076" y="4015007"/>
            <a:ext cx="2667000" cy="2362201"/>
          </a:xfrm>
          <a:prstGeom prst="rect">
            <a:avLst/>
          </a:prstGeom>
        </p:spPr>
      </p:pic>
      <p:sp>
        <p:nvSpPr>
          <p:cNvPr id="29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8" name="קבוצה 33"/>
          <p:cNvGrpSpPr/>
          <p:nvPr/>
        </p:nvGrpSpPr>
        <p:grpSpPr>
          <a:xfrm>
            <a:off x="2667001" y="2667000"/>
            <a:ext cx="4800599" cy="732986"/>
            <a:chOff x="0" y="0"/>
            <a:chExt cx="5638799" cy="732986"/>
          </a:xfrm>
        </p:grpSpPr>
        <p:sp>
          <p:nvSpPr>
            <p:cNvPr id="49" name="מלבן מעוגל 34"/>
            <p:cNvSpPr/>
            <p:nvPr/>
          </p:nvSpPr>
          <p:spPr>
            <a:xfrm>
              <a:off x="0" y="0"/>
              <a:ext cx="5638799" cy="732986"/>
            </a:xfrm>
            <a:prstGeom prst="roundRect">
              <a:avLst/>
            </a:prstGeom>
            <a:solidFill>
              <a:srgbClr val="BA6678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מלבן 35"/>
            <p:cNvSpPr/>
            <p:nvPr/>
          </p:nvSpPr>
          <p:spPr>
            <a:xfrm>
              <a:off x="35781" y="35781"/>
              <a:ext cx="5567237" cy="66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JO" sz="2700" kern="1200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51" name="مستطيل 50"/>
          <p:cNvSpPr/>
          <p:nvPr/>
        </p:nvSpPr>
        <p:spPr>
          <a:xfrm>
            <a:off x="3505200" y="2798802"/>
            <a:ext cx="32303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700" b="1" dirty="0" smtClean="0">
                <a:solidFill>
                  <a:schemeClr val="bg1"/>
                </a:solidFill>
              </a:rPr>
              <a:t> </a:t>
            </a:r>
            <a:r>
              <a:rPr lang="ar-SA" sz="2700" b="1" dirty="0">
                <a:solidFill>
                  <a:schemeClr val="bg1"/>
                </a:solidFill>
              </a:rPr>
              <a:t>كانَ أَحْمَدُ وَرَغَدُ </a:t>
            </a:r>
            <a:r>
              <a:rPr lang="ar-SA" sz="2700" b="1" dirty="0" smtClean="0">
                <a:solidFill>
                  <a:schemeClr val="bg1"/>
                </a:solidFill>
              </a:rPr>
              <a:t>يَلْعَبانِ بـ :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72" name="מלבן 11"/>
          <p:cNvSpPr/>
          <p:nvPr/>
        </p:nvSpPr>
        <p:spPr>
          <a:xfrm>
            <a:off x="3352800" y="533401"/>
            <a:ext cx="556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ar-SA" sz="40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اقرَأ وَفَكِّر</a:t>
            </a:r>
            <a:endParaRPr lang="en-US" sz="4000" b="1" cap="all" dirty="0" smtClean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grpSp>
        <p:nvGrpSpPr>
          <p:cNvPr id="77" name="مجموعة 76"/>
          <p:cNvGrpSpPr/>
          <p:nvPr/>
        </p:nvGrpSpPr>
        <p:grpSpPr>
          <a:xfrm>
            <a:off x="3124200" y="1600200"/>
            <a:ext cx="3962400" cy="463252"/>
            <a:chOff x="4181468" y="1600200"/>
            <a:chExt cx="3286132" cy="463252"/>
          </a:xfrm>
        </p:grpSpPr>
        <p:sp>
          <p:nvSpPr>
            <p:cNvPr id="78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9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0" name="TextBox 23">
              <a:hlinkClick r:id="rId11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3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4" name="TextBox 30">
              <a:hlinkClick r:id="rId12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85" name="TextBox 27">
              <a:hlinkClick r:id="rId13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222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36"/>
          <p:cNvGrpSpPr/>
          <p:nvPr/>
        </p:nvGrpSpPr>
        <p:grpSpPr>
          <a:xfrm>
            <a:off x="3627628" y="4524814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38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صَوْتَ كَلْبٍ مُتَأَلِّمٍ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4" name="קבוצה 39"/>
          <p:cNvGrpSpPr/>
          <p:nvPr/>
        </p:nvGrpSpPr>
        <p:grpSpPr>
          <a:xfrm>
            <a:off x="3631789" y="5370200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41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صَوْتًا حَزينًا وَمُتَأَلِّمًا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קבוצה 42"/>
          <p:cNvGrpSpPr/>
          <p:nvPr/>
        </p:nvGrpSpPr>
        <p:grpSpPr>
          <a:xfrm>
            <a:off x="3675948" y="3610414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44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صَوْتَ أُخْتِهِ تُناديهِ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6" name="תמונה 45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43" y="3423866"/>
            <a:ext cx="3652857" cy="2688406"/>
          </a:xfrm>
          <a:prstGeom prst="rect">
            <a:avLst/>
          </a:prstGeom>
        </p:spPr>
      </p:pic>
      <p:pic>
        <p:nvPicPr>
          <p:cNvPr id="31" name="תמונה 30" descr="imagesCA08J0G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33799"/>
            <a:ext cx="2667000" cy="2362201"/>
          </a:xfrm>
          <a:prstGeom prst="rect">
            <a:avLst/>
          </a:prstGeom>
        </p:spPr>
      </p:pic>
      <p:sp>
        <p:nvSpPr>
          <p:cNvPr id="29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8" name="קבוצה 33"/>
          <p:cNvGrpSpPr/>
          <p:nvPr/>
        </p:nvGrpSpPr>
        <p:grpSpPr>
          <a:xfrm>
            <a:off x="2667001" y="2667000"/>
            <a:ext cx="4800599" cy="732986"/>
            <a:chOff x="0" y="0"/>
            <a:chExt cx="5638799" cy="732986"/>
          </a:xfrm>
        </p:grpSpPr>
        <p:sp>
          <p:nvSpPr>
            <p:cNvPr id="49" name="מלבן מעוגל 34"/>
            <p:cNvSpPr/>
            <p:nvPr/>
          </p:nvSpPr>
          <p:spPr>
            <a:xfrm>
              <a:off x="0" y="0"/>
              <a:ext cx="5638799" cy="732986"/>
            </a:xfrm>
            <a:prstGeom prst="roundRect">
              <a:avLst/>
            </a:prstGeom>
            <a:solidFill>
              <a:srgbClr val="BA6678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מלבן 35"/>
            <p:cNvSpPr/>
            <p:nvPr/>
          </p:nvSpPr>
          <p:spPr>
            <a:xfrm>
              <a:off x="35781" y="35781"/>
              <a:ext cx="5567237" cy="66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JO" sz="2700" kern="1200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51" name="مستطيل 50"/>
          <p:cNvSpPr/>
          <p:nvPr/>
        </p:nvSpPr>
        <p:spPr>
          <a:xfrm>
            <a:off x="3641081" y="2798802"/>
            <a:ext cx="29883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ماذا سَمِعَ </a:t>
            </a:r>
            <a:r>
              <a:rPr lang="ar-SA" sz="2700" b="1" dirty="0">
                <a:solidFill>
                  <a:schemeClr val="bg1"/>
                </a:solidFill>
              </a:rPr>
              <a:t>أَحْمَدُ </a:t>
            </a:r>
            <a:r>
              <a:rPr lang="ar-SA" sz="2700" b="1" dirty="0" smtClean="0">
                <a:solidFill>
                  <a:schemeClr val="bg1"/>
                </a:solidFill>
              </a:rPr>
              <a:t>مِن بَعيدٍ؟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786036" y="609600"/>
            <a:ext cx="33099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حَلاً مُوَفّقًا يا أبْطال...</a:t>
            </a:r>
            <a:endParaRPr lang="en-US" sz="27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grpSp>
        <p:nvGrpSpPr>
          <p:cNvPr id="43" name="مجموعة 76"/>
          <p:cNvGrpSpPr/>
          <p:nvPr/>
        </p:nvGrpSpPr>
        <p:grpSpPr>
          <a:xfrm>
            <a:off x="3124200" y="1600200"/>
            <a:ext cx="3962400" cy="463252"/>
            <a:chOff x="4181468" y="1600200"/>
            <a:chExt cx="3286132" cy="463252"/>
          </a:xfrm>
        </p:grpSpPr>
        <p:sp>
          <p:nvSpPr>
            <p:cNvPr id="52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53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54" name="TextBox 23">
              <a:hlinkClick r:id="rId5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5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56" name="TextBox 30">
              <a:hlinkClick r:id="rId6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7" name="TextBox 27">
              <a:hlinkClick r:id="rId7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981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דיאגרמה 8"/>
          <p:cNvGraphicFramePr/>
          <p:nvPr/>
        </p:nvGraphicFramePr>
        <p:xfrm>
          <a:off x="1524000" y="457200"/>
          <a:ext cx="5943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קבוצה 36"/>
          <p:cNvGrpSpPr/>
          <p:nvPr/>
        </p:nvGrpSpPr>
        <p:grpSpPr>
          <a:xfrm>
            <a:off x="3627628" y="4524814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38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 كَلْبًا كَبيرًا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4" name="קבוצה 39"/>
          <p:cNvGrpSpPr/>
          <p:nvPr/>
        </p:nvGrpSpPr>
        <p:grpSpPr>
          <a:xfrm>
            <a:off x="3631789" y="5370200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41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فيلاً ضَخْمًا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קבוצה 42"/>
          <p:cNvGrpSpPr/>
          <p:nvPr/>
        </p:nvGrpSpPr>
        <p:grpSpPr>
          <a:xfrm>
            <a:off x="3675948" y="3610414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44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قِطَّةً صَغيرَةً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46" name="תמונה 45" descr="Untitled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3492500"/>
            <a:ext cx="3652818" cy="2832100"/>
          </a:xfrm>
          <a:prstGeom prst="rect">
            <a:avLst/>
          </a:prstGeom>
        </p:spPr>
      </p:pic>
      <p:pic>
        <p:nvPicPr>
          <p:cNvPr id="31" name="תמונה 30" descr="imagesCA08J0G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1" y="3565504"/>
            <a:ext cx="2667000" cy="2362201"/>
          </a:xfrm>
          <a:prstGeom prst="rect">
            <a:avLst/>
          </a:prstGeom>
        </p:spPr>
      </p:pic>
      <p:sp>
        <p:nvSpPr>
          <p:cNvPr id="29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8" name="קבוצה 33"/>
          <p:cNvGrpSpPr/>
          <p:nvPr/>
        </p:nvGrpSpPr>
        <p:grpSpPr>
          <a:xfrm>
            <a:off x="2667001" y="2667000"/>
            <a:ext cx="4800599" cy="732986"/>
            <a:chOff x="0" y="0"/>
            <a:chExt cx="5638799" cy="732986"/>
          </a:xfrm>
        </p:grpSpPr>
        <p:sp>
          <p:nvSpPr>
            <p:cNvPr id="49" name="מלבן מעוגל 34"/>
            <p:cNvSpPr/>
            <p:nvPr/>
          </p:nvSpPr>
          <p:spPr>
            <a:xfrm>
              <a:off x="0" y="0"/>
              <a:ext cx="5638799" cy="732986"/>
            </a:xfrm>
            <a:prstGeom prst="roundRect">
              <a:avLst/>
            </a:prstGeom>
            <a:solidFill>
              <a:srgbClr val="BA6678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מלבן 35"/>
            <p:cNvSpPr/>
            <p:nvPr/>
          </p:nvSpPr>
          <p:spPr>
            <a:xfrm>
              <a:off x="35781" y="35781"/>
              <a:ext cx="5567237" cy="66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JO" sz="2700" kern="1200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51" name="مستطيل 50"/>
          <p:cNvSpPr/>
          <p:nvPr/>
        </p:nvSpPr>
        <p:spPr>
          <a:xfrm>
            <a:off x="4091525" y="2798802"/>
            <a:ext cx="208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</a:t>
            </a:r>
            <a:r>
              <a:rPr lang="ar-SA" sz="2700" b="1" dirty="0">
                <a:solidFill>
                  <a:schemeClr val="bg1"/>
                </a:solidFill>
              </a:rPr>
              <a:t> ماذا وَجَدَ أَحْمَدُ؟</a:t>
            </a:r>
            <a:endParaRPr lang="ar-SA" sz="2700" dirty="0">
              <a:solidFill>
                <a:schemeClr val="bg1"/>
              </a:solidFill>
            </a:endParaRPr>
          </a:p>
          <a:p>
            <a:pPr algn="ctr"/>
            <a:endParaRPr lang="ar-SA" sz="2700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550">
            <a:off x="172555" y="257542"/>
            <a:ext cx="1605953" cy="196450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428978" y="685800"/>
            <a:ext cx="2749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بالتَّوْفيقِ يا حلوين</a:t>
            </a:r>
            <a:endParaRPr lang="ar-SA" sz="2500" dirty="0"/>
          </a:p>
        </p:txBody>
      </p:sp>
      <p:grpSp>
        <p:nvGrpSpPr>
          <p:cNvPr id="32" name="مجموعة 76"/>
          <p:cNvGrpSpPr/>
          <p:nvPr/>
        </p:nvGrpSpPr>
        <p:grpSpPr>
          <a:xfrm>
            <a:off x="3124200" y="1600200"/>
            <a:ext cx="3962400" cy="463252"/>
            <a:chOff x="4181468" y="1600200"/>
            <a:chExt cx="3286132" cy="463252"/>
          </a:xfrm>
        </p:grpSpPr>
        <p:sp>
          <p:nvSpPr>
            <p:cNvPr id="33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4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5" name="TextBox 23">
              <a:hlinkClick r:id="rId10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6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7" name="TextBox 30">
              <a:hlinkClick r:id="rId11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0" name="TextBox 27">
              <a:hlinkClick r:id="rId12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7362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ضاحِكًا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91031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 حَزينًا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فَرِحًا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37187"/>
            <a:ext cx="3543300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05199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4384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3694551" y="2362200"/>
            <a:ext cx="22717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سَمِعَ </a:t>
            </a:r>
            <a:r>
              <a:rPr lang="ar-SA" sz="2700" b="1" dirty="0">
                <a:solidFill>
                  <a:schemeClr val="bg1"/>
                </a:solidFill>
              </a:rPr>
              <a:t>أَحْمَدُ </a:t>
            </a:r>
            <a:r>
              <a:rPr lang="ar-SA" sz="2700" b="1" dirty="0" smtClean="0">
                <a:solidFill>
                  <a:schemeClr val="bg1"/>
                </a:solidFill>
              </a:rPr>
              <a:t>صَوْتًا: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612648" y="469984"/>
            <a:ext cx="8153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اِقْرَأ وَتَمَهَّل...</a:t>
            </a:r>
            <a:endParaRPr lang="en-US" sz="27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sp>
        <p:nvSpPr>
          <p:cNvPr id="31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13">
            <a:off x="6935488" y="3680071"/>
            <a:ext cx="1382148" cy="1635091"/>
          </a:xfrm>
          <a:prstGeom prst="rect">
            <a:avLst/>
          </a:prstGeom>
        </p:spPr>
      </p:pic>
      <p:grpSp>
        <p:nvGrpSpPr>
          <p:cNvPr id="29" name="مجموعة 76"/>
          <p:cNvGrpSpPr/>
          <p:nvPr/>
        </p:nvGrpSpPr>
        <p:grpSpPr>
          <a:xfrm>
            <a:off x="2971800" y="1600200"/>
            <a:ext cx="3962400" cy="463252"/>
            <a:chOff x="4181468" y="1600200"/>
            <a:chExt cx="3286132" cy="463252"/>
          </a:xfrm>
        </p:grpSpPr>
        <p:sp>
          <p:nvSpPr>
            <p:cNvPr id="32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3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4" name="TextBox 23">
              <a:hlinkClick r:id="rId5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5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6" name="TextBox 30">
              <a:hlinkClick r:id="rId6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7" name="TextBox 27">
              <a:hlinkClick r:id="rId7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880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br>
              <a:rPr lang="ar-SA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SA" b="1" cap="all" dirty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</a:t>
            </a:r>
            <a:r>
              <a:rPr lang="ar-SA" sz="32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اَحْسَنتَ </a:t>
            </a:r>
            <a:r>
              <a:rPr lang="ar-SA" sz="3200" b="1" cap="all" dirty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وَبارَكَ اللهُ فيكَ...</a:t>
            </a:r>
            <a:r>
              <a:rPr lang="en-US" sz="3200" b="1" cap="all" dirty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  <a:cs typeface="Boutros Ads Condensed" pitchFamily="2" charset="-78"/>
              </a:rPr>
              <a:t/>
            </a:r>
            <a:br>
              <a:rPr lang="en-US" sz="3200" b="1" cap="all" dirty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  <a:cs typeface="Boutros Ads Condensed" pitchFamily="2" charset="-78"/>
              </a:rPr>
            </a:br>
            <a:endParaRPr lang="ar-SA" sz="3000" dirty="0"/>
          </a:p>
        </p:txBody>
      </p:sp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اَلْكَلْبِ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اَلْقِطَّةِ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الأسَدِ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456" y="3372968"/>
            <a:ext cx="3848100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119" y="3033406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4384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3131894" y="2362200"/>
            <a:ext cx="3397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</a:t>
            </a:r>
            <a:r>
              <a:rPr lang="ar-SA" sz="2700" b="1" dirty="0">
                <a:solidFill>
                  <a:schemeClr val="bg1"/>
                </a:solidFill>
              </a:rPr>
              <a:t> الصَّوْتُ الْحَزينُ كانَ صَوْت:</a:t>
            </a:r>
            <a:endParaRPr lang="ar-SA" sz="2700" dirty="0">
              <a:solidFill>
                <a:schemeClr val="bg1"/>
              </a:solidFill>
            </a:endParaRPr>
          </a:p>
          <a:p>
            <a:pPr algn="ctr"/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17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8" name="مجموعة 76"/>
          <p:cNvGrpSpPr/>
          <p:nvPr/>
        </p:nvGrpSpPr>
        <p:grpSpPr>
          <a:xfrm>
            <a:off x="2971800" y="1600200"/>
            <a:ext cx="3962400" cy="463252"/>
            <a:chOff x="4181468" y="1600200"/>
            <a:chExt cx="3286132" cy="463252"/>
          </a:xfrm>
        </p:grpSpPr>
        <p:sp>
          <p:nvSpPr>
            <p:cNvPr id="29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0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2" name="TextBox 23">
              <a:hlinkClick r:id="rId4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3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4" name="TextBox 30">
              <a:hlinkClick r:id="rId5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5" name="TextBox 27">
              <a:hlinkClick r:id="rId6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06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6"/>
          <p:cNvGrpSpPr/>
          <p:nvPr/>
        </p:nvGrpSpPr>
        <p:grpSpPr>
          <a:xfrm>
            <a:off x="2969708" y="4251587"/>
            <a:ext cx="2849372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رَأْسِ </a:t>
              </a:r>
              <a:r>
                <a:rPr lang="ar-SA" sz="2700" dirty="0">
                  <a:solidFill>
                    <a:schemeClr val="tx2">
                      <a:lumMod val="50000"/>
                    </a:schemeClr>
                  </a:solidFill>
                </a:rPr>
                <a:t>الْقِطَّةِ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973869" y="5096973"/>
            <a:ext cx="2849372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40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عَيْنِ </a:t>
              </a:r>
              <a:r>
                <a:rPr lang="ar-SA" sz="2700" dirty="0">
                  <a:solidFill>
                    <a:schemeClr val="tx2">
                      <a:lumMod val="50000"/>
                    </a:schemeClr>
                  </a:solidFill>
                </a:rPr>
                <a:t>الْقِطَّةِ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3018028" y="3337187"/>
            <a:ext cx="2849372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رِجْلِ الْقِطَّةِ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618" y="3202030"/>
            <a:ext cx="3547818" cy="2832100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" y="3221080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438400" y="2238814"/>
            <a:ext cx="48005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3624018" y="2362200"/>
            <a:ext cx="24128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كانَ الدَّمُ يَنْزِفُ مِن:</a:t>
            </a:r>
            <a:endParaRPr lang="ar-SA" sz="2700" dirty="0">
              <a:solidFill>
                <a:schemeClr val="bg1"/>
              </a:solidFill>
            </a:endParaRPr>
          </a:p>
        </p:txBody>
      </p:sp>
      <p:pic>
        <p:nvPicPr>
          <p:cNvPr id="17" name="عنصر نائب للمحتوى 1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836">
            <a:off x="7723269" y="411276"/>
            <a:ext cx="1236045" cy="1464714"/>
          </a:xfrm>
          <a:prstGeom prst="rect">
            <a:avLst/>
          </a:prstGeom>
        </p:spPr>
      </p:pic>
      <p:sp>
        <p:nvSpPr>
          <p:cNvPr id="18" name="عنوان 29"/>
          <p:cNvSpPr txBox="1">
            <a:spLocks/>
          </p:cNvSpPr>
          <p:nvPr/>
        </p:nvSpPr>
        <p:spPr>
          <a:xfrm>
            <a:off x="612648" y="469984"/>
            <a:ext cx="8153400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اَلْعِلمُ شَيء لا يُرَ بالْمَنام...</a:t>
            </a:r>
            <a:endParaRPr lang="en-US" sz="2700" b="1" cap="all" dirty="0">
              <a:ln w="90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17A11E"/>
              </a:solidFill>
              <a:effectLst>
                <a:reflection blurRad="12700" stA="28000" endPos="45000" dist="1000" dir="5400000" sy="-100000" algn="bl" rotWithShape="0"/>
              </a:effectLst>
              <a:cs typeface="Boutros Ads Condensed" pitchFamily="2" charset="-78"/>
            </a:endParaRPr>
          </a:p>
        </p:txBody>
      </p:sp>
      <p:sp>
        <p:nvSpPr>
          <p:cNvPr id="19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9" name="مجموعة 76"/>
          <p:cNvGrpSpPr/>
          <p:nvPr/>
        </p:nvGrpSpPr>
        <p:grpSpPr>
          <a:xfrm>
            <a:off x="2895600" y="1600200"/>
            <a:ext cx="3962400" cy="463252"/>
            <a:chOff x="4181468" y="1600200"/>
            <a:chExt cx="3286132" cy="463252"/>
          </a:xfrm>
        </p:grpSpPr>
        <p:sp>
          <p:nvSpPr>
            <p:cNvPr id="30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1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2" name="TextBox 23">
              <a:hlinkClick r:id="rId5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4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5" name="TextBox 30">
              <a:hlinkClick r:id="rId6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6" name="TextBox 27">
              <a:hlinkClick r:id="rId7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8687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700" b="1" cap="all" dirty="0" smtClean="0">
                <a:ln w="90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17A11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وَلا يورَثُ عَنِ الْأَعْمام ...</a:t>
            </a:r>
            <a:endParaRPr lang="ar-SA" sz="2700" dirty="0"/>
          </a:p>
        </p:txBody>
      </p:sp>
      <p:grpSp>
        <p:nvGrpSpPr>
          <p:cNvPr id="4" name="קבוצה 36"/>
          <p:cNvGrpSpPr/>
          <p:nvPr/>
        </p:nvGrpSpPr>
        <p:grpSpPr>
          <a:xfrm>
            <a:off x="2541195" y="4251587"/>
            <a:ext cx="4137980" cy="732986"/>
            <a:chOff x="0" y="914400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5" name="מלבן מעוגל 37"/>
            <p:cNvSpPr/>
            <p:nvPr/>
          </p:nvSpPr>
          <p:spPr>
            <a:xfrm>
              <a:off x="0" y="914400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מלבן 38"/>
            <p:cNvSpPr/>
            <p:nvPr/>
          </p:nvSpPr>
          <p:spPr>
            <a:xfrm>
              <a:off x="35781" y="950181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ضَرَبوها بالحِجارَةِ حَتّى هَرَبَتْ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7" name="קבוצה 39"/>
          <p:cNvGrpSpPr/>
          <p:nvPr/>
        </p:nvGrpSpPr>
        <p:grpSpPr>
          <a:xfrm>
            <a:off x="2567453" y="5096973"/>
            <a:ext cx="4085466" cy="732986"/>
            <a:chOff x="3578388" y="2593731"/>
            <a:chExt cx="5638801" cy="732986"/>
          </a:xfrm>
          <a:solidFill>
            <a:schemeClr val="bg1">
              <a:lumMod val="95000"/>
            </a:schemeClr>
          </a:solidFill>
        </p:grpSpPr>
        <p:sp>
          <p:nvSpPr>
            <p:cNvPr id="8" name="מלבן מעוגל 40"/>
            <p:cNvSpPr/>
            <p:nvPr/>
          </p:nvSpPr>
          <p:spPr>
            <a:xfrm>
              <a:off x="3578388" y="2593731"/>
              <a:ext cx="5638801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מלבן 41"/>
            <p:cNvSpPr/>
            <p:nvPr/>
          </p:nvSpPr>
          <p:spPr>
            <a:xfrm>
              <a:off x="3626158" y="2629512"/>
              <a:ext cx="5567239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700" dirty="0" smtClean="0">
                  <a:solidFill>
                    <a:schemeClr val="tx2">
                      <a:lumMod val="50000"/>
                    </a:schemeClr>
                  </a:solidFill>
                </a:rPr>
                <a:t>تَرَكاها في مَكانِها تَتَأَلَّمُ</a:t>
              </a: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קבוצה 42"/>
          <p:cNvGrpSpPr/>
          <p:nvPr/>
        </p:nvGrpSpPr>
        <p:grpSpPr>
          <a:xfrm>
            <a:off x="2541194" y="3337187"/>
            <a:ext cx="4164406" cy="732986"/>
            <a:chOff x="0" y="2514599"/>
            <a:chExt cx="5638800" cy="732986"/>
          </a:xfrm>
          <a:solidFill>
            <a:schemeClr val="bg1">
              <a:lumMod val="95000"/>
            </a:schemeClr>
          </a:solidFill>
        </p:grpSpPr>
        <p:sp>
          <p:nvSpPr>
            <p:cNvPr id="11" name="מלבן מעוגל 43"/>
            <p:cNvSpPr/>
            <p:nvPr/>
          </p:nvSpPr>
          <p:spPr>
            <a:xfrm>
              <a:off x="0" y="2514599"/>
              <a:ext cx="5638800" cy="732986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מלבן 44"/>
            <p:cNvSpPr/>
            <p:nvPr/>
          </p:nvSpPr>
          <p:spPr>
            <a:xfrm>
              <a:off x="35781" y="2550380"/>
              <a:ext cx="5567238" cy="661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700" kern="12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he-IL" sz="27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תמונה 45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99" y="3853422"/>
            <a:ext cx="3357699" cy="2471178"/>
          </a:xfrm>
          <a:prstGeom prst="rect">
            <a:avLst/>
          </a:prstGeom>
        </p:spPr>
      </p:pic>
      <p:pic>
        <p:nvPicPr>
          <p:cNvPr id="14" name="תמונה 30" descr="imagesCA08J0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285" y="3951653"/>
            <a:ext cx="2667000" cy="2362201"/>
          </a:xfrm>
          <a:prstGeom prst="rect">
            <a:avLst/>
          </a:prstGeom>
        </p:spPr>
      </p:pic>
      <p:sp>
        <p:nvSpPr>
          <p:cNvPr id="21" name="מלבן מעוגל 34"/>
          <p:cNvSpPr/>
          <p:nvPr/>
        </p:nvSpPr>
        <p:spPr>
          <a:xfrm>
            <a:off x="2209800" y="2238814"/>
            <a:ext cx="5029199" cy="732986"/>
          </a:xfrm>
          <a:prstGeom prst="roundRect">
            <a:avLst/>
          </a:prstGeom>
          <a:solidFill>
            <a:srgbClr val="BA6678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مستطيل 26"/>
          <p:cNvSpPr/>
          <p:nvPr/>
        </p:nvSpPr>
        <p:spPr>
          <a:xfrm>
            <a:off x="3119876" y="2362200"/>
            <a:ext cx="34211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700" b="1" dirty="0" smtClean="0">
                <a:solidFill>
                  <a:schemeClr val="bg1"/>
                </a:solidFill>
              </a:rPr>
              <a:t> ماذا فَعَلَ أَحْمَدُ وَرَغَدُ بالْقِطَّةِ؟</a:t>
            </a:r>
            <a:endParaRPr lang="ar-SA" sz="2700" dirty="0">
              <a:solidFill>
                <a:schemeClr val="bg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389760" y="3105835"/>
            <a:ext cx="44682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ar-SA" sz="2700" dirty="0" smtClean="0"/>
              <a:t>  </a:t>
            </a:r>
            <a:r>
              <a:rPr lang="ar-SA" sz="2500" dirty="0" smtClean="0">
                <a:solidFill>
                  <a:schemeClr val="tx2">
                    <a:lumMod val="50000"/>
                  </a:schemeClr>
                </a:solidFill>
              </a:rPr>
              <a:t>حَمَلاها إِلى الْبَيْتِ وَعالَجاها حَتّى شَفِيَتْ. </a:t>
            </a:r>
            <a:endParaRPr lang="ar-SA" sz="2500" dirty="0">
              <a:effectLst/>
            </a:endParaRPr>
          </a:p>
        </p:txBody>
      </p:sp>
      <p:sp>
        <p:nvSpPr>
          <p:cNvPr id="18" name="חץ שמאלה 28">
            <a:hlinkClick r:id="" action="ppaction://hlinkshowjump?jump=nextslide"/>
          </p:cNvPr>
          <p:cNvSpPr/>
          <p:nvPr/>
        </p:nvSpPr>
        <p:spPr>
          <a:xfrm>
            <a:off x="533400" y="62484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9" name="مجموعة 76"/>
          <p:cNvGrpSpPr/>
          <p:nvPr/>
        </p:nvGrpSpPr>
        <p:grpSpPr>
          <a:xfrm>
            <a:off x="2743200" y="1600200"/>
            <a:ext cx="3962400" cy="463252"/>
            <a:chOff x="4181468" y="1600200"/>
            <a:chExt cx="3286132" cy="463252"/>
          </a:xfrm>
        </p:grpSpPr>
        <p:sp>
          <p:nvSpPr>
            <p:cNvPr id="30" name="מלבן מעוגל 17">
              <a:hlinkClick r:id="" action="ppaction://noaction"/>
            </p:cNvPr>
            <p:cNvSpPr/>
            <p:nvPr/>
          </p:nvSpPr>
          <p:spPr>
            <a:xfrm>
              <a:off x="4181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31" name="מלבן מעוגל 17">
              <a:hlinkClick r:id="" action="ppaction://noaction"/>
            </p:cNvPr>
            <p:cNvSpPr/>
            <p:nvPr/>
          </p:nvSpPr>
          <p:spPr>
            <a:xfrm>
              <a:off x="5333993" y="1604947"/>
              <a:ext cx="1000132" cy="456917"/>
            </a:xfrm>
            <a:prstGeom prst="roundRect">
              <a:avLst/>
            </a:prstGeom>
            <a:solidFill>
              <a:srgbClr val="F1AA4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3" name="TextBox 23">
              <a:hlinkClick r:id="rId4" action="ppaction://hlinksldjump"/>
            </p:cNvPr>
            <p:cNvSpPr txBox="1"/>
            <p:nvPr/>
          </p:nvSpPr>
          <p:spPr>
            <a:xfrm>
              <a:off x="4267200" y="1601787"/>
              <a:ext cx="90486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نصائح واوراق عمل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4" name="מלבן מעוגל 29">
              <a:hlinkClick r:id="" action="ppaction://noaction"/>
            </p:cNvPr>
            <p:cNvSpPr/>
            <p:nvPr/>
          </p:nvSpPr>
          <p:spPr>
            <a:xfrm>
              <a:off x="6467468" y="1600200"/>
              <a:ext cx="1000132" cy="42862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45" name="TextBox 30">
              <a:hlinkClick r:id="rId5" action="ppaction://hlinksldjump"/>
            </p:cNvPr>
            <p:cNvSpPr txBox="1"/>
            <p:nvPr/>
          </p:nvSpPr>
          <p:spPr>
            <a:xfrm>
              <a:off x="6543668" y="1676400"/>
              <a:ext cx="838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6" name="TextBox 27">
              <a:hlinkClick r:id="rId6" action="ppaction://hlinksldjump"/>
            </p:cNvPr>
            <p:cNvSpPr txBox="1"/>
            <p:nvPr/>
          </p:nvSpPr>
          <p:spPr>
            <a:xfrm>
              <a:off x="5410200" y="1600200"/>
              <a:ext cx="914400" cy="461665"/>
            </a:xfrm>
            <a:prstGeom prst="rect">
              <a:avLst/>
            </a:prstGeom>
            <a:solidFill>
              <a:srgbClr val="F1AA41"/>
            </a:solidFill>
          </p:spPr>
          <p:txBody>
            <a:bodyPr wrap="square"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JO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أسئلة وتمارين حول النص</a:t>
              </a:r>
              <a:endParaRPr lang="ar-A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0238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התאמה אישית 7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B58B80"/>
      </a:accent3>
      <a:accent4>
        <a:srgbClr val="C3986D"/>
      </a:accent4>
      <a:accent5>
        <a:srgbClr val="0070C0"/>
      </a:accent5>
      <a:accent6>
        <a:srgbClr val="C17529"/>
      </a:accent6>
      <a:hlink>
        <a:srgbClr val="AD1F1F"/>
      </a:hlink>
      <a:folHlink>
        <a:srgbClr val="FFC42F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7552</TotalTime>
  <Words>566</Words>
  <Application>Microsoft Office PowerPoint</Application>
  <PresentationFormat>عرض على الشاشة (3:4)‏</PresentationFormat>
  <Paragraphs>132</Paragraphs>
  <Slides>15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חציון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                      اِقْرَأ وَتَمَهَّل...</vt:lpstr>
      <vt:lpstr>                                  اَحْسَنتَ وَبارَكَ اللهُ فيكَ... </vt:lpstr>
      <vt:lpstr>عرض تقديمي في PowerPoint</vt:lpstr>
      <vt:lpstr>وَلا يورَثُ عَنِ الْأَعْمام ...</vt:lpstr>
      <vt:lpstr>وَلا يُسْتَعارُ مِن الْكِرام...</vt:lpstr>
      <vt:lpstr>وَلا يُضْبَطُ باللجام...</vt:lpstr>
      <vt:lpstr>                            ولا يُصْطادُ بالسّهام...</vt:lpstr>
      <vt:lpstr>عرض تقديمي في PowerPoint</vt:lpstr>
      <vt:lpstr>وَلا يُغْرَسُ الا في النَّفْس...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قوانين السير الخاصة بالدراجة</dc:title>
  <dc:creator>Hadeel</dc:creator>
  <cp:lastModifiedBy>home</cp:lastModifiedBy>
  <cp:revision>455</cp:revision>
  <dcterms:created xsi:type="dcterms:W3CDTF">2011-12-18T08:18:38Z</dcterms:created>
  <dcterms:modified xsi:type="dcterms:W3CDTF">2013-01-14T16:27:58Z</dcterms:modified>
</cp:coreProperties>
</file>