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FF00"/>
    <a:srgbClr val="FF00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B4FE8-4920-4A72-BFF2-586085ED2662}" type="datetimeFigureOut">
              <a:rPr lang="en-US" smtClean="0"/>
              <a:pPr/>
              <a:t>1/26/2013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26414-6E81-4AEE-9263-AA4E5E21D3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913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6414-6E81-4AEE-9263-AA4E5E21D39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1343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090D-1546-4E48-AE77-9F102993DCAB}" type="datetimeFigureOut">
              <a:rPr lang="en-US" smtClean="0"/>
              <a:pPr/>
              <a:t>1/26/2013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F92F-D4EF-4578-9711-9E454EC19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876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090D-1546-4E48-AE77-9F102993DCAB}" type="datetimeFigureOut">
              <a:rPr lang="en-US" smtClean="0"/>
              <a:pPr/>
              <a:t>1/26/2013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F92F-D4EF-4578-9711-9E454EC19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437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090D-1546-4E48-AE77-9F102993DCAB}" type="datetimeFigureOut">
              <a:rPr lang="en-US" smtClean="0"/>
              <a:pPr/>
              <a:t>1/26/2013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F92F-D4EF-4578-9711-9E454EC19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052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090D-1546-4E48-AE77-9F102993DCAB}" type="datetimeFigureOut">
              <a:rPr lang="en-US" smtClean="0"/>
              <a:pPr/>
              <a:t>1/26/2013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F92F-D4EF-4578-9711-9E454EC19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3105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090D-1546-4E48-AE77-9F102993DCAB}" type="datetimeFigureOut">
              <a:rPr lang="en-US" smtClean="0"/>
              <a:pPr/>
              <a:t>1/26/2013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F92F-D4EF-4578-9711-9E454EC19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905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090D-1546-4E48-AE77-9F102993DCAB}" type="datetimeFigureOut">
              <a:rPr lang="en-US" smtClean="0"/>
              <a:pPr/>
              <a:t>1/26/2013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F92F-D4EF-4578-9711-9E454EC19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9603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090D-1546-4E48-AE77-9F102993DCAB}" type="datetimeFigureOut">
              <a:rPr lang="en-US" smtClean="0"/>
              <a:pPr/>
              <a:t>1/26/2013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F92F-D4EF-4578-9711-9E454EC19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910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090D-1546-4E48-AE77-9F102993DCAB}" type="datetimeFigureOut">
              <a:rPr lang="en-US" smtClean="0"/>
              <a:pPr/>
              <a:t>1/26/2013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F92F-D4EF-4578-9711-9E454EC19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557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090D-1546-4E48-AE77-9F102993DCAB}" type="datetimeFigureOut">
              <a:rPr lang="en-US" smtClean="0"/>
              <a:pPr/>
              <a:t>1/26/2013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F92F-D4EF-4578-9711-9E454EC19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26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090D-1546-4E48-AE77-9F102993DCAB}" type="datetimeFigureOut">
              <a:rPr lang="en-US" smtClean="0"/>
              <a:pPr/>
              <a:t>1/26/2013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F92F-D4EF-4578-9711-9E454EC19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7766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090D-1546-4E48-AE77-9F102993DCAB}" type="datetimeFigureOut">
              <a:rPr lang="en-US" smtClean="0"/>
              <a:pPr/>
              <a:t>1/26/2013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F92F-D4EF-4578-9711-9E454EC19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7725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D090D-1546-4E48-AE77-9F102993DCAB}" type="datetimeFigureOut">
              <a:rPr lang="en-US" smtClean="0"/>
              <a:pPr/>
              <a:t>1/26/2013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DF92F-D4EF-4578-9711-9E454EC19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040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eiHWHT_8Wr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\Desktop\img_1347973156_454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797140" y="850566"/>
            <a:ext cx="5688632" cy="122413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dirty="0" smtClean="0">
                <a:solidFill>
                  <a:srgbClr val="CC0099"/>
                </a:solidFill>
              </a:rPr>
              <a:t>مساحة </a:t>
            </a:r>
            <a:r>
              <a:rPr lang="ar-JO" sz="4400" dirty="0" err="1" smtClean="0">
                <a:solidFill>
                  <a:srgbClr val="CC0099"/>
                </a:solidFill>
              </a:rPr>
              <a:t>الدائره</a:t>
            </a:r>
            <a:endParaRPr lang="en-US" sz="4400" dirty="0">
              <a:solidFill>
                <a:srgbClr val="CC0099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683568" y="2942611"/>
            <a:ext cx="5802204" cy="34163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endParaRPr lang="ar-JO" sz="2400" dirty="0" smtClean="0">
              <a:solidFill>
                <a:srgbClr val="FF0000"/>
              </a:solidFill>
            </a:endParaRPr>
          </a:p>
          <a:p>
            <a:pPr algn="r" rtl="1"/>
            <a:endParaRPr lang="ar-JO" sz="2400" dirty="0">
              <a:solidFill>
                <a:srgbClr val="FF0000"/>
              </a:solidFill>
            </a:endParaRPr>
          </a:p>
          <a:p>
            <a:pPr algn="r" rtl="1"/>
            <a:endParaRPr lang="ar-JO" sz="2400" dirty="0" smtClean="0">
              <a:solidFill>
                <a:srgbClr val="FF0000"/>
              </a:solidFill>
            </a:endParaRPr>
          </a:p>
          <a:p>
            <a:pPr algn="r" rtl="1"/>
            <a:endParaRPr lang="ar-JO" sz="2400" dirty="0">
              <a:solidFill>
                <a:srgbClr val="FF0000"/>
              </a:solidFill>
            </a:endParaRPr>
          </a:p>
          <a:p>
            <a:pPr algn="r" rtl="1"/>
            <a:endParaRPr lang="ar-JO" sz="2400" dirty="0" smtClean="0">
              <a:solidFill>
                <a:srgbClr val="FF0000"/>
              </a:solidFill>
            </a:endParaRPr>
          </a:p>
          <a:p>
            <a:pPr algn="r" rtl="1"/>
            <a:endParaRPr lang="ar-JO" sz="2400" dirty="0">
              <a:solidFill>
                <a:srgbClr val="FF0000"/>
              </a:solidFill>
            </a:endParaRPr>
          </a:p>
          <a:p>
            <a:pPr algn="r" rtl="1"/>
            <a:endParaRPr lang="ar-JO" sz="2400" dirty="0" smtClean="0">
              <a:solidFill>
                <a:srgbClr val="FF0000"/>
              </a:solidFill>
            </a:endParaRPr>
          </a:p>
          <a:p>
            <a:pPr algn="r" rtl="1"/>
            <a:endParaRPr lang="ar-JO" sz="2400" dirty="0">
              <a:solidFill>
                <a:srgbClr val="FF0000"/>
              </a:solidFill>
            </a:endParaRPr>
          </a:p>
          <a:p>
            <a:pPr algn="r" rtl="1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97140" y="2942611"/>
            <a:ext cx="550305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JO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اعداد : </a:t>
            </a:r>
          </a:p>
          <a:p>
            <a:pPr algn="r" rtl="1"/>
            <a:r>
              <a:rPr lang="ar-JO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سعاد شيخ يوسف</a:t>
            </a:r>
          </a:p>
          <a:p>
            <a:pPr algn="r" rtl="1"/>
            <a:r>
              <a:rPr lang="ar-JO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رنا جبالي</a:t>
            </a:r>
          </a:p>
          <a:p>
            <a:pPr algn="r" rtl="1"/>
            <a:r>
              <a:rPr lang="ar-JO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امنه </a:t>
            </a:r>
            <a:r>
              <a:rPr lang="ar-JO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مصاروه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725240"/>
            <a:ext cx="1547813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אליפסה 9"/>
          <p:cNvSpPr/>
          <p:nvPr/>
        </p:nvSpPr>
        <p:spPr>
          <a:xfrm>
            <a:off x="745169" y="3365996"/>
            <a:ext cx="2592288" cy="2508379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 smtClean="0">
                <a:solidFill>
                  <a:schemeClr val="tx1"/>
                </a:solidFill>
              </a:rPr>
              <a:t>مقدم الى :</a:t>
            </a:r>
          </a:p>
          <a:p>
            <a:pPr algn="ctr"/>
            <a:r>
              <a:rPr lang="ar-JO" sz="2000" b="1" dirty="0" err="1" smtClean="0">
                <a:solidFill>
                  <a:schemeClr val="tx1"/>
                </a:solidFill>
              </a:rPr>
              <a:t>د.اسماء</a:t>
            </a:r>
            <a:r>
              <a:rPr lang="ar-JO" sz="2000" b="1" dirty="0" smtClean="0">
                <a:solidFill>
                  <a:schemeClr val="tx1"/>
                </a:solidFill>
              </a:rPr>
              <a:t> غانم</a:t>
            </a:r>
          </a:p>
          <a:p>
            <a:pPr algn="ctr"/>
            <a:r>
              <a:rPr lang="ar-JO" sz="2000" b="1" dirty="0" err="1" smtClean="0">
                <a:solidFill>
                  <a:schemeClr val="tx1"/>
                </a:solidFill>
              </a:rPr>
              <a:t>بروفسور:اولج</a:t>
            </a:r>
            <a:r>
              <a:rPr lang="ar-JO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ar-JO" sz="2000" b="1" dirty="0" err="1" smtClean="0">
                <a:solidFill>
                  <a:schemeClr val="tx1"/>
                </a:solidFill>
              </a:rPr>
              <a:t>المساعده:روان</a:t>
            </a:r>
            <a:r>
              <a:rPr lang="ar-JO" sz="2000" b="1" dirty="0" smtClean="0">
                <a:solidFill>
                  <a:schemeClr val="tx1"/>
                </a:solidFill>
              </a:rPr>
              <a:t> </a:t>
            </a:r>
            <a:r>
              <a:rPr lang="ar-JO" sz="2000" b="1" dirty="0" err="1" smtClean="0">
                <a:solidFill>
                  <a:schemeClr val="tx1"/>
                </a:solidFill>
              </a:rPr>
              <a:t>عنبوسي</a:t>
            </a:r>
            <a:endParaRPr lang="he-IL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598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3341" y="376389"/>
            <a:ext cx="2304256" cy="216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4664"/>
            <a:ext cx="2016224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44514"/>
            <a:ext cx="5760640" cy="251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7149" y="5013176"/>
            <a:ext cx="31242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7493" y="5373216"/>
            <a:ext cx="666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5399" y="5597053"/>
            <a:ext cx="3238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3059" y="1329341"/>
            <a:ext cx="1612851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247" y="1410475"/>
            <a:ext cx="1612851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1678" y="3298031"/>
            <a:ext cx="1612851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8126" y="3900852"/>
            <a:ext cx="1612851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3121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691680" y="260648"/>
            <a:ext cx="6840760" cy="3384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JO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مساحة المثلث = </a:t>
            </a:r>
            <a:r>
              <a:rPr lang="en-US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ar-JO" sz="32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/</a:t>
            </a:r>
            <a:r>
              <a:rPr lang="ar-JO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</a:t>
            </a:r>
            <a:r>
              <a:rPr lang="ar-JO" sz="2400" b="1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القاعده</a:t>
            </a:r>
            <a:r>
              <a:rPr lang="ar-JO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× الارتفاع النازل عليها)</a:t>
            </a:r>
            <a:endParaRPr lang="ar-SA" sz="2400" b="1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 rtl="1"/>
            <a:endParaRPr lang="ar-SA" sz="24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 rtl="1"/>
            <a:endParaRPr lang="ar-SA" sz="2400" b="1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 rtl="1"/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 مساحة </a:t>
            </a:r>
            <a:r>
              <a:rPr lang="ar-SA" sz="2400" b="1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الدائره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= </a:t>
            </a:r>
            <a:r>
              <a:rPr lang="en-US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                 )     /2          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×  </a:t>
            </a:r>
            <a:r>
              <a:rPr lang="en-US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(r                   </a:t>
            </a:r>
            <a:endParaRPr lang="ar-SA" sz="2400" b="1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 rtl="1"/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مساحة </a:t>
            </a:r>
            <a:r>
              <a:rPr lang="ar-SA" sz="2400" b="1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الدائره</a:t>
            </a:r>
            <a:r>
              <a:rPr lang="en-US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=   </a:t>
            </a:r>
            <a:r>
              <a:rPr lang="ar-JO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</a:t>
            </a:r>
            <a:endParaRPr lang="en-US" sz="24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2666" y="1952836"/>
            <a:ext cx="757547" cy="43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رابط كسهم مستقيم 3"/>
          <p:cNvCxnSpPr/>
          <p:nvPr/>
        </p:nvCxnSpPr>
        <p:spPr>
          <a:xfrm flipH="1">
            <a:off x="2482761" y="1318836"/>
            <a:ext cx="1258678" cy="6919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4139953" y="1268760"/>
            <a:ext cx="1152127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2725" y="2449802"/>
            <a:ext cx="121285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رابط مستقيم 14"/>
          <p:cNvCxnSpPr/>
          <p:nvPr/>
        </p:nvCxnSpPr>
        <p:spPr>
          <a:xfrm flipH="1">
            <a:off x="5112060" y="2445075"/>
            <a:ext cx="432048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 flipH="1">
            <a:off x="3168435" y="2437895"/>
            <a:ext cx="432048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0483" y="4221465"/>
            <a:ext cx="1943625" cy="244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9535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C:\Users\a\Desktop\PIC-764-13361383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شكل بيضاوي 2"/>
          <p:cNvSpPr/>
          <p:nvPr/>
        </p:nvSpPr>
        <p:spPr>
          <a:xfrm>
            <a:off x="3347864" y="476672"/>
            <a:ext cx="3168352" cy="23042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المجموعه</a:t>
            </a:r>
            <a:r>
              <a:rPr lang="ar-JO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JO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الثالثه</a:t>
            </a:r>
            <a:r>
              <a:rPr lang="ar-JO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23528" y="3024986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3200" b="1" dirty="0"/>
              <a:t>تقوم بتبليط </a:t>
            </a:r>
            <a:r>
              <a:rPr lang="ar-SA" sz="3200" b="1" dirty="0" err="1"/>
              <a:t>الدائره</a:t>
            </a:r>
            <a:r>
              <a:rPr lang="ar-SA" sz="3200" b="1" dirty="0"/>
              <a:t> بواسطة مربعات</a:t>
            </a:r>
          </a:p>
          <a:p>
            <a:pPr algn="r"/>
            <a:r>
              <a:rPr lang="ar-SA" sz="3200" b="1" dirty="0" err="1" smtClean="0"/>
              <a:t>متطابقه</a:t>
            </a:r>
            <a:r>
              <a:rPr lang="ar-SA" sz="3200" b="1" dirty="0" smtClean="0"/>
              <a:t> </a:t>
            </a:r>
            <a:r>
              <a:rPr lang="ar-SA" sz="3200" b="1" dirty="0"/>
              <a:t>طول ضلع المربع يساوي نصف قطر </a:t>
            </a:r>
            <a:r>
              <a:rPr lang="ar-SA" sz="3200" b="1" dirty="0" err="1" smtClean="0"/>
              <a:t>الدائره</a:t>
            </a:r>
            <a:r>
              <a:rPr lang="ar-SA" sz="3200" b="1" dirty="0" smtClean="0"/>
              <a:t>.</a:t>
            </a:r>
            <a:endParaRPr lang="ar-JO" sz="3200" b="1" dirty="0"/>
          </a:p>
          <a:p>
            <a:pPr algn="r"/>
            <a:endParaRPr lang="ar-JO" sz="3200" b="1" dirty="0"/>
          </a:p>
          <a:p>
            <a:endParaRPr lang="ar-JO" sz="2400" b="1" dirty="0" smtClean="0"/>
          </a:p>
          <a:p>
            <a:endParaRPr lang="ar-JO" sz="2400" b="1" dirty="0"/>
          </a:p>
          <a:p>
            <a:endParaRPr lang="ar-JO" sz="2400" b="1" dirty="0" smtClean="0"/>
          </a:p>
          <a:p>
            <a:r>
              <a:rPr lang="ar-SA" sz="2400" b="1" dirty="0" smtClean="0"/>
              <a:t> </a:t>
            </a:r>
            <a:endParaRPr lang="en-US" sz="2400" b="1" dirty="0"/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071974"/>
            <a:ext cx="2552179" cy="499283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2645987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250" y="689748"/>
            <a:ext cx="23050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92695"/>
            <a:ext cx="23050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3" y="845096"/>
            <a:ext cx="86518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92694"/>
            <a:ext cx="23050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842149"/>
            <a:ext cx="86518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3157" y="854673"/>
            <a:ext cx="86518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9225" y="2924944"/>
            <a:ext cx="23050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2876" y="3046604"/>
            <a:ext cx="86518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4838" y="3109245"/>
            <a:ext cx="86518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0589" y="3925699"/>
            <a:ext cx="86518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0588" y="3109245"/>
            <a:ext cx="86518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5" y="3935005"/>
            <a:ext cx="86518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4211" y="2956844"/>
            <a:ext cx="23050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2" y="3075383"/>
            <a:ext cx="86518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967204"/>
            <a:ext cx="86518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7800" y="3935005"/>
            <a:ext cx="86518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5164" y="3054162"/>
            <a:ext cx="86518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16" name="شكل بيضاوي 15"/>
          <p:cNvSpPr/>
          <p:nvPr/>
        </p:nvSpPr>
        <p:spPr>
          <a:xfrm>
            <a:off x="4304925" y="3154465"/>
            <a:ext cx="1696124" cy="16382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401750" y="1004227"/>
            <a:ext cx="791691" cy="57242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FF"/>
                </a:solidFill>
              </a:rPr>
              <a:t>r</a:t>
            </a:r>
            <a:endParaRPr lang="en-US" sz="3200" b="1" dirty="0">
              <a:solidFill>
                <a:srgbClr val="FF00FF"/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2554150" y="1156627"/>
            <a:ext cx="791691" cy="57242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FF"/>
                </a:solidFill>
              </a:rPr>
              <a:t>r</a:t>
            </a:r>
            <a:endParaRPr lang="en-US" sz="32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98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763" y="-311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2880320"/>
          </a:xfrm>
        </p:spPr>
        <p:txBody>
          <a:bodyPr>
            <a:normAutofit/>
          </a:bodyPr>
          <a:lstStyle/>
          <a:p>
            <a:r>
              <a:rPr lang="ar-JO" sz="2400" dirty="0" smtClean="0"/>
              <a:t> ان مساحة الدائرة = مساحة 4 مربعات بالتقريب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</a:t>
            </a:r>
            <a:r>
              <a:rPr lang="en-US" sz="1800" dirty="0" smtClean="0"/>
              <a:t>²</a:t>
            </a:r>
            <a:r>
              <a:rPr lang="en-US" sz="2400" dirty="0" smtClean="0"/>
              <a:t>= r </a:t>
            </a:r>
            <a:r>
              <a:rPr lang="ar-JO" sz="2400" dirty="0"/>
              <a:t>×</a:t>
            </a:r>
            <a:r>
              <a:rPr lang="en-US" sz="2400" dirty="0" smtClean="0"/>
              <a:t>r= </a:t>
            </a:r>
            <a:r>
              <a:rPr lang="ar-JO" sz="2400" dirty="0" smtClean="0"/>
              <a:t>لذا مساحة المربع = الضلع × نفسه </a:t>
            </a:r>
            <a:br>
              <a:rPr lang="ar-JO" sz="2400" dirty="0" smtClean="0"/>
            </a:br>
            <a:r>
              <a:rPr lang="ar-JO" sz="2400" dirty="0" smtClean="0"/>
              <a:t>مساحة المربع =  3 سم × 3 سم </a:t>
            </a:r>
            <a:br>
              <a:rPr lang="ar-JO" sz="2400" dirty="0" smtClean="0"/>
            </a:br>
            <a:r>
              <a:rPr lang="ar-JO" sz="2400" dirty="0" smtClean="0"/>
              <a:t>مساحة المربع = 9 سم </a:t>
            </a:r>
            <a:r>
              <a:rPr lang="ar-JO" sz="2400" dirty="0"/>
              <a:t>2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4</a:t>
            </a:r>
            <a:r>
              <a:rPr lang="ar-JO" sz="2400" dirty="0" smtClean="0"/>
              <a:t>لذا مساحة الدائرة = مساحة المربع </a:t>
            </a:r>
            <a:r>
              <a:rPr lang="ar-JO" sz="2400" dirty="0"/>
              <a:t>×</a:t>
            </a:r>
            <a:r>
              <a:rPr lang="ar-JO" sz="2400" dirty="0" smtClean="0"/>
              <a:t/>
            </a:r>
            <a:br>
              <a:rPr lang="ar-JO" sz="2400" dirty="0" smtClean="0"/>
            </a:br>
            <a:r>
              <a:rPr lang="ar-JO" sz="2400" dirty="0" smtClean="0"/>
              <a:t>)</a:t>
            </a:r>
            <a:r>
              <a:rPr lang="az-Cyrl-AZ" sz="2400" dirty="0" smtClean="0"/>
              <a:t>∏</a:t>
            </a:r>
            <a:r>
              <a:rPr lang="ar-JO" sz="2400" dirty="0" smtClean="0"/>
              <a:t>  (</a:t>
            </a:r>
            <a:r>
              <a:rPr lang="en-US" sz="2400" dirty="0" smtClean="0"/>
              <a:t>4</a:t>
            </a:r>
            <a:r>
              <a:rPr lang="ar-JO" sz="2400" dirty="0" smtClean="0"/>
              <a:t>    </a:t>
            </a:r>
            <a:r>
              <a:rPr lang="ar-JO" sz="2400" dirty="0"/>
              <a:t>×</a:t>
            </a:r>
            <a:r>
              <a:rPr lang="en-US" sz="2400" dirty="0" smtClean="0"/>
              <a:t>r²</a:t>
            </a:r>
            <a:r>
              <a:rPr lang="ar-JO" sz="2400" dirty="0" smtClean="0"/>
              <a:t>مساحة </a:t>
            </a:r>
            <a:r>
              <a:rPr lang="ar-JO" sz="2400" dirty="0" err="1" smtClean="0"/>
              <a:t>الدائره</a:t>
            </a:r>
            <a:r>
              <a:rPr lang="ar-JO" sz="2400" dirty="0" smtClean="0"/>
              <a:t>    ≈    ͌</a:t>
            </a:r>
            <a:endParaRPr lang="en-US" sz="2400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21088"/>
            <a:ext cx="230425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انفجار 2 3"/>
          <p:cNvSpPr/>
          <p:nvPr/>
        </p:nvSpPr>
        <p:spPr>
          <a:xfrm>
            <a:off x="6732240" y="188640"/>
            <a:ext cx="2232248" cy="1800200"/>
          </a:xfrm>
          <a:prstGeom prst="irregularSeal2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 smtClean="0">
                <a:solidFill>
                  <a:srgbClr val="FF0000"/>
                </a:solidFill>
                <a:cs typeface="+mj-cs"/>
              </a:rPr>
              <a:t>نستنتج</a:t>
            </a:r>
            <a:endParaRPr lang="en-US" sz="2000" b="1" dirty="0">
              <a:solidFill>
                <a:srgbClr val="FF0000"/>
              </a:solidFill>
              <a:cs typeface="+mj-cs"/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 flipH="1">
            <a:off x="2915816" y="4221088"/>
            <a:ext cx="1152128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>
            <a:stCxn id="13318" idx="3"/>
          </p:cNvCxnSpPr>
          <p:nvPr/>
        </p:nvCxnSpPr>
        <p:spPr>
          <a:xfrm flipV="1">
            <a:off x="4067944" y="4221088"/>
            <a:ext cx="0" cy="108012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>
            <a:endCxn id="13318" idx="0"/>
          </p:cNvCxnSpPr>
          <p:nvPr/>
        </p:nvCxnSpPr>
        <p:spPr>
          <a:xfrm flipV="1">
            <a:off x="2915816" y="4221088"/>
            <a:ext cx="0" cy="108012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flipH="1">
            <a:off x="2915816" y="5298264"/>
            <a:ext cx="1152128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4067944" y="1484784"/>
            <a:ext cx="360040" cy="328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8" name="مستطيل 17"/>
          <p:cNvSpPr/>
          <p:nvPr/>
        </p:nvSpPr>
        <p:spPr>
          <a:xfrm>
            <a:off x="3167933" y="1484784"/>
            <a:ext cx="360040" cy="328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" name="مستطيل 9"/>
          <p:cNvSpPr/>
          <p:nvPr/>
        </p:nvSpPr>
        <p:spPr>
          <a:xfrm>
            <a:off x="3219435" y="5304049"/>
            <a:ext cx="3946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dirty="0"/>
              <a:t> </a:t>
            </a:r>
            <a:r>
              <a:rPr lang="en-US" sz="3200" b="1" dirty="0" smtClean="0"/>
              <a:t>r</a:t>
            </a:r>
            <a:endParaRPr lang="en-US" sz="3200" b="1" dirty="0"/>
          </a:p>
        </p:txBody>
      </p:sp>
      <p:sp>
        <p:nvSpPr>
          <p:cNvPr id="20" name="مستطيل 19"/>
          <p:cNvSpPr/>
          <p:nvPr/>
        </p:nvSpPr>
        <p:spPr>
          <a:xfrm>
            <a:off x="2521156" y="4468760"/>
            <a:ext cx="3946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dirty="0"/>
              <a:t> </a:t>
            </a:r>
            <a:r>
              <a:rPr lang="en-US" sz="3200" b="1" dirty="0" smtClean="0"/>
              <a:t>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330564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C:\Users\a\Desktop\PowerPoint_Wallpapers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pPr lvl="0" algn="r"/>
            <a:r>
              <a:rPr lang="ar-JO" sz="3200" dirty="0" smtClean="0">
                <a:solidFill>
                  <a:srgbClr val="CC0099"/>
                </a:solidFill>
              </a:rPr>
              <a:t>المجموعة الرابعة</a:t>
            </a:r>
            <a:r>
              <a:rPr lang="ar-JO" sz="3200" dirty="0">
                <a:solidFill>
                  <a:srgbClr val="CC0099"/>
                </a:solidFill>
              </a:rPr>
              <a:t>: </a:t>
            </a:r>
            <a:r>
              <a:rPr lang="ar-JO" sz="3200" dirty="0">
                <a:solidFill>
                  <a:srgbClr val="00B0F0"/>
                </a:solidFill>
              </a:rPr>
              <a:t/>
            </a:r>
            <a:br>
              <a:rPr lang="ar-JO" sz="3200" dirty="0">
                <a:solidFill>
                  <a:srgbClr val="00B0F0"/>
                </a:solidFill>
              </a:rPr>
            </a:br>
            <a:r>
              <a:rPr lang="ar-JO" sz="3200" dirty="0" smtClean="0">
                <a:solidFill>
                  <a:srgbClr val="00B0F0"/>
                </a:solidFill>
              </a:rPr>
              <a:t>تقوم </a:t>
            </a:r>
            <a:r>
              <a:rPr lang="ar-JO" sz="3200" dirty="0">
                <a:solidFill>
                  <a:srgbClr val="00B0F0"/>
                </a:solidFill>
              </a:rPr>
              <a:t>بحصر الدائرة في مربع طول ضلعه يساوي قطر </a:t>
            </a:r>
            <a:r>
              <a:rPr lang="ar-JO" sz="3200" dirty="0" err="1">
                <a:solidFill>
                  <a:srgbClr val="00B0F0"/>
                </a:solidFill>
              </a:rPr>
              <a:t>الدائره</a:t>
            </a:r>
            <a:r>
              <a:rPr lang="ar-JO" sz="3200" dirty="0" smtClean="0">
                <a:solidFill>
                  <a:srgbClr val="00B0F0"/>
                </a:solidFill>
              </a:rPr>
              <a:t>.</a:t>
            </a:r>
            <a:br>
              <a:rPr lang="ar-JO" sz="3200" dirty="0" smtClean="0">
                <a:solidFill>
                  <a:srgbClr val="00B0F0"/>
                </a:solidFill>
              </a:rPr>
            </a:br>
            <a:r>
              <a:rPr lang="ar-AE" sz="2800" b="1" dirty="0" smtClean="0"/>
              <a:t>و</a:t>
            </a:r>
            <a:r>
              <a:rPr lang="ar-JO" sz="2800" b="1" dirty="0" smtClean="0"/>
              <a:t>ن</a:t>
            </a:r>
            <a:r>
              <a:rPr lang="ar-AE" sz="2800" b="1" dirty="0" smtClean="0"/>
              <a:t>جد </a:t>
            </a:r>
            <a:r>
              <a:rPr lang="ar-AE" sz="2800" b="1" dirty="0"/>
              <a:t>مساحتها عن طريق تحويلها إلى مضلع ومقارنه مساحه المضلع الناتج بمساحه مربع طوله أصغر من المربع الحاصر بوحدة واحدة.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ar-JO" sz="3200" dirty="0" smtClean="0">
                <a:solidFill>
                  <a:srgbClr val="00B0F0"/>
                </a:solidFill>
              </a:rPr>
              <a:t/>
            </a:r>
            <a:br>
              <a:rPr lang="ar-JO" sz="3200" dirty="0" smtClean="0">
                <a:solidFill>
                  <a:srgbClr val="00B0F0"/>
                </a:solidFill>
              </a:rPr>
            </a:b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6736" y="4453358"/>
            <a:ext cx="1368152" cy="176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653136"/>
            <a:ext cx="1296144" cy="169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7776" y="4437112"/>
            <a:ext cx="1380169" cy="172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9420" y="4509120"/>
            <a:ext cx="1368152" cy="16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خطط انسيابي: شريط مثقب 5"/>
          <p:cNvSpPr/>
          <p:nvPr/>
        </p:nvSpPr>
        <p:spPr>
          <a:xfrm>
            <a:off x="1509346" y="2060848"/>
            <a:ext cx="7301916" cy="1944216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JO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JO" sz="2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مثال 1</a:t>
            </a:r>
            <a:r>
              <a:rPr lang="ar-JO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:نرسم </a:t>
            </a:r>
            <a:r>
              <a:rPr lang="ar-JO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دائره</a:t>
            </a:r>
            <a:r>
              <a:rPr lang="ar-JO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طول قطرها  ثلاثة وحدات ونحصرها بمربع طول ضلعه ثلاث وحدات كما بالشكل نحول </a:t>
            </a:r>
            <a:r>
              <a:rPr lang="ar-JO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الدائره</a:t>
            </a:r>
            <a:r>
              <a:rPr lang="ar-JO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الى مضلع ثم نقوم بعد الوحدات داخل المضلع وعددها  سبعة وحدات ثم نقارنها بمساحة مضلع مربع طول ضلعه اصغر من ضلع   المربع بوحد ه 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63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/>
          <a:lstStyle/>
          <a:p>
            <a:r>
              <a:rPr lang="ar-JO" dirty="0" smtClean="0"/>
              <a:t>ان عدد الوحدات التي بالمربع الصغير + طول ضلع المربع الكبير مساوي لعدد الوحدات داخل </a:t>
            </a:r>
            <a:r>
              <a:rPr lang="ar-JO" dirty="0" err="1" smtClean="0"/>
              <a:t>الدائره</a:t>
            </a:r>
            <a:r>
              <a:rPr lang="ar-JO" dirty="0" smtClean="0"/>
              <a:t> </a:t>
            </a:r>
            <a:endParaRPr lang="en-US" dirty="0"/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6965656" y="29879"/>
            <a:ext cx="2088232" cy="1512168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JO" sz="3200" b="1" dirty="0" smtClean="0">
                <a:ln w="11430"/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نستنتج ان</a:t>
            </a:r>
            <a:endParaRPr lang="en-US" sz="3200" b="1" dirty="0">
              <a:ln w="11430"/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69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5041"/>
            <a:ext cx="9252520" cy="71287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87949" y="4293096"/>
            <a:ext cx="48965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a=</a:t>
            </a:r>
            <a:r>
              <a:rPr kumimoji="0" lang="el-GR" sz="5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π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effectLst/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r²</a:t>
            </a:r>
            <a:endParaRPr kumimoji="0" lang="ar-SA" sz="7200" b="1" i="0" u="none" strike="noStrike" cap="none" normalizeH="0" baseline="0" dirty="0" smtClean="0">
              <a:ln>
                <a:noFill/>
              </a:ln>
              <a:effectLst/>
              <a:latin typeface="Baskerville Old Face" pitchFamily="18" charset="0"/>
              <a:cs typeface="Arial" pitchFamily="34" charset="0"/>
            </a:endParaRPr>
          </a:p>
        </p:txBody>
      </p:sp>
      <p:sp>
        <p:nvSpPr>
          <p:cNvPr id="3" name="مجسم مشطوف الحواف 2"/>
          <p:cNvSpPr/>
          <p:nvPr/>
        </p:nvSpPr>
        <p:spPr>
          <a:xfrm>
            <a:off x="323528" y="476672"/>
            <a:ext cx="6408712" cy="2525798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JO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</a:t>
            </a:r>
            <a:r>
              <a:rPr lang="ar-JO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ستنتج ان مساحة </a:t>
            </a:r>
            <a:r>
              <a:rPr lang="ar-JO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الدائره</a:t>
            </a:r>
            <a:r>
              <a:rPr lang="ar-JO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هي نفسها في الفعاليات التي قمنا بها وهي: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243408"/>
            <a:ext cx="14509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5234" y="-85041"/>
            <a:ext cx="14509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550221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http://www.youtube.com/watch?v=pOFvzo-ABiw</a:t>
            </a:r>
          </a:p>
        </p:txBody>
      </p:sp>
    </p:spTree>
    <p:extLst>
      <p:ext uri="{BB962C8B-B14F-4D97-AF65-F5344CB8AC3E}">
        <p14:creationId xmlns:p14="http://schemas.microsoft.com/office/powerpoint/2010/main" xmlns="" val="180465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\Desktop\image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وسيلة شرح على شكل سحابة 2"/>
          <p:cNvSpPr/>
          <p:nvPr/>
        </p:nvSpPr>
        <p:spPr>
          <a:xfrm>
            <a:off x="1187624" y="548680"/>
            <a:ext cx="7416824" cy="432048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schemeClr val="tx1"/>
                </a:solidFill>
                <a:ea typeface="Calibri"/>
                <a:cs typeface="Traditional Arabic"/>
              </a:rPr>
              <a:t>اراد صاحب بيت ابو محمد ان يبلط قطعه دائريه من حديقته ذهب لصاحب البلاط وطلب منه أن يقوم بتبليط </a:t>
            </a:r>
            <a:r>
              <a:rPr lang="ar-SA" sz="2400" b="1" dirty="0" err="1">
                <a:solidFill>
                  <a:schemeClr val="tx1"/>
                </a:solidFill>
                <a:ea typeface="Calibri"/>
                <a:cs typeface="Traditional Arabic"/>
              </a:rPr>
              <a:t>الحديقه</a:t>
            </a:r>
            <a:r>
              <a:rPr lang="ar-SA" sz="2400" b="1" dirty="0">
                <a:solidFill>
                  <a:schemeClr val="tx1"/>
                </a:solidFill>
                <a:ea typeface="Calibri"/>
                <a:cs typeface="Traditional Arabic"/>
              </a:rPr>
              <a:t>، فطلب منه  البلاط أن يقوم بحساب مساحة </a:t>
            </a:r>
            <a:r>
              <a:rPr lang="ar-SA" sz="2400" b="1" dirty="0" err="1">
                <a:solidFill>
                  <a:schemeClr val="tx1"/>
                </a:solidFill>
                <a:ea typeface="Calibri"/>
                <a:cs typeface="Traditional Arabic"/>
              </a:rPr>
              <a:t>الحديقه</a:t>
            </a:r>
            <a:r>
              <a:rPr lang="ar-SA" sz="2400" b="1" dirty="0">
                <a:solidFill>
                  <a:schemeClr val="tx1"/>
                </a:solidFill>
                <a:ea typeface="Calibri"/>
                <a:cs typeface="Traditional Arabic"/>
              </a:rPr>
              <a:t> من اجل أن يقوم بتحديد عدد البلاطات التي سيحتاجها من اجل تبليط </a:t>
            </a:r>
            <a:r>
              <a:rPr lang="ar-SA" sz="2400" b="1" dirty="0" err="1">
                <a:solidFill>
                  <a:schemeClr val="tx1"/>
                </a:solidFill>
                <a:ea typeface="Calibri"/>
                <a:cs typeface="Traditional Arabic"/>
              </a:rPr>
              <a:t>الحديقه</a:t>
            </a:r>
            <a:r>
              <a:rPr lang="ar-SA" sz="2400" b="1" dirty="0">
                <a:solidFill>
                  <a:schemeClr val="tx1"/>
                </a:solidFill>
                <a:ea typeface="Calibri"/>
                <a:cs typeface="Traditional Arabic"/>
              </a:rPr>
              <a:t>.</a:t>
            </a:r>
            <a:endParaRPr lang="en-US" sz="1600" b="1" dirty="0">
              <a:solidFill>
                <a:schemeClr val="tx1"/>
              </a:solidFill>
              <a:ea typeface="Calibri"/>
              <a:cs typeface="Arial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schemeClr val="tx1"/>
                </a:solidFill>
                <a:ea typeface="Calibri"/>
                <a:cs typeface="Traditional Arabic"/>
              </a:rPr>
              <a:t>هيا بنا نساعد ابو محمد</a:t>
            </a:r>
            <a:r>
              <a:rPr lang="ar-SA" b="1" dirty="0">
                <a:solidFill>
                  <a:schemeClr val="tx1"/>
                </a:solidFill>
                <a:ea typeface="Calibri"/>
                <a:cs typeface="Traditional Arabic"/>
              </a:rPr>
              <a:t>.</a:t>
            </a:r>
            <a:endParaRPr lang="en-US" sz="1200" b="1" dirty="0">
              <a:solidFill>
                <a:schemeClr val="tx1"/>
              </a:solidFill>
              <a:ea typeface="Calibri"/>
              <a:cs typeface="Arial"/>
            </a:endParaRPr>
          </a:p>
          <a:p>
            <a:r>
              <a:rPr lang="ar-SA" b="1" dirty="0">
                <a:solidFill>
                  <a:schemeClr val="tx1"/>
                </a:solidFill>
                <a:ea typeface="Calibri"/>
                <a:cs typeface="Traditional Arabic"/>
              </a:rPr>
              <a:t>اقترحوا عليه حلولا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589240"/>
            <a:ext cx="1800200" cy="113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شكل بيضاوي 1"/>
          <p:cNvSpPr/>
          <p:nvPr/>
        </p:nvSpPr>
        <p:spPr>
          <a:xfrm>
            <a:off x="5652120" y="5301208"/>
            <a:ext cx="2952328" cy="122413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 smtClean="0">
                <a:hlinkClick r:id="rId4"/>
              </a:rPr>
              <a:t>اغنية </a:t>
            </a:r>
            <a:r>
              <a:rPr lang="ar-SA" dirty="0" err="1" smtClean="0">
                <a:hlinkClick r:id="rId4"/>
              </a:rPr>
              <a:t>الدائره</a:t>
            </a:r>
            <a:r>
              <a:rPr lang="ar-SA" dirty="0" smtClean="0"/>
              <a:t> </a:t>
            </a:r>
          </a:p>
          <a:p>
            <a:pPr algn="ctr"/>
            <a:r>
              <a:rPr lang="en-US" dirty="0" smtClean="0">
                <a:hlinkClick r:id="rId4"/>
              </a:rPr>
              <a:t>http://www.youtube.com/watch?v=eiHWHT_8WrE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7952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\Desktop\image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ordArt 5" descr="2209391"/>
          <p:cNvSpPr>
            <a:spLocks noChangeArrowheads="1" noChangeShapeType="1" noTextEdit="1"/>
          </p:cNvSpPr>
          <p:nvPr/>
        </p:nvSpPr>
        <p:spPr bwMode="auto">
          <a:xfrm>
            <a:off x="2771800" y="404664"/>
            <a:ext cx="4191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JO" sz="3600" b="1" kern="10" dirty="0"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prstShdw prst="shdw17" dist="17961" dir="2700000">
                    <a:srgbClr val="FFFFFF">
                      <a:gamma/>
                      <a:shade val="60000"/>
                      <a:invGamma/>
                    </a:srgbClr>
                  </a:prstShdw>
                </a:effectLst>
                <a:latin typeface="BN Anna Bold"/>
              </a:rPr>
              <a:t>إيجاد قانون مساحة الدائرة</a:t>
            </a:r>
            <a:endParaRPr lang="en-US" sz="3600" b="1" kern="10" dirty="0">
              <a:blipFill dpi="0" rotWithShape="1">
                <a:blip r:embed="rId3"/>
                <a:srcRect/>
                <a:tile tx="0" ty="0" sx="100000" sy="100000" flip="none" algn="tl"/>
              </a:blipFill>
              <a:effectLst>
                <a:prstShdw prst="shdw17" dist="17961" dir="2700000">
                  <a:srgbClr val="FFFFFF">
                    <a:gamma/>
                    <a:shade val="60000"/>
                    <a:invGamma/>
                  </a:srgbClr>
                </a:prstShdw>
              </a:effectLst>
              <a:latin typeface="BN Anna Bold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2339752" y="1340768"/>
            <a:ext cx="5688632" cy="46805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هذه </a:t>
            </a:r>
            <a:r>
              <a:rPr lang="ar-JO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العارضه</a:t>
            </a:r>
            <a:r>
              <a:rPr lang="ar-JO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ستكون الناتج النهائي لعمل الطلاب في المجموعات </a:t>
            </a:r>
            <a:r>
              <a:rPr lang="ar-JO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الاربعه</a:t>
            </a:r>
            <a:r>
              <a:rPr lang="ar-JO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حيث تلخص نتيجة اعمالهم </a:t>
            </a:r>
            <a:r>
              <a:rPr lang="ar-JO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المشتركه</a:t>
            </a:r>
            <a:r>
              <a:rPr lang="ar-JO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وطرق توصلهم الى قانون ايجاد مساحة </a:t>
            </a:r>
            <a:r>
              <a:rPr lang="ar-JO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الدائره</a:t>
            </a:r>
            <a:r>
              <a:rPr lang="ar-JO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وبرهنته.</a:t>
            </a:r>
          </a:p>
          <a:p>
            <a:pPr algn="ctr"/>
            <a:r>
              <a:rPr lang="ar-JO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هذه </a:t>
            </a:r>
            <a:r>
              <a:rPr lang="ar-JO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العارضه</a:t>
            </a:r>
            <a:r>
              <a:rPr lang="ar-JO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هي </a:t>
            </a:r>
            <a:r>
              <a:rPr lang="ar-JO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الوسيله</a:t>
            </a:r>
            <a:r>
              <a:rPr lang="ar-JO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التي سيستعملونها في المؤتمر الذي سيعرض </a:t>
            </a:r>
            <a:r>
              <a:rPr lang="ar-JO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في الصف لمناقشة ما توصلوا اليه وعليهم </a:t>
            </a:r>
            <a:r>
              <a:rPr lang="ar-JO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الاجابه</a:t>
            </a:r>
            <a:r>
              <a:rPr lang="ar-JO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عن تساؤلات </a:t>
            </a:r>
            <a:r>
              <a:rPr lang="ar-JO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الطلاب</a:t>
            </a:r>
            <a:r>
              <a:rPr lang="ar-JO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08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\Desktop\image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79" y="5013176"/>
            <a:ext cx="1512169" cy="156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وسيلة شرح بيضاوية 1"/>
          <p:cNvSpPr/>
          <p:nvPr/>
        </p:nvSpPr>
        <p:spPr>
          <a:xfrm>
            <a:off x="1115616" y="476672"/>
            <a:ext cx="7488832" cy="2952328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400" b="1" dirty="0" smtClean="0">
                <a:solidFill>
                  <a:schemeClr val="tx1"/>
                </a:solidFill>
              </a:rPr>
              <a:t>تلخيص عمل </a:t>
            </a:r>
            <a:r>
              <a:rPr lang="ar-JO" sz="2400" b="1" dirty="0" err="1" smtClean="0">
                <a:solidFill>
                  <a:schemeClr val="tx1"/>
                </a:solidFill>
              </a:rPr>
              <a:t>المجموعه</a:t>
            </a:r>
            <a:r>
              <a:rPr lang="ar-JO" sz="2400" b="1" dirty="0" smtClean="0">
                <a:solidFill>
                  <a:schemeClr val="tx1"/>
                </a:solidFill>
              </a:rPr>
              <a:t> الاولى</a:t>
            </a:r>
            <a:r>
              <a:rPr lang="ar-JO" sz="2400" b="1" dirty="0" smtClean="0">
                <a:solidFill>
                  <a:srgbClr val="92D050"/>
                </a:solidFill>
              </a:rPr>
              <a:t>:</a:t>
            </a:r>
          </a:p>
          <a:p>
            <a:pPr algn="ctr"/>
            <a:r>
              <a:rPr lang="ar-JO" sz="2400" b="1" dirty="0" smtClean="0">
                <a:solidFill>
                  <a:srgbClr val="92D050"/>
                </a:solidFill>
              </a:rPr>
              <a:t>هذه </a:t>
            </a:r>
            <a:r>
              <a:rPr lang="ar-JO" sz="2400" b="1" dirty="0" err="1" smtClean="0">
                <a:solidFill>
                  <a:srgbClr val="92D050"/>
                </a:solidFill>
              </a:rPr>
              <a:t>المجموعه</a:t>
            </a:r>
            <a:r>
              <a:rPr lang="ar-JO" sz="2400" b="1" dirty="0" smtClean="0">
                <a:solidFill>
                  <a:srgbClr val="92D050"/>
                </a:solidFill>
              </a:rPr>
              <a:t> كانت عليها ان </a:t>
            </a:r>
            <a:r>
              <a:rPr lang="ar-SA" sz="2400" b="1" dirty="0" smtClean="0">
                <a:solidFill>
                  <a:srgbClr val="92D050"/>
                </a:solidFill>
              </a:rPr>
              <a:t>تقوم </a:t>
            </a:r>
            <a:r>
              <a:rPr lang="ar-SA" sz="2400" b="1" dirty="0">
                <a:solidFill>
                  <a:srgbClr val="92D050"/>
                </a:solidFill>
              </a:rPr>
              <a:t>بتقسيم </a:t>
            </a:r>
            <a:r>
              <a:rPr lang="ar-SA" sz="2400" b="1" dirty="0" err="1">
                <a:solidFill>
                  <a:srgbClr val="92D050"/>
                </a:solidFill>
              </a:rPr>
              <a:t>الدائره</a:t>
            </a:r>
            <a:r>
              <a:rPr lang="ar-SA" sz="2400" b="1" dirty="0">
                <a:solidFill>
                  <a:srgbClr val="92D050"/>
                </a:solidFill>
              </a:rPr>
              <a:t> الى قطاعات </a:t>
            </a:r>
            <a:r>
              <a:rPr lang="ar-SA" sz="2400" b="1" dirty="0" err="1" smtClean="0">
                <a:solidFill>
                  <a:srgbClr val="92D050"/>
                </a:solidFill>
              </a:rPr>
              <a:t>متساويه</a:t>
            </a:r>
            <a:r>
              <a:rPr lang="ar-SA" sz="2400" b="1" dirty="0" smtClean="0">
                <a:solidFill>
                  <a:srgbClr val="92D050"/>
                </a:solidFill>
              </a:rPr>
              <a:t> ثم </a:t>
            </a:r>
            <a:r>
              <a:rPr lang="ar-SA" sz="2400" b="1" dirty="0">
                <a:solidFill>
                  <a:srgbClr val="92D050"/>
                </a:solidFill>
              </a:rPr>
              <a:t>تقص القطاعات وتركب من القطاعات متوازي اضلاع  </a:t>
            </a:r>
            <a:r>
              <a:rPr lang="ar-JO" sz="2400" b="1" dirty="0" smtClean="0">
                <a:solidFill>
                  <a:srgbClr val="92D050"/>
                </a:solidFill>
              </a:rPr>
              <a:t>ثم تجد مساحة </a:t>
            </a:r>
            <a:r>
              <a:rPr lang="ar-JO" sz="2400" b="1" dirty="0" err="1" smtClean="0">
                <a:solidFill>
                  <a:srgbClr val="92D050"/>
                </a:solidFill>
              </a:rPr>
              <a:t>الدائره</a:t>
            </a:r>
            <a:r>
              <a:rPr lang="ar-JO" sz="2400" b="1" dirty="0" smtClean="0">
                <a:solidFill>
                  <a:srgbClr val="92D050"/>
                </a:solidFill>
              </a:rPr>
              <a:t> تقوم باستنتاج قانون عام </a:t>
            </a:r>
            <a:r>
              <a:rPr lang="ar-JO" sz="2400" b="1" dirty="0" err="1" smtClean="0">
                <a:solidFill>
                  <a:srgbClr val="92D050"/>
                </a:solidFill>
              </a:rPr>
              <a:t>لايجاد</a:t>
            </a:r>
            <a:r>
              <a:rPr lang="ar-JO" sz="2400" b="1" dirty="0" smtClean="0">
                <a:solidFill>
                  <a:srgbClr val="92D050"/>
                </a:solidFill>
              </a:rPr>
              <a:t> مساحة </a:t>
            </a:r>
            <a:r>
              <a:rPr lang="ar-JO" sz="2400" b="1" dirty="0" err="1" smtClean="0">
                <a:solidFill>
                  <a:srgbClr val="92D050"/>
                </a:solidFill>
              </a:rPr>
              <a:t>الدائره</a:t>
            </a:r>
            <a:endParaRPr lang="en-US" sz="2400" b="1" dirty="0">
              <a:solidFill>
                <a:srgbClr val="92D05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7" y="5013176"/>
            <a:ext cx="1656185" cy="156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6300192" y="5661248"/>
            <a:ext cx="64807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59634"/>
            <a:ext cx="352425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رابط كسهم مستقيم 11"/>
          <p:cNvCxnSpPr/>
          <p:nvPr/>
        </p:nvCxnSpPr>
        <p:spPr>
          <a:xfrm flipH="1">
            <a:off x="3779912" y="5661248"/>
            <a:ext cx="64807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وسيلة شرح على شكل سحابة 7"/>
          <p:cNvSpPr/>
          <p:nvPr/>
        </p:nvSpPr>
        <p:spPr>
          <a:xfrm>
            <a:off x="4932040" y="3284984"/>
            <a:ext cx="3888432" cy="158417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 </a:t>
            </a:r>
            <a:endParaRPr lang="ar-SA" dirty="0"/>
          </a:p>
          <a:p>
            <a:pPr algn="ctr"/>
            <a:r>
              <a:rPr lang="ar-SA" dirty="0" smtClean="0"/>
              <a:t>فيديو و</a:t>
            </a:r>
            <a:r>
              <a:rPr lang="ar-JO" dirty="0" smtClean="0"/>
              <a:t>ابلت</a:t>
            </a:r>
            <a:endParaRPr lang="ar-SA" dirty="0" smtClean="0"/>
          </a:p>
          <a:p>
            <a:pPr algn="ctr"/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www.youtube.com/watch?v=YokKp3pwVFc</a:t>
            </a:r>
            <a:endParaRPr lang="ar-SA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3175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\Desktop\image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827584" y="116632"/>
            <a:ext cx="7776864" cy="172819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dirty="0" smtClean="0"/>
              <a:t>مساحة متوازي الاضلاع = القاعدة ×الارتفاع </a:t>
            </a:r>
          </a:p>
          <a:p>
            <a:pPr algn="ctr"/>
            <a:endParaRPr lang="ar-JO" dirty="0" smtClean="0">
              <a:solidFill>
                <a:schemeClr val="tx1"/>
              </a:solidFill>
            </a:endParaRPr>
          </a:p>
          <a:p>
            <a:pPr algn="ctr" rtl="1"/>
            <a:r>
              <a:rPr lang="ar-JO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مساحة </a:t>
            </a:r>
            <a:r>
              <a:rPr lang="ar-JO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الدائره</a:t>
            </a:r>
            <a:r>
              <a:rPr lang="ar-JO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lang="ar-JO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= </a:t>
            </a:r>
            <a:r>
              <a:rPr lang="el-GR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Π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ar-JO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×          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ar-JO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ar-JO" dirty="0" smtClean="0">
                <a:solidFill>
                  <a:schemeClr val="tx1"/>
                </a:solidFill>
              </a:rPr>
              <a:t>               </a:t>
            </a:r>
          </a:p>
          <a:p>
            <a:pPr algn="ctr" rtl="1"/>
            <a:r>
              <a:rPr lang="ar-JO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endParaRPr lang="ar-JO" dirty="0">
              <a:solidFill>
                <a:schemeClr val="tx1"/>
              </a:solidFill>
            </a:endParaRPr>
          </a:p>
          <a:p>
            <a:pPr algn="ctr" rtl="1"/>
            <a:r>
              <a:rPr lang="ar-JO" b="1" dirty="0" smtClean="0">
                <a:solidFill>
                  <a:schemeClr val="tx1"/>
                </a:solidFill>
              </a:rPr>
              <a:t>نحول متوازي الاضلاع الى مستطيل بواسطة انزال ارتفاع وقص </a:t>
            </a:r>
            <a:r>
              <a:rPr lang="ar-JO" b="1" dirty="0" err="1" smtClean="0">
                <a:solidFill>
                  <a:schemeClr val="tx1"/>
                </a:solidFill>
              </a:rPr>
              <a:t>القطعه</a:t>
            </a:r>
            <a:r>
              <a:rPr lang="ar-JO" b="1" dirty="0" smtClean="0">
                <a:solidFill>
                  <a:schemeClr val="tx1"/>
                </a:solidFill>
              </a:rPr>
              <a:t> ووضعها في الطرف الثاني 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ar-JO" b="1" dirty="0" smtClean="0">
                <a:solidFill>
                  <a:schemeClr val="tx1"/>
                </a:solidFill>
              </a:rPr>
              <a:t>من متوازي الاضلاع </a:t>
            </a:r>
            <a:r>
              <a:rPr lang="ar-JO" b="1" dirty="0">
                <a:solidFill>
                  <a:schemeClr val="tx1"/>
                </a:solidFill>
              </a:rPr>
              <a:t>فيتحول الشكل الى </a:t>
            </a:r>
            <a:r>
              <a:rPr lang="ar-JO" b="1" dirty="0" smtClean="0">
                <a:solidFill>
                  <a:schemeClr val="tx1"/>
                </a:solidFill>
              </a:rPr>
              <a:t>مستطيل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89040"/>
            <a:ext cx="352425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2349" y="1991449"/>
            <a:ext cx="2000250" cy="124301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32931"/>
            <a:ext cx="315118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رابط كسهم مستقيم 8"/>
          <p:cNvCxnSpPr/>
          <p:nvPr/>
        </p:nvCxnSpPr>
        <p:spPr>
          <a:xfrm>
            <a:off x="2843808" y="458670"/>
            <a:ext cx="0" cy="2520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3702474" y="458670"/>
            <a:ext cx="0" cy="2520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>
            <a:off x="2987824" y="3839976"/>
            <a:ext cx="0" cy="136815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مستطيل 10"/>
          <p:cNvSpPr/>
          <p:nvPr/>
        </p:nvSpPr>
        <p:spPr>
          <a:xfrm>
            <a:off x="1979712" y="4221088"/>
            <a:ext cx="43204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r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15" name="رابط كسهم مستقيم 14"/>
          <p:cNvCxnSpPr/>
          <p:nvPr/>
        </p:nvCxnSpPr>
        <p:spPr>
          <a:xfrm>
            <a:off x="2366927" y="4524052"/>
            <a:ext cx="41488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12"/>
          <p:cNvSpPr/>
          <p:nvPr/>
        </p:nvSpPr>
        <p:spPr>
          <a:xfrm>
            <a:off x="4319366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dirty="0"/>
          </a:p>
        </p:txBody>
      </p:sp>
      <p:sp>
        <p:nvSpPr>
          <p:cNvPr id="14" name="مستطيل 13"/>
          <p:cNvSpPr/>
          <p:nvPr/>
        </p:nvSpPr>
        <p:spPr>
          <a:xfrm>
            <a:off x="4067418" y="710698"/>
            <a:ext cx="51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π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Baskerville Old Face" pitchFamily="18" charset="0"/>
                <a:ea typeface="Times New Roman" pitchFamily="18" charset="0"/>
                <a:cs typeface="Arial" pitchFamily="34" charset="0"/>
              </a:rPr>
              <a:t>r²</a:t>
            </a:r>
            <a:endParaRPr lang="ar-SA" sz="2800" b="1" dirty="0">
              <a:solidFill>
                <a:schemeClr val="bg2">
                  <a:lumMod val="25000"/>
                </a:schemeClr>
              </a:solidFill>
              <a:latin typeface="Baskerville Old Fac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12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\Desktop\image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4724400" y="13716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ar-SA" b="1">
                <a:solidFill>
                  <a:srgbClr val="470FB7"/>
                </a:solidFill>
                <a:cs typeface="Times New Roman" pitchFamily="18" charset="0"/>
              </a:rPr>
              <a:t>مساحة </a:t>
            </a:r>
            <a:r>
              <a:rPr lang="ar-LB" b="1">
                <a:solidFill>
                  <a:srgbClr val="470FB7"/>
                </a:solidFill>
                <a:cs typeface="Times New Roman" pitchFamily="18" charset="0"/>
              </a:rPr>
              <a:t>المستطيل</a:t>
            </a:r>
            <a:r>
              <a:rPr lang="ar-SA" b="1">
                <a:solidFill>
                  <a:srgbClr val="470FB7"/>
                </a:solidFill>
                <a:cs typeface="Times New Roman" pitchFamily="18" charset="0"/>
              </a:rPr>
              <a:t> = مساحة الدائرة 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2667000" y="1981200"/>
            <a:ext cx="502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LB" b="1" dirty="0">
                <a:solidFill>
                  <a:srgbClr val="470FB7"/>
                </a:solidFill>
                <a:cs typeface="Times New Roman" pitchFamily="18" charset="0"/>
              </a:rPr>
              <a:t>تذكّر: </a:t>
            </a:r>
            <a:r>
              <a:rPr lang="ar-SA" b="1" dirty="0">
                <a:solidFill>
                  <a:srgbClr val="470FB7"/>
                </a:solidFill>
                <a:cs typeface="Times New Roman" pitchFamily="18" charset="0"/>
              </a:rPr>
              <a:t>مساحة </a:t>
            </a:r>
            <a:r>
              <a:rPr lang="ar-LB" b="1" dirty="0">
                <a:solidFill>
                  <a:srgbClr val="470FB7"/>
                </a:solidFill>
                <a:cs typeface="Times New Roman" pitchFamily="18" charset="0"/>
              </a:rPr>
              <a:t>المستطيل</a:t>
            </a:r>
            <a:r>
              <a:rPr lang="ar-SA" dirty="0">
                <a:solidFill>
                  <a:srgbClr val="470FB7"/>
                </a:solidFill>
                <a:cs typeface="Times New Roman" pitchFamily="18" charset="0"/>
              </a:rPr>
              <a:t> </a:t>
            </a:r>
            <a:r>
              <a:rPr lang="ar-SA" b="1" dirty="0">
                <a:solidFill>
                  <a:srgbClr val="470FB7"/>
                </a:solidFill>
                <a:cs typeface="Times New Roman" pitchFamily="18" charset="0"/>
              </a:rPr>
              <a:t>= </a:t>
            </a:r>
            <a:r>
              <a:rPr lang="ar-LB" b="1" dirty="0">
                <a:solidFill>
                  <a:srgbClr val="470FB7"/>
                </a:solidFill>
                <a:cs typeface="Times New Roman" pitchFamily="18" charset="0"/>
              </a:rPr>
              <a:t>الطول</a:t>
            </a:r>
            <a:r>
              <a:rPr lang="ar-SA" b="1" dirty="0">
                <a:solidFill>
                  <a:srgbClr val="470FB7"/>
                </a:solidFill>
                <a:cs typeface="Times New Roman" pitchFamily="18" charset="0"/>
              </a:rPr>
              <a:t> </a:t>
            </a:r>
            <a:r>
              <a:rPr lang="ar-JO" b="1" dirty="0" smtClean="0">
                <a:solidFill>
                  <a:srgbClr val="470FB7"/>
                </a:solidFill>
                <a:cs typeface="Times New Roman" pitchFamily="18" charset="0"/>
              </a:rPr>
              <a:t>   </a:t>
            </a:r>
            <a:r>
              <a:rPr lang="ar-SA" b="1" dirty="0" smtClean="0">
                <a:solidFill>
                  <a:srgbClr val="470FB7"/>
                </a:solidFill>
                <a:cs typeface="Times New Roman" pitchFamily="18" charset="0"/>
              </a:rPr>
              <a:t>×</a:t>
            </a:r>
            <a:r>
              <a:rPr lang="ar-JO" b="1" dirty="0" smtClean="0">
                <a:solidFill>
                  <a:srgbClr val="470FB7"/>
                </a:solidFill>
                <a:cs typeface="Times New Roman" pitchFamily="18" charset="0"/>
              </a:rPr>
              <a:t>    </a:t>
            </a:r>
            <a:r>
              <a:rPr lang="ar-SA" b="1" dirty="0" smtClean="0">
                <a:solidFill>
                  <a:srgbClr val="470FB7"/>
                </a:solidFill>
                <a:cs typeface="Times New Roman" pitchFamily="18" charset="0"/>
              </a:rPr>
              <a:t> </a:t>
            </a:r>
            <a:r>
              <a:rPr lang="ar-LB" b="1" dirty="0">
                <a:solidFill>
                  <a:srgbClr val="470FB7"/>
                </a:solidFill>
                <a:cs typeface="Times New Roman" pitchFamily="18" charset="0"/>
              </a:rPr>
              <a:t>العرض</a:t>
            </a:r>
            <a:endParaRPr lang="en-US" b="1" dirty="0">
              <a:solidFill>
                <a:srgbClr val="470FB7"/>
              </a:solidFill>
              <a:cs typeface="Times New Roman" pitchFamily="18" charset="0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2667000" y="4495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2362200" y="26670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LB" b="1" dirty="0">
                <a:solidFill>
                  <a:srgbClr val="470FB7"/>
                </a:solidFill>
                <a:cs typeface="Times New Roman" pitchFamily="18" charset="0"/>
              </a:rPr>
              <a:t>إذًا </a:t>
            </a:r>
            <a:r>
              <a:rPr lang="ar-SA" b="1" dirty="0">
                <a:solidFill>
                  <a:srgbClr val="470FB7"/>
                </a:solidFill>
                <a:cs typeface="Times New Roman" pitchFamily="18" charset="0"/>
              </a:rPr>
              <a:t>مساحة الدائرة</a:t>
            </a:r>
            <a:r>
              <a:rPr lang="ar-SA" dirty="0">
                <a:solidFill>
                  <a:srgbClr val="470FB7"/>
                </a:solidFill>
                <a:cs typeface="Times New Roman" pitchFamily="18" charset="0"/>
              </a:rPr>
              <a:t> </a:t>
            </a:r>
            <a:r>
              <a:rPr lang="ar-SA" b="1" dirty="0">
                <a:solidFill>
                  <a:srgbClr val="470FB7"/>
                </a:solidFill>
                <a:cs typeface="Times New Roman" pitchFamily="18" charset="0"/>
              </a:rPr>
              <a:t>= </a:t>
            </a:r>
            <a:r>
              <a:rPr lang="ar-LB" b="1" dirty="0">
                <a:solidFill>
                  <a:srgbClr val="470FB7"/>
                </a:solidFill>
                <a:cs typeface="Times New Roman" pitchFamily="18" charset="0"/>
              </a:rPr>
              <a:t>   الطول</a:t>
            </a:r>
            <a:r>
              <a:rPr lang="ar-SA" b="1" dirty="0">
                <a:solidFill>
                  <a:srgbClr val="470FB7"/>
                </a:solidFill>
                <a:cs typeface="Times New Roman" pitchFamily="18" charset="0"/>
              </a:rPr>
              <a:t> </a:t>
            </a:r>
            <a:r>
              <a:rPr lang="ar-LB" b="1" dirty="0">
                <a:solidFill>
                  <a:srgbClr val="470FB7"/>
                </a:solidFill>
                <a:cs typeface="Times New Roman" pitchFamily="18" charset="0"/>
              </a:rPr>
              <a:t>           </a:t>
            </a:r>
            <a:r>
              <a:rPr lang="ar-SA" b="1" dirty="0">
                <a:solidFill>
                  <a:srgbClr val="470FB7"/>
                </a:solidFill>
                <a:cs typeface="Times New Roman" pitchFamily="18" charset="0"/>
              </a:rPr>
              <a:t>× </a:t>
            </a:r>
            <a:r>
              <a:rPr lang="ar-LB" b="1" dirty="0">
                <a:solidFill>
                  <a:srgbClr val="470FB7"/>
                </a:solidFill>
                <a:cs typeface="Times New Roman" pitchFamily="18" charset="0"/>
              </a:rPr>
              <a:t>         العرض</a:t>
            </a:r>
            <a:endParaRPr lang="en-US" b="1" dirty="0">
              <a:solidFill>
                <a:srgbClr val="470FB7"/>
              </a:solidFill>
              <a:cs typeface="Times New Roman" pitchFamily="18" charset="0"/>
            </a:endParaRPr>
          </a:p>
        </p:txBody>
      </p:sp>
      <p:sp>
        <p:nvSpPr>
          <p:cNvPr id="35" name="Line 12"/>
          <p:cNvSpPr>
            <a:spLocks noChangeShapeType="1"/>
          </p:cNvSpPr>
          <p:nvPr/>
        </p:nvSpPr>
        <p:spPr bwMode="auto">
          <a:xfrm>
            <a:off x="4572000" y="3048000"/>
            <a:ext cx="0" cy="609600"/>
          </a:xfrm>
          <a:prstGeom prst="line">
            <a:avLst/>
          </a:prstGeom>
          <a:noFill/>
          <a:ln w="57150">
            <a:solidFill>
              <a:srgbClr val="FB902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Line 13"/>
          <p:cNvSpPr>
            <a:spLocks noChangeShapeType="1"/>
          </p:cNvSpPr>
          <p:nvPr/>
        </p:nvSpPr>
        <p:spPr bwMode="auto">
          <a:xfrm>
            <a:off x="2667000" y="3048000"/>
            <a:ext cx="0" cy="609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>
            <a:off x="5182507" y="4495800"/>
            <a:ext cx="0" cy="609600"/>
          </a:xfrm>
          <a:prstGeom prst="line">
            <a:avLst/>
          </a:prstGeom>
          <a:noFill/>
          <a:ln w="57150">
            <a:solidFill>
              <a:srgbClr val="FB902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Line 18"/>
          <p:cNvSpPr>
            <a:spLocks noChangeShapeType="1"/>
          </p:cNvSpPr>
          <p:nvPr/>
        </p:nvSpPr>
        <p:spPr bwMode="auto">
          <a:xfrm>
            <a:off x="2362200" y="4495800"/>
            <a:ext cx="0" cy="609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Cloud"/>
          <p:cNvSpPr>
            <a:spLocks noChangeAspect="1" noEditPoints="1" noChangeArrowheads="1"/>
          </p:cNvSpPr>
          <p:nvPr/>
        </p:nvSpPr>
        <p:spPr bwMode="auto">
          <a:xfrm>
            <a:off x="1333500" y="5095875"/>
            <a:ext cx="2057400" cy="6191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EAEAEA"/>
          </a:solidFill>
          <a:ln w="9525">
            <a:solidFill>
              <a:srgbClr val="FF0066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kumimoji="0" lang="ar-LB" sz="2000" b="1">
                <a:solidFill>
                  <a:srgbClr val="FF0066"/>
                </a:solidFill>
                <a:latin typeface="Agency FB" pitchFamily="34" charset="0"/>
                <a:cs typeface="Mudir MT" pitchFamily="2" charset="-78"/>
              </a:rPr>
              <a:t>نصف القطر</a:t>
            </a:r>
            <a:endParaRPr kumimoji="0" lang="he-IL" sz="2000" b="1">
              <a:solidFill>
                <a:srgbClr val="FF0066"/>
              </a:solidFill>
              <a:latin typeface="Agency FB" pitchFamily="34" charset="0"/>
              <a:cs typeface="Mudir MT" pitchFamily="2" charset="-78"/>
            </a:endParaRPr>
          </a:p>
        </p:txBody>
      </p:sp>
      <p:sp>
        <p:nvSpPr>
          <p:cNvPr id="43" name="Cloud"/>
          <p:cNvSpPr>
            <a:spLocks noChangeAspect="1" noEditPoints="1" noChangeArrowheads="1"/>
          </p:cNvSpPr>
          <p:nvPr/>
        </p:nvSpPr>
        <p:spPr bwMode="auto">
          <a:xfrm>
            <a:off x="3910073" y="5105400"/>
            <a:ext cx="2425856" cy="98789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EAEAEA"/>
          </a:solidFill>
          <a:ln w="9525">
            <a:solidFill>
              <a:srgbClr val="FB9025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r"/>
            <a:r>
              <a:rPr kumimoji="0" lang="ar-LB" sz="1800" b="1" dirty="0">
                <a:solidFill>
                  <a:srgbClr val="FB9025"/>
                </a:solidFill>
                <a:latin typeface="Agency FB" pitchFamily="34" charset="0"/>
                <a:cs typeface="Mudir MT" pitchFamily="2" charset="-78"/>
              </a:rPr>
              <a:t>نصف القطر × </a:t>
            </a:r>
            <a:r>
              <a:rPr kumimoji="0" lang="en-US" sz="1800" b="1" dirty="0" smtClean="0">
                <a:solidFill>
                  <a:srgbClr val="FB9025"/>
                </a:solidFill>
                <a:latin typeface="Agency FB" pitchFamily="34" charset="0"/>
                <a:cs typeface="Mudir MT" pitchFamily="2" charset="-78"/>
              </a:rPr>
              <a:t>3.14</a:t>
            </a:r>
            <a:endParaRPr kumimoji="0" lang="he-IL" sz="1800" b="1" dirty="0">
              <a:solidFill>
                <a:srgbClr val="FB9025"/>
              </a:solidFill>
              <a:latin typeface="Agency FB" pitchFamily="34" charset="0"/>
              <a:cs typeface="Mudir MT" pitchFamily="2" charset="-78"/>
            </a:endParaRPr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0782" y="180397"/>
            <a:ext cx="237807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انفجار 2 46"/>
          <p:cNvSpPr/>
          <p:nvPr/>
        </p:nvSpPr>
        <p:spPr>
          <a:xfrm>
            <a:off x="3859056" y="3439608"/>
            <a:ext cx="2476872" cy="119798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LB" b="1" dirty="0">
                <a:solidFill>
                  <a:srgbClr val="FB9025"/>
                </a:solidFill>
                <a:latin typeface="Agency FB" pitchFamily="34" charset="0"/>
                <a:cs typeface="Mudir MT" pitchFamily="2" charset="-78"/>
              </a:rPr>
              <a:t>نصف </a:t>
            </a:r>
          </a:p>
          <a:p>
            <a:pPr algn="ctr"/>
            <a:r>
              <a:rPr lang="ar-LB" b="1" dirty="0">
                <a:solidFill>
                  <a:srgbClr val="FB9025"/>
                </a:solidFill>
                <a:latin typeface="Agency FB" pitchFamily="34" charset="0"/>
                <a:cs typeface="Mudir MT" pitchFamily="2" charset="-78"/>
              </a:rPr>
              <a:t>طول المحيط</a:t>
            </a:r>
            <a:endParaRPr lang="he-IL" b="1" dirty="0">
              <a:solidFill>
                <a:srgbClr val="FB9025"/>
              </a:solidFill>
              <a:latin typeface="Agency FB" pitchFamily="34" charset="0"/>
              <a:cs typeface="Mudir MT" pitchFamily="2" charset="-78"/>
            </a:endParaRPr>
          </a:p>
        </p:txBody>
      </p:sp>
      <p:sp>
        <p:nvSpPr>
          <p:cNvPr id="49" name="انفجار 2 48"/>
          <p:cNvSpPr/>
          <p:nvPr/>
        </p:nvSpPr>
        <p:spPr>
          <a:xfrm>
            <a:off x="1333500" y="3526414"/>
            <a:ext cx="2476872" cy="1197986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LB" b="1" dirty="0" smtClean="0">
                <a:solidFill>
                  <a:srgbClr val="FF00FF"/>
                </a:solidFill>
                <a:latin typeface="Agency FB" pitchFamily="34" charset="0"/>
                <a:cs typeface="Mudir MT" pitchFamily="2" charset="-78"/>
              </a:rPr>
              <a:t>نصف </a:t>
            </a:r>
          </a:p>
          <a:p>
            <a:pPr algn="ctr"/>
            <a:r>
              <a:rPr lang="ar-LB" b="1" dirty="0" smtClean="0">
                <a:solidFill>
                  <a:srgbClr val="FF00FF"/>
                </a:solidFill>
                <a:latin typeface="Agency FB" pitchFamily="34" charset="0"/>
                <a:cs typeface="Mudir MT" pitchFamily="2" charset="-78"/>
              </a:rPr>
              <a:t>طول ال</a:t>
            </a:r>
            <a:r>
              <a:rPr lang="ar-JO" b="1" dirty="0" smtClean="0">
                <a:solidFill>
                  <a:srgbClr val="FF00FF"/>
                </a:solidFill>
                <a:latin typeface="Agency FB" pitchFamily="34" charset="0"/>
                <a:cs typeface="Mudir MT" pitchFamily="2" charset="-78"/>
              </a:rPr>
              <a:t>قطر</a:t>
            </a:r>
            <a:endParaRPr lang="he-IL" b="1" dirty="0">
              <a:solidFill>
                <a:srgbClr val="FF00FF"/>
              </a:solidFill>
              <a:latin typeface="Agency FB" pitchFamily="34" charset="0"/>
              <a:cs typeface="Mudi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3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45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95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4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5" grpId="0" animBg="1"/>
      <p:bldP spid="36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\Desktop\image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259632" y="2180648"/>
            <a:ext cx="6769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endParaRPr kumimoji="0" lang="en-US" sz="1800">
              <a:latin typeface="Comic Sans MS" pitchFamily="66" charset="0"/>
              <a:cs typeface="Arial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299319" y="1740910"/>
            <a:ext cx="5943600" cy="3077766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LB" sz="2800" dirty="0">
                <a:solidFill>
                  <a:schemeClr val="tx1"/>
                </a:solidFill>
                <a:latin typeface="Arial Black" pitchFamily="34" charset="0"/>
              </a:rPr>
              <a:t>لإيجاد </a:t>
            </a:r>
            <a:r>
              <a:rPr lang="ar-LB" sz="2800" u="sng" dirty="0">
                <a:solidFill>
                  <a:schemeClr val="tx1"/>
                </a:solidFill>
                <a:latin typeface="Arial Black" pitchFamily="34" charset="0"/>
              </a:rPr>
              <a:t>مساحة الدائرة</a:t>
            </a:r>
            <a:r>
              <a:rPr lang="ar-LB" sz="28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endParaRPr lang="ar-JO" sz="28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ar-LB" sz="2800" dirty="0" smtClean="0">
                <a:solidFill>
                  <a:schemeClr val="tx1"/>
                </a:solidFill>
                <a:latin typeface="Arial Black" pitchFamily="34" charset="0"/>
              </a:rPr>
              <a:t>نضرب </a:t>
            </a:r>
            <a:endParaRPr lang="ar-LB" sz="2800" dirty="0">
              <a:solidFill>
                <a:schemeClr val="tx1"/>
              </a:solidFill>
              <a:latin typeface="Arial Black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ar-LB" sz="2800" dirty="0">
                <a:solidFill>
                  <a:schemeClr val="tx1"/>
                </a:solidFill>
                <a:latin typeface="Arial Black" pitchFamily="34" charset="0"/>
              </a:rPr>
              <a:t>نصف القطر في نصف القطر في النسبة التقريبيّة </a:t>
            </a:r>
            <a:r>
              <a:rPr lang="ar-LB" sz="2800" dirty="0" smtClean="0">
                <a:solidFill>
                  <a:schemeClr val="tx1"/>
                </a:solidFill>
                <a:latin typeface="Arial Black" pitchFamily="34" charset="0"/>
              </a:rPr>
              <a:t>الثابتة</a:t>
            </a:r>
            <a:endParaRPr lang="ar-JO" sz="28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>
              <a:spcBef>
                <a:spcPct val="50000"/>
              </a:spcBef>
            </a:pPr>
            <a:endParaRPr lang="ar-JO" dirty="0">
              <a:solidFill>
                <a:srgbClr val="470FB7"/>
              </a:solidFill>
              <a:cs typeface="Mudir MT" pitchFamily="2" charset="-78"/>
            </a:endParaRPr>
          </a:p>
          <a:p>
            <a:pPr algn="ctr">
              <a:spcBef>
                <a:spcPct val="50000"/>
              </a:spcBef>
            </a:pPr>
            <a:endParaRPr lang="en-US" dirty="0">
              <a:solidFill>
                <a:srgbClr val="470FB7"/>
              </a:solidFill>
              <a:cs typeface="Mudir MT" pitchFamily="2" charset="-78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2794744" y="5373216"/>
            <a:ext cx="4405313" cy="838200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kumimoji="0" lang="en-US" sz="3200" b="1" dirty="0">
                <a:solidFill>
                  <a:srgbClr val="FF0066"/>
                </a:solidFill>
                <a:latin typeface="Comic Sans MS" pitchFamily="66" charset="0"/>
                <a:cs typeface="Arial" charset="0"/>
              </a:rPr>
              <a:t>S = r </a:t>
            </a:r>
            <a:r>
              <a:rPr kumimoji="0" lang="ar-LB" sz="3200" b="1" dirty="0">
                <a:solidFill>
                  <a:srgbClr val="FF0066"/>
                </a:solidFill>
                <a:latin typeface="Comic Sans MS" pitchFamily="66" charset="0"/>
                <a:cs typeface="Arial" charset="0"/>
              </a:rPr>
              <a:t>×</a:t>
            </a:r>
            <a:r>
              <a:rPr kumimoji="0" lang="en-US" sz="3200" b="1" dirty="0">
                <a:solidFill>
                  <a:srgbClr val="FF0066"/>
                </a:solidFill>
                <a:latin typeface="Comic Sans MS" pitchFamily="66" charset="0"/>
                <a:cs typeface="Arial" charset="0"/>
              </a:rPr>
              <a:t> r </a:t>
            </a:r>
            <a:r>
              <a:rPr kumimoji="0" lang="ar-LB" sz="3200" b="1" dirty="0">
                <a:solidFill>
                  <a:srgbClr val="FF0066"/>
                </a:solidFill>
                <a:latin typeface="Comic Sans MS" pitchFamily="66" charset="0"/>
                <a:cs typeface="Arial" charset="0"/>
              </a:rPr>
              <a:t>×</a:t>
            </a:r>
            <a:r>
              <a:rPr kumimoji="0" lang="en-US" sz="3200" b="1" dirty="0">
                <a:solidFill>
                  <a:srgbClr val="FF0066"/>
                </a:solidFill>
                <a:latin typeface="Comic Sans MS" pitchFamily="66" charset="0"/>
                <a:cs typeface="Arial" charset="0"/>
              </a:rPr>
              <a:t> 3.14</a:t>
            </a:r>
            <a:r>
              <a:rPr kumimoji="0" lang="en-US" sz="4400" b="1" dirty="0">
                <a:solidFill>
                  <a:schemeClr val="tx2"/>
                </a:solidFill>
                <a:latin typeface="Comic Sans MS" pitchFamily="66" charset="0"/>
                <a:cs typeface="Arial" charset="0"/>
              </a:rPr>
              <a:t> </a:t>
            </a:r>
          </a:p>
        </p:txBody>
      </p:sp>
      <p:sp>
        <p:nvSpPr>
          <p:cNvPr id="5" name="WordArt 23" descr="2209391"/>
          <p:cNvSpPr>
            <a:spLocks noChangeArrowheads="1" noChangeShapeType="1" noTextEdit="1"/>
          </p:cNvSpPr>
          <p:nvPr/>
        </p:nvSpPr>
        <p:spPr bwMode="auto">
          <a:xfrm>
            <a:off x="1908919" y="674110"/>
            <a:ext cx="4741863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JO" sz="3600" b="1" kern="10"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prstShdw prst="shdw17" dist="17961" dir="2700000">
                    <a:srgbClr val="FFFFFF">
                      <a:gamma/>
                      <a:shade val="60000"/>
                      <a:invGamma/>
                    </a:srgbClr>
                  </a:prstShdw>
                </a:effectLst>
                <a:latin typeface="BN Anna Bold"/>
              </a:rPr>
              <a:t>قانون إيجاد مساحة الدائرة</a:t>
            </a:r>
            <a:endParaRPr lang="en-US" sz="3600" b="1" kern="10">
              <a:blipFill dpi="0" rotWithShape="1">
                <a:blip r:embed="rId3"/>
                <a:srcRect/>
                <a:tile tx="0" ty="0" sx="100000" sy="100000" flip="none" algn="tl"/>
              </a:blipFill>
              <a:effectLst>
                <a:prstShdw prst="shdw17" dist="17961" dir="2700000">
                  <a:srgbClr val="FFFFFF">
                    <a:gamma/>
                    <a:shade val="60000"/>
                    <a:invGamma/>
                  </a:srgbClr>
                </a:prstShdw>
              </a:effectLst>
              <a:latin typeface="BN Anna Bold"/>
            </a:endParaRPr>
          </a:p>
        </p:txBody>
      </p:sp>
      <p:sp>
        <p:nvSpPr>
          <p:cNvPr id="7" name="Line 25"/>
          <p:cNvSpPr>
            <a:spLocks noChangeShapeType="1"/>
          </p:cNvSpPr>
          <p:nvPr/>
        </p:nvSpPr>
        <p:spPr bwMode="auto">
          <a:xfrm>
            <a:off x="2437176" y="4779885"/>
            <a:ext cx="504825" cy="504825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WordArt 26"/>
          <p:cNvSpPr>
            <a:spLocks noChangeArrowheads="1" noChangeShapeType="1" noTextEdit="1"/>
          </p:cNvSpPr>
          <p:nvPr/>
        </p:nvSpPr>
        <p:spPr bwMode="auto">
          <a:xfrm rot="20050740">
            <a:off x="1580593" y="4528568"/>
            <a:ext cx="1057275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JO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abic Transparent"/>
                <a:cs typeface="Arabic Transparent"/>
              </a:rPr>
              <a:t>بالرموز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rgbClr val="0000FF"/>
              </a:solidFill>
              <a:latin typeface="Arabic Transparent"/>
              <a:cs typeface="Arabic Transparent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0782" y="180397"/>
            <a:ext cx="237807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720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a\Desktop\image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796" y="-1854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6672"/>
            <a:ext cx="1616075" cy="11271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Text Box 68"/>
          <p:cNvSpPr txBox="1">
            <a:spLocks noChangeArrowheads="1"/>
          </p:cNvSpPr>
          <p:nvPr/>
        </p:nvSpPr>
        <p:spPr bwMode="auto">
          <a:xfrm>
            <a:off x="457200" y="2286000"/>
            <a:ext cx="4405313" cy="838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kumimoji="0" lang="en-US" sz="3200" b="1">
                <a:solidFill>
                  <a:srgbClr val="FF0066"/>
                </a:solidFill>
                <a:latin typeface="Comic Sans MS" pitchFamily="66" charset="0"/>
                <a:cs typeface="Arial" charset="0"/>
              </a:rPr>
              <a:t>S = r </a:t>
            </a:r>
            <a:r>
              <a:rPr kumimoji="0" lang="ar-LB" sz="3200" b="1">
                <a:solidFill>
                  <a:srgbClr val="FF0066"/>
                </a:solidFill>
                <a:latin typeface="Comic Sans MS" pitchFamily="66" charset="0"/>
                <a:cs typeface="Arial" charset="0"/>
              </a:rPr>
              <a:t>×</a:t>
            </a:r>
            <a:r>
              <a:rPr kumimoji="0" lang="en-US" sz="3200" b="1">
                <a:solidFill>
                  <a:srgbClr val="FF0066"/>
                </a:solidFill>
                <a:latin typeface="Comic Sans MS" pitchFamily="66" charset="0"/>
                <a:cs typeface="Arial" charset="0"/>
              </a:rPr>
              <a:t> r </a:t>
            </a:r>
            <a:r>
              <a:rPr kumimoji="0" lang="ar-LB" sz="3200" b="1">
                <a:solidFill>
                  <a:srgbClr val="FF0066"/>
                </a:solidFill>
                <a:latin typeface="Comic Sans MS" pitchFamily="66" charset="0"/>
                <a:cs typeface="Arial" charset="0"/>
              </a:rPr>
              <a:t>×</a:t>
            </a:r>
            <a:r>
              <a:rPr kumimoji="0" lang="en-US" sz="3200" b="1">
                <a:solidFill>
                  <a:srgbClr val="FF0066"/>
                </a:solidFill>
                <a:latin typeface="Comic Sans MS" pitchFamily="66" charset="0"/>
                <a:cs typeface="Arial" charset="0"/>
              </a:rPr>
              <a:t> 3.14</a:t>
            </a:r>
            <a:r>
              <a:rPr kumimoji="0" lang="en-US" sz="4400" b="1">
                <a:solidFill>
                  <a:schemeClr val="tx2"/>
                </a:solidFill>
                <a:latin typeface="Comic Sans MS" pitchFamily="66" charset="0"/>
                <a:cs typeface="Arial" charset="0"/>
              </a:rPr>
              <a:t> </a:t>
            </a:r>
          </a:p>
        </p:txBody>
      </p:sp>
      <p:sp>
        <p:nvSpPr>
          <p:cNvPr id="5" name="Line 69"/>
          <p:cNvSpPr>
            <a:spLocks noChangeShapeType="1"/>
          </p:cNvSpPr>
          <p:nvPr/>
        </p:nvSpPr>
        <p:spPr bwMode="auto">
          <a:xfrm flipH="1" flipV="1">
            <a:off x="5029200" y="2743200"/>
            <a:ext cx="11430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WordArt 70"/>
          <p:cNvSpPr>
            <a:spLocks noChangeArrowheads="1" noChangeShapeType="1" noTextEdit="1"/>
          </p:cNvSpPr>
          <p:nvPr/>
        </p:nvSpPr>
        <p:spPr bwMode="auto">
          <a:xfrm>
            <a:off x="6477000" y="2590800"/>
            <a:ext cx="914400" cy="304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JO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abic Transparent"/>
                <a:cs typeface="Arabic Transparent"/>
              </a:rPr>
              <a:t>القانون</a:t>
            </a:r>
            <a:endParaRPr lang="en-US" sz="3600" b="1" kern="1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rgbClr val="0000FF"/>
              </a:solidFill>
              <a:latin typeface="Arabic Transparent"/>
              <a:cs typeface="Arabic Transparent"/>
            </a:endParaRPr>
          </a:p>
        </p:txBody>
      </p:sp>
      <p:sp>
        <p:nvSpPr>
          <p:cNvPr id="7" name="Line 71"/>
          <p:cNvSpPr>
            <a:spLocks noChangeShapeType="1"/>
          </p:cNvSpPr>
          <p:nvPr/>
        </p:nvSpPr>
        <p:spPr bwMode="auto">
          <a:xfrm flipH="1" flipV="1">
            <a:off x="4953000" y="3886200"/>
            <a:ext cx="11430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WordArt 72"/>
          <p:cNvSpPr>
            <a:spLocks noChangeArrowheads="1" noChangeShapeType="1" noTextEdit="1"/>
          </p:cNvSpPr>
          <p:nvPr/>
        </p:nvSpPr>
        <p:spPr bwMode="auto">
          <a:xfrm>
            <a:off x="6324600" y="3733800"/>
            <a:ext cx="17526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JO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abic Transparent"/>
                <a:cs typeface="Arabic Transparent"/>
              </a:rPr>
              <a:t>التعويض في القانون</a:t>
            </a:r>
            <a:endParaRPr lang="en-US" sz="3600" b="1" kern="1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rgbClr val="0000FF"/>
              </a:solidFill>
              <a:latin typeface="Arabic Transparent"/>
              <a:cs typeface="Arabic Transparent"/>
            </a:endParaRPr>
          </a:p>
        </p:txBody>
      </p:sp>
      <p:sp>
        <p:nvSpPr>
          <p:cNvPr id="9" name="Text Box 73"/>
          <p:cNvSpPr txBox="1">
            <a:spLocks noChangeArrowheads="1"/>
          </p:cNvSpPr>
          <p:nvPr/>
        </p:nvSpPr>
        <p:spPr bwMode="auto">
          <a:xfrm>
            <a:off x="457200" y="3429000"/>
            <a:ext cx="4405313" cy="838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kumimoji="0" lang="en-US" sz="3200" b="1" dirty="0">
                <a:solidFill>
                  <a:srgbClr val="FF0066"/>
                </a:solidFill>
                <a:latin typeface="Comic Sans MS" pitchFamily="66" charset="0"/>
                <a:cs typeface="Arial" charset="0"/>
              </a:rPr>
              <a:t>S = 5 </a:t>
            </a:r>
            <a:r>
              <a:rPr kumimoji="0" lang="ar-LB" sz="3200" b="1" dirty="0">
                <a:solidFill>
                  <a:srgbClr val="FF0066"/>
                </a:solidFill>
                <a:latin typeface="Comic Sans MS" pitchFamily="66" charset="0"/>
                <a:cs typeface="Arial" charset="0"/>
              </a:rPr>
              <a:t>×</a:t>
            </a:r>
            <a:r>
              <a:rPr kumimoji="0" lang="en-US" sz="3200" b="1" dirty="0">
                <a:solidFill>
                  <a:srgbClr val="FF0066"/>
                </a:solidFill>
                <a:latin typeface="Comic Sans MS" pitchFamily="66" charset="0"/>
                <a:cs typeface="Arial" charset="0"/>
              </a:rPr>
              <a:t> 5 </a:t>
            </a:r>
            <a:r>
              <a:rPr kumimoji="0" lang="ar-LB" sz="3200" b="1" dirty="0">
                <a:solidFill>
                  <a:srgbClr val="FF0066"/>
                </a:solidFill>
                <a:latin typeface="Comic Sans MS" pitchFamily="66" charset="0"/>
                <a:cs typeface="Arial" charset="0"/>
              </a:rPr>
              <a:t>×</a:t>
            </a:r>
            <a:r>
              <a:rPr kumimoji="0" lang="en-US" sz="3200" b="1" dirty="0">
                <a:solidFill>
                  <a:srgbClr val="FF0066"/>
                </a:solidFill>
                <a:latin typeface="Comic Sans MS" pitchFamily="66" charset="0"/>
                <a:cs typeface="Arial" charset="0"/>
              </a:rPr>
              <a:t> 3.14</a:t>
            </a:r>
            <a:r>
              <a:rPr kumimoji="0" lang="en-US" sz="4400" b="1" dirty="0">
                <a:solidFill>
                  <a:schemeClr val="tx2"/>
                </a:solidFill>
                <a:latin typeface="Comic Sans MS" pitchFamily="66" charset="0"/>
                <a:cs typeface="Arial" charset="0"/>
              </a:rPr>
              <a:t> </a:t>
            </a:r>
          </a:p>
        </p:txBody>
      </p:sp>
      <p:sp>
        <p:nvSpPr>
          <p:cNvPr id="10" name="Text Box 74"/>
          <p:cNvSpPr txBox="1">
            <a:spLocks noChangeArrowheads="1"/>
          </p:cNvSpPr>
          <p:nvPr/>
        </p:nvSpPr>
        <p:spPr bwMode="auto">
          <a:xfrm>
            <a:off x="1836216" y="4909200"/>
            <a:ext cx="3429000" cy="6556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kumimoji="0" lang="en-US" sz="3200" b="1">
                <a:solidFill>
                  <a:srgbClr val="FF0066"/>
                </a:solidFill>
                <a:latin typeface="Comic Sans MS" pitchFamily="66" charset="0"/>
                <a:cs typeface="Arial" charset="0"/>
              </a:rPr>
              <a:t>S =</a:t>
            </a:r>
            <a:r>
              <a:rPr kumimoji="0" lang="ar-LB" sz="3200" b="1">
                <a:solidFill>
                  <a:srgbClr val="FF0066"/>
                </a:solidFill>
                <a:latin typeface="Comic Sans MS" pitchFamily="66" charset="0"/>
                <a:cs typeface="Arial" charset="0"/>
              </a:rPr>
              <a:t> سم مربع </a:t>
            </a:r>
            <a:r>
              <a:rPr kumimoji="0" lang="en-US" sz="3200" b="1">
                <a:solidFill>
                  <a:srgbClr val="FF0066"/>
                </a:solidFill>
                <a:latin typeface="Comic Sans MS" pitchFamily="66" charset="0"/>
                <a:cs typeface="Arial" charset="0"/>
              </a:rPr>
              <a:t>78.5 </a:t>
            </a:r>
          </a:p>
        </p:txBody>
      </p:sp>
      <p:sp>
        <p:nvSpPr>
          <p:cNvPr id="11" name="Line 75"/>
          <p:cNvSpPr>
            <a:spLocks noChangeShapeType="1"/>
          </p:cNvSpPr>
          <p:nvPr/>
        </p:nvSpPr>
        <p:spPr bwMode="auto">
          <a:xfrm flipH="1" flipV="1">
            <a:off x="5524500" y="5346628"/>
            <a:ext cx="11430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WordArt 76"/>
          <p:cNvSpPr>
            <a:spLocks noChangeArrowheads="1" noChangeShapeType="1" noTextEdit="1"/>
          </p:cNvSpPr>
          <p:nvPr/>
        </p:nvSpPr>
        <p:spPr bwMode="auto">
          <a:xfrm>
            <a:off x="6930396" y="4984173"/>
            <a:ext cx="11430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JO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abic Transparent"/>
                <a:cs typeface="Arabic Transparent"/>
              </a:rPr>
              <a:t>النتيجة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rgbClr val="0000FF"/>
              </a:solidFill>
              <a:latin typeface="Arabic Transparent"/>
              <a:cs typeface="Arabic Transparent"/>
            </a:endParaRPr>
          </a:p>
        </p:txBody>
      </p:sp>
      <p:sp>
        <p:nvSpPr>
          <p:cNvPr id="3" name="تمرير أفقي 2"/>
          <p:cNvSpPr/>
          <p:nvPr/>
        </p:nvSpPr>
        <p:spPr>
          <a:xfrm>
            <a:off x="533400" y="176138"/>
            <a:ext cx="6019800" cy="1728192"/>
          </a:xfrm>
          <a:prstGeom prst="horizontalScroll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800" dirty="0" smtClean="0">
                <a:solidFill>
                  <a:schemeClr val="tx2"/>
                </a:solidFill>
              </a:rPr>
              <a:t>سم.  جد مساحتها</a:t>
            </a:r>
            <a:r>
              <a:rPr lang="en-US" sz="2800" dirty="0" smtClean="0">
                <a:solidFill>
                  <a:schemeClr val="tx2"/>
                </a:solidFill>
              </a:rPr>
              <a:t>5</a:t>
            </a:r>
            <a:r>
              <a:rPr lang="ar-JO" sz="2800" dirty="0" smtClean="0">
                <a:solidFill>
                  <a:schemeClr val="tx2"/>
                </a:solidFill>
              </a:rPr>
              <a:t> معطى </a:t>
            </a:r>
            <a:r>
              <a:rPr lang="ar-JO" sz="2800" dirty="0" err="1" smtClean="0">
                <a:solidFill>
                  <a:schemeClr val="tx2"/>
                </a:solidFill>
              </a:rPr>
              <a:t>دائره</a:t>
            </a:r>
            <a:r>
              <a:rPr lang="ar-JO" sz="2800" dirty="0" smtClean="0">
                <a:solidFill>
                  <a:schemeClr val="tx2"/>
                </a:solidFill>
              </a:rPr>
              <a:t> نصف قطرها = 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955040" y="1224900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Π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=  3.14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219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\Desktop\koko4-18330b9a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6" y="6928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تمرير أفقي 4"/>
          <p:cNvSpPr/>
          <p:nvPr/>
        </p:nvSpPr>
        <p:spPr>
          <a:xfrm>
            <a:off x="1835696" y="404664"/>
            <a:ext cx="7056784" cy="53285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Arial Black" pitchFamily="34" charset="0"/>
              </a:rPr>
              <a:t>المجموعه</a:t>
            </a:r>
            <a:r>
              <a:rPr lang="ar-JO" sz="28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ar-JO" sz="28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Arial Black" pitchFamily="34" charset="0"/>
              </a:rPr>
              <a:t>الثانيه</a:t>
            </a:r>
            <a:r>
              <a:rPr lang="ar-JO" sz="28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Arial Black" pitchFamily="34" charset="0"/>
              </a:rPr>
              <a:t> :</a:t>
            </a:r>
            <a:r>
              <a:rPr lang="ar-JO" sz="2800" b="1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ar-JO" sz="2800" b="1" u="sng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</a:p>
          <a:p>
            <a:pPr algn="ctr"/>
            <a:endParaRPr lang="ar-JO" sz="2000" b="1" u="sng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r>
              <a:rPr lang="ar-JO" sz="2000" b="1" dirty="0" smtClean="0">
                <a:solidFill>
                  <a:schemeClr val="tx1"/>
                </a:solidFill>
                <a:latin typeface="Arial Black" pitchFamily="34" charset="0"/>
                <a:cs typeface="Mudir MT" pitchFamily="2" charset="-78"/>
              </a:rPr>
              <a:t>ت</a:t>
            </a:r>
            <a:r>
              <a:rPr lang="ar-SA" sz="2000" b="1" dirty="0" smtClean="0">
                <a:solidFill>
                  <a:schemeClr val="tx1"/>
                </a:solidFill>
                <a:latin typeface="Arial Black" pitchFamily="34" charset="0"/>
                <a:cs typeface="Mudir MT" pitchFamily="2" charset="-78"/>
              </a:rPr>
              <a:t>قوم </a:t>
            </a:r>
            <a:r>
              <a:rPr lang="ar-SA" sz="2000" b="1" dirty="0">
                <a:solidFill>
                  <a:schemeClr val="tx1"/>
                </a:solidFill>
                <a:latin typeface="Arial Black" pitchFamily="34" charset="0"/>
                <a:cs typeface="Mudir MT" pitchFamily="2" charset="-78"/>
              </a:rPr>
              <a:t>بأخذ خيوط من الصوف وتلصق الخيط بشكل محاذي لمحيط </a:t>
            </a:r>
            <a:r>
              <a:rPr lang="ar-SA" sz="2000" b="1" dirty="0" err="1">
                <a:solidFill>
                  <a:schemeClr val="tx1"/>
                </a:solidFill>
                <a:latin typeface="Arial Black" pitchFamily="34" charset="0"/>
                <a:cs typeface="Mudir MT" pitchFamily="2" charset="-78"/>
              </a:rPr>
              <a:t>الدائره</a:t>
            </a:r>
            <a:r>
              <a:rPr lang="ar-SA" sz="2000" b="1" dirty="0">
                <a:solidFill>
                  <a:schemeClr val="tx1"/>
                </a:solidFill>
                <a:latin typeface="Arial Black" pitchFamily="34" charset="0"/>
                <a:cs typeface="Mudir MT" pitchFamily="2" charset="-78"/>
              </a:rPr>
              <a:t> من الداخل ثم تقص الخيط عندما تغلق الخيط ثم تقوم بتكرار </a:t>
            </a:r>
            <a:r>
              <a:rPr lang="ar-SA" sz="2000" b="1" dirty="0" err="1">
                <a:solidFill>
                  <a:schemeClr val="tx1"/>
                </a:solidFill>
                <a:latin typeface="Arial Black" pitchFamily="34" charset="0"/>
                <a:cs typeface="Mudir MT" pitchFamily="2" charset="-78"/>
              </a:rPr>
              <a:t>العمليه</a:t>
            </a:r>
            <a:r>
              <a:rPr lang="ar-SA" sz="2000" b="1" dirty="0">
                <a:solidFill>
                  <a:schemeClr val="tx1"/>
                </a:solidFill>
                <a:latin typeface="Arial Black" pitchFamily="34" charset="0"/>
                <a:cs typeface="Mudir MT" pitchFamily="2" charset="-78"/>
              </a:rPr>
              <a:t> الى الداخل حتى تصل الى نقطة مركز </a:t>
            </a:r>
            <a:r>
              <a:rPr lang="ar-SA" sz="2000" b="1" dirty="0" err="1">
                <a:solidFill>
                  <a:schemeClr val="tx1"/>
                </a:solidFill>
                <a:latin typeface="Arial Black" pitchFamily="34" charset="0"/>
                <a:cs typeface="Mudir MT" pitchFamily="2" charset="-78"/>
              </a:rPr>
              <a:t>الدائره</a:t>
            </a:r>
            <a:r>
              <a:rPr lang="ar-SA" sz="2000" b="1" dirty="0">
                <a:solidFill>
                  <a:schemeClr val="tx1"/>
                </a:solidFill>
                <a:latin typeface="Arial Black" pitchFamily="34" charset="0"/>
                <a:cs typeface="Mudir MT" pitchFamily="2" charset="-78"/>
              </a:rPr>
              <a:t> . ثم تفتح الخيوط وترتبها فوق بعضها بحيث تضع الخيط الطويل اولا ثم الخيط الاقصر ثم الاقصر فينتج لديها مثلث تقوم بحساب مساحته ومنه تستنتج قانون مساحة </a:t>
            </a:r>
            <a:r>
              <a:rPr lang="ar-SA" sz="2000" b="1" dirty="0" err="1">
                <a:solidFill>
                  <a:schemeClr val="tx1"/>
                </a:solidFill>
                <a:latin typeface="Arial Black" pitchFamily="34" charset="0"/>
                <a:cs typeface="Mudir MT" pitchFamily="2" charset="-78"/>
              </a:rPr>
              <a:t>الدائره</a:t>
            </a:r>
            <a:r>
              <a:rPr lang="ar-SA" sz="2000" b="1" dirty="0">
                <a:solidFill>
                  <a:schemeClr val="tx1"/>
                </a:solidFill>
                <a:latin typeface="Arial Black" pitchFamily="34" charset="0"/>
                <a:cs typeface="Mudir MT" pitchFamily="2" charset="-78"/>
              </a:rPr>
              <a:t>.</a:t>
            </a:r>
            <a:endParaRPr lang="en-US" sz="2000" b="1" dirty="0">
              <a:solidFill>
                <a:schemeClr val="tx1"/>
              </a:solidFill>
              <a:latin typeface="Arial Black" pitchFamily="34" charset="0"/>
              <a:cs typeface="Mudir MT" pitchFamily="2" charset="-78"/>
            </a:endParaRPr>
          </a:p>
          <a:p>
            <a:pPr algn="ctr"/>
            <a:endParaRPr lang="en-US" sz="2000" b="1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" name="سهم إلى اليسار 5"/>
          <p:cNvSpPr/>
          <p:nvPr/>
        </p:nvSpPr>
        <p:spPr>
          <a:xfrm>
            <a:off x="1763688" y="6021288"/>
            <a:ext cx="2592288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606458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514</Words>
  <Application>Microsoft Office PowerPoint</Application>
  <PresentationFormat>On-screen Show (4:3)</PresentationFormat>
  <Paragraphs>92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نسق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 ان مساحة الدائرة = مساحة 4 مربعات بالتقريب  r²= r ×r= لذا مساحة المربع = الضلع × نفسه  مساحة المربع =  3 سم × 3 سم  مساحة المربع = 9 سم 2 4لذا مساحة الدائرة = مساحة المربع × )∏  (4    ×r²مساحة الدائره    ≈    ͌</vt:lpstr>
      <vt:lpstr>المجموعة الرابعة:  تقوم بحصر الدائرة في مربع طول ضلعه يساوي قطر الدائره. ونجد مساحتها عن طريق تحويلها إلى مضلع ومقارنه مساحه المضلع الناتج بمساحه مربع طوله أصغر من المربع الحاصر بوحدة واحدة.  </vt:lpstr>
      <vt:lpstr>ان عدد الوحدات التي بالمربع الصغير + طول ضلع المربع الكبير مساوي لعدد الوحدات داخل الدائره 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</dc:creator>
  <cp:lastModifiedBy>win7207</cp:lastModifiedBy>
  <cp:revision>64</cp:revision>
  <dcterms:created xsi:type="dcterms:W3CDTF">2013-01-25T12:53:35Z</dcterms:created>
  <dcterms:modified xsi:type="dcterms:W3CDTF">2013-01-26T09:08:57Z</dcterms:modified>
</cp:coreProperties>
</file>