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fld id="{3C138093-1094-46EE-BF99-96126F0BA24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200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4BDC7-7D8C-4116-8AFA-643E5ACA5EF9}" type="slidenum">
              <a:rPr lang="he-IL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9AE7-BB01-4ED8-B21E-6DA8AB1056A9}" type="slidenum">
              <a:rPr lang="he-IL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064B0-A2CC-43AD-8362-B5B5ED61F01A}" type="slidenum">
              <a:rPr lang="he-IL"/>
              <a:pPr/>
              <a:t>11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49CD0-9C72-4168-A6D1-F005EFD94B6E}" type="slidenum">
              <a:rPr lang="he-IL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3D522-A671-4F57-83B2-998A3CD4FC57}" type="slidenum">
              <a:rPr lang="he-IL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EC0B7-8490-4E34-BC98-F195C0D3E04A}" type="slidenum">
              <a:rPr lang="he-IL"/>
              <a:pPr/>
              <a:t>14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C2EC3-8BA1-4462-A7BA-73456C269E77}" type="slidenum">
              <a:rPr lang="he-IL"/>
              <a:pPr/>
              <a:t>15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AA78F-2DB1-4DD8-91B8-FC19C08EAEC0}" type="slidenum">
              <a:rPr lang="he-IL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23C76-05EA-4F5C-9AE7-0E4633445C08}" type="slidenum">
              <a:rPr lang="he-IL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0F005-B160-44D3-8DE3-049D192EDD82}" type="slidenum">
              <a:rPr lang="he-IL"/>
              <a:pPr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EE3A4-85CD-43F9-A7F4-CE1DD4EF945C}" type="slidenum">
              <a:rPr lang="he-IL"/>
              <a:pPr/>
              <a:t>19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3D835-3C40-444B-A8D6-A4CD61B48BB6}" type="slidenum">
              <a:rPr lang="he-IL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F2681-68B1-452F-BD61-E06AEC39F524}" type="slidenum">
              <a:rPr lang="he-IL"/>
              <a:pPr/>
              <a:t>20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F4966-3B76-4533-B1A3-26AB550B8BDB}" type="slidenum">
              <a:rPr lang="he-IL"/>
              <a:pPr/>
              <a:t>21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06F8B-1F1F-47C8-BCBE-F657B0FD56B0}" type="slidenum">
              <a:rPr lang="he-IL"/>
              <a:pPr/>
              <a:t>22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EA45F-41AB-433E-BE77-2FCE393D2B68}" type="slidenum">
              <a:rPr lang="he-IL"/>
              <a:pPr/>
              <a:t>23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0159D-403A-494A-8030-59241F7B04E9}" type="slidenum">
              <a:rPr lang="he-IL"/>
              <a:pPr/>
              <a:t>24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B2195-7010-4F9E-A33A-B0A79EAFE126}" type="slidenum">
              <a:rPr lang="he-IL"/>
              <a:pPr/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8C105-BEF1-41BA-A40D-13B7E771C8D4}" type="slidenum">
              <a:rPr lang="he-IL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95F5E-EAC3-43BD-B658-498066510E9A}" type="slidenum">
              <a:rPr lang="he-IL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BD68B-6271-4E8E-9FBC-CD90A28A9F5D}" type="slidenum">
              <a:rPr lang="he-IL"/>
              <a:pPr/>
              <a:t>28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5DB52-CEED-4F80-9C8C-5ECC9EA71742}" type="slidenum">
              <a:rPr lang="he-IL"/>
              <a:pPr/>
              <a:t>29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DB52-1B6D-4EDC-BAF2-0D012ADEC035}" type="slidenum">
              <a:rPr lang="he-IL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14FD1-0340-4A5B-A04F-46416496B18D}" type="slidenum">
              <a:rPr lang="he-IL"/>
              <a:pPr/>
              <a:t>30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91937-E2B0-4EEA-B42B-065F4C99DE78}" type="slidenum">
              <a:rPr lang="he-IL"/>
              <a:pPr/>
              <a:t>31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8CD71-AF4D-4F94-867E-F39BAB3D6850}" type="slidenum">
              <a:rPr lang="he-IL"/>
              <a:pPr/>
              <a:t>32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A3B88-50EC-4F02-91A4-3C51F7108EEA}" type="slidenum">
              <a:rPr lang="he-IL"/>
              <a:pPr/>
              <a:t>33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2BFFF-0B9F-4990-82BE-386F43151F33}" type="slidenum">
              <a:rPr lang="he-IL"/>
              <a:pPr/>
              <a:t>34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E7843-43CF-4FFF-A6BF-4A3E5F7F9792}" type="slidenum">
              <a:rPr lang="he-IL"/>
              <a:pPr/>
              <a:t>35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52F28-D4AE-4924-A6E8-82587C61E006}" type="slidenum">
              <a:rPr lang="he-IL"/>
              <a:pPr/>
              <a:t>36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E21E5-A71F-45AA-AB04-A2A1FA63AB0F}" type="slidenum">
              <a:rPr lang="he-IL"/>
              <a:pPr/>
              <a:t>37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A8F5C-0711-4F6A-875B-AC14AC4EF591}" type="slidenum">
              <a:rPr lang="he-IL"/>
              <a:pPr/>
              <a:t>38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16DB7-CA96-40E6-8924-08DCCEE16A8F}" type="slidenum">
              <a:rPr lang="he-IL"/>
              <a:pPr/>
              <a:t>39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DD944-732F-40DC-A7E4-24854DB01C9D}" type="slidenum">
              <a:rPr lang="he-IL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CCFE9-9C4F-4A51-902C-1BDF52D41D36}" type="slidenum">
              <a:rPr lang="he-IL"/>
              <a:pPr/>
              <a:t>40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FBB6E-B5B0-4208-BD43-3E840AE3C040}" type="slidenum">
              <a:rPr lang="he-IL"/>
              <a:pPr/>
              <a:t>41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7891C-CA37-4C67-8226-8D2472B332C9}" type="slidenum">
              <a:rPr lang="he-IL"/>
              <a:pPr/>
              <a:t>42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EC494-C7BB-454E-8FF1-E881D8A04E61}" type="slidenum">
              <a:rPr lang="he-IL"/>
              <a:pPr/>
              <a:t>43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D77EB-F420-4BD8-8D52-3DA8B70FB011}" type="slidenum">
              <a:rPr lang="he-IL"/>
              <a:pPr/>
              <a:t>44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600C9-7ABD-4124-A15D-05A1383A21BF}" type="slidenum">
              <a:rPr lang="he-IL"/>
              <a:pPr/>
              <a:t>45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A3E4D-07A4-41F6-A95C-F02FF3F45E29}" type="slidenum">
              <a:rPr lang="he-IL"/>
              <a:pPr/>
              <a:t>46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D94E9-D7D9-46E4-BFB5-1FD9CC98CA2E}" type="slidenum">
              <a:rPr lang="he-IL"/>
              <a:pPr/>
              <a:t>47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B1CAD-92CB-4DEC-B431-7DA9F88879D5}" type="slidenum">
              <a:rPr lang="he-IL"/>
              <a:pPr/>
              <a:t>48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49BD6-9AF2-46CF-8722-856B59A26661}" type="slidenum">
              <a:rPr lang="he-IL"/>
              <a:pPr/>
              <a:t>49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CA2E1-DD8A-4004-B33A-D5A1811F8B6E}" type="slidenum">
              <a:rPr lang="he-IL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931E-D50B-4EB6-A449-C79CCD05EB25}" type="slidenum">
              <a:rPr lang="he-IL"/>
              <a:pPr/>
              <a:t>50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9C259-170D-4C78-9A5B-A805EE3D7B1C}" type="slidenum">
              <a:rPr lang="he-IL"/>
              <a:pPr/>
              <a:t>51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00C9-7CD4-46C2-BEB9-1AEC529A5DE3}" type="slidenum">
              <a:rPr lang="he-IL"/>
              <a:pPr/>
              <a:t>52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C22FA-9E12-4BC7-8243-241CACFF1A73}" type="slidenum">
              <a:rPr lang="he-IL"/>
              <a:pPr/>
              <a:t>53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2EFCB-82B9-4001-B314-C659391DE60A}" type="slidenum">
              <a:rPr lang="he-IL"/>
              <a:pPr/>
              <a:t>54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2533B-864B-4436-91FA-E943A0DC0154}" type="slidenum">
              <a:rPr lang="he-IL"/>
              <a:pPr/>
              <a:t>55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CE662-D7F1-4838-BFC6-A71A32B5537F}" type="slidenum">
              <a:rPr lang="he-IL"/>
              <a:pPr/>
              <a:t>56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AE6FC-8E18-4490-B132-D39784D41B84}" type="slidenum">
              <a:rPr lang="he-IL"/>
              <a:pPr/>
              <a:t>57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CD50D-47DF-41CE-925D-000AF058B14E}" type="slidenum">
              <a:rPr lang="he-IL"/>
              <a:pPr/>
              <a:t>58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B8745-1D2D-4C94-9264-33E43F7716E4}" type="slidenum">
              <a:rPr lang="he-IL"/>
              <a:pPr/>
              <a:t>59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9AA24-0DC1-48CB-8795-B4968C039D93}" type="slidenum">
              <a:rPr lang="he-IL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BBEE8-E376-4A4C-BAC6-B5975611323B}" type="slidenum">
              <a:rPr lang="he-IL"/>
              <a:pPr/>
              <a:t>60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3FE88-3E40-4A0B-AD7A-3433C3222481}" type="slidenum">
              <a:rPr lang="he-IL"/>
              <a:pPr/>
              <a:t>61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11F3E-5363-4ED0-A344-7D34D8EABFEF}" type="slidenum">
              <a:rPr lang="he-IL"/>
              <a:pPr/>
              <a:t>62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ED48-5F97-4A4A-B2C6-80261F7EE1EA}" type="slidenum">
              <a:rPr lang="he-IL"/>
              <a:pPr/>
              <a:t>63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148C0-87A2-4606-9C98-5E4101190D84}" type="slidenum">
              <a:rPr lang="he-IL"/>
              <a:pPr/>
              <a:t>64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0F120-4D1D-4353-9ECB-6F42E96BFEE8}" type="slidenum">
              <a:rPr lang="he-IL"/>
              <a:pPr/>
              <a:t>65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D4E03-705E-4537-9C70-ACC0B984B5D6}" type="slidenum">
              <a:rPr lang="he-IL"/>
              <a:pPr/>
              <a:t>66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D6125-5698-40D5-A7C5-3D30258C2DB7}" type="slidenum">
              <a:rPr lang="he-IL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612D0-BDCA-467C-8DA9-142A8603E925}" type="slidenum">
              <a:rPr lang="he-IL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94EF3-7CF9-423A-820F-F89370ECDC66}" type="slidenum">
              <a:rPr lang="he-IL"/>
              <a:pPr/>
              <a:t>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1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131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32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132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323D4E-DD46-4D92-A4D2-F53E4457CF0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FC756-DC74-4F62-853B-ACE062BAD154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747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1F4FC5-2822-4E62-AACE-A6EF9014EC42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83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2BC924-AFF5-4C83-9B53-31C1F61F1B0F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231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F514CE-9C01-4617-B007-E22D5AD8CABD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81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AA9ADC-ABEF-4E4F-8926-046FA72BA11A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273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A99126-1ACC-408F-8E6D-F3FFEE91AADE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24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FADE2-148A-4FD8-BB06-ACFE8EF061F8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93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8E5343-8D5A-44E1-9B16-64576581B57F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650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511E41-80D7-4998-9BBA-7FBAA9C6F250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757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9A4E63-DE10-4F19-AB76-B2C920B7D3B1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81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3DCB84-9420-4E99-A1C4-0A9B68DF72BC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0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charset="0"/>
              </a:defRPr>
            </a:lvl1pPr>
          </a:lstStyle>
          <a:p>
            <a:fld id="{8BEE8C4A-29EB-4EE5-95DC-6A6F11B83F00}" type="slidenum">
              <a:rPr lang="he-IL"/>
              <a:pPr/>
              <a:t>‹#›</a:t>
            </a:fld>
            <a:endParaRPr lang="en-US"/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029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0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0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1.xml"/><Relationship Id="rId7" Type="http://schemas.openxmlformats.org/officeDocument/2006/relationships/slide" Target="slide59.xml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Shfar3am\1000000\New%20Question.wav" TargetMode="External"/><Relationship Id="rId6" Type="http://schemas.openxmlformats.org/officeDocument/2006/relationships/image" Target="../media/image6.png"/><Relationship Id="rId11" Type="http://schemas.openxmlformats.org/officeDocument/2006/relationships/slide" Target="slide41.xml"/><Relationship Id="rId5" Type="http://schemas.openxmlformats.org/officeDocument/2006/relationships/audio" Target="../media/audio2.wav"/><Relationship Id="rId10" Type="http://schemas.openxmlformats.org/officeDocument/2006/relationships/image" Target="../media/image3.jpeg"/><Relationship Id="rId4" Type="http://schemas.openxmlformats.org/officeDocument/2006/relationships/slide" Target="slide64.xml"/><Relationship Id="rId9" Type="http://schemas.openxmlformats.org/officeDocument/2006/relationships/slide" Target="slide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7.xml"/><Relationship Id="rId7" Type="http://schemas.openxmlformats.org/officeDocument/2006/relationships/slide" Target="slide4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53.xml"/><Relationship Id="rId10" Type="http://schemas.openxmlformats.org/officeDocument/2006/relationships/audio" Target="../media/audio2.wav"/><Relationship Id="rId4" Type="http://schemas.openxmlformats.org/officeDocument/2006/relationships/image" Target="../media/image2.jpeg"/><Relationship Id="rId9" Type="http://schemas.openxmlformats.org/officeDocument/2006/relationships/slide" Target="slide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9.xml"/><Relationship Id="rId7" Type="http://schemas.openxmlformats.org/officeDocument/2006/relationships/slide" Target="slide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55.xml"/><Relationship Id="rId10" Type="http://schemas.openxmlformats.org/officeDocument/2006/relationships/slide" Target="slide65.xml"/><Relationship Id="rId4" Type="http://schemas.openxmlformats.org/officeDocument/2006/relationships/image" Target="../media/image2.jpeg"/><Relationship Id="rId9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7.xml"/><Relationship Id="rId7" Type="http://schemas.openxmlformats.org/officeDocument/2006/relationships/slide" Target="slide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52.xml"/><Relationship Id="rId10" Type="http://schemas.openxmlformats.org/officeDocument/2006/relationships/audio" Target="../media/audio2.wav"/><Relationship Id="rId4" Type="http://schemas.openxmlformats.org/officeDocument/2006/relationships/image" Target="../media/image2.jpeg"/><Relationship Id="rId9" Type="http://schemas.openxmlformats.org/officeDocument/2006/relationships/slide" Target="slide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6.xml"/><Relationship Id="rId7" Type="http://schemas.openxmlformats.org/officeDocument/2006/relationships/slide" Target="slide4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5.xml"/><Relationship Id="rId10" Type="http://schemas.openxmlformats.org/officeDocument/2006/relationships/audio" Target="../media/audio2.wav"/><Relationship Id="rId4" Type="http://schemas.openxmlformats.org/officeDocument/2006/relationships/image" Target="../media/image2.jpeg"/><Relationship Id="rId9" Type="http://schemas.openxmlformats.org/officeDocument/2006/relationships/slide" Target="slide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6.xml"/><Relationship Id="rId7" Type="http://schemas.openxmlformats.org/officeDocument/2006/relationships/slide" Target="slide4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6.xml"/><Relationship Id="rId4" Type="http://schemas.openxmlformats.org/officeDocument/2006/relationships/image" Target="../media/image2.jpeg"/><Relationship Id="rId9" Type="http://schemas.openxmlformats.org/officeDocument/2006/relationships/slide" Target="slide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66.xml"/><Relationship Id="rId7" Type="http://schemas.openxmlformats.org/officeDocument/2006/relationships/slide" Target="slide5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57.xml"/><Relationship Id="rId10" Type="http://schemas.openxmlformats.org/officeDocument/2006/relationships/image" Target="../media/image5.wmf"/><Relationship Id="rId4" Type="http://schemas.openxmlformats.org/officeDocument/2006/relationships/audio" Target="../media/audio2.wav"/><Relationship Id="rId9" Type="http://schemas.openxmlformats.org/officeDocument/2006/relationships/slide" Target="slide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9.xml"/><Relationship Id="rId7" Type="http://schemas.openxmlformats.org/officeDocument/2006/relationships/slide" Target="slide4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55.xml"/><Relationship Id="rId10" Type="http://schemas.openxmlformats.org/officeDocument/2006/relationships/slide" Target="slide66.xml"/><Relationship Id="rId4" Type="http://schemas.openxmlformats.org/officeDocument/2006/relationships/image" Target="../media/image2.jpeg"/><Relationship Id="rId9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8.xml"/><Relationship Id="rId7" Type="http://schemas.openxmlformats.org/officeDocument/2006/relationships/slide" Target="slide4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61.xml"/><Relationship Id="rId4" Type="http://schemas.openxmlformats.org/officeDocument/2006/relationships/image" Target="../media/image2.jpeg"/><Relationship Id="rId9" Type="http://schemas.openxmlformats.org/officeDocument/2006/relationships/slide" Target="slide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66.xml"/><Relationship Id="rId7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56.xml"/><Relationship Id="rId10" Type="http://schemas.openxmlformats.org/officeDocument/2006/relationships/image" Target="../media/image5.wmf"/><Relationship Id="rId4" Type="http://schemas.openxmlformats.org/officeDocument/2006/relationships/audio" Target="../media/audio2.wav"/><Relationship Id="rId9" Type="http://schemas.openxmlformats.org/officeDocument/2006/relationships/slide" Target="slide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56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5.xml"/><Relationship Id="rId4" Type="http://schemas.openxmlformats.org/officeDocument/2006/relationships/image" Target="../media/image2.jpeg"/><Relationship Id="rId9" Type="http://schemas.openxmlformats.org/officeDocument/2006/relationships/slide" Target="slide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" Target="slide56.xml"/><Relationship Id="rId7" Type="http://schemas.openxmlformats.org/officeDocument/2006/relationships/slide" Target="slide5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5.xml"/><Relationship Id="rId10" Type="http://schemas.openxmlformats.org/officeDocument/2006/relationships/audio" Target="../media/audio2.wav"/><Relationship Id="rId4" Type="http://schemas.openxmlformats.org/officeDocument/2006/relationships/image" Target="../media/image2.jpeg"/><Relationship Id="rId9" Type="http://schemas.openxmlformats.org/officeDocument/2006/relationships/slide" Target="slide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user\Desktop\1000000\Lets%20Play%20Theme.wav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slide" Target="slide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57.xml"/><Relationship Id="rId7" Type="http://schemas.openxmlformats.org/officeDocument/2006/relationships/slide" Target="slide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52.xml"/><Relationship Id="rId10" Type="http://schemas.openxmlformats.org/officeDocument/2006/relationships/audio" Target="../media/audio2.wav"/><Relationship Id="rId4" Type="http://schemas.openxmlformats.org/officeDocument/2006/relationships/image" Target="../media/image2.jpeg"/><Relationship Id="rId9" Type="http://schemas.openxmlformats.org/officeDocument/2006/relationships/slide" Target="slide6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slide" Target="slide5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59.xml"/><Relationship Id="rId10" Type="http://schemas.openxmlformats.org/officeDocument/2006/relationships/image" Target="../media/image4.png"/><Relationship Id="rId4" Type="http://schemas.openxmlformats.org/officeDocument/2006/relationships/slide" Target="slide64.xml"/><Relationship Id="rId9" Type="http://schemas.openxmlformats.org/officeDocument/2006/relationships/slide" Target="slide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0.xml"/><Relationship Id="rId5" Type="http://schemas.openxmlformats.org/officeDocument/2006/relationships/image" Target="../media/image2.jpeg"/><Relationship Id="rId10" Type="http://schemas.openxmlformats.org/officeDocument/2006/relationships/slide" Target="slide64.xml"/><Relationship Id="rId4" Type="http://schemas.openxmlformats.org/officeDocument/2006/relationships/slide" Target="slide58.xml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44450"/>
            <a:ext cx="9074150" cy="6769100"/>
          </a:xfrm>
        </p:spPr>
        <p:txBody>
          <a:bodyPr/>
          <a:lstStyle/>
          <a:p>
            <a:pPr rtl="0"/>
            <a:r>
              <a:rPr lang="ar-SA" sz="4000"/>
              <a:t>أما الآن بعد أن تعرفنا على عائلة الأشكال الرباعية معاً، سوف نقوم بفحص مدى فهمك لهذا الموضوع من خلال مسابقة مثيرة بعنوان:</a:t>
            </a:r>
            <a:br>
              <a:rPr lang="ar-SA" sz="4000"/>
            </a:br>
            <a:r>
              <a:rPr lang="ar-SA" sz="4000"/>
              <a:t/>
            </a:r>
            <a:br>
              <a:rPr lang="ar-SA" sz="4000"/>
            </a:br>
            <a:r>
              <a:rPr lang="ar-SA" sz="4000"/>
              <a:t/>
            </a:r>
            <a:br>
              <a:rPr lang="ar-SA" sz="4000"/>
            </a:br>
            <a:r>
              <a:rPr lang="ar-SA" sz="4000"/>
              <a:t/>
            </a:r>
            <a:br>
              <a:rPr lang="ar-SA" sz="4000"/>
            </a:br>
            <a:r>
              <a:rPr lang="ar-SA" sz="4000"/>
              <a:t>عندما تكون جاهزاً، </a:t>
            </a:r>
            <a:r>
              <a:rPr lang="ar-SA" sz="4000">
                <a:hlinkClick r:id="rId3" action="ppaction://hlinksldjump"/>
              </a:rPr>
              <a:t>أضغط هنا </a:t>
            </a:r>
            <a:r>
              <a:rPr lang="ar-SA" sz="4000"/>
              <a:t>للأنتقال إلى المسابقة</a:t>
            </a:r>
            <a:endParaRPr lang="en-US" sz="4000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619250" y="3355975"/>
            <a:ext cx="59055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من سيربح المليون؟؟؟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4639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2763838" y="3800475"/>
            <a:ext cx="6380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إجابتك صحيحة،</a:t>
            </a: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في شبه المنحرف هناك زوج واحد فقط من الأضلاع المتوازية.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654050" y="5949950"/>
            <a:ext cx="327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لا يوجد أضلاع متوازية في شبه المنحرف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5272088" y="4846638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كل الأضلاع متوازية في شبه المنحرف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798513" y="4797425"/>
            <a:ext cx="2909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زوجان من الأضلاع المتوازية في شبه المنحرف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5240338" y="588645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زوج واحد من الأضلاع المتوازية في شبه المنحرف</a:t>
            </a:r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3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8" grpId="0"/>
      <p:bldP spid="22589" grpId="0"/>
      <p:bldP spid="22590" grpId="0"/>
      <p:bldP spid="22591" grpId="0"/>
      <p:bldP spid="22592" grpId="0"/>
      <p:bldP spid="225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49825" y="4832350"/>
            <a:ext cx="3421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يقسم الشكل إلى مثلثين متطابقين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25463" y="4854575"/>
            <a:ext cx="3414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ينصّف زوايا الرأس كما ينصف القطر الثانوي</a:t>
            </a:r>
            <a:r>
              <a:rPr lang="he-IL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Text Box 15">
            <a:hlinkClick r:id="" action="ppaction://hlinkshowjump?jump=nextslide">
              <a:snd r:embed="rId5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09638" y="6070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كل الإجابات صحيحة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2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876800" y="6067425"/>
            <a:ext cx="347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عامودي على القطر الثانوي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1591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2484438" y="3716338"/>
            <a:ext cx="6599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في الدالتون يوجد قطرين؛ القطر الرئيسي والقطر الثانوي.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641" name="New Questio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0"/>
            <a:ext cx="217488" cy="21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2" name="Picture 66" descr="phone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3" name="Picture 67" descr="pepol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4" name="Picture 6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45" name="WordArt 69"/>
          <p:cNvSpPr>
            <a:spLocks noChangeArrowheads="1" noChangeShapeType="1" noTextEdit="1"/>
          </p:cNvSpPr>
          <p:nvPr/>
        </p:nvSpPr>
        <p:spPr bwMode="auto">
          <a:xfrm>
            <a:off x="3746500" y="1916113"/>
            <a:ext cx="4641850" cy="11303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ماذا يميّز القطر الرئيسي؟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6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6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41"/>
                </p:tgtEl>
              </p:cMediaNode>
            </p:audio>
          </p:childTnLst>
        </p:cTn>
      </p:par>
    </p:tnLst>
    <p:bldLst>
      <p:bldP spid="24589" grpId="0" autoUpdateAnimBg="0"/>
      <p:bldP spid="24591" grpId="0"/>
      <p:bldP spid="24592" grpId="0"/>
      <p:bldP spid="24640" grpId="0"/>
      <p:bldP spid="24645" grpId="0" animBg="1"/>
      <p:bldP spid="246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1448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488950" y="4846638"/>
            <a:ext cx="3478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ينصّف زوايا الرأس كما ينصف القطر الثانوي</a:t>
            </a:r>
            <a:r>
              <a:rPr lang="he-I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4676775" y="4883150"/>
            <a:ext cx="3695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ar-SA" sz="2400" b="1">
                <a:solidFill>
                  <a:schemeClr val="bg1"/>
                </a:solidFill>
              </a:rPr>
              <a:t>يقسم الشكل إلى مثلثين  متطابقين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909638" y="6070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كل الإجابات صحيحة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4916488" y="6069013"/>
            <a:ext cx="347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عامودي على القطر الثانوي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2544763" y="3859213"/>
            <a:ext cx="6599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600" b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نعم،</a:t>
            </a: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كل الاجابات صحيحة.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89" name="AutoShape 65">
            <a:hlinkClick r:id="rId3" action="ppaction://hlinksldjump" highlightClick="1">
              <a:snd r:embed="rId4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757738" y="273050"/>
            <a:ext cx="1733550" cy="3105150"/>
          </a:xfrm>
          <a:prstGeom prst="actionButtonForwardNext">
            <a:avLst/>
          </a:prstGeom>
          <a:solidFill>
            <a:srgbClr val="25C94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rtl="0" eaLnBrk="0" hangingPunct="0"/>
            <a:r>
              <a:rPr lang="ar-SA" sz="60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تهانينا</a:t>
            </a:r>
            <a:endParaRPr lang="en-US" sz="60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4" grpId="0" autoUpdateAnimBg="0"/>
      <p:bldP spid="26686" grpId="0"/>
      <p:bldP spid="26686" grpId="1"/>
      <p:bldP spid="26687" grpId="0"/>
      <p:bldP spid="266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2824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71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872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732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33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34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2630488" y="3716338"/>
            <a:ext cx="6267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ar-SA" sz="3200" b="1"/>
              <a:t>في الدالتون يوجد قطرين؛ القطر الرئيسي والقطر الثانوي.</a:t>
            </a:r>
            <a:r>
              <a:rPr lang="ar-S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736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95338" y="5978525"/>
            <a:ext cx="2767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كل الإجابات خطأ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737" name="Text Box 6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054600" y="4965700"/>
            <a:ext cx="3113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تنصف بعضها البعض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38" name="Text Box 66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5006975"/>
            <a:ext cx="29098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متعامدة</a:t>
            </a:r>
            <a:endParaRPr lang="en-US" sz="2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39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60055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متساوية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40" name="WordArt 68"/>
          <p:cNvSpPr>
            <a:spLocks noChangeArrowheads="1" noChangeShapeType="1" noTextEdit="1"/>
          </p:cNvSpPr>
          <p:nvPr/>
        </p:nvSpPr>
        <p:spPr bwMode="auto">
          <a:xfrm>
            <a:off x="3348038" y="1916113"/>
            <a:ext cx="5003800" cy="11509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العلاقة بين أقطار الدالتون؟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5" grpId="0"/>
      <p:bldP spid="28736" grpId="0"/>
      <p:bldP spid="28737" grpId="0"/>
      <p:bldP spid="28738" grpId="0"/>
      <p:bldP spid="28739" grpId="0"/>
      <p:bldP spid="28740" grpId="0" animBg="1"/>
      <p:bldP spid="287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2867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076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077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2630488" y="3789363"/>
            <a:ext cx="6267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ar-SA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 موفقة،</a:t>
            </a: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أقطار المعين لا تنصف بعضها البعض وليست متساوية، ولكنها متعامدة.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836613" y="6040438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كل الإجابات خطأ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5054600" y="5027613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1) تنصف بعضها البعض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661988" y="5027613"/>
            <a:ext cx="327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2400" b="1">
                <a:solidFill>
                  <a:schemeClr val="tx2"/>
                </a:solidFill>
              </a:rPr>
              <a:t>) متعامدة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5240338" y="60674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متساوية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85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0" grpId="0"/>
      <p:bldP spid="30781" grpId="0"/>
      <p:bldP spid="30782" grpId="0"/>
      <p:bldP spid="30783" grpId="0"/>
      <p:bldP spid="30783" grpId="1"/>
      <p:bldP spid="307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25495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828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29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30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2876550" y="3870325"/>
            <a:ext cx="6267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متوازي الأضلاع هو أحد الأشكال الرباعية.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2" name="Text Box 64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55650" y="5867400"/>
            <a:ext cx="3001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شكل رباعي فيه كل ضلعين متقابلين متوازيين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3" name="Text Box 6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003800" y="4846638"/>
            <a:ext cx="3163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شكل رباعي فيه كل الأضلاع متساوية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4" name="Text Box 6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9925" y="4830763"/>
            <a:ext cx="3113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شكل رباعي فيه زوج من الأضلاع المتقابلة متوازية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5" name="Text 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886450"/>
            <a:ext cx="3074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شكل رباعي أقطاره تنصف بعضها البعض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6" name="WordArt 68"/>
          <p:cNvSpPr>
            <a:spLocks noChangeArrowheads="1" noChangeShapeType="1" noTextEdit="1"/>
          </p:cNvSpPr>
          <p:nvPr/>
        </p:nvSpPr>
        <p:spPr bwMode="auto">
          <a:xfrm>
            <a:off x="3132138" y="2060575"/>
            <a:ext cx="5472112" cy="86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التعريف الدقيق لمتوازي الأضلاع؟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1" grpId="0"/>
      <p:bldP spid="32832" grpId="0"/>
      <p:bldP spid="32833" grpId="0"/>
      <p:bldP spid="32834" grpId="0"/>
      <p:bldP spid="32835" grpId="0"/>
      <p:bldP spid="32836" grpId="0" animBg="1"/>
      <p:bldP spid="328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25019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2876550" y="3789363"/>
            <a:ext cx="6267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2800" b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الإجابة صحيحة،</a:t>
            </a: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تعريف متوازي الأضلاع هو: شكل رباعي فيه كل ضلعين متقابلين متوازيين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539750" y="5846763"/>
            <a:ext cx="3103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4) شكل رباعي فيه كل ضلعين متقابلين متوازيين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5219700" y="4846638"/>
            <a:ext cx="294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1) شكل رباعي فيه كل الأضلاع متساوية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571500" y="4887913"/>
            <a:ext cx="3113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شكل رباعي فيه زوج من الأضلاع المتقابلة متوازية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5240338" y="588645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شكل رباعي أقطاره تنصف بعضها البعض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4881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6" grpId="0"/>
      <p:bldP spid="34877" grpId="0"/>
      <p:bldP spid="34877" grpId="1"/>
      <p:bldP spid="34878" grpId="0"/>
      <p:bldP spid="34879" grpId="0"/>
      <p:bldP spid="348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2230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690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924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25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26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2627313" y="3716338"/>
            <a:ext cx="6442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أكمل الجملة التي ستظهر الآن بناءاً على ما تعلمته عن متوازي الأضلاع.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8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42900" y="5965825"/>
            <a:ext cx="3300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قائمتين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9" name="Text Box 6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822825" y="4965700"/>
            <a:ext cx="334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مجموعهما 180 درجة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30" name="Text Box 66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71500" y="5006975"/>
            <a:ext cx="3113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متساويتين</a:t>
            </a:r>
            <a:r>
              <a:rPr lang="ar-SA" sz="28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31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05513"/>
            <a:ext cx="3248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منفرجتين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32" name="WordArt 68"/>
          <p:cNvSpPr>
            <a:spLocks noChangeArrowheads="1" noChangeShapeType="1" noTextEdit="1"/>
          </p:cNvSpPr>
          <p:nvPr/>
        </p:nvSpPr>
        <p:spPr bwMode="auto">
          <a:xfrm>
            <a:off x="2916238" y="1916113"/>
            <a:ext cx="5832475" cy="9239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في متوازي الأضلاع كل زاويتين متقابلتين ________.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6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7" grpId="0"/>
      <p:bldP spid="36928" grpId="0"/>
      <p:bldP spid="36929" grpId="0"/>
      <p:bldP spid="36930" grpId="0"/>
      <p:bldP spid="36931" grpId="0"/>
      <p:bldP spid="36932" grpId="0" animBg="1"/>
      <p:bldP spid="369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22272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3895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896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2916238" y="3716338"/>
            <a:ext cx="597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بالطبع صحيح،</a:t>
            </a:r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كل زاويتين متقابلتين في متوازي الأضلاع متساويتين</a:t>
            </a:r>
            <a:endParaRPr lang="en-US" sz="32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342900" y="5956300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قائمتين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4822825" y="4956175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1) مجموعهما 180 درجة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8975" name="Text Box 63"/>
          <p:cNvSpPr txBox="1">
            <a:spLocks noChangeArrowheads="1"/>
          </p:cNvSpPr>
          <p:nvPr/>
        </p:nvSpPr>
        <p:spPr bwMode="auto">
          <a:xfrm>
            <a:off x="487363" y="4997450"/>
            <a:ext cx="319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2) متساويتين</a:t>
            </a:r>
            <a:r>
              <a:rPr lang="ar-SA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4964113" y="5995988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منفرجتين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8977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2" grpId="0"/>
      <p:bldP spid="38973" grpId="0"/>
      <p:bldP spid="38974" grpId="0"/>
      <p:bldP spid="38975" grpId="0"/>
      <p:bldP spid="38975" grpId="1"/>
      <p:bldP spid="389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1895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20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1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2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2527300" y="3783013"/>
            <a:ext cx="6442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2800" b="1">
                <a:latin typeface="Times New Roman" pitchFamily="18" charset="0"/>
                <a:cs typeface="Times New Roman" pitchFamily="18" charset="0"/>
              </a:rPr>
              <a:t>في متوازي الأضلاع هناك قطران، كما هو معلوم 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41024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5986463"/>
            <a:ext cx="330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متعامدة 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25" name="Text Box 65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97450" y="4941888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تنصف بعضها البعض</a:t>
            </a:r>
            <a:r>
              <a:rPr lang="ar-SA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026" name="Text Box 6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5027613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قطر واحد ينصف الآخر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027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2615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متساوية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8" name="WordArt 68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761038" cy="81438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الصفة الوحيدة التي تلائم أقطار متوازي الأضلاع؟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3" grpId="0"/>
      <p:bldP spid="41024" grpId="0"/>
      <p:bldP spid="41025" grpId="0"/>
      <p:bldP spid="41026" grpId="0"/>
      <p:bldP spid="41027" grpId="0"/>
      <p:bldP spid="41028" grpId="0" animBg="1"/>
      <p:bldP spid="410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555875" y="692150"/>
            <a:ext cx="3817938" cy="6286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اهلا وسهلا بكم </a:t>
            </a:r>
            <a:endParaRPr lang="en-US" sz="3600" kern="10"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476375" y="1384300"/>
            <a:ext cx="6119813" cy="10366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في مسابقة الأشكال الرباعية</a:t>
            </a:r>
            <a:endParaRPr lang="en-US" sz="3600" kern="10"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042988" y="2924175"/>
            <a:ext cx="7200900" cy="11049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>
                <a:gradFill rotWithShape="1">
                  <a:gsLst>
                    <a:gs pos="0">
                      <a:srgbClr val="FF0000"/>
                    </a:gs>
                    <a:gs pos="50000">
                      <a:srgbClr val="9966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ahoma"/>
                <a:ea typeface="Tahoma"/>
                <a:cs typeface="Tahoma"/>
              </a:rPr>
              <a:t>من سيربح المليون</a:t>
            </a:r>
            <a:endParaRPr lang="en-US" sz="3600" b="1" kern="10">
              <a:gradFill rotWithShape="1">
                <a:gsLst>
                  <a:gs pos="0">
                    <a:srgbClr val="FF0000"/>
                  </a:gs>
                  <a:gs pos="50000">
                    <a:srgbClr val="996633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prstShdw prst="shdw18" dist="17961" dir="13500000">
                  <a:srgbClr val="FF0000">
                    <a:gamma/>
                    <a:shade val="60000"/>
                    <a:invGamma/>
                  </a:srgbClr>
                </a:prst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150" name="WordArt 6" descr="טיפות מים"/>
          <p:cNvSpPr>
            <a:spLocks noChangeArrowheads="1" noChangeShapeType="1" noTextEdit="1"/>
          </p:cNvSpPr>
          <p:nvPr/>
        </p:nvSpPr>
        <p:spPr bwMode="auto">
          <a:xfrm>
            <a:off x="3806825" y="4875213"/>
            <a:ext cx="1630363" cy="45878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ndalus"/>
                <a:cs typeface="Andalus"/>
              </a:rPr>
              <a:t>إعداد</a:t>
            </a:r>
            <a:endParaRPr lang="en-US" sz="3600" kern="10"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ndalus"/>
              <a:cs typeface="Andalu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5226" y="544522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/>
              <a:t>تسنيم زعبي</a:t>
            </a:r>
            <a:endParaRPr lang="en-US" sz="6600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3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ts Play 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96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96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6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96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40" accel="100000" fill="hold">
                                          <p:stCondLst>
                                            <p:cond delay="296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0" accel="100000" fill="hold">
                                          <p:stCondLst>
                                            <p:cond delay="296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50" grpId="0" animBg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rgbClr val="0000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19542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305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306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8" name="Text Box 60"/>
          <p:cNvSpPr txBox="1">
            <a:spLocks noChangeArrowheads="1"/>
          </p:cNvSpPr>
          <p:nvPr/>
        </p:nvSpPr>
        <p:spPr bwMode="auto">
          <a:xfrm>
            <a:off x="2627313" y="3854450"/>
            <a:ext cx="6516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 صحيحة</a:t>
            </a:r>
            <a:r>
              <a:rPr lang="ar-SA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،أقطار متوازي الأضلاع تنصف بعضها البعض، ولكنها لا تتعامد ولا تتساوى في الطول.</a:t>
            </a:r>
            <a:endParaRPr lang="en-US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342900" y="5956300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متعامدة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4997450" y="4911725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1) تنصف بعضها البعض</a:t>
            </a:r>
            <a:r>
              <a:rPr lang="ar-SA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571500" y="4997450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قطر واحد ينصف الآخر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4964113" y="5995988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متساوية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3073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8" grpId="0"/>
      <p:bldP spid="43069" grpId="0"/>
      <p:bldP spid="43070" grpId="0"/>
      <p:bldP spid="43070" grpId="1"/>
      <p:bldP spid="43071" grpId="0"/>
      <p:bldP spid="430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16351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510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511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116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17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18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2541588" y="3836988"/>
            <a:ext cx="6340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المعين هو حالة خاصّة من متوازي الأضلاع.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20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067425"/>
            <a:ext cx="3300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تساوت زوايا الشكل.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21" name="Text Box 6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67288" y="4938713"/>
            <a:ext cx="3344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تساوت الأضلاع الأربعة 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22" name="Text Box 6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17563" y="4953000"/>
            <a:ext cx="3113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تساوت الأقطار</a:t>
            </a:r>
            <a:r>
              <a:rPr lang="ar-SA" sz="28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123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775200" y="6037263"/>
            <a:ext cx="3592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تعامدت الأقطار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24" name="WordArt 68"/>
          <p:cNvSpPr>
            <a:spLocks noChangeArrowheads="1" noChangeShapeType="1" noTextEdit="1"/>
          </p:cNvSpPr>
          <p:nvPr/>
        </p:nvSpPr>
        <p:spPr bwMode="auto">
          <a:xfrm>
            <a:off x="3059113" y="2060575"/>
            <a:ext cx="5635625" cy="9223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يكون متوازي الأضلاع معين إذا __________.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9" grpId="0"/>
      <p:bldP spid="45120" grpId="0"/>
      <p:bldP spid="45121" grpId="0"/>
      <p:bldP spid="45122" grpId="0"/>
      <p:bldP spid="45123" grpId="0"/>
      <p:bldP spid="45124" grpId="0" animBg="1"/>
      <p:bldP spid="451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rgbClr val="0000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16049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714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715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4" name="AutoShape 60">
            <a:hlinkClick r:id="rId3" action="ppaction://hlinksldjump" highlightClick="1">
              <a:snd r:embed="rId4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757738" y="273050"/>
            <a:ext cx="1733550" cy="3105150"/>
          </a:xfrm>
          <a:prstGeom prst="actionButtonForwardNext">
            <a:avLst/>
          </a:prstGeom>
          <a:solidFill>
            <a:srgbClr val="25C94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54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تهانينا الحارة</a:t>
            </a:r>
            <a:endParaRPr lang="en-US" sz="54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47165" name="Text Box 61"/>
          <p:cNvSpPr txBox="1">
            <a:spLocks noChangeArrowheads="1"/>
          </p:cNvSpPr>
          <p:nvPr/>
        </p:nvSpPr>
        <p:spPr bwMode="auto">
          <a:xfrm>
            <a:off x="2638425" y="3836988"/>
            <a:ext cx="6243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 رائعة،</a:t>
            </a:r>
            <a:r>
              <a:rPr lang="ar-SA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يكون متوازي الأضلاع معين إذا تساوت الأضلاع الأربعة فيه .</a:t>
            </a:r>
            <a:endParaRPr lang="en-US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6" name="Text Box 62"/>
          <p:cNvSpPr txBox="1">
            <a:spLocks noChangeArrowheads="1"/>
          </p:cNvSpPr>
          <p:nvPr/>
        </p:nvSpPr>
        <p:spPr bwMode="auto">
          <a:xfrm>
            <a:off x="428625" y="6067425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تساوت زوايا الشكل.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7167" name="Text Box 63"/>
          <p:cNvSpPr txBox="1">
            <a:spLocks noChangeArrowheads="1"/>
          </p:cNvSpPr>
          <p:nvPr/>
        </p:nvSpPr>
        <p:spPr bwMode="auto">
          <a:xfrm>
            <a:off x="4967288" y="4938713"/>
            <a:ext cx="334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1) تساوت الأضلاع الأربعة</a:t>
            </a:r>
            <a:r>
              <a:rPr lang="ar-SA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68" name="Text Box 64"/>
          <p:cNvSpPr txBox="1">
            <a:spLocks noChangeArrowheads="1"/>
          </p:cNvSpPr>
          <p:nvPr/>
        </p:nvSpPr>
        <p:spPr bwMode="auto">
          <a:xfrm>
            <a:off x="817563" y="4953000"/>
            <a:ext cx="311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تساوت الأقطار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69" name="Text Box 65"/>
          <p:cNvSpPr txBox="1">
            <a:spLocks noChangeArrowheads="1"/>
          </p:cNvSpPr>
          <p:nvPr/>
        </p:nvSpPr>
        <p:spPr bwMode="auto">
          <a:xfrm>
            <a:off x="4775200" y="6037263"/>
            <a:ext cx="3494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تعامدت الأقطار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65" grpId="0"/>
      <p:bldP spid="47166" grpId="0"/>
      <p:bldP spid="47167" grpId="0"/>
      <p:bldP spid="47167" grpId="1"/>
      <p:bldP spid="47168" grpId="0"/>
      <p:bldP spid="471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13144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4919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920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2701925" y="3884613"/>
            <a:ext cx="644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2400" b="1">
                <a:latin typeface="Times New Roman" pitchFamily="18" charset="0"/>
                <a:cs typeface="Times New Roman" pitchFamily="18" charset="0"/>
              </a:rPr>
              <a:t>أكمل الجملة التي ستظهر الآن بناءاً على ما تعلمته عن المعين.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13" name="Text Box 6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4500" y="6140450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تنصّف فقط الزوايا الجانبية.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14" name="Text Box 6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51388" y="5037138"/>
            <a:ext cx="341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لا تنصّف أي من زواياه.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9215" name="Text Box 63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85800" y="4991100"/>
            <a:ext cx="330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تنصّف جميع زواياه.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216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7695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تنصّف فقط زوايا الرأس. 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9217" name="Picture 65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18" name="Picture 66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19" name="Picture 6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220" name="WordArt 68"/>
          <p:cNvSpPr>
            <a:spLocks noChangeArrowheads="1" noChangeShapeType="1" noTextEdit="1"/>
          </p:cNvSpPr>
          <p:nvPr/>
        </p:nvSpPr>
        <p:spPr bwMode="auto">
          <a:xfrm>
            <a:off x="3060700" y="2133600"/>
            <a:ext cx="5688013" cy="803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الأقطار في المعين _____________.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9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12" grpId="0"/>
      <p:bldP spid="49213" grpId="0"/>
      <p:bldP spid="49214" grpId="0"/>
      <p:bldP spid="49215" grpId="0"/>
      <p:bldP spid="49216" grpId="0"/>
      <p:bldP spid="49220" grpId="0" animBg="1"/>
      <p:bldP spid="492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13271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124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125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2701925" y="3884613"/>
            <a:ext cx="644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ممتاز،</a:t>
            </a:r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الأقطار في المعين تنصف جميع الزوايا.</a:t>
            </a:r>
            <a:endParaRPr lang="en-US" sz="32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1" name="Text Box 61"/>
          <p:cNvSpPr txBox="1">
            <a:spLocks noChangeArrowheads="1"/>
          </p:cNvSpPr>
          <p:nvPr/>
        </p:nvSpPr>
        <p:spPr bwMode="auto">
          <a:xfrm>
            <a:off x="444500" y="6092825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تنصّف فقط الزوايا الجانبية.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1262" name="Text Box 62"/>
          <p:cNvSpPr txBox="1">
            <a:spLocks noChangeArrowheads="1"/>
          </p:cNvSpPr>
          <p:nvPr/>
        </p:nvSpPr>
        <p:spPr bwMode="auto">
          <a:xfrm>
            <a:off x="4935538" y="4970463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1) لا تنصّف أي من زواياه.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1263" name="Text Box 63"/>
          <p:cNvSpPr txBox="1">
            <a:spLocks noChangeArrowheads="1"/>
          </p:cNvSpPr>
          <p:nvPr/>
        </p:nvSpPr>
        <p:spPr bwMode="auto">
          <a:xfrm>
            <a:off x="685800" y="4981575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2) تنصّف جميع زواياه.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51264" name="Text Box 64"/>
          <p:cNvSpPr txBox="1">
            <a:spLocks noChangeArrowheads="1"/>
          </p:cNvSpPr>
          <p:nvPr/>
        </p:nvSpPr>
        <p:spPr bwMode="auto">
          <a:xfrm>
            <a:off x="4964113" y="6067425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تنصّف فقط زوايا الرأس.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65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0" grpId="0"/>
      <p:bldP spid="51261" grpId="0"/>
      <p:bldP spid="51262" grpId="0"/>
      <p:bldP spid="51263" grpId="0"/>
      <p:bldP spid="51263" grpId="1"/>
      <p:bldP spid="512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10112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329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330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308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09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10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311" name="Text Box 63"/>
          <p:cNvSpPr txBox="1">
            <a:spLocks noChangeArrowheads="1"/>
          </p:cNvSpPr>
          <p:nvPr/>
        </p:nvSpPr>
        <p:spPr bwMode="auto">
          <a:xfrm>
            <a:off x="2555875" y="3789363"/>
            <a:ext cx="6586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المستطيل هو عبارة عن متوازي أضلاع فيه صفة خاصّة.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12" name="Text Box 64">
            <a:hlinkClick r:id="" action="ppaction://hlinkshowjump?jump=nextslide">
              <a:snd r:embed="rId9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69900" y="6086475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كل الزوايا متساوية وقائمة.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13" name="Text Box 6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132388" y="4989513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تساوي الأضلاع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14" name="Text Box 6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5030788"/>
            <a:ext cx="326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تساوي الأقطار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315" name="Text 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978400" y="6067425"/>
            <a:ext cx="334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تعامد الأقطار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316" name="WordArt 68"/>
          <p:cNvSpPr>
            <a:spLocks noChangeArrowheads="1" noChangeShapeType="1" noTextEdit="1"/>
          </p:cNvSpPr>
          <p:nvPr/>
        </p:nvSpPr>
        <p:spPr bwMode="auto">
          <a:xfrm>
            <a:off x="3803650" y="1928813"/>
            <a:ext cx="4224338" cy="11398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هذه الصفة؟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3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11" grpId="0"/>
      <p:bldP spid="53312" grpId="0"/>
      <p:bldP spid="53313" grpId="0"/>
      <p:bldP spid="53314" grpId="0"/>
      <p:bldP spid="53315" grpId="0"/>
      <p:bldP spid="53316" grpId="0" animBg="1"/>
      <p:bldP spid="533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0" y="10080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534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535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>
            <a:off x="2627313" y="3789363"/>
            <a:ext cx="6442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 صحيحة،</a:t>
            </a: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المستطيل هو عبارة عن متوازي أضلاع كل زواياه قائمة.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57" name="Text Box 61"/>
          <p:cNvSpPr txBox="1">
            <a:spLocks noChangeArrowheads="1"/>
          </p:cNvSpPr>
          <p:nvPr/>
        </p:nvSpPr>
        <p:spPr bwMode="auto">
          <a:xfrm>
            <a:off x="469900" y="6086475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4) كل الزوايا متساوية وقائمة.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55358" name="Text Box 62"/>
          <p:cNvSpPr txBox="1">
            <a:spLocks noChangeArrowheads="1"/>
          </p:cNvSpPr>
          <p:nvPr/>
        </p:nvSpPr>
        <p:spPr bwMode="auto">
          <a:xfrm>
            <a:off x="5132388" y="5013325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1) تساوي الأضلاع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571500" y="5013325"/>
            <a:ext cx="326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تساوي الأقطار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4978400" y="6019800"/>
            <a:ext cx="334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تعامد الأقطار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61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6" grpId="0"/>
      <p:bldP spid="55357" grpId="0"/>
      <p:bldP spid="55357" grpId="1"/>
      <p:bldP spid="55358" grpId="0"/>
      <p:bldP spid="55359" grpId="0"/>
      <p:bldP spid="553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7350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738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739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404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05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06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2411413" y="3856038"/>
            <a:ext cx="6529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2800" b="1">
                <a:latin typeface="Times New Roman" pitchFamily="18" charset="0"/>
                <a:cs typeface="Times New Roman" pitchFamily="18" charset="0"/>
              </a:rPr>
              <a:t>للمستطيل قطران، كباقي الأشكال الرباعية.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08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25438" y="5846763"/>
            <a:ext cx="3459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أحد الأقطار ينصف القطر الآخر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09" name="Text Box 6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953000" y="4862513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الأقطار متعامدة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10" name="Text Box 6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84188" y="4902200"/>
            <a:ext cx="333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الأقطار تنصف الزوايا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11" name="Text Box 6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الأقطار تنصف بعضها البعض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12" name="WordArt 68"/>
          <p:cNvSpPr>
            <a:spLocks noChangeArrowheads="1" noChangeShapeType="1" noTextEdit="1"/>
          </p:cNvSpPr>
          <p:nvPr/>
        </p:nvSpPr>
        <p:spPr bwMode="auto">
          <a:xfrm>
            <a:off x="3059113" y="1989138"/>
            <a:ext cx="5689600" cy="103028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الصفة الملائمة لأقطار المستطيل؟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7" grpId="0"/>
      <p:bldP spid="57408" grpId="0"/>
      <p:bldP spid="57409" grpId="0"/>
      <p:bldP spid="57410" grpId="0"/>
      <p:bldP spid="57411" grpId="0"/>
      <p:bldP spid="57412" grpId="0" animBg="1"/>
      <p:bldP spid="574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7207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5943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5944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5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5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2627313" y="3716338"/>
            <a:ext cx="6499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إجابة رائعة،</a:t>
            </a: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الأقطار في المستطيل تنصف بعضها البعض ولكنها ليست متعامدة ولا تنصف الزوايا.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4881563" y="5013325"/>
            <a:ext cx="341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1) الأقطار متعامدة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484188" y="5053013"/>
            <a:ext cx="333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الأقطار تنصف الزوايا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9455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3) الأقطار تنصف بعضها البعض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59456" name="AutoShape 64">
            <a:hlinkClick r:id="" action="ppaction://hlinkshowjump?jump=nextslide" highlightClick="1">
              <a:snd r:embed="rId4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59457" name="Text Box 65"/>
          <p:cNvSpPr txBox="1">
            <a:spLocks noChangeArrowheads="1"/>
          </p:cNvSpPr>
          <p:nvPr/>
        </p:nvSpPr>
        <p:spPr bwMode="auto">
          <a:xfrm>
            <a:off x="325438" y="5919788"/>
            <a:ext cx="3459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أحد الأقطار ينصف القطر الآخر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2" grpId="0"/>
      <p:bldP spid="59453" grpId="0"/>
      <p:bldP spid="59454" grpId="0"/>
      <p:bldP spid="59455" grpId="0"/>
      <p:bldP spid="59455" grpId="1"/>
      <p:bldP spid="594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17463" y="4000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148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6149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0" name="WordArt 60"/>
          <p:cNvSpPr>
            <a:spLocks noChangeArrowheads="1" noChangeShapeType="1" noTextEdit="1"/>
          </p:cNvSpPr>
          <p:nvPr/>
        </p:nvSpPr>
        <p:spPr bwMode="auto">
          <a:xfrm>
            <a:off x="3419475" y="1989138"/>
            <a:ext cx="5270500" cy="103028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الصفة الغير ملائمة لأقطار المربع؟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2700338" y="3884613"/>
            <a:ext cx="6442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2800" b="1">
                <a:latin typeface="Times New Roman" pitchFamily="18" charset="0"/>
                <a:cs typeface="Times New Roman" pitchFamily="18" charset="0"/>
              </a:rPr>
              <a:t>للمربع صفات عديدة، وخاصة صفات تتعلق بأقطاره.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2" name="Text Box 6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475" y="60213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الأقطار تنصف زوايا الشكل 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3" name="Text Box 63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822825" y="4846638"/>
            <a:ext cx="334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الأقطار مساوية بطولها لأضلاع المربع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4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" y="4872038"/>
            <a:ext cx="3316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الأقطار تنصف بعضها البعض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05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61075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الأقطار متعامدة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1506" name="Picture 66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7" name="Picture 67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8" name="Picture 6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0" grpId="0" animBg="1"/>
      <p:bldP spid="61500" grpId="1" animBg="1"/>
      <p:bldP spid="61501" grpId="0"/>
      <p:bldP spid="61502" grpId="0"/>
      <p:bldP spid="61503" grpId="0"/>
      <p:bldP spid="61504" grpId="0"/>
      <p:bldP spid="615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4387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2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3" name="Picture 61" descr="pepole">
            <a:hlinkClick r:id="rId5" action="ppaction://hlinksldjump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54" name="Group 62"/>
          <p:cNvGrpSpPr>
            <a:grpSpLocks/>
          </p:cNvGrpSpPr>
          <p:nvPr/>
        </p:nvGrpSpPr>
        <p:grpSpPr bwMode="auto">
          <a:xfrm>
            <a:off x="4787900" y="0"/>
            <a:ext cx="1320800" cy="1000125"/>
            <a:chOff x="2926" y="1179"/>
            <a:chExt cx="832" cy="648"/>
          </a:xfrm>
        </p:grpSpPr>
        <p:sp>
          <p:nvSpPr>
            <p:cNvPr id="8255" name="Rectangle 63"/>
            <p:cNvSpPr>
              <a:spLocks noChangeArrowheads="1"/>
            </p:cNvSpPr>
            <p:nvPr/>
          </p:nvSpPr>
          <p:spPr bwMode="auto">
            <a:xfrm>
              <a:off x="3465" y="1243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Rectangle 6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26" y="1179"/>
              <a:ext cx="832" cy="6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57" name="Group 65"/>
            <p:cNvGrpSpPr>
              <a:grpSpLocks/>
            </p:cNvGrpSpPr>
            <p:nvPr/>
          </p:nvGrpSpPr>
          <p:grpSpPr bwMode="auto">
            <a:xfrm>
              <a:off x="2989" y="1233"/>
              <a:ext cx="220" cy="229"/>
              <a:chOff x="3026" y="1453"/>
              <a:chExt cx="220" cy="229"/>
            </a:xfrm>
          </p:grpSpPr>
          <p:sp>
            <p:nvSpPr>
              <p:cNvPr id="8258" name="Rectangle 66"/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67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Line 68"/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1" name="Group 69"/>
            <p:cNvGrpSpPr>
              <a:grpSpLocks/>
            </p:cNvGrpSpPr>
            <p:nvPr/>
          </p:nvGrpSpPr>
          <p:grpSpPr bwMode="auto">
            <a:xfrm>
              <a:off x="3456" y="1526"/>
              <a:ext cx="220" cy="229"/>
              <a:chOff x="3026" y="1453"/>
              <a:chExt cx="220" cy="229"/>
            </a:xfrm>
          </p:grpSpPr>
          <p:sp>
            <p:nvSpPr>
              <p:cNvPr id="8262" name="Rectangle 70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Line 71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Line 72">
                <a:hlinkClick r:id="rId8" action="ppaction://hlinksldjump"/>
              </p:cNvPr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2998" y="1527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376488" y="3775075"/>
            <a:ext cx="6767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4400" b="1">
                <a:latin typeface="Times New Roman" pitchFamily="18" charset="0"/>
                <a:cs typeface="Times New Roman" pitchFamily="18" charset="0"/>
              </a:rPr>
              <a:t>الشكل الرباعي هو مضلّع.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سبعة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Text Box 76">
            <a:hlinkClick r:id="" action="ppaction://hlinkshowjump?jump=nextslide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72088" y="4987925"/>
            <a:ext cx="3078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أربعة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9" name="Text Box 77">
            <a:hlinkClick r:id="rId9" action="ppaction://hlinksldjump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87413" y="4914900"/>
            <a:ext cx="2909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خمسة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6027738"/>
            <a:ext cx="3084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ستة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1" name="WordArt 79"/>
          <p:cNvSpPr>
            <a:spLocks noChangeArrowheads="1" noChangeShapeType="1" noTextEdit="1"/>
          </p:cNvSpPr>
          <p:nvPr/>
        </p:nvSpPr>
        <p:spPr bwMode="auto">
          <a:xfrm>
            <a:off x="3746500" y="2016125"/>
            <a:ext cx="3886200" cy="103028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عدد أضلاعه؟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8" grpId="0"/>
      <p:bldP spid="8269" grpId="0"/>
      <p:bldP spid="8270" grpId="0"/>
      <p:bldP spid="8271" grpId="0" animBg="1"/>
      <p:bldP spid="827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37163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rgbClr val="0000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4286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900113" y="2133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353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6354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8" name="Text Box 60"/>
          <p:cNvSpPr txBox="1">
            <a:spLocks noChangeArrowheads="1"/>
          </p:cNvSpPr>
          <p:nvPr/>
        </p:nvSpPr>
        <p:spPr bwMode="auto">
          <a:xfrm>
            <a:off x="2701925" y="3884613"/>
            <a:ext cx="644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نعم،</a:t>
            </a:r>
            <a:r>
              <a:rPr lang="ar-SA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إجابة صحيحة.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395288" y="60213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الأقطار تنصف زوايا الشكل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4822825" y="4846638"/>
            <a:ext cx="334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1) الأقطار مساوية بطولها لأضلاع المربع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63551" name="Text Box 63"/>
          <p:cNvSpPr txBox="1">
            <a:spLocks noChangeArrowheads="1"/>
          </p:cNvSpPr>
          <p:nvPr/>
        </p:nvSpPr>
        <p:spPr bwMode="auto">
          <a:xfrm>
            <a:off x="514350" y="4872038"/>
            <a:ext cx="3316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الأقطار تنصف بعضها البعض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52" name="Text Box 64"/>
          <p:cNvSpPr txBox="1">
            <a:spLocks noChangeArrowheads="1"/>
          </p:cNvSpPr>
          <p:nvPr/>
        </p:nvSpPr>
        <p:spPr bwMode="auto">
          <a:xfrm>
            <a:off x="5068888" y="6061075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الأقطار متعامدة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3553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909638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48" grpId="0"/>
      <p:bldP spid="63549" grpId="0"/>
      <p:bldP spid="63550" grpId="0"/>
      <p:bldP spid="63550" grpId="1"/>
      <p:bldP spid="63551" grpId="0"/>
      <p:bldP spid="635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762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96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97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98" name="Picture 6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99" name="Text Box 63"/>
          <p:cNvSpPr txBox="1">
            <a:spLocks noChangeArrowheads="1"/>
          </p:cNvSpPr>
          <p:nvPr/>
        </p:nvSpPr>
        <p:spPr bwMode="auto">
          <a:xfrm>
            <a:off x="2339975" y="3860800"/>
            <a:ext cx="680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للمعين صفاته كما أنّ للمستطيل صفاته الخاصة به.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0" name="Text Box 6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39788" y="5949950"/>
            <a:ext cx="2868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2400" b="1">
                <a:solidFill>
                  <a:schemeClr val="bg1"/>
                </a:solidFill>
              </a:rPr>
              <a:t>شكل جديد لم نتعلم عنه حتى الآن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601" name="Text Box 65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4986338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مربع.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2" name="Text Box 6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997450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متوازي أضلاع  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03" name="Text 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995988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دالتون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5604" name="WordArt 68"/>
          <p:cNvSpPr>
            <a:spLocks noChangeArrowheads="1" noChangeShapeType="1" noTextEdit="1"/>
          </p:cNvSpPr>
          <p:nvPr/>
        </p:nvSpPr>
        <p:spPr bwMode="auto">
          <a:xfrm>
            <a:off x="2771775" y="2205038"/>
            <a:ext cx="6192838" cy="6254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على ماذا تتوقع أن نحصل إذا ما قمنا بدمج صفات الشكلين في شكل واحد جديد؟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9" grpId="0"/>
      <p:bldP spid="65600" grpId="0"/>
      <p:bldP spid="65601" grpId="0"/>
      <p:bldP spid="65602" grpId="0"/>
      <p:bldP spid="65603" grpId="0"/>
      <p:bldP spid="65604" grpId="0" animBg="1"/>
      <p:bldP spid="6560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71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2700338" y="3716338"/>
            <a:ext cx="6442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ممتاز</a:t>
            </a:r>
            <a:r>
              <a:rPr lang="ar-SA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إذا ما قمنا بدمج صفات المعين والمستطيل سوف نحصل بالتأكيد على مربع.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45" name="Text Box 61"/>
          <p:cNvSpPr txBox="1">
            <a:spLocks noChangeArrowheads="1"/>
          </p:cNvSpPr>
          <p:nvPr/>
        </p:nvSpPr>
        <p:spPr bwMode="auto">
          <a:xfrm>
            <a:off x="479425" y="5991225"/>
            <a:ext cx="3300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4) شكل جديد لم نتعلم عنه حتى الآن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46" name="Text Box 62"/>
          <p:cNvSpPr txBox="1">
            <a:spLocks noChangeArrowheads="1"/>
          </p:cNvSpPr>
          <p:nvPr/>
        </p:nvSpPr>
        <p:spPr bwMode="auto">
          <a:xfrm>
            <a:off x="4716463" y="4986338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tx2"/>
                </a:solidFill>
              </a:rPr>
              <a:t>1) مربع.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67647" name="Text Box 63"/>
          <p:cNvSpPr txBox="1">
            <a:spLocks noChangeArrowheads="1"/>
          </p:cNvSpPr>
          <p:nvPr/>
        </p:nvSpPr>
        <p:spPr bwMode="auto">
          <a:xfrm>
            <a:off x="339725" y="4997450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2) متوازي أضلاع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48" name="Text Box 64"/>
          <p:cNvSpPr txBox="1">
            <a:spLocks noChangeArrowheads="1"/>
          </p:cNvSpPr>
          <p:nvPr/>
        </p:nvSpPr>
        <p:spPr bwMode="auto">
          <a:xfrm>
            <a:off x="4964113" y="6067425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</a:rPr>
              <a:t>3) دالتون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649" name="WordArt 65"/>
          <p:cNvSpPr>
            <a:spLocks noChangeArrowheads="1" noChangeShapeType="1" noTextEdit="1"/>
          </p:cNvSpPr>
          <p:nvPr/>
        </p:nvSpPr>
        <p:spPr bwMode="auto">
          <a:xfrm>
            <a:off x="3679825" y="1597025"/>
            <a:ext cx="3889375" cy="8509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1.000.000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9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8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44" grpId="0"/>
      <p:bldP spid="67645" grpId="0"/>
      <p:bldP spid="67646" grpId="0"/>
      <p:bldP spid="67646" grpId="1"/>
      <p:bldP spid="67647" grpId="0"/>
      <p:bldP spid="67648" grpId="0"/>
      <p:bldP spid="67649" grpId="0" animBg="1"/>
      <p:bldP spid="67649" grpId="1" animBg="1"/>
      <p:bldP spid="67649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D12620_"/>
          <p:cNvPicPr>
            <a:picLocks noChangeAspect="1" noChangeArrowheads="1"/>
          </p:cNvPicPr>
          <p:nvPr/>
        </p:nvPicPr>
        <p:blipFill>
          <a:blip r:embed="rId4" cstate="print">
            <a:lum bright="44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Lets Play Them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644" name="Group 12"/>
          <p:cNvGrpSpPr>
            <a:grpSpLocks/>
          </p:cNvGrpSpPr>
          <p:nvPr/>
        </p:nvGrpSpPr>
        <p:grpSpPr bwMode="auto">
          <a:xfrm rot="-162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Rectangle 22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55" name="Rectangle 23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56" name="Rectangle 24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57" name="Rectangle 25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Rectangle 26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Rectangle 27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60" name="Rectangle 28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661" name="Group 29"/>
          <p:cNvGrpSpPr>
            <a:grpSpLocks/>
          </p:cNvGrpSpPr>
          <p:nvPr/>
        </p:nvGrpSpPr>
        <p:grpSpPr bwMode="auto">
          <a:xfrm rot="-162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69662" name="Rectangle 30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3" name="Rectangle 31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64" name="Rectangle 32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65" name="Rectangle 33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Rectangle 34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67" name="Rectangle 35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68" name="Rectangle 36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669" name="Group 37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69670" name="Rectangle 38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1" name="Rectangle 39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72" name="Rectangle 40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73" name="Rectangle 41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74" name="Rectangle 42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5" name="Rectangle 43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6" name="Rectangle 44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77" name="Rectangle 45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678" name="Group 46"/>
          <p:cNvGrpSpPr>
            <a:grpSpLocks/>
          </p:cNvGrpSpPr>
          <p:nvPr/>
        </p:nvGrpSpPr>
        <p:grpSpPr bwMode="auto">
          <a:xfrm rot="-162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69679" name="Rectangle 47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0" name="Rectangle 48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81" name="Rectangle 49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82" name="Rectangle 50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3" name="Rectangle 51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84" name="Rectangle 52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85" name="Rectangle 53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686" name="Group 5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69687" name="Rectangle 5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8" name="Rectangle 5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9" name="Rectangle 5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90" name="Rectangle 5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91" name="Rectangle 5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2" name="Rectangle 6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93" name="Rectangle 6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9694" name="Group 62"/>
          <p:cNvGrpSpPr>
            <a:grpSpLocks/>
          </p:cNvGrpSpPr>
          <p:nvPr/>
        </p:nvGrpSpPr>
        <p:grpSpPr bwMode="auto">
          <a:xfrm rot="-16200000">
            <a:off x="2552700" y="-6467475"/>
            <a:ext cx="7239000" cy="5638800"/>
            <a:chOff x="0" y="480"/>
            <a:chExt cx="4560" cy="3552"/>
          </a:xfrm>
        </p:grpSpPr>
        <p:sp>
          <p:nvSpPr>
            <p:cNvPr id="69695" name="Rectangle 6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6" name="Rectangle 6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97" name="Rectangle 6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698" name="Rectangle 6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9" name="Rectangle 6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700" name="Rectangle 6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701" name="Rectangle 6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9702" name="WordArt 70" descr="אלון"/>
          <p:cNvSpPr>
            <a:spLocks noChangeArrowheads="1" noChangeShapeType="1" noTextEdit="1"/>
          </p:cNvSpPr>
          <p:nvPr/>
        </p:nvSpPr>
        <p:spPr bwMode="auto">
          <a:xfrm>
            <a:off x="798513" y="1179513"/>
            <a:ext cx="7597775" cy="32099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ndalus"/>
                <a:cs typeface="Andalus"/>
              </a:rPr>
              <a:t>تهانينا وصلت بر الأمان بفضل حذرك وفزت</a:t>
            </a:r>
          </a:p>
          <a:p>
            <a:pPr algn="ctr"/>
            <a:r>
              <a:rPr lang="ar-SA" sz="3600" kern="10"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ndalus"/>
                <a:cs typeface="Andalus"/>
              </a:rPr>
              <a:t>بـ1000000ـمليون $</a:t>
            </a:r>
            <a:endParaRPr lang="en-US" sz="3600" kern="10"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ndalus"/>
              <a:cs typeface="Andalus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5"/>
                </p:tgtEl>
              </p:cMediaNode>
            </p:audio>
          </p:childTnLst>
        </p:cTn>
      </p:par>
    </p:tnLst>
    <p:bldLst>
      <p:bldP spid="697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3130550"/>
          </a:xfrm>
          <a:noFill/>
          <a:ln/>
        </p:spPr>
        <p:txBody>
          <a:bodyPr/>
          <a:lstStyle/>
          <a:p>
            <a:r>
              <a:rPr lang="ar-SA" sz="4800">
                <a:solidFill>
                  <a:schemeClr val="tx1"/>
                </a:solidFill>
                <a:cs typeface="Times New Roman" pitchFamily="18" charset="0"/>
              </a:rPr>
              <a:t>شكراً لكم على اشتراككم في المسابقة،</a:t>
            </a:r>
            <a:br>
              <a:rPr lang="ar-SA" sz="4800">
                <a:solidFill>
                  <a:schemeClr val="tx1"/>
                </a:solidFill>
                <a:cs typeface="Times New Roman" pitchFamily="18" charset="0"/>
              </a:rPr>
            </a:br>
            <a:r>
              <a:rPr lang="ar-SA" sz="4800">
                <a:solidFill>
                  <a:schemeClr val="tx1"/>
                </a:solidFill>
                <a:cs typeface="Times New Roman" pitchFamily="18" charset="0"/>
              </a:rPr>
              <a:t>إلى اللقاء في مسابقات اخرى</a:t>
            </a:r>
            <a:endParaRPr lang="en-US" sz="4800">
              <a:solidFill>
                <a:schemeClr val="tx1"/>
              </a:solidFill>
              <a:cs typeface="Times New Roman" pitchFamily="18" charset="0"/>
              <a:hlinkClick r:id="" action="ppaction://hlinkshowjump?jump=firstslide"/>
            </a:endParaRPr>
          </a:p>
        </p:txBody>
      </p:sp>
      <p:sp>
        <p:nvSpPr>
          <p:cNvPr id="71683" name="AutoShape 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978025" y="4005263"/>
            <a:ext cx="5041900" cy="1008062"/>
          </a:xfrm>
          <a:prstGeom prst="actionButtonBlank">
            <a:avLst/>
          </a:prstGeom>
          <a:solidFill>
            <a:srgbClr val="99CCFF"/>
          </a:solidFill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ar-SA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خروج</a:t>
            </a:r>
            <a:endParaRPr 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ar-SA">
                <a:cs typeface="Times New Roman" pitchFamily="18" charset="0"/>
              </a:rPr>
              <a:t>جمهور 1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73731" name="Object 3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73736" name="תרשים" r:id="rId4" imgW="6096000" imgH="4067192" progId="MSGraph.Chart.8">
              <p:embed followColorScheme="full"/>
            </p:oleObj>
          </a:graphicData>
        </a:graphic>
      </p:graphicFrame>
      <p:sp>
        <p:nvSpPr>
          <p:cNvPr id="7373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3731" grpId="0" bld="category" 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74725"/>
          </a:xfrm>
          <a:noFill/>
          <a:ln/>
        </p:spPr>
        <p:txBody>
          <a:bodyPr/>
          <a:lstStyle/>
          <a:p>
            <a:r>
              <a:rPr lang="ar-SA">
                <a:cs typeface="Times New Roman" pitchFamily="18" charset="0"/>
              </a:rPr>
              <a:t>جمهور 11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75779" name="Object 3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75784" name="תרשים" r:id="rId4" imgW="6096000" imgH="4067192" progId="MSGraph.Chart.8">
              <p:embed followColorScheme="full"/>
            </p:oleObj>
          </a:graphicData>
        </a:graphic>
      </p:graphicFrame>
      <p:sp>
        <p:nvSpPr>
          <p:cNvPr id="7578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5779" grpId="0" bld="category" 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8575" y="188913"/>
            <a:ext cx="3424238" cy="476250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1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7782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101600" y="43338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56" name="Text Box 32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3" name="Text Box 39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5" name="Text Box 41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77866" name="Text Box 42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7870" name="Oval 46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1" name="Oval 47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2" name="Oval 48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3" name="Oval 49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4" name="Oval 50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5" name="Oval 51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6" name="Oval 52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7" name="Oval 53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8" name="Oval 54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9" name="Oval 55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7880" name="Oval 56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1" name="Oval 57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2" name="Oval 58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3" name="Oval 59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4" name="Oval 60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5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86" name="Text Box 62"/>
          <p:cNvSpPr txBox="1">
            <a:spLocks noChangeArrowheads="1"/>
          </p:cNvSpPr>
          <p:nvPr/>
        </p:nvSpPr>
        <p:spPr bwMode="auto">
          <a:xfrm>
            <a:off x="2376488" y="3775075"/>
            <a:ext cx="6767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4400" b="1">
                <a:latin typeface="Times New Roman" pitchFamily="18" charset="0"/>
                <a:cs typeface="Times New Roman" pitchFamily="18" charset="0"/>
              </a:rPr>
              <a:t>الشكل الرباعي هو مضلّع.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87" name="Text Box 6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سبعة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88" name="Text Box 64">
            <a:hlinkClick r:id="" action="ppaction://hlinkshowjump?jump=nextslide">
              <a:snd r:embed="rId5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72088" y="4987925"/>
            <a:ext cx="3078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أربعة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89" name="Text Box 65">
            <a:hlinkClick r:id="rId4" action="ppaction://hlinksldjump">
              <a:snd r:embed="rId5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87413" y="4914900"/>
            <a:ext cx="2909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خمسة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90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6027738"/>
            <a:ext cx="3084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ستة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91" name="WordArt 67"/>
          <p:cNvSpPr>
            <a:spLocks noChangeArrowheads="1" noChangeShapeType="1" noTextEdit="1"/>
          </p:cNvSpPr>
          <p:nvPr/>
        </p:nvSpPr>
        <p:spPr bwMode="auto">
          <a:xfrm>
            <a:off x="3746500" y="2016125"/>
            <a:ext cx="3886200" cy="103028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عدد أضلاعه؟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7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7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7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7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6" grpId="0"/>
      <p:bldP spid="77887" grpId="0"/>
      <p:bldP spid="77887" grpId="1"/>
      <p:bldP spid="77888" grpId="0"/>
      <p:bldP spid="77889" grpId="0"/>
      <p:bldP spid="77890" grpId="0"/>
      <p:bldP spid="77890" grpId="1"/>
      <p:bldP spid="77891" grpId="0" animBg="1"/>
      <p:bldP spid="7789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8213" y="188913"/>
            <a:ext cx="4000500" cy="554037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0" y="40878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3" name="Text Box 41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9918" name="Oval 46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Oval 47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Oval 48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Oval 49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2" name="Oval 50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3" name="Oval 51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4" name="Oval 52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5" name="Oval 53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6" name="Oval 54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7" name="Oval 55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9928" name="Oval 56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29" name="Oval 57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32" name="Oval 60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33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34" name="Text Box 62"/>
          <p:cNvSpPr txBox="1">
            <a:spLocks noChangeArrowheads="1"/>
          </p:cNvSpPr>
          <p:nvPr/>
        </p:nvSpPr>
        <p:spPr bwMode="auto">
          <a:xfrm>
            <a:off x="2630488" y="3916363"/>
            <a:ext cx="6267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ar-SA" sz="3200" b="1">
                <a:latin typeface="Times New Roman" pitchFamily="18" charset="0"/>
                <a:cs typeface="Times New Roman" pitchFamily="18" charset="0"/>
              </a:rPr>
              <a:t>في كل شكل هندسي هناك عدد معين من الأقطار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35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6613" y="592931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أربعة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36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72088" y="4916488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واحد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37" name="Text Box 65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4957763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إثنان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38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59563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ثلاثة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39" name="WordArt 67"/>
          <p:cNvSpPr>
            <a:spLocks noChangeArrowheads="1" noChangeShapeType="1" noTextEdit="1"/>
          </p:cNvSpPr>
          <p:nvPr/>
        </p:nvSpPr>
        <p:spPr bwMode="auto">
          <a:xfrm>
            <a:off x="3419475" y="2133600"/>
            <a:ext cx="4824413" cy="7699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عدد أقطار الشكل الرباعي؟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9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9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34" grpId="0"/>
      <p:bldP spid="79935" grpId="0"/>
      <p:bldP spid="79935" grpId="1"/>
      <p:bldP spid="79936" grpId="0"/>
      <p:bldP spid="79936" grpId="1"/>
      <p:bldP spid="79937" grpId="0"/>
      <p:bldP spid="79938" grpId="0"/>
      <p:bldP spid="79939" grpId="0" animBg="1"/>
      <p:bldP spid="7993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663" y="180975"/>
            <a:ext cx="4281487" cy="584200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3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0" y="3754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4" name="Text Box 34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5" name="Text Box 35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6" name="Text Box 36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8" name="Text Box 38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59" name="Text Box 39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63" name="Text Box 43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64" name="Text Box 44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65" name="Text Box 45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1966" name="Oval 46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7" name="Oval 47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Oval 48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9" name="Oval 49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0" name="Oval 50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1" name="Oval 51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2" name="Oval 52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3" name="Oval 53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4" name="Oval 54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5" name="Oval 55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1976" name="Oval 56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7" name="Oval 57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8" name="Oval 58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9" name="Oval 59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0" name="Oval 60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1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2" name="Text Box 62"/>
          <p:cNvSpPr txBox="1">
            <a:spLocks noChangeArrowheads="1"/>
          </p:cNvSpPr>
          <p:nvPr/>
        </p:nvSpPr>
        <p:spPr bwMode="auto">
          <a:xfrm>
            <a:off x="2630488" y="3916363"/>
            <a:ext cx="626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3600" b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في كل شكل رباعي هناك 4 زوايا داخليّة.</a:t>
            </a:r>
            <a:endParaRPr lang="en-US" sz="360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81983" name="Text Box 63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73063" y="5949950"/>
            <a:ext cx="343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360 درجة</a:t>
            </a:r>
            <a:r>
              <a:rPr lang="ar-SA" sz="3600">
                <a:latin typeface="Times New Roman" pitchFamily="18" charset="0"/>
              </a:rPr>
              <a:t> 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81984" name="Text Box 64"/>
          <p:cNvSpPr txBox="1">
            <a:spLocks noChangeArrowheads="1"/>
          </p:cNvSpPr>
          <p:nvPr/>
        </p:nvSpPr>
        <p:spPr bwMode="auto">
          <a:xfrm>
            <a:off x="5272088" y="4929188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90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5" name="Text Box 6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4700" y="4970463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180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6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124450" y="5956300"/>
            <a:ext cx="3233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270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7" name="WordArt 67"/>
          <p:cNvSpPr>
            <a:spLocks noChangeArrowheads="1" noChangeShapeType="1" noTextEdit="1"/>
          </p:cNvSpPr>
          <p:nvPr/>
        </p:nvSpPr>
        <p:spPr bwMode="auto">
          <a:xfrm>
            <a:off x="3635375" y="2133600"/>
            <a:ext cx="4321175" cy="69691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مجموع هذه الزوايا؟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1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2" grpId="0"/>
      <p:bldP spid="81983" grpId="0"/>
      <p:bldP spid="81984" grpId="0"/>
      <p:bldP spid="81984" grpId="1"/>
      <p:bldP spid="81985" grpId="0"/>
      <p:bldP spid="81986" grpId="0"/>
      <p:bldP spid="81986" grpId="1"/>
      <p:bldP spid="81987" grpId="0" animBg="1"/>
      <p:bldP spid="8198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bg2"/>
          </a:solidFill>
          <a:ln w="57150" algn="ctr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01600" y="43338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2568575" y="3729038"/>
            <a:ext cx="6575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32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الإجابة صحيحة،</a:t>
            </a:r>
            <a:r>
              <a:rPr lang="ar-SA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الشكل الرباعي هو مضلع عدد أضلاعه أربعة.</a:t>
            </a:r>
            <a:endParaRPr lang="en-US" sz="32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1" name="AutoShape 61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  <p:sp>
        <p:nvSpPr>
          <p:cNvPr id="10302" name="Text Box 62"/>
          <p:cNvSpPr txBox="1">
            <a:spLocks noChangeArrowheads="1"/>
          </p:cNvSpPr>
          <p:nvPr/>
        </p:nvSpPr>
        <p:spPr bwMode="auto">
          <a:xfrm>
            <a:off x="836613" y="5956300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سبعة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5097463" y="4929188"/>
            <a:ext cx="3214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أربعة</a:t>
            </a:r>
            <a:endPara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774700" y="4984750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خمسة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5240338" y="5940425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ستة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0" grpId="0" autoUpdateAnimBg="0"/>
      <p:bldP spid="10302" grpId="0"/>
      <p:bldP spid="10303" grpId="0"/>
      <p:bldP spid="10303" grpId="1"/>
      <p:bldP spid="10304" grpId="0"/>
      <p:bldP spid="103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115888"/>
            <a:ext cx="4703763" cy="660400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AutoShape 5">
            <a:hlinkClick r:id="" action="ppaction://hlinkshowjump?jump=nextslide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0" y="34639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12" name="Text Box 44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4014" name="Oval 46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Oval 47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Oval 48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Oval 49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Oval 50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Oval 51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Oval 52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1" name="Oval 53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2" name="Oval 54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3" name="Oval 55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4024" name="Oval 56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5" name="Oval 57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6" name="Oval 58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7" name="Oval 59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8" name="Oval 60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9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30" name="Text Box 62"/>
          <p:cNvSpPr txBox="1">
            <a:spLocks noChangeArrowheads="1"/>
          </p:cNvSpPr>
          <p:nvPr/>
        </p:nvSpPr>
        <p:spPr bwMode="auto">
          <a:xfrm>
            <a:off x="2581275" y="3786188"/>
            <a:ext cx="6562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شبه المنحرف هو أحد الأشكال الرباعية.</a:t>
            </a:r>
            <a:r>
              <a:rPr lang="en-US" sz="3600">
                <a:latin typeface="Times New Roman" pitchFamily="18" charset="0"/>
              </a:rPr>
              <a:t> </a:t>
            </a:r>
          </a:p>
        </p:txBody>
      </p:sp>
      <p:sp>
        <p:nvSpPr>
          <p:cNvPr id="84031" name="Text Box 6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1025" y="5949950"/>
            <a:ext cx="327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لا يوجد أضلاع متوازية في شبه المنحرف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32" name="Text Box 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272088" y="4846638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كل الأضلاع متوازية في شبه المنحرف</a:t>
            </a:r>
            <a:r>
              <a:rPr lang="he-IL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33" name="Text Box 6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69950" y="4797425"/>
            <a:ext cx="2909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زوجان من الأضلاع المتوازية في شبه المنحرف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4034" name="Text Box 66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40338" y="588645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زوج واحد من الأضلاع المتوازية في شبه المنحرف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35" name="WordArt 67"/>
          <p:cNvSpPr>
            <a:spLocks noChangeArrowheads="1" noChangeShapeType="1" noTextEdit="1"/>
          </p:cNvSpPr>
          <p:nvPr/>
        </p:nvSpPr>
        <p:spPr bwMode="auto">
          <a:xfrm>
            <a:off x="3132138" y="1989138"/>
            <a:ext cx="5688012" cy="9350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كم زوج من الأضلاع المتوازية في شبه المنحرف؟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4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4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4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4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4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4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4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4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4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4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0" grpId="0"/>
      <p:bldP spid="84031" grpId="0"/>
      <p:bldP spid="84031" grpId="1"/>
      <p:bldP spid="84032" grpId="0"/>
      <p:bldP spid="84032" grpId="1"/>
      <p:bldP spid="84033" grpId="0"/>
      <p:bldP spid="84034" grpId="0"/>
      <p:bldP spid="84035" grpId="0" animBg="1"/>
      <p:bldP spid="8403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0" y="31591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8605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5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6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606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607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6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0" y="115888"/>
            <a:ext cx="4295775" cy="711200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5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86077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78" name="Text Box 6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49825" y="4832350"/>
            <a:ext cx="3421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يقسم الشكل إلى مثلثين متطابقين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79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5463" y="4854575"/>
            <a:ext cx="3414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ينصّف زوايا الرأس كما ينصف القطر الثانوي</a:t>
            </a:r>
            <a:r>
              <a:rPr lang="he-IL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80" name="Text Box 64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909638" y="6070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كل الإجابات صحيحة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81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76800" y="6067425"/>
            <a:ext cx="347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عامودي على القطر الثانوي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2484438" y="3716338"/>
            <a:ext cx="6599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في الدالتون يوجد قطرين؛ القطر الرئيسي والقطر الثانوي.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83" name="WordArt 67"/>
          <p:cNvSpPr>
            <a:spLocks noChangeArrowheads="1" noChangeShapeType="1" noTextEdit="1"/>
          </p:cNvSpPr>
          <p:nvPr/>
        </p:nvSpPr>
        <p:spPr bwMode="auto">
          <a:xfrm>
            <a:off x="3746500" y="1916113"/>
            <a:ext cx="4641850" cy="11303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ماذا يميّز القطر الرئيسي؟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6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6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51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6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6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78" grpId="0" autoUpdateAnimBg="0"/>
      <p:bldP spid="86078" grpId="1"/>
      <p:bldP spid="86080" grpId="0"/>
      <p:bldP spid="86081" grpId="0"/>
      <p:bldP spid="86081" grpId="1"/>
      <p:bldP spid="86082" grpId="0"/>
      <p:bldP spid="86083" grpId="0" animBg="1"/>
      <p:bldP spid="8608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0" y="2824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8810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8811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24" name="Rectangle 60"/>
          <p:cNvSpPr>
            <a:spLocks noGrp="1" noChangeArrowheads="1"/>
          </p:cNvSpPr>
          <p:nvPr>
            <p:ph type="title"/>
          </p:nvPr>
        </p:nvSpPr>
        <p:spPr>
          <a:xfrm>
            <a:off x="4500563" y="115888"/>
            <a:ext cx="4421187" cy="684212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6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88125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26" name="Text Box 62"/>
          <p:cNvSpPr txBox="1">
            <a:spLocks noChangeArrowheads="1"/>
          </p:cNvSpPr>
          <p:nvPr/>
        </p:nvSpPr>
        <p:spPr bwMode="auto">
          <a:xfrm>
            <a:off x="2630488" y="3716338"/>
            <a:ext cx="6267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ar-SA" sz="3200" b="1"/>
              <a:t>في الدالتون يوجد قطرين؛ القطر الرئيسي والقطر الثانوي.</a:t>
            </a:r>
            <a:r>
              <a:rPr lang="ar-SA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27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5338" y="5978525"/>
            <a:ext cx="2767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كل الإجابات خطأ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8128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54600" y="4965700"/>
            <a:ext cx="3113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تنصف بعضها البعض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29" name="Text Box 65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5006975"/>
            <a:ext cx="29098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متعامدة</a:t>
            </a:r>
            <a:endParaRPr lang="en-US" sz="2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30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60055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متساوية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8131" name="WordArt 67"/>
          <p:cNvSpPr>
            <a:spLocks noChangeArrowheads="1" noChangeShapeType="1" noTextEdit="1"/>
          </p:cNvSpPr>
          <p:nvPr/>
        </p:nvSpPr>
        <p:spPr bwMode="auto">
          <a:xfrm>
            <a:off x="3348038" y="1916113"/>
            <a:ext cx="5003800" cy="11509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العلاقة بين أقطار الدالتون؟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8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6" grpId="0"/>
      <p:bldP spid="88127" grpId="0"/>
      <p:bldP spid="88127" grpId="1"/>
      <p:bldP spid="88128" grpId="0"/>
      <p:bldP spid="88129" grpId="0"/>
      <p:bldP spid="88130" grpId="0"/>
      <p:bldP spid="88130" grpId="1"/>
      <p:bldP spid="88131" grpId="0" animBg="1"/>
      <p:bldP spid="8813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25495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015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9016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7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7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72" name="Rectangle 60"/>
          <p:cNvSpPr>
            <a:spLocks noGrp="1" noChangeArrowheads="1"/>
          </p:cNvSpPr>
          <p:nvPr>
            <p:ph type="title"/>
          </p:nvPr>
        </p:nvSpPr>
        <p:spPr>
          <a:xfrm>
            <a:off x="4327525" y="115888"/>
            <a:ext cx="4708525" cy="630237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7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90173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74" name="Text Box 62"/>
          <p:cNvSpPr txBox="1">
            <a:spLocks noChangeArrowheads="1"/>
          </p:cNvSpPr>
          <p:nvPr/>
        </p:nvSpPr>
        <p:spPr bwMode="auto">
          <a:xfrm>
            <a:off x="2876550" y="3870325"/>
            <a:ext cx="6267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متوازي الأضلاع هو أحد الأشكال الرباعية.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75" name="Text Box 63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55650" y="5867400"/>
            <a:ext cx="3001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شكل رباعي فيه كل ضلعين متقابلين متوازيين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76" name="Text Box 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03800" y="4846638"/>
            <a:ext cx="3163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شكل رباعي فيه كل الأضلاع متساوية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77" name="Text Box 6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9925" y="4830763"/>
            <a:ext cx="3113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شكل رباعي فيه زوج من الأضلاع المتقابلة متوازية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78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292725" y="5886450"/>
            <a:ext cx="3074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شكل رباعي أقطاره تنصف بعضها البعض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79" name="WordArt 67"/>
          <p:cNvSpPr>
            <a:spLocks noChangeArrowheads="1" noChangeShapeType="1" noTextEdit="1"/>
          </p:cNvSpPr>
          <p:nvPr/>
        </p:nvSpPr>
        <p:spPr bwMode="auto">
          <a:xfrm>
            <a:off x="3132138" y="2060575"/>
            <a:ext cx="5472112" cy="86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التعريف الدقيق لمتوازي الأضلاع؟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0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0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9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9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4" grpId="0"/>
      <p:bldP spid="90175" grpId="0"/>
      <p:bldP spid="90176" grpId="0"/>
      <p:bldP spid="90176" grpId="1"/>
      <p:bldP spid="90177" grpId="0"/>
      <p:bldP spid="90177" grpId="1"/>
      <p:bldP spid="90178" grpId="0"/>
      <p:bldP spid="90179" grpId="0" animBg="1"/>
      <p:bldP spid="9017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0" y="2230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19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20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9220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20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20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220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9221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0" name="Rectangle 60"/>
          <p:cNvSpPr>
            <a:spLocks noGrp="1" noChangeArrowheads="1"/>
          </p:cNvSpPr>
          <p:nvPr>
            <p:ph type="title"/>
          </p:nvPr>
        </p:nvSpPr>
        <p:spPr>
          <a:xfrm>
            <a:off x="4427538" y="58738"/>
            <a:ext cx="4546600" cy="706437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8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92221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2" name="Text Box 62"/>
          <p:cNvSpPr txBox="1">
            <a:spLocks noChangeArrowheads="1"/>
          </p:cNvSpPr>
          <p:nvPr/>
        </p:nvSpPr>
        <p:spPr bwMode="auto">
          <a:xfrm>
            <a:off x="2627313" y="3716338"/>
            <a:ext cx="6442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أكمل الجملة التي ستظهر الآن بناءاً على ما تعلمته عن متوازي الأضلاع.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3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2900" y="5965825"/>
            <a:ext cx="3300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قائمتين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4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22825" y="4965700"/>
            <a:ext cx="334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مجموعهما 180 درجة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5" name="Text Box 65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71500" y="5006975"/>
            <a:ext cx="3113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متساويتين</a:t>
            </a:r>
            <a:r>
              <a:rPr lang="ar-SA" sz="28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26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05513"/>
            <a:ext cx="3248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منفرجتين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7" name="WordArt 67"/>
          <p:cNvSpPr>
            <a:spLocks noChangeArrowheads="1" noChangeShapeType="1" noTextEdit="1"/>
          </p:cNvSpPr>
          <p:nvPr/>
        </p:nvSpPr>
        <p:spPr bwMode="auto">
          <a:xfrm>
            <a:off x="2916238" y="1916113"/>
            <a:ext cx="5832475" cy="9239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في متوازي الأضلاع كل زاويتين متقابلتين ________.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2" grpId="0"/>
      <p:bldP spid="92223" grpId="0"/>
      <p:bldP spid="92223" grpId="1"/>
      <p:bldP spid="92224" grpId="0"/>
      <p:bldP spid="92225" grpId="0"/>
      <p:bldP spid="92226" grpId="0"/>
      <p:bldP spid="92226" grpId="1"/>
      <p:bldP spid="92227" grpId="0" animBg="1"/>
      <p:bldP spid="9222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0" y="1895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4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9424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5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5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5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425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9426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8" name="Rectangle 60"/>
          <p:cNvSpPr>
            <a:spLocks noGrp="1" noChangeArrowheads="1"/>
          </p:cNvSpPr>
          <p:nvPr>
            <p:ph type="title"/>
          </p:nvPr>
        </p:nvSpPr>
        <p:spPr>
          <a:xfrm>
            <a:off x="4421188" y="115888"/>
            <a:ext cx="4471987" cy="696912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9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94269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2527300" y="3783013"/>
            <a:ext cx="6442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2800" b="1">
                <a:latin typeface="Times New Roman" pitchFamily="18" charset="0"/>
                <a:cs typeface="Times New Roman" pitchFamily="18" charset="0"/>
              </a:rPr>
              <a:t>في متوازي الأضلاع هناك قطران، كما هو معلوم 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94271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5986463"/>
            <a:ext cx="330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متعامدة 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72" name="Text Box 64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997450" y="4941888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تنصف بعضها البعض</a:t>
            </a:r>
            <a:r>
              <a:rPr lang="ar-SA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4273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5027613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قطر واحد ينصف الآخر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427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2615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متساوية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75" name="WordArt 67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761038" cy="81438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الصفة الوحيدة التي تلائم أقطار متوازي الأضلاع؟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0" grpId="0"/>
      <p:bldP spid="94271" grpId="0"/>
      <p:bldP spid="94271" grpId="1"/>
      <p:bldP spid="94272" grpId="0"/>
      <p:bldP spid="94273" grpId="0"/>
      <p:bldP spid="94274" grpId="0"/>
      <p:bldP spid="94274" grpId="1"/>
      <p:bldP spid="94275" grpId="0" animBg="1"/>
      <p:bldP spid="9427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0" y="16351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628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9629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29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30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630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9631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6" name="Rectangle 60"/>
          <p:cNvSpPr>
            <a:spLocks noGrp="1" noChangeArrowheads="1"/>
          </p:cNvSpPr>
          <p:nvPr>
            <p:ph type="title"/>
          </p:nvPr>
        </p:nvSpPr>
        <p:spPr>
          <a:xfrm>
            <a:off x="4500563" y="188913"/>
            <a:ext cx="4600575" cy="584200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10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96317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195738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318" name="Text Box 62"/>
          <p:cNvSpPr txBox="1">
            <a:spLocks noChangeArrowheads="1"/>
          </p:cNvSpPr>
          <p:nvPr/>
        </p:nvSpPr>
        <p:spPr bwMode="auto">
          <a:xfrm>
            <a:off x="2541588" y="3836988"/>
            <a:ext cx="6340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المعين هو حالة خاصّة من متوازي الأضلاع.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319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067425"/>
            <a:ext cx="3300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تساوت زوايا الشكل.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320" name="Text Box 6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67288" y="4938713"/>
            <a:ext cx="3344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تساوت الأضلاع الأربعة 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321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7563" y="4953000"/>
            <a:ext cx="3113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تساوت الأقطار</a:t>
            </a:r>
            <a:r>
              <a:rPr lang="ar-SA" sz="28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6322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75200" y="6037263"/>
            <a:ext cx="359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نصفت الأقطار بعضها البعض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323" name="WordArt 67"/>
          <p:cNvSpPr>
            <a:spLocks noChangeArrowheads="1" noChangeShapeType="1" noTextEdit="1"/>
          </p:cNvSpPr>
          <p:nvPr/>
        </p:nvSpPr>
        <p:spPr bwMode="auto">
          <a:xfrm>
            <a:off x="3059113" y="2060575"/>
            <a:ext cx="5635625" cy="9223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يكون متوازي الأضلاع معين إذا __________.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6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6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6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18" grpId="0"/>
      <p:bldP spid="96319" grpId="0"/>
      <p:bldP spid="96319" grpId="1"/>
      <p:bldP spid="96320" grpId="0"/>
      <p:bldP spid="96321" grpId="0"/>
      <p:bldP spid="96322" grpId="0"/>
      <p:bldP spid="96322" grpId="1"/>
      <p:bldP spid="96323" grpId="0" animBg="1"/>
      <p:bldP spid="96323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0" y="13144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9834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9834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9835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6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6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6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6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64" name="Rectangle 60"/>
          <p:cNvSpPr>
            <a:spLocks noGrp="1" noChangeArrowheads="1"/>
          </p:cNvSpPr>
          <p:nvPr>
            <p:ph type="title"/>
          </p:nvPr>
        </p:nvSpPr>
        <p:spPr>
          <a:xfrm>
            <a:off x="5084763" y="122238"/>
            <a:ext cx="3303587" cy="642937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11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98365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195738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66" name="Text Box 6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4500" y="6140450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تنصّف فقط الزوايا الجانبية.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67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51388" y="5037138"/>
            <a:ext cx="341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لا تنصّف أي من زواياه.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68" name="Text Box 64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685800" y="4991100"/>
            <a:ext cx="330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تنصّف جميع زواياه.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8369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7695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تنصّف فقط زوايا الرأس. 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8370" name="WordArt 66"/>
          <p:cNvSpPr>
            <a:spLocks noChangeArrowheads="1" noChangeShapeType="1" noTextEdit="1"/>
          </p:cNvSpPr>
          <p:nvPr/>
        </p:nvSpPr>
        <p:spPr bwMode="auto">
          <a:xfrm>
            <a:off x="3060700" y="2133600"/>
            <a:ext cx="5688013" cy="803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الأقطار في المعين _____________.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8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8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8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8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8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8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8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8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8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66" grpId="0"/>
      <p:bldP spid="98366" grpId="1"/>
      <p:bldP spid="98367" grpId="0"/>
      <p:bldP spid="98367" grpId="1"/>
      <p:bldP spid="98368" grpId="0"/>
      <p:bldP spid="98369" grpId="0"/>
      <p:bldP spid="98370" grpId="0" animBg="1"/>
      <p:bldP spid="9837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3425" y="169863"/>
            <a:ext cx="3773488" cy="666750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12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0" y="10112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0" name="Text Box 28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3" name="Text Box 31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5" name="Text Box 33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0" name="Text Box 38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2" name="Text Box 40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3" name="Text Box 41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0398" name="Oval 46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99" name="Oval 47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0" name="Oval 48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1" name="Oval 49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2" name="Oval 50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3" name="Oval 51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4" name="Oval 52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5" name="Oval 53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6" name="Oval 54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7" name="Oval 55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00408" name="Oval 56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09" name="Oval 57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10" name="Oval 58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11" name="Oval 59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12" name="Oval 60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13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14" name="Text Box 62"/>
          <p:cNvSpPr txBox="1">
            <a:spLocks noChangeArrowheads="1"/>
          </p:cNvSpPr>
          <p:nvPr/>
        </p:nvSpPr>
        <p:spPr bwMode="auto">
          <a:xfrm>
            <a:off x="2555875" y="3789363"/>
            <a:ext cx="6586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المستطيل هو عبارة عن متوازي أضلاع فيه صفة خاصّة.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15" name="Text Box 63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69900" y="6086475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كل الزوايا متساوية وقائمة.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16" name="Text Box 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132388" y="4989513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تساوي الأضلاع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17" name="Text Box 6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71500" y="5030788"/>
            <a:ext cx="326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الزوايا المتقابلة متساوية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418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78400" y="6067425"/>
            <a:ext cx="334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تعامد الأقطار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419" name="WordArt 67"/>
          <p:cNvSpPr>
            <a:spLocks noChangeArrowheads="1" noChangeShapeType="1" noTextEdit="1"/>
          </p:cNvSpPr>
          <p:nvPr/>
        </p:nvSpPr>
        <p:spPr bwMode="auto">
          <a:xfrm>
            <a:off x="3803650" y="1928813"/>
            <a:ext cx="4224338" cy="11398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هذه الصفة؟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0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0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0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0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0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4" grpId="0"/>
      <p:bldP spid="100415" grpId="0"/>
      <p:bldP spid="100416" grpId="0"/>
      <p:bldP spid="100416" grpId="1"/>
      <p:bldP spid="100417" grpId="0"/>
      <p:bldP spid="100417" grpId="1"/>
      <p:bldP spid="100418" grpId="0"/>
      <p:bldP spid="100419" grpId="0" animBg="1"/>
      <p:bldP spid="10041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0" y="7350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3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4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0244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4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244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0245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0" name="Rectangle 60"/>
          <p:cNvSpPr>
            <a:spLocks noGrp="1" noChangeArrowheads="1"/>
          </p:cNvSpPr>
          <p:nvPr>
            <p:ph type="title"/>
          </p:nvPr>
        </p:nvSpPr>
        <p:spPr>
          <a:xfrm>
            <a:off x="3751263" y="274638"/>
            <a:ext cx="4935537" cy="911225"/>
          </a:xfrm>
          <a:noFill/>
          <a:ln/>
        </p:spPr>
        <p:txBody>
          <a:bodyPr/>
          <a:lstStyle/>
          <a:p>
            <a:r>
              <a:rPr lang="ar-SA">
                <a:cs typeface="Times New Roman" pitchFamily="18" charset="0"/>
              </a:rPr>
              <a:t>حذف 13</a:t>
            </a:r>
            <a:endParaRPr lang="en-US">
              <a:cs typeface="Times New Roman" pitchFamily="18" charset="0"/>
            </a:endParaRPr>
          </a:p>
        </p:txBody>
      </p:sp>
      <p:sp>
        <p:nvSpPr>
          <p:cNvPr id="102461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2" name="Text Box 62"/>
          <p:cNvSpPr txBox="1">
            <a:spLocks noChangeArrowheads="1"/>
          </p:cNvSpPr>
          <p:nvPr/>
        </p:nvSpPr>
        <p:spPr bwMode="auto">
          <a:xfrm>
            <a:off x="2411413" y="3856038"/>
            <a:ext cx="6529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2800" b="1">
                <a:latin typeface="Times New Roman" pitchFamily="18" charset="0"/>
                <a:cs typeface="Times New Roman" pitchFamily="18" charset="0"/>
              </a:rPr>
              <a:t>للمستطيل قطران، كباقي الأشكال الرباعية.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3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5438" y="5846763"/>
            <a:ext cx="3459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أحد الأقطار ينصف القطر الآخر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4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53000" y="4862513"/>
            <a:ext cx="334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الأقطار متعامدة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5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4188" y="4902200"/>
            <a:ext cx="333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الأقطار تنصف الزوايا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6" name="Text Box 6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964113" y="5886450"/>
            <a:ext cx="3248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الأقطار تنصف بعضها البعض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7" name="WordArt 67"/>
          <p:cNvSpPr>
            <a:spLocks noChangeArrowheads="1" noChangeShapeType="1" noTextEdit="1"/>
          </p:cNvSpPr>
          <p:nvPr/>
        </p:nvSpPr>
        <p:spPr bwMode="auto">
          <a:xfrm>
            <a:off x="3059113" y="1989138"/>
            <a:ext cx="5689600" cy="103028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الصفة الملائمة لأقطار المستطيل؟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2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2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2" grpId="0"/>
      <p:bldP spid="102463" grpId="0"/>
      <p:bldP spid="102463" grpId="1"/>
      <p:bldP spid="102464" grpId="0"/>
      <p:bldP spid="102465" grpId="0"/>
      <p:bldP spid="102465" grpId="1"/>
      <p:bldP spid="102466" grpId="0"/>
      <p:bldP spid="102467" grpId="0" animBg="1"/>
      <p:bldP spid="10246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40878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48" name="Picture 60" descr="phone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9" name="Picture 61" descr="pepo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50" name="Group 62"/>
          <p:cNvGrpSpPr>
            <a:grpSpLocks/>
          </p:cNvGrpSpPr>
          <p:nvPr/>
        </p:nvGrpSpPr>
        <p:grpSpPr bwMode="auto">
          <a:xfrm>
            <a:off x="4789488" y="0"/>
            <a:ext cx="1320800" cy="1000125"/>
            <a:chOff x="2926" y="1179"/>
            <a:chExt cx="832" cy="648"/>
          </a:xfrm>
        </p:grpSpPr>
        <p:sp>
          <p:nvSpPr>
            <p:cNvPr id="12351" name="Rectangle 63"/>
            <p:cNvSpPr>
              <a:spLocks noChangeArrowheads="1"/>
            </p:cNvSpPr>
            <p:nvPr/>
          </p:nvSpPr>
          <p:spPr bwMode="auto">
            <a:xfrm>
              <a:off x="3465" y="1243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Rectangle 6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26" y="1179"/>
              <a:ext cx="832" cy="6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3" name="Group 65"/>
            <p:cNvGrpSpPr>
              <a:grpSpLocks/>
            </p:cNvGrpSpPr>
            <p:nvPr/>
          </p:nvGrpSpPr>
          <p:grpSpPr bwMode="auto">
            <a:xfrm>
              <a:off x="2989" y="1233"/>
              <a:ext cx="220" cy="229"/>
              <a:chOff x="3026" y="1453"/>
              <a:chExt cx="220" cy="229"/>
            </a:xfrm>
          </p:grpSpPr>
          <p:sp>
            <p:nvSpPr>
              <p:cNvPr id="12354" name="Rectangle 66"/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5" name="Line 67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Line 68"/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7" name="Group 69"/>
            <p:cNvGrpSpPr>
              <a:grpSpLocks/>
            </p:cNvGrpSpPr>
            <p:nvPr/>
          </p:nvGrpSpPr>
          <p:grpSpPr bwMode="auto">
            <a:xfrm>
              <a:off x="3456" y="1526"/>
              <a:ext cx="220" cy="229"/>
              <a:chOff x="3026" y="1453"/>
              <a:chExt cx="220" cy="229"/>
            </a:xfrm>
          </p:grpSpPr>
          <p:sp>
            <p:nvSpPr>
              <p:cNvPr id="12358" name="Rectangle 70">
                <a:hlinkClick r:id="rId8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026" y="1462"/>
                <a:ext cx="220" cy="2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Line 71"/>
              <p:cNvSpPr>
                <a:spLocks noChangeShapeType="1"/>
              </p:cNvSpPr>
              <p:nvPr/>
            </p:nvSpPr>
            <p:spPr bwMode="auto">
              <a:xfrm flipH="1">
                <a:off x="3026" y="1453"/>
                <a:ext cx="220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Line 72"/>
              <p:cNvSpPr>
                <a:spLocks noChangeShapeType="1"/>
              </p:cNvSpPr>
              <p:nvPr/>
            </p:nvSpPr>
            <p:spPr bwMode="auto">
              <a:xfrm>
                <a:off x="3035" y="1453"/>
                <a:ext cx="201" cy="2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2998" y="1527"/>
              <a:ext cx="220" cy="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2630488" y="3916363"/>
            <a:ext cx="6267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ar-SA" sz="3200" b="1">
                <a:latin typeface="Times New Roman" pitchFamily="18" charset="0"/>
                <a:cs typeface="Times New Roman" pitchFamily="18" charset="0"/>
              </a:rPr>
              <a:t>في كل شكل هندسي هناك عدد معين من الأقطار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3" name="Text Box 7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36613" y="592931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أربعة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4" name="Text Box 7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72088" y="4916488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واحد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5" name="Text Box 77">
            <a:hlinkClick r:id="" action="ppaction://hlinkshowjump?jump=nextslide">
              <a:snd r:embed="rId10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774700" y="4957763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إثنان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6" name="Text Box 7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59563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ثلاثة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7" name="WordArt 79"/>
          <p:cNvSpPr>
            <a:spLocks noChangeArrowheads="1" noChangeShapeType="1" noTextEdit="1"/>
          </p:cNvSpPr>
          <p:nvPr/>
        </p:nvSpPr>
        <p:spPr bwMode="auto">
          <a:xfrm>
            <a:off x="3419475" y="2133600"/>
            <a:ext cx="4824413" cy="7699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عدد أقطار الشكل الرباعي؟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2" grpId="0"/>
      <p:bldP spid="12363" grpId="0"/>
      <p:bldP spid="12364" grpId="0"/>
      <p:bldP spid="12365" grpId="0"/>
      <p:bldP spid="12366" grpId="0"/>
      <p:bldP spid="12367" grpId="0" animBg="1"/>
      <p:bldP spid="1236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17463" y="4000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1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90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91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92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0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1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2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04503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4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5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6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7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08" name="Rectangle 60"/>
          <p:cNvSpPr>
            <a:spLocks noGrp="1" noChangeArrowheads="1"/>
          </p:cNvSpPr>
          <p:nvPr>
            <p:ph type="title"/>
          </p:nvPr>
        </p:nvSpPr>
        <p:spPr>
          <a:xfrm>
            <a:off x="4889500" y="188913"/>
            <a:ext cx="3643313" cy="515937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14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04509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10" name="WordArt 62"/>
          <p:cNvSpPr>
            <a:spLocks noChangeArrowheads="1" noChangeShapeType="1" noTextEdit="1"/>
          </p:cNvSpPr>
          <p:nvPr/>
        </p:nvSpPr>
        <p:spPr bwMode="auto">
          <a:xfrm>
            <a:off x="3419475" y="1989138"/>
            <a:ext cx="5270500" cy="103028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هي الصفة الغير ملائمة لأقطار المربع؟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04511" name="Text Box 63"/>
          <p:cNvSpPr txBox="1">
            <a:spLocks noChangeArrowheads="1"/>
          </p:cNvSpPr>
          <p:nvPr/>
        </p:nvSpPr>
        <p:spPr bwMode="auto">
          <a:xfrm>
            <a:off x="2700338" y="3884613"/>
            <a:ext cx="6442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ar-SA" sz="2800" b="1">
                <a:latin typeface="Times New Roman" pitchFamily="18" charset="0"/>
                <a:cs typeface="Times New Roman" pitchFamily="18" charset="0"/>
              </a:rPr>
              <a:t>للمربع صفات عديدة، وخاصة صفات تتعلق بأقطاره.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12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475" y="60213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الأقطار تنصف زوايا الشكل 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13" name="Text Box 65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822825" y="4846638"/>
            <a:ext cx="334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الأقطار مساوية بطولها لأضلاع المربع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1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" y="4872038"/>
            <a:ext cx="3316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الأقطار تنصف بعضها البعض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4515" name="Text Box 6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6061075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الأقطار متعامدة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4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4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10" grpId="0" animBg="1"/>
      <p:bldP spid="104510" grpId="1" animBg="1"/>
      <p:bldP spid="104511" grpId="0"/>
      <p:bldP spid="104512" grpId="0"/>
      <p:bldP spid="104513" grpId="0"/>
      <p:bldP spid="104514" grpId="0"/>
      <p:bldP spid="104514" grpId="1"/>
      <p:bldP spid="104515" grpId="0"/>
      <p:bldP spid="10451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0" y="762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3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0654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4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5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0655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5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5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5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5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56" name="Rectangle 60"/>
          <p:cNvSpPr>
            <a:spLocks noGrp="1" noChangeArrowheads="1"/>
          </p:cNvSpPr>
          <p:nvPr>
            <p:ph type="title"/>
          </p:nvPr>
        </p:nvSpPr>
        <p:spPr>
          <a:xfrm>
            <a:off x="4465638" y="115888"/>
            <a:ext cx="4427537" cy="704850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حذف 15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06557" name="AutoShape 6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58" name="Text Box 62"/>
          <p:cNvSpPr txBox="1">
            <a:spLocks noChangeArrowheads="1"/>
          </p:cNvSpPr>
          <p:nvPr/>
        </p:nvSpPr>
        <p:spPr bwMode="auto">
          <a:xfrm>
            <a:off x="2339975" y="3860800"/>
            <a:ext cx="680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ar-SA" sz="3200" b="1">
                <a:latin typeface="Times New Roman" pitchFamily="18" charset="0"/>
                <a:cs typeface="Times New Roman" pitchFamily="18" charset="0"/>
              </a:rPr>
              <a:t>للمعين صفاته كما أنّ للمستطيل صفاته الخاصة به.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59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9788" y="5949950"/>
            <a:ext cx="2868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2400" b="1">
                <a:solidFill>
                  <a:schemeClr val="bg1"/>
                </a:solidFill>
              </a:rPr>
              <a:t>شكل جديد لم نتعلم عنه حتى الآن</a:t>
            </a:r>
            <a:r>
              <a:rPr lang="ar-S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560" name="Text Box 64">
            <a:hlinkClick r:id="" action="ppaction://hlinkshowjump?jump=nextslide">
              <a:snd r:embed="rId4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4986338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مربع.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61" name="Text Box 6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997450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متوازي أضلاع  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62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64113" y="5995988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دالتون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6563" name="WordArt 67"/>
          <p:cNvSpPr>
            <a:spLocks noChangeArrowheads="1" noChangeShapeType="1" noTextEdit="1"/>
          </p:cNvSpPr>
          <p:nvPr/>
        </p:nvSpPr>
        <p:spPr bwMode="auto">
          <a:xfrm>
            <a:off x="2771775" y="2205038"/>
            <a:ext cx="6192838" cy="6254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على ماذا تتوقع أن نحصل إذا ما قمنا بدمج صفات الشكلين في شكل واحد جديد؟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6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6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6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6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5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6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  <p:bldP spid="106559" grpId="0"/>
      <p:bldP spid="106559" grpId="1"/>
      <p:bldP spid="106560" grpId="0"/>
      <p:bldP spid="106561" grpId="0"/>
      <p:bldP spid="106562" grpId="0"/>
      <p:bldP spid="106562" grpId="1"/>
      <p:bldP spid="106563" grpId="0" animBg="1"/>
      <p:bldP spid="10656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188913"/>
            <a:ext cx="4186238" cy="58102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جمهور 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085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5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960438"/>
          <a:ext cx="8839200" cy="5897562"/>
        </p:xfrm>
        <a:graphic>
          <a:graphicData uri="http://schemas.openxmlformats.org/presentationml/2006/ole">
            <p:oleObj spid="_x0000_s108552" name="תרשים" r:id="rId4" imgW="6096000" imgH="4067192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8548" grpId="0" bld="category" 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88913"/>
            <a:ext cx="4114800" cy="652462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جمهور 22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10595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5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960438"/>
          <a:ext cx="8839200" cy="5897562"/>
        </p:xfrm>
        <a:graphic>
          <a:graphicData uri="http://schemas.openxmlformats.org/presentationml/2006/ole">
            <p:oleObj spid="_x0000_s110600" name="תרשים" r:id="rId4" imgW="6096000" imgH="4067192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0596" grpId="0" bld="category" 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88913"/>
            <a:ext cx="4186237" cy="576262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جمهور 44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1264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44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112648" name="תרשים" r:id="rId4" imgW="6096000" imgH="4067192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644" grpId="0" bld="category" 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188913"/>
            <a:ext cx="4330700" cy="576262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جمهور 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1469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469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973138"/>
          <a:ext cx="9144000" cy="6100762"/>
        </p:xfrm>
        <a:graphic>
          <a:graphicData uri="http://schemas.openxmlformats.org/presentationml/2006/ole">
            <p:oleObj spid="_x0000_s114696" name="תרשים" r:id="rId4" imgW="6096000" imgH="4067192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4692" grpId="0" bld="category" 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88913"/>
            <a:ext cx="3714750" cy="65087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هاتف1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1673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0" name="Picture 4" descr="phon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729038" y="2541588"/>
            <a:ext cx="16986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1</a:t>
            </a:r>
            <a:endParaRPr lang="en-US" sz="800">
              <a:latin typeface="Times New Roman" pitchFamily="18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622675" y="2092325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446463" y="1512888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4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4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2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6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6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6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6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pho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570288" y="2498725"/>
            <a:ext cx="2033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</a:rPr>
              <a:t> </a:t>
            </a:r>
            <a:r>
              <a:rPr lang="en-US" sz="4400">
                <a:latin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</a:rPr>
              <a:t> 2 </a:t>
            </a:r>
            <a:r>
              <a:rPr lang="en-US" sz="2800">
                <a:latin typeface="Times New Roman" pitchFamily="18" charset="0"/>
              </a:rPr>
              <a:t>2 </a:t>
            </a:r>
            <a:r>
              <a:rPr lang="en-US" sz="2000">
                <a:latin typeface="Times New Roman" pitchFamily="18" charset="0"/>
              </a:rPr>
              <a:t>2 </a:t>
            </a:r>
            <a:r>
              <a:rPr lang="en-US" sz="1600">
                <a:latin typeface="Times New Roman" pitchFamily="18" charset="0"/>
              </a:rPr>
              <a:t>2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363" y="115888"/>
            <a:ext cx="3714750" cy="65087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هاتف 2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1878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ho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3 </a:t>
            </a:r>
            <a:r>
              <a:rPr lang="en-US" sz="3600">
                <a:latin typeface="Times New Roman" pitchFamily="18" charset="0"/>
              </a:rPr>
              <a:t>3</a:t>
            </a:r>
            <a:r>
              <a:rPr lang="en-US" sz="4400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3</a:t>
            </a:r>
            <a:r>
              <a:rPr lang="en-US" sz="44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3  </a:t>
            </a:r>
            <a:r>
              <a:rPr lang="en-US" sz="1200">
                <a:latin typeface="Times New Roman" pitchFamily="18" charset="0"/>
              </a:rPr>
              <a:t>3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3800" y="115888"/>
            <a:ext cx="3714750" cy="65087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هاتف 3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20837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pho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028825"/>
            <a:ext cx="3879850" cy="335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686175" y="2801938"/>
            <a:ext cx="17859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4</a:t>
            </a:r>
            <a:r>
              <a:rPr lang="en-US" sz="48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4</a:t>
            </a:r>
            <a:r>
              <a:rPr lang="en-US" sz="48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4</a:t>
            </a:r>
            <a:r>
              <a:rPr lang="en-US" sz="48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4</a:t>
            </a:r>
            <a:r>
              <a:rPr lang="en-US" sz="4800"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</a:rPr>
              <a:t>4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3800" y="185738"/>
            <a:ext cx="3714750" cy="65087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هاتف 4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22885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648200" y="47847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40433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630488" y="3916363"/>
            <a:ext cx="6267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الإجابة صحيحة،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في الشكل الرباعي عدد الأقطار هو 2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836613" y="592931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أربعة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8" name="Text Box 6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272088" y="4916488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واحد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774700" y="4957763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إثنان</a:t>
            </a:r>
            <a:endPara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00" name="Text Box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59563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ثلاثة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01" name="AutoShape 65">
            <a:hlinkClick r:id="" action="ppaction://hlinkshowjump?jump=nextslide" highlightClick="1">
              <a:snd r:embed="rId4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6" grpId="0"/>
      <p:bldP spid="14397" grpId="0"/>
      <p:bldP spid="14398" grpId="0"/>
      <p:bldP spid="14399" grpId="0"/>
      <p:bldP spid="14399" grpId="1"/>
      <p:bldP spid="1440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4988" y="115888"/>
            <a:ext cx="4691062" cy="652462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جمهور 3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24931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124936" name="תרשים" r:id="rId4" imgW="6096000" imgH="4067192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4932" grpId="0" bld="category" 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450" y="115888"/>
            <a:ext cx="4546600" cy="652462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جمهور 33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26979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980" name="Object 4" descr="sjg-internet"/>
          <p:cNvGraphicFramePr>
            <a:graphicFrameLocks noGrp="1" noChangeAspect="1"/>
          </p:cNvGraphicFramePr>
          <p:nvPr>
            <p:ph idx="1"/>
          </p:nvPr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126984" name="תרשים" r:id="rId4" imgW="6096000" imgH="4067192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6980" grpId="0" bld="category" 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938" y="160338"/>
            <a:ext cx="3643312" cy="604837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1000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2902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للمسابقة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14363" y="2409825"/>
            <a:ext cx="7723187" cy="31130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كل الاحترام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وصلت إلى جزيرة الأمان رقم 1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 جائزة 1000 $ مضمونة </a:t>
            </a:r>
          </a:p>
          <a:p>
            <a:pPr algn="ctr" rtl="0" eaLnBrk="0" hangingPunct="0">
              <a:spcBef>
                <a:spcPct val="50000"/>
              </a:spcBef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8" grpId="1"/>
      <p:bldP spid="129028" grpId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0" y="188913"/>
            <a:ext cx="3643313" cy="604837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32000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310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21188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للسؤال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771525" y="2166938"/>
            <a:ext cx="7723188" cy="22891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كل الاحترام</a:t>
            </a:r>
          </a:p>
          <a:p>
            <a:pPr algn="ctr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وصلت إلى جزيرة أمان رقم 2</a:t>
            </a:r>
          </a:p>
          <a:p>
            <a:pPr algn="ctr" rtl="0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 جائزة 32000 $ مضمونة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6" grpId="1"/>
      <p:bldP spid="131076" grpId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15888"/>
            <a:ext cx="4064000" cy="70802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خطأ عودة للسؤال الأول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378200" cy="12922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أخطأت</a:t>
            </a:r>
            <a:endParaRPr lang="en-US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02773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للإبحار من جديد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5" name="WordArt 5"/>
          <p:cNvSpPr>
            <a:spLocks noChangeArrowheads="1" noChangeShapeType="1" noTextEdit="1"/>
          </p:cNvSpPr>
          <p:nvPr/>
        </p:nvSpPr>
        <p:spPr bwMode="auto">
          <a:xfrm>
            <a:off x="1331913" y="4941888"/>
            <a:ext cx="6337300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ستعود لمحطة رقم 1 السؤال الأول</a:t>
            </a:r>
            <a:endParaRPr lang="en-US" sz="3600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26" name="WordArt 6"/>
          <p:cNvSpPr>
            <a:spLocks noChangeArrowheads="1" noChangeShapeType="1" noTextEdit="1"/>
          </p:cNvSpPr>
          <p:nvPr/>
        </p:nvSpPr>
        <p:spPr bwMode="auto">
          <a:xfrm>
            <a:off x="2268538" y="3860800"/>
            <a:ext cx="4360862" cy="7191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خسارة .... لم تقطع الثلث الأول بعد</a:t>
            </a:r>
            <a:endParaRPr lang="en-US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6213" y="115888"/>
            <a:ext cx="4978400" cy="70802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خطأ عودة للسؤال الخامس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35171" name="WordArt 3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359150" cy="13033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أخطأت</a:t>
            </a:r>
            <a:endParaRPr lang="en-US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51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02773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للإبحار من جديد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3" name="WordArt 5"/>
          <p:cNvSpPr>
            <a:spLocks noChangeArrowheads="1" noChangeShapeType="1" noTextEdit="1"/>
          </p:cNvSpPr>
          <p:nvPr/>
        </p:nvSpPr>
        <p:spPr bwMode="auto">
          <a:xfrm>
            <a:off x="1187450" y="4724400"/>
            <a:ext cx="68405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ستعود لمحطة رقم 2 السؤال الخامس</a:t>
            </a:r>
          </a:p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$1,000</a:t>
            </a:r>
            <a:endParaRPr lang="en-US" sz="3600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5174" name="WordArt 6"/>
          <p:cNvSpPr>
            <a:spLocks noChangeArrowheads="1" noChangeShapeType="1" noTextEdit="1"/>
          </p:cNvSpPr>
          <p:nvPr/>
        </p:nvSpPr>
        <p:spPr bwMode="auto">
          <a:xfrm>
            <a:off x="2771775" y="3860800"/>
            <a:ext cx="3548063" cy="7191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خسارة .... قطعت ثلث الرحلة</a:t>
            </a:r>
            <a:endParaRPr lang="en-US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WordArt 2"/>
          <p:cNvSpPr>
            <a:spLocks noChangeArrowheads="1" noChangeShapeType="1" noTextEdit="1"/>
          </p:cNvSpPr>
          <p:nvPr/>
        </p:nvSpPr>
        <p:spPr bwMode="auto">
          <a:xfrm>
            <a:off x="2268538" y="1844675"/>
            <a:ext cx="4559300" cy="184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أخطأت</a:t>
            </a:r>
            <a:endParaRPr lang="en-US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14775" y="57150"/>
            <a:ext cx="4978400" cy="708025"/>
          </a:xfrm>
          <a:noFill/>
          <a:ln/>
        </p:spPr>
        <p:txBody>
          <a:bodyPr/>
          <a:lstStyle/>
          <a:p>
            <a:r>
              <a:rPr lang="ar-SA" sz="4000">
                <a:cs typeface="Times New Roman" pitchFamily="18" charset="0"/>
              </a:rPr>
              <a:t>خطأ عودة للسؤال العاشر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372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6027737" y="-2001837"/>
            <a:ext cx="930275" cy="49339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0" eaLnBrk="0" hangingPunct="0"/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عودة  للإبحار من جديد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>
            <a:off x="755650" y="4797425"/>
            <a:ext cx="78486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ستعود لمحطة رقم 3 السؤال العاشر</a:t>
            </a:r>
          </a:p>
          <a:p>
            <a:pPr algn="ctr"/>
            <a:r>
              <a:rPr lang="ar-SA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32,000</a:t>
            </a:r>
            <a:endParaRPr lang="en-US" sz="3600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7222" name="WordArt 6"/>
          <p:cNvSpPr>
            <a:spLocks noChangeArrowheads="1" noChangeShapeType="1" noTextEdit="1"/>
          </p:cNvSpPr>
          <p:nvPr/>
        </p:nvSpPr>
        <p:spPr bwMode="auto">
          <a:xfrm>
            <a:off x="2771775" y="3933825"/>
            <a:ext cx="3548063" cy="7191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خسارة ....  قطعت ثلثي الرحلة</a:t>
            </a:r>
            <a:endParaRPr lang="en-US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7544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2630488" y="3916363"/>
            <a:ext cx="626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3600" b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في كل شكل رباعي هناك 4 زوايا داخليّة.</a:t>
            </a:r>
            <a:endParaRPr lang="en-US" sz="360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16445" name="Text Box 61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73063" y="5949950"/>
            <a:ext cx="343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360 درجة</a:t>
            </a:r>
            <a:r>
              <a:rPr lang="ar-SA" sz="3600">
                <a:latin typeface="Times New Roman" pitchFamily="18" charset="0"/>
              </a:rPr>
              <a:t> 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5272088" y="4929188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90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47" name="Text Box 6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4700" y="4970463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180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48" name="Text Box 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124450" y="5956300"/>
            <a:ext cx="3233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270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49" name="Picture 65" descr="phone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50" name="Picture 66" descr="pepo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51" name="Picture 6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13335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52" name="WordArt 68"/>
          <p:cNvSpPr>
            <a:spLocks noChangeArrowheads="1" noChangeShapeType="1" noTextEdit="1"/>
          </p:cNvSpPr>
          <p:nvPr/>
        </p:nvSpPr>
        <p:spPr bwMode="auto">
          <a:xfrm>
            <a:off x="3635375" y="2133600"/>
            <a:ext cx="4321175" cy="69691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ما هو مجموع هذه الزوايا؟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4" grpId="0"/>
      <p:bldP spid="16445" grpId="0"/>
      <p:bldP spid="16446" grpId="0"/>
      <p:bldP spid="16447" grpId="0"/>
      <p:bldP spid="16448" grpId="0"/>
      <p:bldP spid="16452" grpId="0" animBg="1"/>
      <p:bldP spid="164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7655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630488" y="3775075"/>
            <a:ext cx="6513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الإجابة صحيحة،</a:t>
            </a:r>
            <a:r>
              <a:rPr 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مجموع الزوايا الداخليّة في الشكل الرباعي هو 360 درجة.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446088" y="5897563"/>
            <a:ext cx="3444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360 درجة </a:t>
            </a:r>
            <a:endPara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5272088" y="4916488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90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74700" y="4957763"/>
            <a:ext cx="290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180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5240338" y="59563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270 درجة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97" name="AutoShape 65">
            <a:hlinkClick r:id="" action="ppaction://hlinkshowjump?jump=nextslide" highlightClick="1">
              <a:snd r:embed="rId3" name="New Question.wav"/>
            </a:hlinkClick>
          </p:cNvPr>
          <p:cNvSpPr>
            <a:spLocks noChangeArrowheads="1"/>
          </p:cNvSpPr>
          <p:nvPr/>
        </p:nvSpPr>
        <p:spPr bwMode="auto">
          <a:xfrm rot="5400000">
            <a:off x="4857750" y="330200"/>
            <a:ext cx="1546225" cy="2771775"/>
          </a:xfrm>
          <a:prstGeom prst="actionButtonForwardNex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ar-SA" sz="4800">
                <a:solidFill>
                  <a:schemeClr val="bg1"/>
                </a:solidFill>
                <a:latin typeface="Times New Roman" pitchFamily="18" charset="0"/>
                <a:cs typeface="Andalus" pitchFamily="2" charset="-78"/>
              </a:rPr>
              <a:t>السؤال التالي</a:t>
            </a:r>
            <a:endParaRPr lang="en-US" sz="4800">
              <a:solidFill>
                <a:schemeClr val="bg1"/>
              </a:solidFill>
              <a:latin typeface="Times New Roman" pitchFamily="18" charset="0"/>
              <a:cs typeface="Andalu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2" grpId="0"/>
      <p:bldP spid="18493" grpId="0"/>
      <p:bldP spid="18493" grpId="1"/>
      <p:bldP spid="18494" grpId="0"/>
      <p:bldP spid="18495" grpId="0"/>
      <p:bldP spid="184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>
            <a:hlinkClick r:id="" action="ppaction://hlinkshowjump?jump=nextslide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1587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62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15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6200" y="320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6200" y="625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6200" y="930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6200" y="1235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6200" y="1539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4639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6200" y="1844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6200" y="2149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76200" y="2454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6200" y="2759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76200" y="3063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76200" y="33686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6200" y="36734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6200" y="3978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76200" y="4283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914400" y="15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 Million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914400" y="336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914400" y="641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914400" y="946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914400" y="1250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914400" y="1555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$32,000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914400" y="1860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914400" y="2165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914400" y="2470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914400" y="2774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914400" y="3079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$1,000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914400" y="338455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914400" y="3689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914400" y="399415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914400" y="42989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609600" y="4435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609600" y="4130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609600" y="3825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609600" y="3521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609600" y="3216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609600" y="2911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609600" y="2606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609600" y="2301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609600" y="1997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609600" y="1692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609600" y="13874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609600" y="10826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609600" y="7778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609600" y="47307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609600" y="16827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40" name="Picture 60" descr="phone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1193800" cy="100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1" name="Picture 61" descr="pepo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0"/>
            <a:ext cx="1509712" cy="98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2" name="Picture 6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13430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2581275" y="3786188"/>
            <a:ext cx="6562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ar-SA" sz="3600" b="1">
                <a:latin typeface="Times New Roman" pitchFamily="18" charset="0"/>
                <a:cs typeface="Times New Roman" pitchFamily="18" charset="0"/>
              </a:rPr>
              <a:t>شبه المنحرف هو أحد الأشكال الرباعية.</a:t>
            </a:r>
            <a:r>
              <a:rPr lang="en-US" sz="3600">
                <a:latin typeface="Times New Roman" pitchFamily="18" charset="0"/>
              </a:rPr>
              <a:t> </a:t>
            </a:r>
          </a:p>
        </p:txBody>
      </p:sp>
      <p:sp>
        <p:nvSpPr>
          <p:cNvPr id="20544" name="Text Box 6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81025" y="5949950"/>
            <a:ext cx="327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لا يوجد أضلاع متوازية في شبه المنحرف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5" name="Text Box 6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272088" y="4846638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كل الأضلاع متوازية في شبه المنحرف</a:t>
            </a:r>
            <a:r>
              <a:rPr lang="he-IL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6" name="Text Box 6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869950" y="4797425"/>
            <a:ext cx="2909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زوجان من الأضلاع المتوازية في شبه المنحرف</a:t>
            </a:r>
            <a:r>
              <a:rPr lang="ar-SA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47" name="Text Box 67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40338" y="588645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زوج واحد من الأضلاع المتوازية في شبه المنحرف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8" name="WordArt 68"/>
          <p:cNvSpPr>
            <a:spLocks noChangeArrowheads="1" noChangeShapeType="1" noTextEdit="1"/>
          </p:cNvSpPr>
          <p:nvPr/>
        </p:nvSpPr>
        <p:spPr bwMode="auto">
          <a:xfrm>
            <a:off x="3132138" y="1989138"/>
            <a:ext cx="5688012" cy="9350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solidFill>
                  <a:srgbClr val="FFFF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كم زوج من الأضلاع المتوازية في شبه المنحرف؟</a:t>
            </a:r>
            <a:endParaRPr lang="en-US" sz="3600" kern="10">
              <a:solidFill>
                <a:srgbClr val="FFFF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3" grpId="0"/>
      <p:bldP spid="20544" grpId="0"/>
      <p:bldP spid="20545" grpId="0"/>
      <p:bldP spid="20546" grpId="0"/>
      <p:bldP spid="20547" grpId="0"/>
      <p:bldP spid="20548" grpId="0" animBg="1"/>
      <p:bldP spid="20548" grpId="1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</TotalTime>
  <Words>4054</Words>
  <Application>Microsoft Office PowerPoint</Application>
  <PresentationFormat>‫הצגה על המסך (4:3)</PresentationFormat>
  <Paragraphs>1782</Paragraphs>
  <Slides>66</Slides>
  <Notes>66</Notes>
  <HiddenSlides>0</HiddenSlides>
  <MMClips>2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66</vt:i4>
      </vt:variant>
    </vt:vector>
  </HeadingPairs>
  <TitlesOfParts>
    <vt:vector size="68" baseType="lpstr">
      <vt:lpstr>Stream</vt:lpstr>
      <vt:lpstr>תרשים</vt:lpstr>
      <vt:lpstr>أما الآن بعد أن تعرفنا على عائلة الأشكال الرباعية معاً، سوف نقوم بفحص مدى فهمك لهذا الموضوع من خلال مسابقة مثيرة بعنوان:    عندما تكون جاهزاً، أضغط هنا للأنتقال إلى المسابقة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شكراً لكم على اشتراككم في المسابقة، إلى اللقاء في مسابقات اخرى</vt:lpstr>
      <vt:lpstr>جمهور 1</vt:lpstr>
      <vt:lpstr>جمهور 11</vt:lpstr>
      <vt:lpstr>حذف 1</vt:lpstr>
      <vt:lpstr>حذف 2</vt:lpstr>
      <vt:lpstr>حذف 3</vt:lpstr>
      <vt:lpstr>حذف 4</vt:lpstr>
      <vt:lpstr>حذف 5</vt:lpstr>
      <vt:lpstr>حذف 6</vt:lpstr>
      <vt:lpstr>حذف 7</vt:lpstr>
      <vt:lpstr>حذف 8</vt:lpstr>
      <vt:lpstr>حذف 9</vt:lpstr>
      <vt:lpstr>حذف 10</vt:lpstr>
      <vt:lpstr>حذف 11</vt:lpstr>
      <vt:lpstr>حذف 12</vt:lpstr>
      <vt:lpstr>حذف 13</vt:lpstr>
      <vt:lpstr>حذف 14</vt:lpstr>
      <vt:lpstr>حذف 15</vt:lpstr>
      <vt:lpstr>جمهور 2</vt:lpstr>
      <vt:lpstr>جمهور 22</vt:lpstr>
      <vt:lpstr>جمهور 44</vt:lpstr>
      <vt:lpstr>جمهور 4</vt:lpstr>
      <vt:lpstr>هاتف1</vt:lpstr>
      <vt:lpstr>هاتف 2</vt:lpstr>
      <vt:lpstr>هاتف 3</vt:lpstr>
      <vt:lpstr>هاتف 4</vt:lpstr>
      <vt:lpstr>جمهور 3</vt:lpstr>
      <vt:lpstr>جمهور 33</vt:lpstr>
      <vt:lpstr>1000</vt:lpstr>
      <vt:lpstr>32000</vt:lpstr>
      <vt:lpstr>خطأ عودة للسؤال الأول</vt:lpstr>
      <vt:lpstr>خطأ عودة للسؤال الخامس</vt:lpstr>
      <vt:lpstr>خطأ عودة للسؤال العاشر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أما الآن بعد أن تعرفنا على عائلة الأشكال الرباعية معاً، سوف نقوم بفحص مدى فهمك لهذا الموضوع من خلال مسابقة مثيرة بعنوان:    عندما تكون جاهزاً، أضغط هنا للأنتقال إلى المسابقة</dc:title>
  <dc:creator>Ahmad</dc:creator>
  <cp:lastModifiedBy>2010</cp:lastModifiedBy>
  <cp:revision>5</cp:revision>
  <dcterms:created xsi:type="dcterms:W3CDTF">2006-04-22T09:33:01Z</dcterms:created>
  <dcterms:modified xsi:type="dcterms:W3CDTF">2013-01-23T16:08:34Z</dcterms:modified>
</cp:coreProperties>
</file>