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2BF72D-78BF-4D2A-9891-6AB4F32D896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E4CD79-9FA0-48B4-87EA-B820201C4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35696" y="2204864"/>
            <a:ext cx="6705600" cy="6858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هيا بنا نجمل ما </a:t>
            </a:r>
            <a:r>
              <a:rPr lang="ar-SA" sz="2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تعلمناه </a:t>
            </a:r>
            <a:r>
              <a:rPr lang="ar-SA" sz="2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عن النسبة المئوية</a:t>
            </a:r>
            <a:endParaRPr lang="en-US" sz="24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491880" y="764704"/>
            <a:ext cx="21761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الإجمال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435856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raditional Arabic" pitchFamily="2" charset="-78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333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raditional Arabic" pitchFamily="2" charset="-78"/>
              </a:rPr>
              <a:t> 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95793" y="355972"/>
            <a:ext cx="323111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JO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عندما حولنا الكسران</a:t>
            </a:r>
            <a:endParaRPr lang="ar-SA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مربع نص 6"/>
              <p:cNvSpPr txBox="1"/>
              <p:nvPr/>
            </p:nvSpPr>
            <p:spPr>
              <a:xfrm>
                <a:off x="4860032" y="260648"/>
                <a:ext cx="823793" cy="90178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JO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ar-JO" sz="2800" b="1" i="1" smtClean="0">
                              <a:latin typeface="Cambria Math"/>
                            </a:rPr>
                            <m:t>𝟎</m:t>
                          </m:r>
                        </m:num>
                        <m:den>
                          <m:r>
                            <a:rPr lang="ar-JO" sz="2800" b="1" i="1" smtClean="0">
                              <a:latin typeface="Cambria Math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ar-JO" b="1" dirty="0"/>
              </a:p>
            </p:txBody>
          </p:sp>
        </mc:Choice>
        <mc:Fallback>
          <p:sp>
            <p:nvSpPr>
              <p:cNvPr id="7" name="مربع نص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60648"/>
                <a:ext cx="823793" cy="9017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مربع نص 14"/>
              <p:cNvSpPr txBox="1"/>
              <p:nvPr/>
            </p:nvSpPr>
            <p:spPr>
              <a:xfrm>
                <a:off x="3870725" y="260648"/>
                <a:ext cx="792088" cy="90178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JO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sz="2800" b="1" i="1" smtClean="0">
                              <a:latin typeface="Cambria Math"/>
                            </a:rPr>
                            <m:t>𝟏𝟕</m:t>
                          </m:r>
                        </m:num>
                        <m:den>
                          <m:r>
                            <a:rPr lang="ar-JO" sz="2800" b="1" i="1" smtClean="0">
                              <a:latin typeface="Cambria Math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ar-JO" b="1" dirty="0"/>
              </a:p>
            </p:txBody>
          </p:sp>
        </mc:Choice>
        <mc:Fallback>
          <p:sp>
            <p:nvSpPr>
              <p:cNvPr id="15" name="مربع نص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725" y="260648"/>
                <a:ext cx="792088" cy="9017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مربع نص 7"/>
          <p:cNvSpPr txBox="1"/>
          <p:nvPr/>
        </p:nvSpPr>
        <p:spPr>
          <a:xfrm>
            <a:off x="4572000" y="479082"/>
            <a:ext cx="2880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/>
              <a:t>&amp;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179512" y="186694"/>
            <a:ext cx="3775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إلى نسبة مئوية وجدنا أن:</a:t>
            </a:r>
            <a:r>
              <a:rPr lang="ar-JO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870725" y="1700808"/>
            <a:ext cx="45897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itchFamily="2" charset="2"/>
              <a:buChar char="ü"/>
            </a:pPr>
            <a:endParaRPr lang="ar-JO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3635896" y="1556792"/>
            <a:ext cx="4464496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itchFamily="2" charset="2"/>
              <a:buChar char="ü"/>
            </a:pPr>
            <a:r>
              <a:rPr lang="en-US" sz="2800" b="1" dirty="0" smtClean="0"/>
              <a:t>20 </a:t>
            </a:r>
            <a:r>
              <a:rPr lang="ar-JO" sz="2800" b="1" dirty="0" smtClean="0"/>
              <a:t> من </a:t>
            </a:r>
            <a:r>
              <a:rPr lang="en-US" sz="2800" b="1" dirty="0" smtClean="0"/>
              <a:t>25 </a:t>
            </a:r>
            <a:r>
              <a:rPr lang="ar-JO" sz="2800" b="1" dirty="0" smtClean="0"/>
              <a:t> هي </a:t>
            </a:r>
            <a:r>
              <a:rPr lang="en-US" sz="2800" b="1" dirty="0" smtClean="0"/>
              <a:t>80% </a:t>
            </a:r>
          </a:p>
          <a:p>
            <a:pPr algn="r" rtl="1"/>
            <a:endParaRPr lang="ar-JO" sz="2800" b="1" dirty="0" smtClean="0"/>
          </a:p>
          <a:p>
            <a:pPr algn="r" rtl="1"/>
            <a:endParaRPr lang="ar-JO" sz="2800" b="1" dirty="0"/>
          </a:p>
          <a:p>
            <a:pPr marL="285750" indent="-285750" algn="r" rtl="1">
              <a:buFont typeface="Wingdings" pitchFamily="2" charset="2"/>
              <a:buChar char="ü"/>
            </a:pPr>
            <a:r>
              <a:rPr lang="en-US" sz="2800" b="1" dirty="0" smtClean="0"/>
              <a:t>17 </a:t>
            </a:r>
            <a:r>
              <a:rPr lang="ar-JO" sz="2800" b="1" dirty="0" smtClean="0"/>
              <a:t> </a:t>
            </a:r>
            <a:r>
              <a:rPr lang="ar-JO" sz="2800" b="1" dirty="0"/>
              <a:t>من </a:t>
            </a:r>
            <a:r>
              <a:rPr lang="en-US" sz="2800" b="1" dirty="0" smtClean="0"/>
              <a:t>20 </a:t>
            </a:r>
            <a:r>
              <a:rPr lang="ar-JO" sz="2800" b="1" dirty="0" smtClean="0"/>
              <a:t> هي</a:t>
            </a:r>
            <a:r>
              <a:rPr lang="en-US" sz="2800" b="1" dirty="0" smtClean="0"/>
              <a:t> 85%</a:t>
            </a:r>
          </a:p>
          <a:p>
            <a:pPr algn="r" rtl="1"/>
            <a:endParaRPr lang="ar-JO" sz="2800" b="1" dirty="0" smtClean="0"/>
          </a:p>
          <a:p>
            <a:pPr algn="r" rtl="1"/>
            <a:endParaRPr lang="ar-JO" sz="2800" b="1" dirty="0"/>
          </a:p>
          <a:p>
            <a:pPr algn="r" rtl="1"/>
            <a:r>
              <a:rPr lang="ar-JO" sz="2800" b="1" dirty="0" smtClean="0"/>
              <a:t>أي أن </a:t>
            </a:r>
            <a:r>
              <a:rPr lang="en-US" sz="2800" b="1" dirty="0" smtClean="0"/>
              <a:t> </a:t>
            </a:r>
            <a:r>
              <a:rPr lang="ar-JO" sz="2800" b="1" dirty="0" smtClean="0"/>
              <a:t>        هي العلامة الأفضل</a:t>
            </a:r>
            <a:endParaRPr lang="ar-JO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مربع نص 20"/>
              <p:cNvSpPr txBox="1"/>
              <p:nvPr/>
            </p:nvSpPr>
            <p:spPr>
              <a:xfrm>
                <a:off x="6444208" y="3933056"/>
                <a:ext cx="792088" cy="90178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JO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sz="2800" b="1" i="1" smtClean="0">
                              <a:latin typeface="Cambria Math"/>
                            </a:rPr>
                            <m:t>𝟏𝟕</m:t>
                          </m:r>
                        </m:num>
                        <m:den>
                          <m:r>
                            <a:rPr lang="ar-JO" sz="2800" b="1" i="1" smtClean="0">
                              <a:latin typeface="Cambria Math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ar-JO" b="1" dirty="0"/>
              </a:p>
            </p:txBody>
          </p:sp>
        </mc:Choice>
        <mc:Fallback>
          <p:sp>
            <p:nvSpPr>
              <p:cNvPr id="21" name="مربع نص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933056"/>
                <a:ext cx="792088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03350" y="620713"/>
            <a:ext cx="6913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JO" sz="4000" b="1">
                <a:latin typeface="Traditional Arabic" pitchFamily="18" charset="-78"/>
                <a:cs typeface="Traditional Arabic" pitchFamily="18" charset="-78"/>
              </a:rPr>
              <a:t>تعريف النسبة المئوية</a:t>
            </a:r>
            <a:endParaRPr lang="he-IL" sz="4000" b="1">
              <a:latin typeface="Traditional Arabic" pitchFamily="18" charset="-78"/>
              <a:cs typeface="Levenim MT" pitchFamily="2" charset="-79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47813" y="1347788"/>
            <a:ext cx="67691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JO" sz="3200" b="1" dirty="0" smtClean="0">
                <a:latin typeface="Traditional Arabic" pitchFamily="18" charset="-78"/>
                <a:cs typeface="Traditional Arabic" pitchFamily="18" charset="-78"/>
              </a:rPr>
              <a:t>أمامك 100 </a:t>
            </a:r>
            <a:r>
              <a:rPr lang="ar-JO" sz="3200" b="1" dirty="0">
                <a:latin typeface="Traditional Arabic" pitchFamily="18" charset="-78"/>
                <a:cs typeface="Traditional Arabic" pitchFamily="18" charset="-78"/>
              </a:rPr>
              <a:t>مربع داخل المربع الكبير.</a:t>
            </a:r>
            <a:endParaRPr lang="he-IL" sz="3200" b="1" dirty="0">
              <a:latin typeface="Traditional Arabic" pitchFamily="18" charset="-78"/>
              <a:cs typeface="Levenim MT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060575"/>
            <a:ext cx="52959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5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76413" y="476250"/>
            <a:ext cx="63373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JO" sz="3200" b="1">
                <a:latin typeface="Traditional Arabic" pitchFamily="18" charset="-78"/>
                <a:cs typeface="Traditional Arabic" pitchFamily="18" charset="-78"/>
              </a:rPr>
              <a:t>لنقوم بتلوين نصف المربعات</a:t>
            </a:r>
            <a:endParaRPr lang="he-IL" sz="3200" b="1">
              <a:latin typeface="Traditional Arabic" pitchFamily="18" charset="-78"/>
              <a:cs typeface="Levenim MT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1196975"/>
            <a:ext cx="54006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5650" y="6165850"/>
            <a:ext cx="7358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JO" sz="3200" b="1">
                <a:latin typeface="Traditional Arabic" pitchFamily="18" charset="-78"/>
                <a:cs typeface="Traditional Arabic" pitchFamily="18" charset="-78"/>
              </a:rPr>
              <a:t>ان عددنا المربعات الملونة على كم مربع نحصل؟</a:t>
            </a:r>
            <a:endParaRPr lang="he-IL" sz="3200" b="1">
              <a:latin typeface="Traditional Arabic" pitchFamily="18" charset="-78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923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95513" y="1341438"/>
            <a:ext cx="51133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JO" sz="3200" b="1">
                <a:latin typeface="Traditional Arabic" pitchFamily="18" charset="-78"/>
                <a:cs typeface="Traditional Arabic" pitchFamily="18" charset="-78"/>
              </a:rPr>
              <a:t>نحصل على 50 مربع ملون من 100 مربع.</a:t>
            </a:r>
            <a:endParaRPr lang="he-IL" sz="3200" b="1">
              <a:latin typeface="Traditional Arabic" pitchFamily="18" charset="-78"/>
              <a:cs typeface="Levenim MT" pitchFamily="2" charset="-79"/>
            </a:endParaRPr>
          </a:p>
        </p:txBody>
      </p:sp>
      <p:sp>
        <p:nvSpPr>
          <p:cNvPr id="4" name="הסבר ענן 3"/>
          <p:cNvSpPr/>
          <p:nvPr/>
        </p:nvSpPr>
        <p:spPr>
          <a:xfrm>
            <a:off x="1476375" y="2565400"/>
            <a:ext cx="6264275" cy="280828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32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أي ان %50 من كمية معينة تساوي نصف الكمية</a:t>
            </a:r>
            <a:endParaRPr lang="he-IL" sz="3200" dirty="0"/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684213" y="2416175"/>
            <a:ext cx="44640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JO" sz="3200" b="1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.</a:t>
            </a:r>
            <a:endParaRPr lang="he-IL" sz="3200" b="1">
              <a:solidFill>
                <a:schemeClr val="bg1"/>
              </a:solidFill>
              <a:latin typeface="Traditional Arabic" pitchFamily="18" charset="-78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7514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627313" y="692150"/>
            <a:ext cx="532923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JO" sz="3200" b="1">
                <a:latin typeface="Traditional Arabic" pitchFamily="18" charset="-78"/>
                <a:cs typeface="Traditional Arabic" pitchFamily="18" charset="-78"/>
              </a:rPr>
              <a:t>لنقوم بتلوين ربع المربعات.</a:t>
            </a:r>
            <a:endParaRPr lang="he-IL" sz="3200" b="1">
              <a:latin typeface="Traditional Arabic" pitchFamily="18" charset="-78"/>
              <a:cs typeface="Levenim MT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412875"/>
            <a:ext cx="4752975" cy="388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79613" y="6021388"/>
            <a:ext cx="6264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JO" sz="3200" b="1">
                <a:latin typeface="Traditional Arabic" pitchFamily="18" charset="-78"/>
                <a:cs typeface="Traditional Arabic" pitchFamily="18" charset="-78"/>
              </a:rPr>
              <a:t>لنعد المربعات الملونة على كم مربع نحصل؟</a:t>
            </a:r>
            <a:endParaRPr lang="he-IL" sz="3200" b="1">
              <a:latin typeface="Traditional Arabic" pitchFamily="18" charset="-78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5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76375" y="782638"/>
            <a:ext cx="5616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JO" sz="3200" b="1">
                <a:latin typeface="Traditional Arabic" pitchFamily="18" charset="-78"/>
                <a:cs typeface="Traditional Arabic" pitchFamily="18" charset="-78"/>
              </a:rPr>
              <a:t>نحصل على 25 مربع من 100 مربع.</a:t>
            </a:r>
            <a:endParaRPr lang="he-IL" sz="3200" b="1">
              <a:latin typeface="Traditional Arabic" pitchFamily="18" charset="-78"/>
              <a:cs typeface="Levenim MT" pitchFamily="2" charset="-79"/>
            </a:endParaRPr>
          </a:p>
        </p:txBody>
      </p:sp>
      <p:sp>
        <p:nvSpPr>
          <p:cNvPr id="6" name="הסבר ענן 5"/>
          <p:cNvSpPr/>
          <p:nvPr/>
        </p:nvSpPr>
        <p:spPr>
          <a:xfrm>
            <a:off x="1627188" y="1628775"/>
            <a:ext cx="5659437" cy="33845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32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أي أن %25 من كمية معينة تساوي ربع الكمية.</a:t>
            </a:r>
            <a:endParaRPr lang="he-IL" sz="3200" b="1" dirty="0">
              <a:solidFill>
                <a:schemeClr val="bg1"/>
              </a:solidFill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33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פיצוץ 2 5"/>
          <p:cNvSpPr/>
          <p:nvPr/>
        </p:nvSpPr>
        <p:spPr>
          <a:xfrm>
            <a:off x="107950" y="0"/>
            <a:ext cx="8712200" cy="4089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32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نستنتج ان النسبة المئوية هي جزء من كمية معينة. ورمزها %.</a:t>
            </a:r>
            <a:endParaRPr lang="he-IL" sz="3200" b="1" dirty="0">
              <a:solidFill>
                <a:schemeClr val="bg1"/>
              </a:solidFill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88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01065" y="1114436"/>
            <a:ext cx="8147249" cy="49171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 eaLnBrk="1" hangingPunct="1">
              <a:buFontTx/>
              <a:buNone/>
            </a:pPr>
            <a:r>
              <a:rPr lang="ar-SA" sz="3200" b="1" dirty="0" smtClean="0">
                <a:cs typeface="Traditional Arabic" pitchFamily="2" charset="-78"/>
              </a:rPr>
              <a:t>يمكن التعبير عن النسبة المئوية عن طريق </a:t>
            </a:r>
            <a:r>
              <a:rPr lang="ar-SA" sz="3200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cs typeface="Traditional Arabic" pitchFamily="2" charset="-78"/>
              </a:rPr>
              <a:t>الرسم  </a:t>
            </a:r>
            <a:r>
              <a:rPr lang="ar-SA" sz="3200" b="1" dirty="0" smtClean="0">
                <a:effectLst/>
                <a:cs typeface="Traditional Arabic" pitchFamily="2" charset="-78"/>
              </a:rPr>
              <a:t>وبعدة أشكال</a:t>
            </a:r>
            <a:r>
              <a:rPr lang="ar-SA" sz="3200" b="1" dirty="0" smtClean="0">
                <a:cs typeface="Traditional Arabic" pitchFamily="2" charset="-78"/>
              </a:rPr>
              <a:t>.</a:t>
            </a:r>
          </a:p>
          <a:p>
            <a:pPr algn="r" rtl="1" eaLnBrk="1" hangingPunct="1">
              <a:buFontTx/>
              <a:buNone/>
            </a:pPr>
            <a:endParaRPr lang="ar-SA" sz="3200" b="1" dirty="0" smtClean="0">
              <a:cs typeface="Traditional Arabic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sz="3200" b="1" dirty="0" smtClean="0">
                <a:cs typeface="Traditional Arabic" pitchFamily="2" charset="-78"/>
              </a:rPr>
              <a:t>مثال:- </a:t>
            </a:r>
            <a:r>
              <a:rPr lang="he-IL" sz="3200" b="1" dirty="0" smtClean="0">
                <a:cs typeface="Simplified Arabic" pitchFamily="2" charset="-78"/>
              </a:rPr>
              <a:t>25% </a:t>
            </a:r>
            <a:r>
              <a:rPr lang="ar-SA" sz="3200" b="1" dirty="0" smtClean="0">
                <a:cs typeface="Traditional Arabic" pitchFamily="2" charset="-78"/>
              </a:rPr>
              <a:t>نعبر عنها هكذا.</a:t>
            </a:r>
            <a:endParaRPr lang="en-US" sz="3200" b="1" dirty="0" smtClean="0">
              <a:cs typeface="Traditional Arabic" pitchFamily="2" charset="-78"/>
            </a:endParaRPr>
          </a:p>
        </p:txBody>
      </p:sp>
      <p:graphicFrame>
        <p:nvGraphicFramePr>
          <p:cNvPr id="11943" name="Group 6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722863"/>
              </p:ext>
            </p:extLst>
          </p:nvPr>
        </p:nvGraphicFramePr>
        <p:xfrm>
          <a:off x="3131840" y="3778087"/>
          <a:ext cx="2082800" cy="2151065"/>
        </p:xfrm>
        <a:graphic>
          <a:graphicData uri="http://schemas.openxmlformats.org/drawingml/2006/table">
            <a:tbl>
              <a:tblPr rtl="1"/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159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9605" y="3697190"/>
            <a:ext cx="2304256" cy="22029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7555" y="3778087"/>
            <a:ext cx="714375" cy="2124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8" name="مربع نص 7"/>
          <p:cNvSpPr txBox="1"/>
          <p:nvPr/>
        </p:nvSpPr>
        <p:spPr>
          <a:xfrm>
            <a:off x="5292080" y="4437112"/>
            <a:ext cx="864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b="1" dirty="0" smtClean="0"/>
              <a:t>أو</a:t>
            </a:r>
          </a:p>
          <a:p>
            <a:pPr algn="r" rtl="1"/>
            <a:r>
              <a:rPr lang="ar-SA" sz="3200" b="1" dirty="0" smtClean="0"/>
              <a:t>هكذا</a:t>
            </a:r>
            <a:endParaRPr lang="en-US" sz="32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051720" y="4314638"/>
            <a:ext cx="864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b="1" dirty="0" smtClean="0"/>
              <a:t>أو</a:t>
            </a:r>
          </a:p>
          <a:p>
            <a:pPr algn="r" rtl="1"/>
            <a:r>
              <a:rPr lang="ar-SA" sz="3200" b="1" dirty="0" smtClean="0"/>
              <a:t>هكذا</a:t>
            </a:r>
            <a:endParaRPr lang="en-US" sz="3200" b="1" dirty="0"/>
          </a:p>
        </p:txBody>
      </p:sp>
      <p:sp>
        <p:nvSpPr>
          <p:cNvPr id="3" name="مستطيل 2"/>
          <p:cNvSpPr/>
          <p:nvPr/>
        </p:nvSpPr>
        <p:spPr>
          <a:xfrm>
            <a:off x="1384742" y="260648"/>
            <a:ext cx="61798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النسبة المئوية بأشكالها المختلفة</a:t>
            </a:r>
            <a:endParaRPr lang="ar-SA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271</TotalTime>
  <Words>167</Words>
  <Application>Microsoft Office PowerPoint</Application>
  <PresentationFormat>عرض على الشاشة (3:4)‏</PresentationFormat>
  <Paragraphs>37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مشربية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الحاجة إلى النسبة المئوية</dc:title>
  <dc:creator>a</dc:creator>
  <cp:lastModifiedBy>eman</cp:lastModifiedBy>
  <cp:revision>29</cp:revision>
  <dcterms:created xsi:type="dcterms:W3CDTF">2011-03-12T18:55:43Z</dcterms:created>
  <dcterms:modified xsi:type="dcterms:W3CDTF">2013-01-14T18:51:25Z</dcterms:modified>
</cp:coreProperties>
</file>