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7"/>
  </p:notesMasterIdLst>
  <p:sldIdLst>
    <p:sldId id="263" r:id="rId2"/>
    <p:sldId id="272" r:id="rId3"/>
    <p:sldId id="266" r:id="rId4"/>
    <p:sldId id="273" r:id="rId5"/>
    <p:sldId id="274" r:id="rId6"/>
    <p:sldId id="275" r:id="rId7"/>
    <p:sldId id="276" r:id="rId8"/>
    <p:sldId id="277" r:id="rId9"/>
    <p:sldId id="278" r:id="rId10"/>
    <p:sldId id="267" r:id="rId11"/>
    <p:sldId id="270" r:id="rId12"/>
    <p:sldId id="264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0832" autoAdjust="0"/>
  </p:normalViewPr>
  <p:slideViewPr>
    <p:cSldViewPr>
      <p:cViewPr>
        <p:scale>
          <a:sx n="50" d="100"/>
          <a:sy n="50" d="100"/>
        </p:scale>
        <p:origin x="-165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92D529-E92B-4585-9E7E-434086FE7033}" type="datetimeFigureOut">
              <a:rPr lang="he-IL" smtClean="0"/>
              <a:pPr/>
              <a:t>כ"ט/כסלו/תשע"א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0F5E0F-2961-4A8C-AFCD-819B68DDF1C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34471B-A8A4-4A73-ABCE-31B7F88E8E01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6280-C981-42F8-B520-998B1000D042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913-43D7-4260-AB56-18C9082436F8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9398C5-6846-425A-B250-D15A4E6AFE0A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67B37B-73FB-4874-9A46-46F5AED8A0E1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5A67-A212-4D01-80BA-187DEC3C7C16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C24-35AC-4AAD-8726-2A64DBC84281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CDEEE4-1037-4DFB-9737-0B75673C0B52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CD46-BE87-4830-8F78-27007FB67998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9A63AD-5D23-4C95-A411-8BC24CC12E51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01F9B0-FB48-45CE-996B-CFDBFD606D79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762A25-DF1A-4894-A9AA-2A4D841332BE}" type="datetime8">
              <a:rPr lang="he-IL" smtClean="0"/>
              <a:pPr/>
              <a:t>06 דצמבר 10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D2ADD5-F03E-446C-A8A0-2218B7ADA3B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05000" y="2286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6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"ألقاسمي"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كلية أكاديمية للتربية - باقة الغربية 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ar-SA" sz="2400" b="0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4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4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9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9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9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0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0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0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4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600" b="1" i="0" u="none" strike="noStrike" kern="0" cap="none" spc="0" normalizeH="0" baseline="0" noProof="0" dirty="0" smtClean="0">
              <a:ln>
                <a:noFill/>
              </a:ln>
              <a:solidFill>
                <a:srgbClr val="E75C0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75C0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مقدّم من:</a:t>
            </a:r>
            <a:endParaRPr lang="ar-SA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ابتسام أبو مخ</a:t>
            </a:r>
            <a:endParaRPr kumimoji="0" lang="ar-SA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سنة ثالثة، تخصص رياضيات وحاسوب، مسار إعدادي</a:t>
            </a: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lang="ar-SA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lang="ar-SA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مقدم إلى: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د. نمر بياعة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التاريخ: 22.11.10   </a:t>
            </a: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1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السنة الأكاديمية  2011 – 2010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ar-SA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ar-SA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24200" y="1752600"/>
            <a:ext cx="28194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300"/>
              </a:spcBef>
            </a:pPr>
            <a:r>
              <a:rPr lang="ar-SA" sz="3600" dirty="0" smtClean="0">
                <a:cs typeface="Traditional Arabic" pitchFamily="2" charset="-78"/>
              </a:rPr>
              <a:t>القوائم – </a:t>
            </a:r>
            <a:r>
              <a:rPr lang="en-US" sz="3600" dirty="0" smtClean="0">
                <a:cs typeface="Traditional Arabic" pitchFamily="2" charset="-78"/>
              </a:rPr>
              <a:t>Lists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8759"/>
            <a:ext cx="3424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 -&lt;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ol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&gt;</a:t>
            </a:r>
            <a:r>
              <a:rPr lang="ar-S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القوائم المرتبة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81000" y="762000"/>
            <a:ext cx="35052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&lt;html&gt;</a:t>
            </a:r>
          </a:p>
          <a:p>
            <a:pPr algn="l" rtl="0"/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 &lt;head&gt;</a:t>
            </a:r>
          </a:p>
          <a:p>
            <a:pPr algn="l" rtl="0"/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         &lt;title&gt;   Lists    &lt;/title&gt;</a:t>
            </a:r>
          </a:p>
          <a:p>
            <a:pPr algn="l" rtl="0"/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&lt;/head&gt;</a:t>
            </a:r>
          </a:p>
          <a:p>
            <a:pPr algn="l" rtl="0"/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&lt;body dir= "</a:t>
            </a:r>
            <a:r>
              <a:rPr lang="en-US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rtl</a:t>
            </a:r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“&gt;</a:t>
            </a:r>
          </a:p>
          <a:p>
            <a:pPr algn="l" rtl="0"/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r>
              <a:rPr lang="ar-SA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                  </a:t>
            </a:r>
          </a:p>
          <a:p>
            <a:pPr algn="l" rtl="0"/>
            <a:r>
              <a:rPr lang="ar-SA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قائمة أغراض رحلة عيد الأضحى </a:t>
            </a:r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endParaRPr lang="ar-SA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&lt;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ol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&lt;li&gt;    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SA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ماء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&lt;/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li&gt;</a:t>
            </a:r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&lt;li&gt;   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ar-SA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مأكولات خفيفة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&lt;/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li&gt;</a:t>
            </a:r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          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&lt;li&gt;   </a:t>
            </a:r>
            <a:r>
              <a:rPr lang="ar-SA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مشروبات باردة </a:t>
            </a:r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&lt;/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li&gt;</a:t>
            </a:r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&lt;li&gt;  </a:t>
            </a:r>
            <a:r>
              <a:rPr lang="ar-SA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كرة قدم </a:t>
            </a:r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&lt;/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li&gt;</a:t>
            </a:r>
          </a:p>
          <a:p>
            <a:pPr algn="l" rtl="0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&lt;li&gt;  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SA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تسالي ومكسرات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&lt;/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li&gt;</a:t>
            </a:r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&lt;/ol&gt;</a:t>
            </a:r>
          </a:p>
          <a:p>
            <a:pPr algn="l" rtl="0"/>
            <a:endParaRPr lang="en-US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  <a:p>
            <a:pPr algn="l" rtl="0"/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&lt;/body&gt;</a:t>
            </a:r>
          </a:p>
          <a:p>
            <a:pPr algn="l" rtl="0"/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&lt;html&gt;</a:t>
            </a:r>
            <a:endParaRPr lang="he-IL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הסבר מלבני מעוגל 10"/>
          <p:cNvSpPr/>
          <p:nvPr/>
        </p:nvSpPr>
        <p:spPr>
          <a:xfrm>
            <a:off x="5334000" y="2209800"/>
            <a:ext cx="2743200" cy="457200"/>
          </a:xfrm>
          <a:prstGeom prst="wedgeRoundRectCallout">
            <a:avLst>
              <a:gd name="adj1" fmla="val -133045"/>
              <a:gd name="adj2" fmla="val 708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عنوان القائمة المرتبة</a:t>
            </a:r>
            <a:endParaRPr lang="he-IL" sz="2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הסבר מלבני מעוגל 11"/>
          <p:cNvSpPr/>
          <p:nvPr/>
        </p:nvSpPr>
        <p:spPr>
          <a:xfrm>
            <a:off x="5029200" y="3505200"/>
            <a:ext cx="3581400" cy="1143000"/>
          </a:xfrm>
          <a:prstGeom prst="wedgeRoundRectCallout">
            <a:avLst>
              <a:gd name="adj1" fmla="val -78220"/>
              <a:gd name="adj2" fmla="val -3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هنا نسجل بنود القائمة.</a:t>
            </a:r>
          </a:p>
          <a:p>
            <a:pPr algn="ctr"/>
            <a:r>
              <a:rPr lang="ar-SA" sz="2400" dirty="0" smtClean="0"/>
              <a:t>كل بند يبدأ بالوسم </a:t>
            </a:r>
            <a:r>
              <a:rPr lang="en-US" sz="2400" dirty="0" smtClean="0"/>
              <a:t>&lt;li&gt; </a:t>
            </a:r>
            <a:r>
              <a:rPr lang="ar-SA" sz="2400" dirty="0" smtClean="0"/>
              <a:t>وينتهي بالوسم </a:t>
            </a:r>
            <a:r>
              <a:rPr lang="en-US" sz="2400" dirty="0" smtClean="0"/>
              <a:t>&lt;/li&gt;</a:t>
            </a:r>
            <a:endParaRPr lang="he-IL" sz="2400" dirty="0"/>
          </a:p>
        </p:txBody>
      </p:sp>
      <p:sp>
        <p:nvSpPr>
          <p:cNvPr id="13" name="הסבר מלבני מעוגל 12"/>
          <p:cNvSpPr/>
          <p:nvPr/>
        </p:nvSpPr>
        <p:spPr>
          <a:xfrm>
            <a:off x="5410200" y="5105400"/>
            <a:ext cx="2286000" cy="457200"/>
          </a:xfrm>
          <a:prstGeom prst="wedgeRoundRectCallout">
            <a:avLst>
              <a:gd name="adj1" fmla="val -202490"/>
              <a:gd name="adj2" fmla="val 291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نهاية القائمة المرتبة</a:t>
            </a:r>
            <a:endParaRPr lang="he-IL" sz="24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הסבר מלבני מעוגל 10"/>
          <p:cNvSpPr/>
          <p:nvPr/>
        </p:nvSpPr>
        <p:spPr>
          <a:xfrm>
            <a:off x="5334000" y="2819400"/>
            <a:ext cx="2743200" cy="457200"/>
          </a:xfrm>
          <a:prstGeom prst="wedgeRoundRectCallout">
            <a:avLst>
              <a:gd name="adj1" fmla="val -133045"/>
              <a:gd name="adj2" fmla="val 708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بداية القائمة المرتبة</a:t>
            </a:r>
            <a:endParaRPr lang="he-IL" sz="2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 animBg="1"/>
      <p:bldP spid="1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5865" y="381000"/>
            <a:ext cx="37449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 -&lt;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ol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&gt;</a:t>
            </a:r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القوائم المرتبة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9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0" y="2209800"/>
            <a:ext cx="837784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ar-SA" sz="3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تبدأ القائمة المرتبة بالوسم </a:t>
            </a:r>
            <a:r>
              <a:rPr lang="en-US" sz="3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&lt;ol&gt;</a:t>
            </a:r>
            <a:r>
              <a:rPr lang="ar-SA" sz="3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 وتنتهي بالوسم </a:t>
            </a:r>
            <a:r>
              <a:rPr lang="en-US" sz="3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.&lt;/ol&gt;</a:t>
            </a:r>
          </a:p>
          <a:p>
            <a:pPr marL="514350" indent="-514350">
              <a:buAutoNum type="arabicPeriod"/>
            </a:pPr>
            <a:endParaRPr lang="ar-SA" sz="3600" b="1" cap="none" spc="0" dirty="0" smtClean="0">
              <a:ln w="18000">
                <a:noFill/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raditional Arabic" pitchFamily="2" charset="-78"/>
            </a:endParaRPr>
          </a:p>
          <a:p>
            <a:pPr marL="514350" indent="-514350">
              <a:buAutoNum type="arabicPeriod"/>
            </a:pPr>
            <a:r>
              <a:rPr lang="ar-SA" sz="3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يبدأ كل بند بالوسم </a:t>
            </a:r>
            <a:r>
              <a:rPr lang="en-US" sz="3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&lt;li&gt;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36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وينتهي ب 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&lt;/li&gt;</a:t>
            </a:r>
            <a:r>
              <a:rPr lang="ar-SA" sz="36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.</a:t>
            </a:r>
          </a:p>
          <a:p>
            <a:pPr marL="514350" indent="-514350">
              <a:buAutoNum type="arabicPeriod"/>
            </a:pPr>
            <a:endParaRPr lang="ar-SA" sz="3600" b="1" cap="none" spc="0" dirty="0" smtClean="0">
              <a:ln w="18000">
                <a:noFill/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raditional Arabic" pitchFamily="2" charset="-78"/>
            </a:endParaRPr>
          </a:p>
          <a:p>
            <a:pPr marL="514350" indent="-514350">
              <a:buAutoNum type="arabicPeriod"/>
            </a:pPr>
            <a:r>
              <a:rPr lang="ar-SA" sz="36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2" charset="-78"/>
              </a:rPr>
              <a:t>يتم الترتيب حسب الأرقام ابتداءً من 1 فصاعدا.</a:t>
            </a:r>
            <a:endParaRPr lang="he-IL" sz="3600" b="1" cap="none" spc="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983541" y="457200"/>
            <a:ext cx="3486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ar-S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طريقة بناء القوائم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6200" y="1752600"/>
            <a:ext cx="8686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1950" lvl="0" indent="-361950">
              <a:buFont typeface="Arial" pitchFamily="34" charset="0"/>
              <a:buChar char="•"/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كتابة عنوان القائمة</a:t>
            </a:r>
          </a:p>
          <a:p>
            <a:pPr marL="361950" lvl="0" indent="-361950">
              <a:buFont typeface="Arial" pitchFamily="34" charset="0"/>
              <a:buChar char="•"/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تحديد كل بند من بنود القائمة بواسطة الوسم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&lt;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li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&gt;</a:t>
            </a:r>
            <a:endParaRPr lang="ar-SA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raditional Arabic" pitchFamily="2" charset="-78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تحديد نوع القائمة: </a:t>
            </a:r>
            <a:r>
              <a:rPr lang="ar-SA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مرتبة</a:t>
            </a: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 أو </a:t>
            </a:r>
            <a:r>
              <a:rPr lang="ar-SA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غير مرتبة </a:t>
            </a: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بواسطة الوسم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&lt;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ol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&gt;</a:t>
            </a: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 أو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&lt;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ul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&gt;</a:t>
            </a:r>
            <a:endParaRPr lang="ar-SA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raditional Arabic" pitchFamily="2" charset="-78"/>
            </a:endParaRPr>
          </a:p>
          <a:p>
            <a:pPr marL="361950" lvl="0" indent="-361950">
              <a:buFont typeface="Arial" pitchFamily="34" charset="0"/>
              <a:buChar char="•"/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تحديد نوع </a:t>
            </a:r>
            <a:r>
              <a:rPr lang="ar-S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التبنيد</a:t>
            </a: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 ونوع الترقيم باستخدام الخاصية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type</a:t>
            </a:r>
            <a:endParaRPr lang="he-IL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5865" y="381000"/>
            <a:ext cx="37449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 -&lt;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ol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&gt;</a:t>
            </a:r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القوائم المرتبة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001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cs typeface="Traditional Arabic" pitchFamily="2" charset="-78"/>
              </a:rPr>
              <a:t>الكلمة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ol</a:t>
            </a:r>
            <a:r>
              <a:rPr lang="en-US" sz="3600" dirty="0" smtClean="0">
                <a:cs typeface="Traditional Arabic" pitchFamily="2" charset="-78"/>
              </a:rPr>
              <a:t> </a:t>
            </a:r>
            <a:r>
              <a:rPr lang="ar-SA" sz="3600" dirty="0" smtClean="0">
                <a:cs typeface="Traditional Arabic" pitchFamily="2" charset="-78"/>
              </a:rPr>
              <a:t> هي اختصار للكلمة الانكليزية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Traditional Arabic" pitchFamily="2" charset="-78"/>
              </a:rPr>
              <a:t>o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rdered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Traditional Arabic" pitchFamily="2" charset="-78"/>
              </a:rPr>
              <a:t>l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ist</a:t>
            </a:r>
            <a:r>
              <a:rPr lang="ar-SA" sz="3600" dirty="0" smtClean="0">
                <a:cs typeface="Traditional Arabic" pitchFamily="2" charset="-78"/>
              </a:rPr>
              <a:t>  ومعناها قائمة مرتبة- مرقمة.</a:t>
            </a:r>
          </a:p>
          <a:p>
            <a:pPr algn="ctr"/>
            <a:endParaRPr lang="ar-SA" sz="3600" dirty="0" smtClean="0">
              <a:cs typeface="Traditional Arabic" pitchFamily="2" charset="-78"/>
            </a:endParaRPr>
          </a:p>
          <a:p>
            <a:pPr algn="ctr"/>
            <a:r>
              <a:rPr lang="ar-SA" sz="3600" dirty="0" smtClean="0">
                <a:cs typeface="Traditional Arabic" pitchFamily="2" charset="-78"/>
              </a:rPr>
              <a:t>يستخدم هذا الوسم لإعطاء أمر القائمة الرقمية.</a:t>
            </a:r>
            <a:endParaRPr lang="he-IL" sz="3600" dirty="0"/>
          </a:p>
        </p:txBody>
      </p:sp>
      <p:sp>
        <p:nvSpPr>
          <p:cNvPr id="9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5865" y="381000"/>
            <a:ext cx="37449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 -&lt;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ol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&gt;</a:t>
            </a:r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القوائم المرتبة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001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cs typeface="Traditional Arabic" pitchFamily="2" charset="-78"/>
              </a:rPr>
              <a:t>الكلمة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li</a:t>
            </a:r>
            <a:r>
              <a:rPr lang="en-US" sz="3600" dirty="0" smtClean="0">
                <a:cs typeface="Traditional Arabic" pitchFamily="2" charset="-78"/>
              </a:rPr>
              <a:t> </a:t>
            </a:r>
            <a:r>
              <a:rPr lang="ar-SA" sz="3600" dirty="0" smtClean="0">
                <a:cs typeface="Traditional Arabic" pitchFamily="2" charset="-78"/>
              </a:rPr>
              <a:t> هي اختصار للكلمة الانكليزية 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cs typeface="Traditional Arabic" pitchFamily="2" charset="-78"/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Traditional Arabic" pitchFamily="2" charset="-78"/>
              </a:rPr>
              <a:t> l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ist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Traditional Arabic" pitchFamily="2" charset="-78"/>
              </a:rPr>
              <a:t>i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tem</a:t>
            </a:r>
            <a:endParaRPr lang="ar-SA" sz="3600" b="1" dirty="0" smtClean="0">
              <a:solidFill>
                <a:schemeClr val="accent3">
                  <a:lumMod val="60000"/>
                  <a:lumOff val="40000"/>
                </a:schemeClr>
              </a:solidFill>
              <a:cs typeface="Traditional Arabic" pitchFamily="2" charset="-78"/>
            </a:endParaRPr>
          </a:p>
          <a:p>
            <a:pPr algn="ctr"/>
            <a:r>
              <a:rPr lang="ar-SA" sz="3600" dirty="0" smtClean="0">
                <a:cs typeface="Traditional Arabic" pitchFamily="2" charset="-78"/>
              </a:rPr>
              <a:t>ومعناها بند القائمة.</a:t>
            </a:r>
          </a:p>
          <a:p>
            <a:pPr algn="ctr"/>
            <a:endParaRPr lang="ar-SA" sz="3600" dirty="0">
              <a:cs typeface="Traditional Arabic" pitchFamily="2" charset="-78"/>
            </a:endParaRPr>
          </a:p>
          <a:p>
            <a:pPr algn="ctr"/>
            <a:r>
              <a:rPr lang="ar-SA" sz="3600" dirty="0" smtClean="0">
                <a:cs typeface="Traditional Arabic" pitchFamily="2" charset="-78"/>
              </a:rPr>
              <a:t>يستخدم هذا الوسم لتحديد عنصر القائمة الرقمي أو النقطي.</a:t>
            </a:r>
            <a:endParaRPr lang="he-IL" sz="3600" dirty="0">
              <a:cs typeface="Traditional Arabic" pitchFamily="2" charset="-78"/>
            </a:endParaRPr>
          </a:p>
        </p:txBody>
      </p:sp>
      <p:sp>
        <p:nvSpPr>
          <p:cNvPr id="9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2680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الخاصية 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type</a:t>
            </a:r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 التابعة للوسم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&lt;ol&gt;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9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304801" y="1752600"/>
            <a:ext cx="779425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الخاصية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type</a:t>
            </a:r>
            <a:r>
              <a:rPr lang="ar-S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  تمكننا من </a:t>
            </a:r>
            <a:r>
              <a:rPr lang="ar-S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ترتيب القائمة حسب</a:t>
            </a:r>
            <a:r>
              <a:rPr lang="ar-S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:</a:t>
            </a:r>
          </a:p>
          <a:p>
            <a:endParaRPr lang="ar-SA" sz="36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raditional Arabic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ar-S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الأحرف الانكليزية الكبيرة </a:t>
            </a:r>
            <a:r>
              <a:rPr lang="he-IL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  <a:sym typeface="Wingdings" pitchFamily="2" charset="2"/>
              </a:rPr>
              <a:t>    </a:t>
            </a:r>
            <a:r>
              <a:rPr lang="en-US" sz="3600" dirty="0" smtClean="0">
                <a:sym typeface="Wingdings" pitchFamily="2" charset="2"/>
              </a:rPr>
              <a:t>&lt;ol type = "A"&gt;</a:t>
            </a:r>
            <a:endParaRPr lang="ar-SA" sz="3600" dirty="0" smtClean="0"/>
          </a:p>
          <a:p>
            <a:pPr>
              <a:buFont typeface="Arial" pitchFamily="34" charset="0"/>
              <a:buChar char="•"/>
            </a:pPr>
            <a:r>
              <a:rPr lang="ar-S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الأحرف الانكليزية الصغيرة </a:t>
            </a:r>
            <a:r>
              <a:rPr lang="he-IL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  <a:sym typeface="Wingdings" pitchFamily="2" charset="2"/>
              </a:rPr>
              <a:t>    </a:t>
            </a:r>
            <a:r>
              <a:rPr lang="en-US" sz="3600" dirty="0" smtClean="0"/>
              <a:t>&lt;ol type = "a"&gt;</a:t>
            </a:r>
            <a:endParaRPr lang="ar-SA" sz="36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raditional Arabic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ar-S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الأرقام الرومانية الكبيرة</a:t>
            </a:r>
            <a:r>
              <a:rPr lang="he-IL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  <a:sym typeface="Wingdings" pitchFamily="2" charset="2"/>
              </a:rPr>
              <a:t>          </a:t>
            </a:r>
            <a:r>
              <a:rPr lang="en-US" sz="3600" dirty="0" smtClean="0"/>
              <a:t>&lt;ol type = "I"&gt;</a:t>
            </a:r>
            <a:endParaRPr lang="ar-SA" sz="36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raditional Arabic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ar-S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الأرقام الرومانية الصغيرة. </a:t>
            </a:r>
            <a:r>
              <a:rPr lang="en-US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  <a:sym typeface="Wingdings" pitchFamily="2" charset="2"/>
              </a:rPr>
              <a:t></a:t>
            </a:r>
            <a:r>
              <a:rPr lang="ar-SA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  <a:sym typeface="Wingdings" pitchFamily="2" charset="2"/>
              </a:rPr>
              <a:t>      </a:t>
            </a:r>
            <a:r>
              <a:rPr lang="ar-SA" sz="36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 </a:t>
            </a:r>
            <a:r>
              <a:rPr lang="en-US" sz="3600" dirty="0" smtClean="0"/>
              <a:t>&lt;ol type = "</a:t>
            </a:r>
            <a:r>
              <a:rPr lang="en-US" sz="3600" dirty="0" err="1" smtClean="0"/>
              <a:t>i</a:t>
            </a:r>
            <a:r>
              <a:rPr lang="en-US" sz="3600" dirty="0" smtClean="0"/>
              <a:t>"&gt;</a:t>
            </a:r>
            <a:endParaRPr lang="he-IL" sz="3600" dirty="0" smtClean="0"/>
          </a:p>
          <a:p>
            <a:pPr>
              <a:buFont typeface="Arial" pitchFamily="34" charset="0"/>
              <a:buChar char="•"/>
            </a:pPr>
            <a:endParaRPr lang="he-IL" sz="36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103486" y="457200"/>
            <a:ext cx="4366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ar-S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القوائم -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raditional Arabic" pitchFamily="2" charset="-78"/>
              </a:rPr>
              <a:t>Lists</a:t>
            </a:r>
            <a:endParaRPr lang="he-I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5334000" y="3352800"/>
            <a:ext cx="289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&lt;ol&gt;</a:t>
            </a:r>
          </a:p>
          <a:p>
            <a:pPr lvl="0"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قوائم مرتبة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228600" y="3200400"/>
            <a:ext cx="3026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&lt;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ul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&gt;</a:t>
            </a:r>
          </a:p>
          <a:p>
            <a:pPr lvl="0"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قوائم غير مرتبة</a:t>
            </a:r>
            <a:endParaRPr lang="he-I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9" name="מחבר מרפקי 18"/>
          <p:cNvCxnSpPr/>
          <p:nvPr/>
        </p:nvCxnSpPr>
        <p:spPr>
          <a:xfrm rot="16200000" flipH="1">
            <a:off x="5295900" y="1562100"/>
            <a:ext cx="1752600" cy="15240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מרפקי 24"/>
          <p:cNvCxnSpPr/>
          <p:nvPr/>
        </p:nvCxnSpPr>
        <p:spPr>
          <a:xfrm rot="5400000">
            <a:off x="1790700" y="1562100"/>
            <a:ext cx="1752600" cy="15240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5865" y="381000"/>
            <a:ext cx="37449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 -&lt;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ol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&gt;</a:t>
            </a:r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القوائم المرتبة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0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122295" cy="45720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2811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raditional Arabic" pitchFamily="2" charset="-78"/>
              </a:rPr>
              <a:t>القوائم غير المرتبة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0" name="מציין מיקום של כותרת תחתונה 5"/>
          <p:cNvSpPr txBox="1">
            <a:spLocks/>
          </p:cNvSpPr>
          <p:nvPr/>
        </p:nvSpPr>
        <p:spPr>
          <a:xfrm>
            <a:off x="0" y="6324600"/>
            <a:ext cx="8153400" cy="384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أكاديمية ألقاسمي                            المرشد - </a:t>
            </a:r>
            <a:r>
              <a:rPr kumimoji="0" lang="ar-S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</a:t>
            </a:r>
            <a:r>
              <a:rPr kumimoji="0" 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نمر بياعة                 ابتسام أبو مخ -  سنة ثالثة رياضيات وحاسوب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4</a:t>
            </a:fld>
            <a:endParaRPr lang="he-I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8125" r="23125" b="46000"/>
          <a:stretch>
            <a:fillRect/>
          </a:stretch>
        </p:blipFill>
        <p:spPr bwMode="auto">
          <a:xfrm>
            <a:off x="114300" y="1524000"/>
            <a:ext cx="4264378" cy="46482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9375" t="17787" r="37739" b="35000"/>
          <a:stretch>
            <a:fillRect/>
          </a:stretch>
        </p:blipFill>
        <p:spPr bwMode="auto">
          <a:xfrm>
            <a:off x="4648200" y="1524000"/>
            <a:ext cx="4038600" cy="46482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3" name="Rectangle 2"/>
          <p:cNvSpPr/>
          <p:nvPr/>
        </p:nvSpPr>
        <p:spPr>
          <a:xfrm>
            <a:off x="609600" y="2062877"/>
            <a:ext cx="7467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raditional Arabic" pitchFamily="2" charset="-78"/>
              </a:rPr>
              <a:t>قبل الخوض في مبنى القوائم </a:t>
            </a:r>
          </a:p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raditional Arabic" pitchFamily="2" charset="-78"/>
              </a:rPr>
              <a:t>هيا بنا نطلع عليها في برنامج النصوص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raditional Arabic" pitchFamily="2" charset="-78"/>
              </a:rPr>
              <a:t>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752" y="2133600"/>
            <a:ext cx="491392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9687" y="685800"/>
            <a:ext cx="81852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Traditional Arabic" pitchFamily="2" charset="-78"/>
              </a:rPr>
              <a:t>نريد أن نجعل هذه الاسماء </a:t>
            </a:r>
            <a:r>
              <a:rPr lang="ar-SA" sz="4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Traditional Arabic" pitchFamily="2" charset="-78"/>
              </a:rPr>
              <a:t>في قائمة غير مرتبة - </a:t>
            </a:r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Traditional Arabic" pitchFamily="2" charset="-78"/>
              </a:rPr>
              <a:t>مبندة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6543898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6" name="Left Arrow Callout 5"/>
          <p:cNvSpPr/>
          <p:nvPr/>
        </p:nvSpPr>
        <p:spPr>
          <a:xfrm>
            <a:off x="6400800" y="2895600"/>
            <a:ext cx="1828800" cy="1447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تعداد نقطي</a:t>
            </a:r>
            <a:endParaRPr lang="he-IL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" y="5791200"/>
            <a:ext cx="75713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يمكن إجراء هذه القائمة بمساعدة الوسم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&lt;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ul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&gt;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752" y="2133600"/>
            <a:ext cx="491392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78722" y="685800"/>
            <a:ext cx="7507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Traditional Arabic" pitchFamily="2" charset="-78"/>
              </a:rPr>
              <a:t>نريد أن نجعل هذه الاسماء في قائمة مرتبة- مرقمة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662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DD5-F03E-446C-A8A0-2218B7ADA3BD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6" name="Left Arrow Callout 5"/>
          <p:cNvSpPr/>
          <p:nvPr/>
        </p:nvSpPr>
        <p:spPr>
          <a:xfrm>
            <a:off x="6705600" y="2743200"/>
            <a:ext cx="1828800" cy="1447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تعداد رقمي</a:t>
            </a:r>
            <a:endParaRPr lang="he-IL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" y="5791200"/>
            <a:ext cx="75713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يمكن إجراء هذه القائمة بمساعدة الوسم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&lt;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ol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aditional Arabic" pitchFamily="2" charset="-78"/>
              </a:rPr>
              <a:t>&gt;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מטרו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476</TotalTime>
  <Words>559</Words>
  <Application>Microsoft Office PowerPoint</Application>
  <PresentationFormat>‫הצגה על המסך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חלון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</vt:vector>
  </TitlesOfParts>
  <Company>Qsm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ashraf laham</dc:creator>
  <cp:lastModifiedBy>hhh</cp:lastModifiedBy>
  <cp:revision>23</cp:revision>
  <dcterms:created xsi:type="dcterms:W3CDTF">2010-10-21T09:53:51Z</dcterms:created>
  <dcterms:modified xsi:type="dcterms:W3CDTF">2010-12-06T09:43:05Z</dcterms:modified>
</cp:coreProperties>
</file>