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4" d="100"/>
          <a:sy n="64" d="100"/>
        </p:scale>
        <p:origin x="-129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B870B64-01B9-45B4-8FFA-CC26B70111FE}" type="datetimeFigureOut">
              <a:rPr lang="he-IL" smtClean="0"/>
              <a:pPr/>
              <a:t>א'/ניסן/תשע"ג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73CA817-7344-4ACD-9C6D-FD854FEA0074}"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870B64-01B9-45B4-8FFA-CC26B70111FE}" type="datetimeFigureOut">
              <a:rPr lang="he-IL" smtClean="0"/>
              <a:pPr/>
              <a:t>א'/ניסן/תשע"ג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3CA817-7344-4ACD-9C6D-FD854FEA0074}"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47664" y="332656"/>
            <a:ext cx="6120680" cy="720080"/>
          </a:xfrm>
        </p:spPr>
        <p:style>
          <a:lnRef idx="2">
            <a:schemeClr val="dk1"/>
          </a:lnRef>
          <a:fillRef idx="1">
            <a:schemeClr val="lt1"/>
          </a:fillRef>
          <a:effectRef idx="0">
            <a:schemeClr val="dk1"/>
          </a:effectRef>
          <a:fontRef idx="minor">
            <a:schemeClr val="dk1"/>
          </a:fontRef>
        </p:style>
        <p:txBody>
          <a:bodyPr>
            <a:normAutofit fontScale="90000"/>
          </a:bodyPr>
          <a:lstStyle/>
          <a:p>
            <a:r>
              <a:rPr lang="ar-SA" b="1" dirty="0" smtClean="0">
                <a:latin typeface="Traditional Arabic" pitchFamily="18" charset="-78"/>
                <a:cs typeface="Traditional Arabic" pitchFamily="18" charset="-78"/>
              </a:rPr>
              <a:t>التكاثر عند الثدييات</a:t>
            </a:r>
            <a:endParaRPr lang="he-IL" b="1" dirty="0">
              <a:latin typeface="Traditional Arabic" pitchFamily="18" charset="-78"/>
            </a:endParaRPr>
          </a:p>
        </p:txBody>
      </p:sp>
      <p:sp>
        <p:nvSpPr>
          <p:cNvPr id="3" name="כותרת משנה 2"/>
          <p:cNvSpPr>
            <a:spLocks noGrp="1"/>
          </p:cNvSpPr>
          <p:nvPr>
            <p:ph type="subTitle" idx="1"/>
          </p:nvPr>
        </p:nvSpPr>
        <p:spPr>
          <a:xfrm>
            <a:off x="323528" y="1196752"/>
            <a:ext cx="8489032" cy="5400600"/>
          </a:xfrm>
        </p:spPr>
        <p:txBody>
          <a:bodyPr>
            <a:normAutofit lnSpcReduction="10000"/>
          </a:bodyPr>
          <a:lstStyle/>
          <a:p>
            <a:pPr algn="just">
              <a:lnSpc>
                <a:spcPct val="150000"/>
              </a:lnSpc>
              <a:spcAft>
                <a:spcPts val="2400"/>
              </a:spcAft>
              <a:buFont typeface="Arial" pitchFamily="34" charset="0"/>
              <a:buChar char="•"/>
            </a:pPr>
            <a:r>
              <a:rPr lang="ar-SA" dirty="0" smtClean="0">
                <a:solidFill>
                  <a:schemeClr val="tx1"/>
                </a:solidFill>
                <a:latin typeface="Traditional Arabic" pitchFamily="18" charset="-78"/>
                <a:cs typeface="Traditional Arabic" pitchFamily="18" charset="-78"/>
              </a:rPr>
              <a:t> عدد الأنسال عند الثدييات قليل نسبيًا نظرًا للعناية التي يوليها الوالدان للصغار وخاصة من حيث التغذية والحماية، هذا الأسلوب من التكاثر يدعى </a:t>
            </a:r>
            <a:r>
              <a:rPr lang="ar-SA" b="1" dirty="0" smtClean="0">
                <a:solidFill>
                  <a:schemeClr val="tx1"/>
                </a:solidFill>
                <a:latin typeface="Traditional Arabic" pitchFamily="18" charset="-78"/>
                <a:cs typeface="Traditional Arabic" pitchFamily="18" charset="-78"/>
              </a:rPr>
              <a:t>استراتيجية </a:t>
            </a:r>
            <a:r>
              <a:rPr lang="en-US" b="1" dirty="0" smtClean="0">
                <a:solidFill>
                  <a:schemeClr val="tx1"/>
                </a:solidFill>
                <a:latin typeface="Traditional Arabic" pitchFamily="18" charset="-78"/>
                <a:cs typeface="Traditional Arabic" pitchFamily="18" charset="-78"/>
              </a:rPr>
              <a:t>k</a:t>
            </a:r>
            <a:r>
              <a:rPr lang="ar-SA" dirty="0" smtClean="0">
                <a:solidFill>
                  <a:schemeClr val="tx1"/>
                </a:solidFill>
                <a:latin typeface="Traditional Arabic" pitchFamily="18" charset="-78"/>
                <a:cs typeface="Traditional Arabic" pitchFamily="18" charset="-78"/>
              </a:rPr>
              <a:t> ويمتاز بتوظيف كل الموارد لتنشئة عدد قليل وضمان وصولهم إلى سن البلوغ.</a:t>
            </a:r>
          </a:p>
          <a:p>
            <a:pPr algn="just">
              <a:lnSpc>
                <a:spcPct val="150000"/>
              </a:lnSpc>
              <a:buFont typeface="Arial" pitchFamily="34" charset="0"/>
              <a:buChar char="•"/>
            </a:pPr>
            <a:r>
              <a:rPr lang="ar-SA" dirty="0" smtClean="0">
                <a:solidFill>
                  <a:schemeClr val="tx1"/>
                </a:solidFill>
                <a:latin typeface="Traditional Arabic" pitchFamily="18" charset="-78"/>
                <a:cs typeface="Traditional Arabic" pitchFamily="18" charset="-78"/>
              </a:rPr>
              <a:t> تمتاز الثدييات عن باقي الكائنات بالعلاقة الخاصة بين الأم والجنين الموجود في رحمها حيث يحصل الجنين على الأوكسجين والمواد الغذائية من دم الأم وينتقل إليه ثاني </a:t>
            </a:r>
            <a:r>
              <a:rPr lang="ar-SA" dirty="0" err="1" smtClean="0">
                <a:solidFill>
                  <a:schemeClr val="tx1"/>
                </a:solidFill>
                <a:latin typeface="Traditional Arabic" pitchFamily="18" charset="-78"/>
                <a:cs typeface="Traditional Arabic" pitchFamily="18" charset="-78"/>
              </a:rPr>
              <a:t>أوكسيد</a:t>
            </a:r>
            <a:r>
              <a:rPr lang="ar-SA" dirty="0" smtClean="0">
                <a:solidFill>
                  <a:schemeClr val="tx1"/>
                </a:solidFill>
                <a:latin typeface="Traditional Arabic" pitchFamily="18" charset="-78"/>
                <a:cs typeface="Traditional Arabic" pitchFamily="18" charset="-78"/>
              </a:rPr>
              <a:t> الكربون </a:t>
            </a:r>
            <a:r>
              <a:rPr lang="ar-SA" dirty="0" err="1" smtClean="0">
                <a:solidFill>
                  <a:schemeClr val="tx1"/>
                </a:solidFill>
                <a:latin typeface="Traditional Arabic" pitchFamily="18" charset="-78"/>
                <a:cs typeface="Traditional Arabic" pitchFamily="18" charset="-78"/>
              </a:rPr>
              <a:t>والفضلات.</a:t>
            </a:r>
            <a:r>
              <a:rPr lang="ar-SA" dirty="0" smtClean="0">
                <a:solidFill>
                  <a:schemeClr val="tx1"/>
                </a:solidFill>
                <a:latin typeface="Traditional Arabic" pitchFamily="18" charset="-78"/>
                <a:cs typeface="Traditional Arabic" pitchFamily="18" charset="-78"/>
              </a:rPr>
              <a:t> كذلك يوفر الرحم بيئة مثالية من حيث درجة حرارة ثابتة وحماية الجنين من الصدمات ومسببات </a:t>
            </a:r>
            <a:r>
              <a:rPr lang="ar-SA" dirty="0" err="1" smtClean="0">
                <a:solidFill>
                  <a:schemeClr val="tx1"/>
                </a:solidFill>
                <a:latin typeface="Traditional Arabic" pitchFamily="18" charset="-78"/>
                <a:cs typeface="Traditional Arabic" pitchFamily="18" charset="-78"/>
              </a:rPr>
              <a:t>الأمراض.</a:t>
            </a:r>
            <a:r>
              <a:rPr lang="ar-SA" dirty="0" smtClean="0">
                <a:solidFill>
                  <a:schemeClr val="tx1"/>
                </a:solidFill>
                <a:latin typeface="Traditional Arabic" pitchFamily="18" charset="-78"/>
                <a:cs typeface="Traditional Arabic" pitchFamily="18" charset="-78"/>
              </a:rPr>
              <a:t> </a:t>
            </a:r>
          </a:p>
          <a:p>
            <a:pPr algn="r">
              <a:lnSpc>
                <a:spcPct val="150000"/>
              </a:lnSpc>
            </a:pPr>
            <a:endParaRPr lang="he-IL" dirty="0">
              <a:solidFill>
                <a:schemeClr val="tx1"/>
              </a:solidFill>
              <a:latin typeface="Traditional Arabic"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nSpc>
                <a:spcPct val="150000"/>
              </a:lnSpc>
            </a:pPr>
            <a:r>
              <a:rPr lang="ar-SA" dirty="0" smtClean="0">
                <a:latin typeface="Traditional Arabic" pitchFamily="18" charset="-78"/>
                <a:cs typeface="Traditional Arabic" pitchFamily="18" charset="-78"/>
              </a:rPr>
              <a:t>بعد دخول الخلية المنوية تنشط في البويضة عملية التنفس الخلوي ويزداد استخلاص الطاقة وتكمل البويضة انقسامها الميوزي الذي توقف في المرحلة الأولى بعد نضوجها.</a:t>
            </a:r>
            <a:endParaRPr lang="ar-SA" dirty="0" smtClean="0"/>
          </a:p>
          <a:p>
            <a:pPr>
              <a:lnSpc>
                <a:spcPct val="150000"/>
              </a:lnSpc>
            </a:pPr>
            <a:r>
              <a:rPr lang="ar-SA" dirty="0" smtClean="0">
                <a:latin typeface="Traditional Arabic" pitchFamily="18" charset="-78"/>
                <a:cs typeface="Traditional Arabic" pitchFamily="18" charset="-78"/>
              </a:rPr>
              <a:t>تندمج نواة الخلية المنوية مع نواة البويضة فتكون نواة ثنائية المجموعة </a:t>
            </a:r>
            <a:r>
              <a:rPr lang="ar-SA" dirty="0" err="1" smtClean="0">
                <a:latin typeface="Traditional Arabic" pitchFamily="18" charset="-78"/>
                <a:cs typeface="Traditional Arabic" pitchFamily="18" charset="-78"/>
              </a:rPr>
              <a:t>الكوموسومية</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a:t>
            </a:r>
            <a:r>
              <a:rPr lang="en-US" dirty="0" smtClean="0">
                <a:latin typeface="Traditional Arabic" pitchFamily="18" charset="-78"/>
                <a:cs typeface="Traditional Arabic" pitchFamily="18" charset="-78"/>
              </a:rPr>
              <a:t>2n</a:t>
            </a:r>
            <a:r>
              <a:rPr lang="ar-SA" dirty="0" smtClean="0">
                <a:latin typeface="Traditional Arabic" pitchFamily="18" charset="-78"/>
                <a:cs typeface="Traditional Arabic" pitchFamily="18" charset="-78"/>
              </a:rPr>
              <a:t>) ثم تبدأ البويضة المخصبة بالانقسام وتكوين الجنين.</a:t>
            </a:r>
            <a:endParaRPr lang="he-IL" dirty="0">
              <a:latin typeface="Traditional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latin typeface="Traditional Arabic" pitchFamily="18" charset="-78"/>
                <a:cs typeface="Traditional Arabic" pitchFamily="18" charset="-78"/>
              </a:rPr>
              <a:t>التكاثر عند الانسان</a:t>
            </a:r>
            <a:endParaRPr lang="he-IL" b="1" dirty="0">
              <a:latin typeface="Traditional Arabic" pitchFamily="18" charset="-78"/>
            </a:endParaRPr>
          </a:p>
        </p:txBody>
      </p:sp>
      <p:sp>
        <p:nvSpPr>
          <p:cNvPr id="3" name="מציין מיקום תוכן 2"/>
          <p:cNvSpPr>
            <a:spLocks noGrp="1"/>
          </p:cNvSpPr>
          <p:nvPr>
            <p:ph idx="1"/>
          </p:nvPr>
        </p:nvSpPr>
        <p:spPr/>
        <p:txBody>
          <a:bodyPr>
            <a:normAutofit/>
          </a:bodyPr>
          <a:lstStyle/>
          <a:p>
            <a:r>
              <a:rPr lang="ar-SA" dirty="0" smtClean="0">
                <a:latin typeface="Traditional Arabic" pitchFamily="18" charset="-78"/>
                <a:cs typeface="Traditional Arabic" pitchFamily="18" charset="-78"/>
              </a:rPr>
              <a:t>أعضاء التكاثر </a:t>
            </a:r>
            <a:r>
              <a:rPr lang="ar-SA" dirty="0" err="1" smtClean="0">
                <a:latin typeface="Traditional Arabic" pitchFamily="18" charset="-78"/>
                <a:cs typeface="Traditional Arabic" pitchFamily="18" charset="-78"/>
              </a:rPr>
              <a:t>الأولية </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المناسل:</a:t>
            </a:r>
            <a:endParaRPr lang="ar-SA" dirty="0" smtClean="0">
              <a:latin typeface="Traditional Arabic" pitchFamily="18" charset="-78"/>
              <a:cs typeface="Traditional Arabic" pitchFamily="18" charset="-78"/>
            </a:endParaRPr>
          </a:p>
          <a:p>
            <a:pPr lvl="1">
              <a:buSzPct val="80000"/>
              <a:buFont typeface="Wingdings" pitchFamily="2" charset="2"/>
              <a:buChar char="ü"/>
            </a:pPr>
            <a:r>
              <a:rPr lang="ar-SA" sz="3200" dirty="0" smtClean="0">
                <a:latin typeface="Traditional Arabic" pitchFamily="18" charset="-78"/>
                <a:cs typeface="Traditional Arabic" pitchFamily="18" charset="-78"/>
              </a:rPr>
              <a:t>الخصيتين عند الذكر.</a:t>
            </a:r>
          </a:p>
          <a:p>
            <a:pPr lvl="1">
              <a:buSzPct val="80000"/>
              <a:buFont typeface="Wingdings" pitchFamily="2" charset="2"/>
              <a:buChar char="ü"/>
            </a:pPr>
            <a:r>
              <a:rPr lang="ar-SA" sz="3200" dirty="0" smtClean="0">
                <a:latin typeface="Traditional Arabic" pitchFamily="18" charset="-78"/>
                <a:cs typeface="Traditional Arabic" pitchFamily="18" charset="-78"/>
              </a:rPr>
              <a:t>المبيضين عند الأنثى.</a:t>
            </a:r>
          </a:p>
          <a:p>
            <a:pPr lvl="1">
              <a:buSzPct val="80000"/>
              <a:buNone/>
            </a:pPr>
            <a:endParaRPr lang="ar-SA" sz="3200" dirty="0" smtClean="0">
              <a:latin typeface="Traditional Arabic" pitchFamily="18" charset="-78"/>
              <a:cs typeface="Traditional Arabic" pitchFamily="18" charset="-78"/>
            </a:endParaRPr>
          </a:p>
          <a:p>
            <a:r>
              <a:rPr lang="ar-SA" dirty="0" smtClean="0">
                <a:latin typeface="Traditional Arabic" pitchFamily="18" charset="-78"/>
                <a:cs typeface="Traditional Arabic" pitchFamily="18" charset="-78"/>
              </a:rPr>
              <a:t>وظيفة </a:t>
            </a:r>
            <a:r>
              <a:rPr lang="ar-SA" dirty="0" err="1" smtClean="0">
                <a:latin typeface="Traditional Arabic" pitchFamily="18" charset="-78"/>
                <a:cs typeface="Traditional Arabic" pitchFamily="18" charset="-78"/>
              </a:rPr>
              <a:t>المناسل:</a:t>
            </a:r>
            <a:endParaRPr lang="ar-SA" dirty="0" smtClean="0">
              <a:latin typeface="Traditional Arabic" pitchFamily="18" charset="-78"/>
              <a:cs typeface="Traditional Arabic" pitchFamily="18" charset="-78"/>
            </a:endParaRPr>
          </a:p>
          <a:p>
            <a:pPr lvl="1">
              <a:buNone/>
            </a:pPr>
            <a:r>
              <a:rPr lang="ar-SA" sz="3200" dirty="0" smtClean="0">
                <a:latin typeface="Traditional Arabic" pitchFamily="18" charset="-78"/>
                <a:cs typeface="Traditional Arabic" pitchFamily="18" charset="-78"/>
              </a:rPr>
              <a:t>1.انتاج خلايا تناسلية.</a:t>
            </a:r>
          </a:p>
          <a:p>
            <a:pPr lvl="1">
              <a:buNone/>
            </a:pPr>
            <a:r>
              <a:rPr lang="ar-SA" sz="3200" dirty="0" err="1" smtClean="0">
                <a:latin typeface="Traditional Arabic" pitchFamily="18" charset="-78"/>
                <a:cs typeface="Traditional Arabic" pitchFamily="18" charset="-78"/>
              </a:rPr>
              <a:t>2.</a:t>
            </a:r>
            <a:r>
              <a:rPr lang="ar-SA" sz="3200" dirty="0" smtClean="0">
                <a:latin typeface="Traditional Arabic" pitchFamily="18" charset="-78"/>
                <a:cs typeface="Traditional Arabic" pitchFamily="18" charset="-78"/>
              </a:rPr>
              <a:t> افراز </a:t>
            </a:r>
            <a:r>
              <a:rPr lang="ar-SA" sz="3200" dirty="0" err="1" smtClean="0">
                <a:latin typeface="Traditional Arabic" pitchFamily="18" charset="-78"/>
                <a:cs typeface="Traditional Arabic" pitchFamily="18" charset="-78"/>
              </a:rPr>
              <a:t>هرمونات.</a:t>
            </a:r>
            <a:endParaRPr lang="he-IL" sz="3200" dirty="0">
              <a:latin typeface="Traditional Arabic"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latin typeface="Traditional Arabic" pitchFamily="18" charset="-78"/>
                <a:cs typeface="Traditional Arabic" pitchFamily="18" charset="-78"/>
              </a:rPr>
              <a:t>جهاز التكاثر الذكري</a:t>
            </a:r>
            <a:endParaRPr lang="he-IL" b="1" dirty="0">
              <a:latin typeface="Traditional Arabic" pitchFamily="18" charset="-78"/>
            </a:endParaRPr>
          </a:p>
        </p:txBody>
      </p:sp>
      <p:sp>
        <p:nvSpPr>
          <p:cNvPr id="3" name="מציין מיקום תוכן 2"/>
          <p:cNvSpPr>
            <a:spLocks noGrp="1"/>
          </p:cNvSpPr>
          <p:nvPr>
            <p:ph idx="1"/>
          </p:nvPr>
        </p:nvSpPr>
        <p:spPr>
          <a:xfrm>
            <a:off x="457200" y="1600200"/>
            <a:ext cx="8229600" cy="5257800"/>
          </a:xfrm>
        </p:spPr>
        <p:txBody>
          <a:bodyPr>
            <a:noAutofit/>
          </a:bodyPr>
          <a:lstStyle/>
          <a:p>
            <a:r>
              <a:rPr lang="ar-SA" dirty="0" smtClean="0">
                <a:latin typeface="Traditional Arabic" pitchFamily="18" charset="-78"/>
                <a:cs typeface="Traditional Arabic" pitchFamily="18" charset="-78"/>
              </a:rPr>
              <a:t>توجد عند الذكر خصيتان: </a:t>
            </a:r>
            <a:r>
              <a:rPr lang="ar-SA" dirty="0" err="1" smtClean="0">
                <a:latin typeface="Traditional Arabic" pitchFamily="18" charset="-78"/>
                <a:cs typeface="Traditional Arabic" pitchFamily="18" charset="-78"/>
              </a:rPr>
              <a:t>مسؤولة</a:t>
            </a:r>
            <a:r>
              <a:rPr lang="ar-SA" dirty="0" smtClean="0">
                <a:latin typeface="Traditional Arabic" pitchFamily="18" charset="-78"/>
                <a:cs typeface="Traditional Arabic" pitchFamily="18" charset="-78"/>
              </a:rPr>
              <a:t> عن انتاج خلايا منوية.</a:t>
            </a:r>
          </a:p>
          <a:p>
            <a:pPr>
              <a:buNone/>
            </a:pPr>
            <a:r>
              <a:rPr lang="ar-SA" dirty="0" smtClean="0">
                <a:latin typeface="Traditional Arabic" pitchFamily="18" charset="-78"/>
                <a:cs typeface="Traditional Arabic" pitchFamily="18" charset="-78"/>
              </a:rPr>
              <a:t>   تنتج الخلايا المنوية في الأنابيب الدقيقة الموجودة في الخصية- الأنابيب المنوية.</a:t>
            </a:r>
          </a:p>
          <a:p>
            <a:pPr>
              <a:buNone/>
            </a:pPr>
            <a:r>
              <a:rPr lang="ar-SA" dirty="0" smtClean="0">
                <a:latin typeface="Traditional Arabic" pitchFamily="18" charset="-78"/>
                <a:cs typeface="Traditional Arabic" pitchFamily="18" charset="-78"/>
              </a:rPr>
              <a:t>   تنتقل الخلايا المنوية إلى قناة مشتركة </a:t>
            </a:r>
            <a:r>
              <a:rPr lang="ar-SA" dirty="0" err="1" smtClean="0">
                <a:latin typeface="Traditional Arabic" pitchFamily="18" charset="-78"/>
                <a:cs typeface="Traditional Arabic" pitchFamily="18" charset="-78"/>
              </a:rPr>
              <a:t>تدعى </a:t>
            </a:r>
            <a:r>
              <a:rPr lang="ar-SA" dirty="0" smtClean="0">
                <a:latin typeface="Traditional Arabic" pitchFamily="18" charset="-78"/>
                <a:cs typeface="Traditional Arabic" pitchFamily="18" charset="-78"/>
              </a:rPr>
              <a:t>”</a:t>
            </a:r>
            <a:r>
              <a:rPr lang="ar-SA" dirty="0" err="1" smtClean="0">
                <a:latin typeface="Traditional Arabic" pitchFamily="18" charset="-78"/>
                <a:cs typeface="Traditional Arabic" pitchFamily="18" charset="-78"/>
              </a:rPr>
              <a:t>البربخ</a:t>
            </a:r>
            <a:r>
              <a:rPr lang="ar-SA" dirty="0" smtClean="0">
                <a:latin typeface="Traditional Arabic" pitchFamily="18" charset="-78"/>
                <a:cs typeface="Traditional Arabic" pitchFamily="18" charset="-78"/>
              </a:rPr>
              <a:t>“ والذي يسمى الأنبوب الناقل للخلايا المنوية.</a:t>
            </a:r>
          </a:p>
          <a:p>
            <a:r>
              <a:rPr lang="ar-SA" dirty="0" smtClean="0">
                <a:latin typeface="Traditional Arabic" pitchFamily="18" charset="-78"/>
                <a:cs typeface="Traditional Arabic" pitchFamily="18" charset="-78"/>
              </a:rPr>
              <a:t>توجد 3 غدد تفرز </a:t>
            </a:r>
            <a:r>
              <a:rPr lang="ar-SA" dirty="0" err="1" smtClean="0">
                <a:latin typeface="Traditional Arabic" pitchFamily="18" charset="-78"/>
                <a:cs typeface="Traditional Arabic" pitchFamily="18" charset="-78"/>
              </a:rPr>
              <a:t>افرازاتها</a:t>
            </a:r>
            <a:r>
              <a:rPr lang="ar-SA" dirty="0" smtClean="0">
                <a:latin typeface="Traditional Arabic" pitchFamily="18" charset="-78"/>
                <a:cs typeface="Traditional Arabic" pitchFamily="18" charset="-78"/>
              </a:rPr>
              <a:t> لتمتزج بالخلايا المنوية، وهذا المزيج يسمى السائل </a:t>
            </a:r>
            <a:r>
              <a:rPr lang="ar-SA" dirty="0" err="1" smtClean="0">
                <a:latin typeface="Traditional Arabic" pitchFamily="18" charset="-78"/>
                <a:cs typeface="Traditional Arabic" pitchFamily="18" charset="-78"/>
              </a:rPr>
              <a:t>المنوي.</a:t>
            </a:r>
            <a:r>
              <a:rPr lang="ar-SA" dirty="0" smtClean="0">
                <a:latin typeface="Traditional Arabic" pitchFamily="18" charset="-78"/>
                <a:cs typeface="Traditional Arabic" pitchFamily="18" charset="-78"/>
              </a:rPr>
              <a:t> هذه الغدد </a:t>
            </a:r>
            <a:r>
              <a:rPr lang="ar-SA" dirty="0" err="1" smtClean="0">
                <a:latin typeface="Traditional Arabic" pitchFamily="18" charset="-78"/>
                <a:cs typeface="Traditional Arabic" pitchFamily="18" charset="-78"/>
              </a:rPr>
              <a:t>هي:</a:t>
            </a:r>
            <a:endParaRPr lang="ar-SA" dirty="0" smtClean="0">
              <a:latin typeface="Traditional Arabic" pitchFamily="18" charset="-78"/>
              <a:cs typeface="Traditional Arabic" pitchFamily="18" charset="-78"/>
            </a:endParaRPr>
          </a:p>
          <a:p>
            <a:pPr lvl="1">
              <a:buNone/>
            </a:pPr>
            <a:r>
              <a:rPr lang="ar-SA" sz="24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الحويصلة المنوية.</a:t>
            </a:r>
          </a:p>
          <a:p>
            <a:pPr lvl="1">
              <a:buNone/>
            </a:pPr>
            <a:r>
              <a:rPr lang="ar-SA" sz="3200" dirty="0" smtClean="0">
                <a:latin typeface="Traditional Arabic" pitchFamily="18" charset="-78"/>
                <a:cs typeface="Traditional Arabic" pitchFamily="18" charset="-78"/>
              </a:rPr>
              <a:t>- غدة البروستاتا.</a:t>
            </a:r>
          </a:p>
          <a:p>
            <a:pPr lvl="1">
              <a:buNone/>
            </a:pPr>
            <a:r>
              <a:rPr lang="ar-SA" sz="3200" dirty="0" smtClean="0">
                <a:latin typeface="Traditional Arabic" pitchFamily="18" charset="-78"/>
                <a:cs typeface="Traditional Arabic" pitchFamily="18" charset="-78"/>
              </a:rPr>
              <a:t>- غدة كوبر.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32656"/>
            <a:ext cx="8229600" cy="5793507"/>
          </a:xfrm>
        </p:spPr>
        <p:txBody>
          <a:bodyPr>
            <a:normAutofit/>
          </a:bodyPr>
          <a:lstStyle/>
          <a:p>
            <a:pPr>
              <a:lnSpc>
                <a:spcPct val="150000"/>
              </a:lnSpc>
              <a:spcAft>
                <a:spcPts val="1800"/>
              </a:spcAft>
            </a:pPr>
            <a:r>
              <a:rPr lang="ar-SA" b="1" dirty="0" smtClean="0">
                <a:latin typeface="Traditional Arabic" pitchFamily="18" charset="-78"/>
                <a:cs typeface="Traditional Arabic" pitchFamily="18" charset="-78"/>
              </a:rPr>
              <a:t>الحويصلة المنوية</a:t>
            </a:r>
            <a:r>
              <a:rPr lang="ar-SA" dirty="0" smtClean="0">
                <a:latin typeface="Traditional Arabic" pitchFamily="18" charset="-78"/>
                <a:cs typeface="Traditional Arabic" pitchFamily="18" charset="-78"/>
              </a:rPr>
              <a:t>: تحتوي </a:t>
            </a:r>
            <a:r>
              <a:rPr lang="ar-SA" dirty="0" err="1" smtClean="0">
                <a:latin typeface="Traditional Arabic" pitchFamily="18" charset="-78"/>
                <a:cs typeface="Traditional Arabic" pitchFamily="18" charset="-78"/>
              </a:rPr>
              <a:t>افرازاتها</a:t>
            </a:r>
            <a:r>
              <a:rPr lang="ar-SA" dirty="0" smtClean="0">
                <a:latin typeface="Traditional Arabic" pitchFamily="18" charset="-78"/>
                <a:cs typeface="Traditional Arabic" pitchFamily="18" charset="-78"/>
              </a:rPr>
              <a:t> على سكر </a:t>
            </a:r>
            <a:r>
              <a:rPr lang="ar-SA" dirty="0" err="1" smtClean="0">
                <a:latin typeface="Traditional Arabic" pitchFamily="18" charset="-78"/>
                <a:cs typeface="Traditional Arabic" pitchFamily="18" charset="-78"/>
              </a:rPr>
              <a:t>الفركتوز</a:t>
            </a:r>
            <a:r>
              <a:rPr lang="ar-SA" dirty="0" smtClean="0">
                <a:latin typeface="Traditional Arabic" pitchFamily="18" charset="-78"/>
                <a:cs typeface="Traditional Arabic" pitchFamily="18" charset="-78"/>
              </a:rPr>
              <a:t> الذي يشكل مصدر طاقة للخلية المنوية.</a:t>
            </a:r>
          </a:p>
          <a:p>
            <a:pPr>
              <a:lnSpc>
                <a:spcPct val="150000"/>
              </a:lnSpc>
              <a:spcAft>
                <a:spcPts val="1800"/>
              </a:spcAft>
            </a:pPr>
            <a:r>
              <a:rPr lang="ar-SA" b="1" dirty="0" smtClean="0">
                <a:latin typeface="Traditional Arabic" pitchFamily="18" charset="-78"/>
                <a:cs typeface="Traditional Arabic" pitchFamily="18" charset="-78"/>
              </a:rPr>
              <a:t>غدة </a:t>
            </a:r>
            <a:r>
              <a:rPr lang="ar-SA" b="1" dirty="0" err="1" smtClean="0">
                <a:latin typeface="Traditional Arabic" pitchFamily="18" charset="-78"/>
                <a:cs typeface="Traditional Arabic" pitchFamily="18" charset="-78"/>
              </a:rPr>
              <a:t>الكوبر</a:t>
            </a:r>
            <a:r>
              <a:rPr lang="ar-SA" dirty="0" smtClean="0">
                <a:latin typeface="Traditional Arabic" pitchFamily="18" charset="-78"/>
                <a:cs typeface="Traditional Arabic" pitchFamily="18" charset="-78"/>
              </a:rPr>
              <a:t>: تفرز </a:t>
            </a:r>
            <a:r>
              <a:rPr lang="ar-SA" dirty="0" err="1" smtClean="0">
                <a:latin typeface="Traditional Arabic" pitchFamily="18" charset="-78"/>
                <a:cs typeface="Traditional Arabic" pitchFamily="18" charset="-78"/>
              </a:rPr>
              <a:t>افرازات</a:t>
            </a:r>
            <a:r>
              <a:rPr lang="ar-SA" dirty="0" smtClean="0">
                <a:latin typeface="Traditional Arabic" pitchFamily="18" charset="-78"/>
                <a:cs typeface="Traditional Arabic" pitchFamily="18" charset="-78"/>
              </a:rPr>
              <a:t> قاعدية تعادل حموضة الخلايا المنوية.</a:t>
            </a:r>
          </a:p>
          <a:p>
            <a:pPr>
              <a:lnSpc>
                <a:spcPct val="150000"/>
              </a:lnSpc>
            </a:pPr>
            <a:r>
              <a:rPr lang="ar-SA" b="1" dirty="0" smtClean="0">
                <a:latin typeface="Traditional Arabic" pitchFamily="18" charset="-78"/>
                <a:cs typeface="Traditional Arabic" pitchFamily="18" charset="-78"/>
              </a:rPr>
              <a:t>غدة البروستاتا</a:t>
            </a:r>
            <a:r>
              <a:rPr lang="ar-SA" dirty="0" smtClean="0">
                <a:latin typeface="Traditional Arabic" pitchFamily="18" charset="-78"/>
                <a:cs typeface="Traditional Arabic" pitchFamily="18" charset="-78"/>
              </a:rPr>
              <a:t>: افراز سائل منوي الذي يختلط مع الخلايا المنوية فيزيد من حيويتها وقدرتها على الحركة.</a:t>
            </a:r>
            <a:endParaRPr lang="he-IL" dirty="0">
              <a:latin typeface="Traditional Arabic"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88640"/>
            <a:ext cx="8229600" cy="5937523"/>
          </a:xfrm>
        </p:spPr>
        <p:txBody>
          <a:bodyPr>
            <a:normAutofit fontScale="92500"/>
          </a:bodyPr>
          <a:lstStyle/>
          <a:p>
            <a:pPr>
              <a:lnSpc>
                <a:spcPct val="150000"/>
              </a:lnSpc>
            </a:pPr>
            <a:r>
              <a:rPr lang="ar-SA" dirty="0" smtClean="0">
                <a:latin typeface="Traditional Arabic" pitchFamily="18" charset="-78"/>
                <a:cs typeface="Traditional Arabic" pitchFamily="18" charset="-78"/>
              </a:rPr>
              <a:t>بالإضافة إلى خلايا </a:t>
            </a:r>
            <a:r>
              <a:rPr lang="ar-SA" dirty="0" err="1" smtClean="0">
                <a:latin typeface="Traditional Arabic" pitchFamily="18" charset="-78"/>
                <a:cs typeface="Traditional Arabic" pitchFamily="18" charset="-78"/>
              </a:rPr>
              <a:t>الأصل </a:t>
            </a:r>
            <a:r>
              <a:rPr lang="ar-SA" dirty="0" smtClean="0">
                <a:latin typeface="Traditional Arabic" pitchFamily="18" charset="-78"/>
                <a:cs typeface="Traditional Arabic" pitchFamily="18" charset="-78"/>
              </a:rPr>
              <a:t>– وهي مصدر الخلايا المنوية موجودة في </a:t>
            </a:r>
            <a:r>
              <a:rPr lang="ar-SA" dirty="0" err="1" smtClean="0">
                <a:latin typeface="Traditional Arabic" pitchFamily="18" charset="-78"/>
                <a:cs typeface="Traditional Arabic" pitchFamily="18" charset="-78"/>
              </a:rPr>
              <a:t>الخصية:</a:t>
            </a:r>
            <a:endParaRPr lang="ar-SA" dirty="0" smtClean="0">
              <a:latin typeface="Traditional Arabic" pitchFamily="18" charset="-78"/>
              <a:cs typeface="Traditional Arabic" pitchFamily="18" charset="-78"/>
            </a:endParaRPr>
          </a:p>
          <a:p>
            <a:pPr>
              <a:lnSpc>
                <a:spcPct val="150000"/>
              </a:lnSpc>
              <a:buNone/>
            </a:pP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1.</a:t>
            </a:r>
            <a:r>
              <a:rPr lang="ar-SA" dirty="0" smtClean="0">
                <a:latin typeface="Traditional Arabic" pitchFamily="18" charset="-78"/>
                <a:cs typeface="Traditional Arabic" pitchFamily="18" charset="-78"/>
              </a:rPr>
              <a:t> خلايا ليديج: تفرز هرمون تستوستيرون.</a:t>
            </a:r>
          </a:p>
          <a:p>
            <a:pPr>
              <a:lnSpc>
                <a:spcPct val="150000"/>
              </a:lnSpc>
              <a:buNone/>
            </a:pP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2.</a:t>
            </a:r>
            <a:r>
              <a:rPr lang="ar-SA" dirty="0" smtClean="0">
                <a:latin typeface="Traditional Arabic" pitchFamily="18" charset="-78"/>
                <a:cs typeface="Traditional Arabic" pitchFamily="18" charset="-78"/>
              </a:rPr>
              <a:t> خلايا </a:t>
            </a:r>
            <a:r>
              <a:rPr lang="ar-SA" dirty="0" err="1" smtClean="0">
                <a:latin typeface="Traditional Arabic" pitchFamily="18" charset="-78"/>
                <a:cs typeface="Traditional Arabic" pitchFamily="18" charset="-78"/>
              </a:rPr>
              <a:t>سيرتولي</a:t>
            </a:r>
            <a:r>
              <a:rPr lang="ar-SA" dirty="0" smtClean="0">
                <a:latin typeface="Traditional Arabic" pitchFamily="18" charset="-78"/>
                <a:cs typeface="Traditional Arabic" pitchFamily="18" charset="-78"/>
              </a:rPr>
              <a:t>: تحفز انتاج الخلايا المنوية.</a:t>
            </a:r>
          </a:p>
          <a:p>
            <a:pPr>
              <a:lnSpc>
                <a:spcPct val="150000"/>
              </a:lnSpc>
              <a:buNone/>
            </a:pPr>
            <a:r>
              <a:rPr lang="ar-SA" dirty="0" smtClean="0">
                <a:latin typeface="Traditional Arabic" pitchFamily="18" charset="-78"/>
                <a:cs typeface="Traditional Arabic" pitchFamily="18" charset="-78"/>
              </a:rPr>
              <a:t>- هرمون </a:t>
            </a:r>
            <a:r>
              <a:rPr lang="en-US" dirty="0" smtClean="0">
                <a:latin typeface="Traditional Arabic" pitchFamily="18" charset="-78"/>
                <a:cs typeface="Traditional Arabic" pitchFamily="18" charset="-78"/>
              </a:rPr>
              <a:t>FSH</a:t>
            </a:r>
            <a:r>
              <a:rPr lang="ar-SA" dirty="0" smtClean="0">
                <a:latin typeface="Traditional Arabic" pitchFamily="18" charset="-78"/>
                <a:cs typeface="Traditional Arabic" pitchFamily="18" charset="-78"/>
              </a:rPr>
              <a:t> يحفز خلايا </a:t>
            </a:r>
            <a:r>
              <a:rPr lang="ar-SA" dirty="0" err="1" smtClean="0">
                <a:latin typeface="Traditional Arabic" pitchFamily="18" charset="-78"/>
                <a:cs typeface="Traditional Arabic" pitchFamily="18" charset="-78"/>
              </a:rPr>
              <a:t>سيرتولي</a:t>
            </a:r>
            <a:r>
              <a:rPr lang="ar-SA" dirty="0" smtClean="0">
                <a:latin typeface="Traditional Arabic" pitchFamily="18" charset="-78"/>
                <a:cs typeface="Traditional Arabic" pitchFamily="18" charset="-78"/>
              </a:rPr>
              <a:t> على افراز مواد منشطة لإنتاج الخلايا المنوية.</a:t>
            </a:r>
          </a:p>
          <a:p>
            <a:pPr>
              <a:lnSpc>
                <a:spcPct val="150000"/>
              </a:lnSpc>
              <a:buNone/>
            </a:pPr>
            <a:r>
              <a:rPr lang="ar-SA" dirty="0" smtClean="0">
                <a:latin typeface="Traditional Arabic" pitchFamily="18" charset="-78"/>
                <a:cs typeface="Traditional Arabic" pitchFamily="18" charset="-78"/>
              </a:rPr>
              <a:t>- هرمون </a:t>
            </a:r>
            <a:r>
              <a:rPr lang="en-US" dirty="0" smtClean="0">
                <a:latin typeface="Traditional Arabic" pitchFamily="18" charset="-78"/>
                <a:cs typeface="Traditional Arabic" pitchFamily="18" charset="-78"/>
              </a:rPr>
              <a:t>LH</a:t>
            </a:r>
            <a:r>
              <a:rPr lang="ar-SA" dirty="0" smtClean="0">
                <a:latin typeface="Traditional Arabic" pitchFamily="18" charset="-78"/>
                <a:cs typeface="Traditional Arabic" pitchFamily="18" charset="-78"/>
              </a:rPr>
              <a:t> يحفز خلايا </a:t>
            </a:r>
            <a:r>
              <a:rPr lang="ar-SA" dirty="0" err="1" smtClean="0">
                <a:latin typeface="Traditional Arabic" pitchFamily="18" charset="-78"/>
                <a:cs typeface="Traditional Arabic" pitchFamily="18" charset="-78"/>
              </a:rPr>
              <a:t>ليديج</a:t>
            </a:r>
            <a:r>
              <a:rPr lang="ar-SA" dirty="0" smtClean="0">
                <a:latin typeface="Traditional Arabic" pitchFamily="18" charset="-78"/>
                <a:cs typeface="Traditional Arabic" pitchFamily="18" charset="-78"/>
              </a:rPr>
              <a:t> على افراز هرمون </a:t>
            </a:r>
            <a:r>
              <a:rPr lang="ar-SA" dirty="0" err="1" smtClean="0">
                <a:latin typeface="Traditional Arabic" pitchFamily="18" charset="-78"/>
                <a:cs typeface="Traditional Arabic" pitchFamily="18" charset="-78"/>
              </a:rPr>
              <a:t>تستوستيرون</a:t>
            </a:r>
            <a:r>
              <a:rPr lang="ar-SA" dirty="0" smtClean="0">
                <a:latin typeface="Traditional Arabic" pitchFamily="18" charset="-78"/>
                <a:cs typeface="Traditional Arabic" pitchFamily="18" charset="-78"/>
              </a:rPr>
              <a:t> وهذا الهرمون يحفز عمل خلايا </a:t>
            </a:r>
            <a:r>
              <a:rPr lang="ar-SA" dirty="0" err="1" smtClean="0">
                <a:latin typeface="Traditional Arabic" pitchFamily="18" charset="-78"/>
                <a:cs typeface="Traditional Arabic" pitchFamily="18" charset="-78"/>
              </a:rPr>
              <a:t>سيرتولي.</a:t>
            </a:r>
            <a:endParaRPr lang="he-IL" dirty="0">
              <a:latin typeface="Traditional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latin typeface="Traditional Arabic" pitchFamily="18" charset="-78"/>
                <a:cs typeface="Traditional Arabic" pitchFamily="18" charset="-78"/>
              </a:rPr>
              <a:t>جهاز التكاثر الأنثوي</a:t>
            </a:r>
            <a:endParaRPr lang="he-IL" b="1" dirty="0">
              <a:latin typeface="Traditional Arabic" pitchFamily="18" charset="-78"/>
            </a:endParaRPr>
          </a:p>
        </p:txBody>
      </p:sp>
      <p:sp>
        <p:nvSpPr>
          <p:cNvPr id="3" name="מציין מיקום תוכן 2"/>
          <p:cNvSpPr>
            <a:spLocks noGrp="1"/>
          </p:cNvSpPr>
          <p:nvPr>
            <p:ph idx="1"/>
          </p:nvPr>
        </p:nvSpPr>
        <p:spPr>
          <a:xfrm>
            <a:off x="457200" y="1600200"/>
            <a:ext cx="8229600" cy="4997152"/>
          </a:xfrm>
        </p:spPr>
        <p:txBody>
          <a:bodyPr>
            <a:normAutofit/>
          </a:bodyPr>
          <a:lstStyle/>
          <a:p>
            <a:pPr>
              <a:lnSpc>
                <a:spcPct val="150000"/>
              </a:lnSpc>
            </a:pPr>
            <a:r>
              <a:rPr lang="ar-SA" dirty="0" smtClean="0">
                <a:latin typeface="Traditional Arabic" pitchFamily="18" charset="-78"/>
                <a:cs typeface="Traditional Arabic" pitchFamily="18" charset="-78"/>
              </a:rPr>
              <a:t>يتكون بالأساس من </a:t>
            </a:r>
            <a:r>
              <a:rPr lang="ar-SA" dirty="0" err="1" smtClean="0">
                <a:latin typeface="Traditional Arabic" pitchFamily="18" charset="-78"/>
                <a:cs typeface="Traditional Arabic" pitchFamily="18" charset="-78"/>
              </a:rPr>
              <a:t>مبيضين </a:t>
            </a:r>
            <a:r>
              <a:rPr lang="ar-SA" dirty="0" smtClean="0">
                <a:latin typeface="Traditional Arabic" pitchFamily="18" charset="-78"/>
                <a:cs typeface="Traditional Arabic" pitchFamily="18" charset="-78"/>
              </a:rPr>
              <a:t>– انتاج بويضات.</a:t>
            </a:r>
          </a:p>
          <a:p>
            <a:pPr>
              <a:lnSpc>
                <a:spcPct val="150000"/>
              </a:lnSpc>
            </a:pPr>
            <a:r>
              <a:rPr lang="ar-SA" dirty="0" smtClean="0">
                <a:latin typeface="Traditional Arabic" pitchFamily="18" charset="-78"/>
                <a:cs typeface="Traditional Arabic" pitchFamily="18" charset="-78"/>
              </a:rPr>
              <a:t>يتصل المبيض بقناة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مليئة بالأهداب وتكون في حركة </a:t>
            </a:r>
            <a:r>
              <a:rPr lang="ar-SA" dirty="0" err="1" smtClean="0">
                <a:latin typeface="Traditional Arabic" pitchFamily="18" charset="-78"/>
                <a:cs typeface="Traditional Arabic" pitchFamily="18" charset="-78"/>
              </a:rPr>
              <a:t>تموجية </a:t>
            </a:r>
            <a:r>
              <a:rPr lang="ar-SA" dirty="0" smtClean="0">
                <a:latin typeface="Traditional Arabic" pitchFamily="18" charset="-78"/>
                <a:cs typeface="Traditional Arabic" pitchFamily="18" charset="-78"/>
              </a:rPr>
              <a:t>– لالتقاط البويضة من </a:t>
            </a:r>
            <a:r>
              <a:rPr lang="ar-SA" dirty="0" err="1" smtClean="0">
                <a:latin typeface="Traditional Arabic" pitchFamily="18" charset="-78"/>
                <a:cs typeface="Traditional Arabic" pitchFamily="18" charset="-78"/>
              </a:rPr>
              <a:t>المبيض.</a:t>
            </a:r>
            <a:r>
              <a:rPr lang="ar-SA" dirty="0" smtClean="0">
                <a:latin typeface="Traditional Arabic" pitchFamily="18" charset="-78"/>
                <a:cs typeface="Traditional Arabic" pitchFamily="18" charset="-78"/>
              </a:rPr>
              <a:t> تتصل 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بالرحم.</a:t>
            </a:r>
          </a:p>
          <a:p>
            <a:pPr>
              <a:lnSpc>
                <a:spcPct val="150000"/>
              </a:lnSpc>
            </a:pPr>
            <a:r>
              <a:rPr lang="ar-SA" dirty="0" smtClean="0">
                <a:latin typeface="Traditional Arabic" pitchFamily="18" charset="-78"/>
                <a:cs typeface="Traditional Arabic" pitchFamily="18" charset="-78"/>
              </a:rPr>
              <a:t>يتصل الرحم بالمهبل بواسطة عضلة حلقية تسمى: عنق الرحم.</a:t>
            </a:r>
          </a:p>
          <a:p>
            <a:pPr>
              <a:lnSpc>
                <a:spcPct val="150000"/>
              </a:lnSpc>
            </a:pPr>
            <a:r>
              <a:rPr lang="ar-SA" dirty="0" smtClean="0">
                <a:latin typeface="Traditional Arabic" pitchFamily="18" charset="-78"/>
                <a:cs typeface="Traditional Arabic" pitchFamily="18" charset="-78"/>
              </a:rPr>
              <a:t>تنضج البويضات غي المبيض بشكل دوري وترافقها تغيرات هرمونية فسيولوجية، هذه التغيرات تدعى </a:t>
            </a:r>
            <a:r>
              <a:rPr lang="ar-SA" dirty="0" err="1" smtClean="0">
                <a:latin typeface="Traditional Arabic" pitchFamily="18" charset="-78"/>
                <a:cs typeface="Traditional Arabic" pitchFamily="18" charset="-78"/>
              </a:rPr>
              <a:t>بـ</a:t>
            </a:r>
            <a:r>
              <a:rPr lang="ar-SA" dirty="0" smtClean="0">
                <a:latin typeface="Traditional Arabic" pitchFamily="18" charset="-78"/>
                <a:cs typeface="Traditional Arabic" pitchFamily="18" charset="-78"/>
              </a:rPr>
              <a:t> ”الدورة </a:t>
            </a:r>
            <a:r>
              <a:rPr lang="ar-SA" dirty="0" err="1" smtClean="0">
                <a:latin typeface="Traditional Arabic" pitchFamily="18" charset="-78"/>
                <a:cs typeface="Traditional Arabic" pitchFamily="18" charset="-78"/>
              </a:rPr>
              <a:t>الشهرية“.</a:t>
            </a:r>
            <a:endParaRPr lang="he-IL" dirty="0">
              <a:latin typeface="Traditional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922114"/>
          </a:xfrm>
        </p:spPr>
        <p:txBody>
          <a:bodyPr/>
          <a:lstStyle/>
          <a:p>
            <a:r>
              <a:rPr lang="ar-SA" b="1" dirty="0" smtClean="0">
                <a:latin typeface="Traditional Arabic" pitchFamily="18" charset="-78"/>
                <a:cs typeface="Traditional Arabic" pitchFamily="18" charset="-78"/>
              </a:rPr>
              <a:t>الدورة الشهرية </a:t>
            </a:r>
            <a:endParaRPr lang="he-IL" b="1" dirty="0">
              <a:latin typeface="Traditional Arabic" pitchFamily="18" charset="-78"/>
            </a:endParaRPr>
          </a:p>
        </p:txBody>
      </p:sp>
      <p:sp>
        <p:nvSpPr>
          <p:cNvPr id="3" name="מציין מיקום תוכן 2"/>
          <p:cNvSpPr>
            <a:spLocks noGrp="1"/>
          </p:cNvSpPr>
          <p:nvPr>
            <p:ph idx="1"/>
          </p:nvPr>
        </p:nvSpPr>
        <p:spPr>
          <a:xfrm>
            <a:off x="251520" y="1628800"/>
            <a:ext cx="8568952" cy="4752528"/>
          </a:xfrm>
        </p:spPr>
        <p:txBody>
          <a:bodyPr/>
          <a:lstStyle/>
          <a:p>
            <a:r>
              <a:rPr lang="ar-SA" dirty="0" smtClean="0">
                <a:latin typeface="Traditional Arabic" pitchFamily="18" charset="-78"/>
                <a:cs typeface="Traditional Arabic" pitchFamily="18" charset="-78"/>
              </a:rPr>
              <a:t>يحتوي مبيض الأنثى منذ المرحلة الجنينية على بويضات كثيرة غير </a:t>
            </a:r>
            <a:r>
              <a:rPr lang="ar-SA" dirty="0" err="1" smtClean="0">
                <a:latin typeface="Traditional Arabic" pitchFamily="18" charset="-78"/>
                <a:cs typeface="Traditional Arabic" pitchFamily="18" charset="-78"/>
              </a:rPr>
              <a:t>ناضجة.</a:t>
            </a:r>
            <a:r>
              <a:rPr lang="ar-SA" dirty="0" smtClean="0">
                <a:latin typeface="Traditional Arabic" pitchFamily="18" charset="-78"/>
                <a:cs typeface="Traditional Arabic" pitchFamily="18" charset="-78"/>
              </a:rPr>
              <a:t>    عند البلوغ تبدأ </a:t>
            </a:r>
            <a:r>
              <a:rPr lang="ar-SA" dirty="0" err="1" smtClean="0">
                <a:latin typeface="Traditional Arabic" pitchFamily="18" charset="-78"/>
                <a:cs typeface="Traditional Arabic" pitchFamily="18" charset="-78"/>
              </a:rPr>
              <a:t>الحويصلا</a:t>
            </a:r>
            <a:r>
              <a:rPr lang="ar-SA" dirty="0" smtClean="0">
                <a:latin typeface="Traditional Arabic" pitchFamily="18" charset="-78"/>
                <a:cs typeface="Traditional Arabic" pitchFamily="18" charset="-78"/>
              </a:rPr>
              <a:t> بالنضوج.</a:t>
            </a:r>
          </a:p>
          <a:p>
            <a:r>
              <a:rPr lang="ar-SA" dirty="0" smtClean="0">
                <a:latin typeface="Traditional Arabic" pitchFamily="18" charset="-78"/>
                <a:cs typeface="Traditional Arabic" pitchFamily="18" charset="-78"/>
              </a:rPr>
              <a:t>تنضج بويضة واحدة كل 28 يوم من أحد المبيضين بالتناوب.</a:t>
            </a:r>
          </a:p>
          <a:p>
            <a:r>
              <a:rPr lang="ar-SA" dirty="0" smtClean="0">
                <a:latin typeface="Traditional Arabic" pitchFamily="18" charset="-78"/>
                <a:cs typeface="Traditional Arabic" pitchFamily="18" charset="-78"/>
              </a:rPr>
              <a:t>تحصل أحداث مختلفة في جهاز التناسل الأنثوي تبدأ باليوم الأول للحيض وتنتهي باليوم الأول للحيض التالي.</a:t>
            </a:r>
          </a:p>
          <a:p>
            <a:r>
              <a:rPr lang="ar-SA" dirty="0" smtClean="0">
                <a:latin typeface="Traditional Arabic" pitchFamily="18" charset="-78"/>
                <a:cs typeface="Traditional Arabic" pitchFamily="18" charset="-78"/>
              </a:rPr>
              <a:t>هذه الأحداث والتغيرات في الرحم وقناة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ونضوج الحويصلة تقررها </a:t>
            </a:r>
            <a:r>
              <a:rPr lang="ar-SA" dirty="0" err="1" smtClean="0">
                <a:latin typeface="Traditional Arabic" pitchFamily="18" charset="-78"/>
                <a:cs typeface="Traditional Arabic" pitchFamily="18" charset="-78"/>
              </a:rPr>
              <a:t>هرمونات</a:t>
            </a:r>
            <a:r>
              <a:rPr lang="ar-SA" dirty="0" smtClean="0">
                <a:latin typeface="Traditional Arabic" pitchFamily="18" charset="-78"/>
                <a:cs typeface="Traditional Arabic" pitchFamily="18" charset="-78"/>
              </a:rPr>
              <a:t> تفرز من </a:t>
            </a:r>
            <a:r>
              <a:rPr lang="ar-SA" dirty="0" err="1" smtClean="0">
                <a:latin typeface="Traditional Arabic" pitchFamily="18" charset="-78"/>
                <a:cs typeface="Traditional Arabic" pitchFamily="18" charset="-78"/>
              </a:rPr>
              <a:t>الهيبوتالاموس</a:t>
            </a:r>
            <a:r>
              <a:rPr lang="ar-SA" dirty="0" smtClean="0">
                <a:latin typeface="Traditional Arabic" pitchFamily="18" charset="-78"/>
                <a:cs typeface="Traditional Arabic" pitchFamily="18" charset="-78"/>
              </a:rPr>
              <a:t> والغدة النخامية والمبيض.</a:t>
            </a:r>
          </a:p>
          <a:p>
            <a:r>
              <a:rPr lang="ar-SA" dirty="0" smtClean="0">
                <a:latin typeface="Traditional Arabic" pitchFamily="18" charset="-78"/>
                <a:cs typeface="Traditional Arabic" pitchFamily="18" charset="-78"/>
              </a:rPr>
              <a:t>هذه التغيرات تعود على نفسها كل 28 يوم ولذلك تسمى الدورة الشهرية.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b="1" dirty="0" smtClean="0">
                <a:latin typeface="Traditional Arabic" pitchFamily="18" charset="-78"/>
                <a:cs typeface="Traditional Arabic" pitchFamily="18" charset="-78"/>
              </a:rPr>
              <a:t>هرمون </a:t>
            </a:r>
            <a:r>
              <a:rPr lang="en-US" b="1" dirty="0" smtClean="0">
                <a:latin typeface="Traditional Arabic" pitchFamily="18" charset="-78"/>
                <a:cs typeface="Traditional Arabic" pitchFamily="18" charset="-78"/>
              </a:rPr>
              <a:t>FSH</a:t>
            </a:r>
            <a:r>
              <a:rPr lang="ar-SA" b="1" dirty="0" smtClean="0">
                <a:latin typeface="Traditional Arabic" pitchFamily="18" charset="-78"/>
                <a:cs typeface="Traditional Arabic" pitchFamily="18" charset="-78"/>
              </a:rPr>
              <a:t> المنشط للحويصلة:</a:t>
            </a:r>
            <a:endParaRPr lang="he-IL" b="1" dirty="0">
              <a:latin typeface="Traditional Arabic" pitchFamily="18" charset="-78"/>
            </a:endParaRPr>
          </a:p>
        </p:txBody>
      </p:sp>
      <p:sp>
        <p:nvSpPr>
          <p:cNvPr id="3" name="מציין מיקום תוכן 2"/>
          <p:cNvSpPr>
            <a:spLocks noGrp="1"/>
          </p:cNvSpPr>
          <p:nvPr>
            <p:ph idx="1"/>
          </p:nvPr>
        </p:nvSpPr>
        <p:spPr>
          <a:xfrm>
            <a:off x="179512" y="1600200"/>
            <a:ext cx="8784976" cy="5069160"/>
          </a:xfrm>
        </p:spPr>
        <p:txBody>
          <a:bodyPr/>
          <a:lstStyle/>
          <a:p>
            <a:pPr>
              <a:lnSpc>
                <a:spcPct val="150000"/>
              </a:lnSpc>
              <a:buNone/>
            </a:pPr>
            <a:r>
              <a:rPr lang="ar-SA" dirty="0" err="1" smtClean="0"/>
              <a:t>1</a:t>
            </a:r>
            <a:r>
              <a:rPr lang="ar-SA" dirty="0" err="1" smtClean="0">
                <a:latin typeface="Traditional Arabic" pitchFamily="18" charset="-78"/>
                <a:cs typeface="Traditional Arabic" pitchFamily="18" charset="-78"/>
              </a:rPr>
              <a:t>.</a:t>
            </a:r>
            <a:r>
              <a:rPr lang="ar-SA" dirty="0" smtClean="0">
                <a:latin typeface="Traditional Arabic" pitchFamily="18" charset="-78"/>
                <a:cs typeface="Traditional Arabic" pitchFamily="18" charset="-78"/>
              </a:rPr>
              <a:t> ينشط نمو الحويصلة ونضوجها.</a:t>
            </a:r>
          </a:p>
          <a:p>
            <a:pPr>
              <a:lnSpc>
                <a:spcPct val="150000"/>
              </a:lnSpc>
              <a:buNone/>
            </a:pPr>
            <a:r>
              <a:rPr lang="ar-SA" dirty="0" err="1" smtClean="0">
                <a:latin typeface="Traditional Arabic" pitchFamily="18" charset="-78"/>
                <a:cs typeface="Traditional Arabic" pitchFamily="18" charset="-78"/>
              </a:rPr>
              <a:t>2.</a:t>
            </a:r>
            <a:r>
              <a:rPr lang="ar-SA" dirty="0" smtClean="0">
                <a:latin typeface="Traditional Arabic" pitchFamily="18" charset="-78"/>
                <a:cs typeface="Traditional Arabic" pitchFamily="18" charset="-78"/>
              </a:rPr>
              <a:t> يحفز الحويصلة الناضجة على افراز </a:t>
            </a:r>
            <a:r>
              <a:rPr lang="ar-SA" dirty="0" err="1" smtClean="0">
                <a:latin typeface="Traditional Arabic" pitchFamily="18" charset="-78"/>
                <a:cs typeface="Traditional Arabic" pitchFamily="18" charset="-78"/>
              </a:rPr>
              <a:t>الاستروجينات.</a:t>
            </a:r>
            <a:endParaRPr lang="ar-SA" dirty="0" smtClean="0">
              <a:latin typeface="Traditional Arabic" pitchFamily="18" charset="-78"/>
              <a:cs typeface="Traditional Arabic" pitchFamily="18" charset="-78"/>
            </a:endParaRPr>
          </a:p>
          <a:p>
            <a:pPr>
              <a:lnSpc>
                <a:spcPct val="150000"/>
              </a:lnSpc>
              <a:buNone/>
            </a:pPr>
            <a:r>
              <a:rPr lang="ar-SA" dirty="0" smtClean="0">
                <a:latin typeface="Traditional Arabic" pitchFamily="18" charset="-78"/>
                <a:cs typeface="Traditional Arabic" pitchFamily="18" charset="-78"/>
              </a:rPr>
              <a:t>   خلال الأسبوعين الأوليين تستمر البويضة </a:t>
            </a:r>
            <a:r>
              <a:rPr lang="ar-SA" dirty="0" err="1" smtClean="0">
                <a:latin typeface="Traditional Arabic" pitchFamily="18" charset="-78"/>
                <a:cs typeface="Traditional Arabic" pitchFamily="18" charset="-78"/>
              </a:rPr>
              <a:t>بالنضوج.</a:t>
            </a:r>
            <a:r>
              <a:rPr lang="ar-SA" dirty="0" smtClean="0">
                <a:latin typeface="Traditional Arabic" pitchFamily="18" charset="-78"/>
                <a:cs typeface="Traditional Arabic" pitchFamily="18" charset="-78"/>
              </a:rPr>
              <a:t> بتأثير انزيمات معينة يُثقب جدار الحويصلة في منتصف الدورة الشهرية فتنطلق البويضة باتجاه </a:t>
            </a:r>
            <a:r>
              <a:rPr lang="ar-SA" dirty="0" err="1" smtClean="0">
                <a:latin typeface="Traditional Arabic" pitchFamily="18" charset="-78"/>
                <a:cs typeface="Traditional Arabic" pitchFamily="18" charset="-78"/>
              </a:rPr>
              <a:t>الفمع</a:t>
            </a:r>
            <a:r>
              <a:rPr lang="ar-SA" dirty="0" smtClean="0">
                <a:latin typeface="Traditional Arabic" pitchFamily="18" charset="-78"/>
                <a:cs typeface="Traditional Arabic" pitchFamily="18" charset="-78"/>
              </a:rPr>
              <a:t> لقناة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ويبدأ تدحرجها باتجاه الرحم.</a:t>
            </a:r>
          </a:p>
          <a:p>
            <a:pPr>
              <a:lnSpc>
                <a:spcPct val="150000"/>
              </a:lnSpc>
              <a:buNone/>
            </a:pPr>
            <a:r>
              <a:rPr lang="ar-SA" dirty="0" smtClean="0">
                <a:latin typeface="Traditional Arabic" pitchFamily="18" charset="-78"/>
                <a:cs typeface="Traditional Arabic" pitchFamily="18" charset="-78"/>
              </a:rPr>
              <a:t>خروج البويضة من المبيض إلى 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الاباضة.</a:t>
            </a:r>
            <a:r>
              <a:rPr lang="ar-SA" dirty="0" smtClean="0">
                <a:latin typeface="Traditional Arabic" pitchFamily="18" charset="-78"/>
                <a:cs typeface="Traditional Arabic" pitchFamily="18" charset="-78"/>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268760"/>
            <a:ext cx="8147248" cy="4857403"/>
          </a:xfrm>
        </p:spPr>
        <p:txBody>
          <a:bodyPr/>
          <a:lstStyle/>
          <a:p>
            <a:pPr>
              <a:spcAft>
                <a:spcPts val="2400"/>
              </a:spcAft>
              <a:buNone/>
            </a:pPr>
            <a:r>
              <a:rPr lang="ar-SA" b="1" dirty="0" smtClean="0">
                <a:latin typeface="Traditional Arabic" pitchFamily="18" charset="-78"/>
                <a:cs typeface="Traditional Arabic" pitchFamily="18" charset="-78"/>
              </a:rPr>
              <a:t>   هرمون </a:t>
            </a:r>
            <a:r>
              <a:rPr lang="en-US" b="1" dirty="0" smtClean="0">
                <a:latin typeface="Traditional Arabic" pitchFamily="18" charset="-78"/>
                <a:cs typeface="Traditional Arabic" pitchFamily="18" charset="-78"/>
              </a:rPr>
              <a:t>LH</a:t>
            </a:r>
            <a:r>
              <a:rPr lang="ar-SA" b="1" dirty="0" smtClean="0">
                <a:latin typeface="Traditional Arabic" pitchFamily="18" charset="-78"/>
                <a:cs typeface="Traditional Arabic" pitchFamily="18" charset="-78"/>
              </a:rPr>
              <a:t> : يؤدي إلى </a:t>
            </a:r>
            <a:r>
              <a:rPr lang="ar-SA" b="1" dirty="0" err="1" smtClean="0">
                <a:latin typeface="Traditional Arabic" pitchFamily="18" charset="-78"/>
                <a:cs typeface="Traditional Arabic" pitchFamily="18" charset="-78"/>
              </a:rPr>
              <a:t>تكون </a:t>
            </a:r>
            <a:r>
              <a:rPr lang="ar-SA" b="1" dirty="0" smtClean="0">
                <a:latin typeface="Traditional Arabic" pitchFamily="18" charset="-78"/>
                <a:cs typeface="Traditional Arabic" pitchFamily="18" charset="-78"/>
              </a:rPr>
              <a:t>– الجسيم الأصفر.</a:t>
            </a:r>
          </a:p>
          <a:p>
            <a:pPr>
              <a:buNone/>
            </a:pPr>
            <a:r>
              <a:rPr lang="ar-SA" dirty="0" smtClean="0">
                <a:latin typeface="Traditional Arabic" pitchFamily="18" charset="-78"/>
                <a:cs typeface="Traditional Arabic" pitchFamily="18" charset="-78"/>
              </a:rPr>
              <a:t>    بعد خروج البويضة من الحويصلة تمتلئ الحويصلة بمادة </a:t>
            </a:r>
            <a:r>
              <a:rPr lang="ar-SA" dirty="0" err="1" smtClean="0">
                <a:latin typeface="Traditional Arabic" pitchFamily="18" charset="-78"/>
                <a:cs typeface="Traditional Arabic" pitchFamily="18" charset="-78"/>
              </a:rPr>
              <a:t>دهنية</a:t>
            </a:r>
            <a:r>
              <a:rPr lang="ar-SA" dirty="0" smtClean="0">
                <a:latin typeface="Traditional Arabic" pitchFamily="18" charset="-78"/>
                <a:cs typeface="Traditional Arabic" pitchFamily="18" charset="-78"/>
              </a:rPr>
              <a:t> صفراء وهي الجسيم الأصفر.</a:t>
            </a:r>
          </a:p>
          <a:p>
            <a:pPr>
              <a:buNone/>
            </a:pPr>
            <a:r>
              <a:rPr lang="ar-SA" dirty="0" smtClean="0">
                <a:latin typeface="Traditional Arabic" pitchFamily="18" charset="-78"/>
                <a:cs typeface="Traditional Arabic" pitchFamily="18" charset="-78"/>
              </a:rPr>
              <a:t>    الجسيم الأصفر: بتأثير هرمون </a:t>
            </a:r>
            <a:r>
              <a:rPr lang="en-US" dirty="0" smtClean="0">
                <a:latin typeface="Traditional Arabic" pitchFamily="18" charset="-78"/>
                <a:cs typeface="Traditional Arabic" pitchFamily="18" charset="-78"/>
              </a:rPr>
              <a:t>LH</a:t>
            </a:r>
            <a:r>
              <a:rPr lang="ar-SA" dirty="0" smtClean="0">
                <a:latin typeface="Traditional Arabic" pitchFamily="18" charset="-78"/>
                <a:cs typeface="Traditional Arabic" pitchFamily="18" charset="-78"/>
              </a:rPr>
              <a:t> يقوم بإفراز هرمون </a:t>
            </a:r>
            <a:r>
              <a:rPr lang="ar-SA" dirty="0" err="1" smtClean="0">
                <a:latin typeface="Traditional Arabic" pitchFamily="18" charset="-78"/>
                <a:cs typeface="Traditional Arabic" pitchFamily="18" charset="-78"/>
              </a:rPr>
              <a:t>البروجستيرون</a:t>
            </a:r>
            <a:r>
              <a:rPr lang="ar-SA" dirty="0" smtClean="0">
                <a:latin typeface="Traditional Arabic" pitchFamily="18" charset="-78"/>
                <a:cs typeface="Traditional Arabic" pitchFamily="18" charset="-78"/>
              </a:rPr>
              <a:t> الذي يحفز زيادة سمك الطبقة المبطنة للرحم، حتى تكون مهيأة لاستقبال البويضة المخصبة.</a:t>
            </a:r>
            <a:endParaRPr lang="he-IL" dirty="0" smtClean="0">
              <a:latin typeface="Traditional Arabic" pitchFamily="18" charset="-78"/>
            </a:endParaRPr>
          </a:p>
          <a:p>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48680"/>
            <a:ext cx="8291264" cy="5577483"/>
          </a:xfrm>
        </p:spPr>
        <p:txBody>
          <a:bodyPr/>
          <a:lstStyle/>
          <a:p>
            <a:pPr>
              <a:spcAft>
                <a:spcPts val="2400"/>
              </a:spcAft>
            </a:pPr>
            <a:r>
              <a:rPr lang="ar-SA" dirty="0" smtClean="0">
                <a:latin typeface="Traditional Arabic" pitchFamily="18" charset="-78"/>
                <a:cs typeface="Traditional Arabic" pitchFamily="18" charset="-78"/>
              </a:rPr>
              <a:t>في حالة اخصاب البويضة: يستمر الجسيم الأصفر بالنضوج وإفراز </a:t>
            </a:r>
            <a:r>
              <a:rPr lang="ar-SA" dirty="0" err="1" smtClean="0">
                <a:latin typeface="Traditional Arabic" pitchFamily="18" charset="-78"/>
                <a:cs typeface="Traditional Arabic" pitchFamily="18" charset="-78"/>
              </a:rPr>
              <a:t>البروجستيرون</a:t>
            </a:r>
            <a:r>
              <a:rPr lang="ar-SA" dirty="0" smtClean="0">
                <a:latin typeface="Traditional Arabic" pitchFamily="18" charset="-78"/>
                <a:cs typeface="Traditional Arabic" pitchFamily="18" charset="-78"/>
              </a:rPr>
              <a:t> الذي يهيئ الرحم لاستقبال البويضة المخصبة التي تتطور إلى جنين.</a:t>
            </a:r>
          </a:p>
          <a:p>
            <a:pPr>
              <a:spcAft>
                <a:spcPts val="2400"/>
              </a:spcAft>
            </a:pPr>
            <a:r>
              <a:rPr lang="ar-SA" dirty="0" smtClean="0">
                <a:latin typeface="Traditional Arabic" pitchFamily="18" charset="-78"/>
                <a:cs typeface="Traditional Arabic" pitchFamily="18" charset="-78"/>
              </a:rPr>
              <a:t>في حالة عدم اخصاب البويضة: يضمحل الجسيم الأصفر وينخفض افراز </a:t>
            </a:r>
            <a:r>
              <a:rPr lang="ar-SA" dirty="0" err="1" smtClean="0">
                <a:latin typeface="Traditional Arabic" pitchFamily="18" charset="-78"/>
                <a:cs typeface="Traditional Arabic" pitchFamily="18" charset="-78"/>
              </a:rPr>
              <a:t>البروجستيرون</a:t>
            </a:r>
            <a:r>
              <a:rPr lang="ar-SA" dirty="0" smtClean="0">
                <a:latin typeface="Traditional Arabic" pitchFamily="18" charset="-78"/>
                <a:cs typeface="Traditional Arabic" pitchFamily="18" charset="-78"/>
              </a:rPr>
              <a:t> مما يؤدي إلى انسلاخ الأنسجة </a:t>
            </a:r>
            <a:r>
              <a:rPr lang="ar-SA" dirty="0" err="1" smtClean="0">
                <a:latin typeface="Traditional Arabic" pitchFamily="18" charset="-78"/>
                <a:cs typeface="Traditional Arabic" pitchFamily="18" charset="-78"/>
              </a:rPr>
              <a:t>الابيثيلية</a:t>
            </a:r>
            <a:r>
              <a:rPr lang="ar-SA" dirty="0" smtClean="0">
                <a:latin typeface="Traditional Arabic" pitchFamily="18" charset="-78"/>
                <a:cs typeface="Traditional Arabic" pitchFamily="18" charset="-78"/>
              </a:rPr>
              <a:t> الجديدة التي تكونت في بطانة الرحم وخروجها عن طريق المهبل- الحيض.</a:t>
            </a:r>
            <a:endParaRPr lang="he-IL" dirty="0">
              <a:latin typeface="Traditional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457200" y="1600200"/>
            <a:ext cx="8291264" cy="4525963"/>
          </a:xfrm>
        </p:spPr>
        <p:txBody>
          <a:bodyPr>
            <a:normAutofit lnSpcReduction="10000"/>
          </a:bodyPr>
          <a:lstStyle/>
          <a:p>
            <a:pPr algn="just">
              <a:lnSpc>
                <a:spcPct val="150000"/>
              </a:lnSpc>
              <a:buNone/>
            </a:pPr>
            <a:r>
              <a:rPr lang="ar-SA" dirty="0" smtClean="0">
                <a:latin typeface="Traditional Arabic" pitchFamily="18" charset="-78"/>
                <a:cs typeface="Traditional Arabic" pitchFamily="18" charset="-78"/>
              </a:rPr>
              <a:t>   حصل هذا التطور بفضل </a:t>
            </a:r>
            <a:r>
              <a:rPr lang="ar-SA" b="1" dirty="0" smtClean="0">
                <a:latin typeface="Traditional Arabic" pitchFamily="18" charset="-78"/>
                <a:cs typeface="Traditional Arabic" pitchFamily="18" charset="-78"/>
              </a:rPr>
              <a:t>المشيمة</a:t>
            </a:r>
            <a:r>
              <a:rPr lang="ar-SA" dirty="0" smtClean="0">
                <a:latin typeface="Traditional Arabic" pitchFamily="18" charset="-78"/>
                <a:cs typeface="Traditional Arabic" pitchFamily="18" charset="-78"/>
              </a:rPr>
              <a:t> والتي يشترك في تكوينها جدار رحم الأم وبعض أغشية الجنين، تتألف المشيمة من انثناءات تسمى بالخملات والتي تزيد من مساحة سطحها، مما يُسهل تبادل المواد بين الجنين والأم.</a:t>
            </a:r>
          </a:p>
          <a:p>
            <a:pPr algn="just">
              <a:lnSpc>
                <a:spcPct val="150000"/>
              </a:lnSpc>
              <a:buNone/>
            </a:pPr>
            <a:r>
              <a:rPr lang="ar-SA" dirty="0" smtClean="0">
                <a:latin typeface="Traditional Arabic" pitchFamily="18" charset="-78"/>
                <a:cs typeface="Traditional Arabic" pitchFamily="18" charset="-78"/>
              </a:rPr>
              <a:t>   تمتاز الثدييات أيضًا </a:t>
            </a:r>
            <a:r>
              <a:rPr lang="ar-SA" b="1" dirty="0" smtClean="0">
                <a:latin typeface="Traditional Arabic" pitchFamily="18" charset="-78"/>
                <a:cs typeface="Traditional Arabic" pitchFamily="18" charset="-78"/>
              </a:rPr>
              <a:t>بغدد الحليب </a:t>
            </a:r>
            <a:r>
              <a:rPr lang="ar-SA" dirty="0" smtClean="0">
                <a:latin typeface="Traditional Arabic" pitchFamily="18" charset="-78"/>
                <a:cs typeface="Traditional Arabic" pitchFamily="18" charset="-78"/>
              </a:rPr>
              <a:t>التي تزود المولود بالغذاء الضروري، تعتمد صغار الثدييات على رضاعة الحليب حتى تنمو وتنضج وتصبح قادرة على الحياة المستقلة.</a:t>
            </a:r>
            <a:endParaRPr lang="he-IL" dirty="0">
              <a:latin typeface="Traditional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latin typeface="Traditional Arabic" pitchFamily="18" charset="-78"/>
                <a:cs typeface="Traditional Arabic" pitchFamily="18" charset="-78"/>
              </a:rPr>
              <a:t>الدورة الشهرية</a:t>
            </a:r>
            <a:endParaRPr lang="he-IL" b="1" dirty="0">
              <a:latin typeface="Traditional Arabic" pitchFamily="18" charset="-78"/>
            </a:endParaRPr>
          </a:p>
        </p:txBody>
      </p:sp>
      <p:sp>
        <p:nvSpPr>
          <p:cNvPr id="3" name="מציין מיקום תוכן 2"/>
          <p:cNvSpPr>
            <a:spLocks noGrp="1"/>
          </p:cNvSpPr>
          <p:nvPr>
            <p:ph idx="1"/>
          </p:nvPr>
        </p:nvSpPr>
        <p:spPr/>
        <p:txBody>
          <a:bodyPr/>
          <a:lstStyle/>
          <a:p>
            <a:pPr marL="571500" indent="-571500">
              <a:spcAft>
                <a:spcPts val="2400"/>
              </a:spcAft>
              <a:buFont typeface="+mj-lt"/>
              <a:buAutoNum type="romanUcPeriod"/>
            </a:pPr>
            <a:r>
              <a:rPr lang="ar-SA" dirty="0" smtClean="0">
                <a:latin typeface="Traditional Arabic" pitchFamily="18" charset="-78"/>
                <a:cs typeface="Traditional Arabic" pitchFamily="18" charset="-78"/>
              </a:rPr>
              <a:t>النصف الأول- مرحلة الحويصلة بتأثير </a:t>
            </a:r>
            <a:r>
              <a:rPr lang="en-US" dirty="0" smtClean="0">
                <a:latin typeface="Traditional Arabic" pitchFamily="18" charset="-78"/>
                <a:cs typeface="Traditional Arabic" pitchFamily="18" charset="-78"/>
              </a:rPr>
              <a:t>FSH</a:t>
            </a:r>
            <a:r>
              <a:rPr lang="ar-SA" dirty="0" smtClean="0">
                <a:latin typeface="Traditional Arabic" pitchFamily="18" charset="-78"/>
                <a:cs typeface="Traditional Arabic" pitchFamily="18" charset="-78"/>
              </a:rPr>
              <a:t> حتى </a:t>
            </a:r>
            <a:r>
              <a:rPr lang="ar-SA" dirty="0" err="1" smtClean="0">
                <a:latin typeface="Traditional Arabic" pitchFamily="18" charset="-78"/>
                <a:cs typeface="Traditional Arabic" pitchFamily="18" charset="-78"/>
              </a:rPr>
              <a:t>الاباضة.</a:t>
            </a:r>
            <a:r>
              <a:rPr lang="ar-SA" dirty="0" smtClean="0">
                <a:latin typeface="Traditional Arabic" pitchFamily="18" charset="-78"/>
                <a:cs typeface="Traditional Arabic" pitchFamily="18" charset="-78"/>
              </a:rPr>
              <a:t> الارتفاع الحاد بتركيز هرموني </a:t>
            </a:r>
            <a:r>
              <a:rPr lang="en-US" dirty="0" smtClean="0">
                <a:latin typeface="Traditional Arabic" pitchFamily="18" charset="-78"/>
                <a:cs typeface="Traditional Arabic" pitchFamily="18" charset="-78"/>
              </a:rPr>
              <a:t>FSH </a:t>
            </a:r>
            <a:r>
              <a:rPr lang="ar-SA" dirty="0" smtClean="0">
                <a:latin typeface="Traditional Arabic" pitchFamily="18" charset="-78"/>
                <a:cs typeface="Traditional Arabic" pitchFamily="18" charset="-78"/>
              </a:rPr>
              <a:t>و </a:t>
            </a:r>
            <a:r>
              <a:rPr lang="en-US" dirty="0" smtClean="0">
                <a:latin typeface="Traditional Arabic" pitchFamily="18" charset="-78"/>
                <a:cs typeface="Traditional Arabic" pitchFamily="18" charset="-78"/>
              </a:rPr>
              <a:t> LH</a:t>
            </a:r>
            <a:r>
              <a:rPr lang="ar-SA" dirty="0" smtClean="0">
                <a:latin typeface="Traditional Arabic" pitchFamily="18" charset="-78"/>
                <a:cs typeface="Traditional Arabic" pitchFamily="18" charset="-78"/>
              </a:rPr>
              <a:t> قبل منتصف الدورة الشهرية هو الذي يحفز عملية </a:t>
            </a:r>
            <a:r>
              <a:rPr lang="ar-SA" dirty="0" err="1" smtClean="0">
                <a:latin typeface="Traditional Arabic" pitchFamily="18" charset="-78"/>
                <a:cs typeface="Traditional Arabic" pitchFamily="18" charset="-78"/>
              </a:rPr>
              <a:t>الاباضة.</a:t>
            </a:r>
            <a:endParaRPr lang="ar-SA" dirty="0" smtClean="0">
              <a:latin typeface="Traditional Arabic" pitchFamily="18" charset="-78"/>
              <a:cs typeface="Traditional Arabic" pitchFamily="18" charset="-78"/>
            </a:endParaRPr>
          </a:p>
          <a:p>
            <a:pPr marL="571500" indent="-571500">
              <a:buFont typeface="+mj-lt"/>
              <a:buAutoNum type="romanUcPeriod"/>
            </a:pPr>
            <a:r>
              <a:rPr lang="ar-SA" dirty="0" smtClean="0">
                <a:latin typeface="Traditional Arabic" pitchFamily="18" charset="-78"/>
                <a:cs typeface="Traditional Arabic" pitchFamily="18" charset="-78"/>
              </a:rPr>
              <a:t>النصف الثاني- مرحلة الجسيم الأصفر، الذي يخضع لتأثير هرمون </a:t>
            </a:r>
            <a:r>
              <a:rPr lang="en-US" dirty="0" smtClean="0">
                <a:latin typeface="Traditional Arabic" pitchFamily="18" charset="-78"/>
                <a:cs typeface="Traditional Arabic" pitchFamily="18" charset="-78"/>
              </a:rPr>
              <a:t>LH</a:t>
            </a:r>
            <a:r>
              <a:rPr lang="ar-SA" dirty="0" smtClean="0">
                <a:latin typeface="Traditional Arabic" pitchFamily="18" charset="-78"/>
                <a:cs typeface="Traditional Arabic" pitchFamily="18" charset="-78"/>
              </a:rPr>
              <a:t>  ويفرز هرمون </a:t>
            </a:r>
            <a:r>
              <a:rPr lang="ar-SA" dirty="0" err="1" smtClean="0">
                <a:latin typeface="Traditional Arabic" pitchFamily="18" charset="-78"/>
                <a:cs typeface="Traditional Arabic" pitchFamily="18" charset="-78"/>
              </a:rPr>
              <a:t>البروجستيرون.</a:t>
            </a:r>
            <a:endParaRPr lang="he-IL" dirty="0">
              <a:latin typeface="Traditional Arabic" pitchFamily="18"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b="1" dirty="0" smtClean="0">
                <a:latin typeface="Traditional Arabic" pitchFamily="18" charset="-78"/>
                <a:cs typeface="Traditional Arabic" pitchFamily="18" charset="-78"/>
              </a:rPr>
              <a:t>الاخصاب والحمل:</a:t>
            </a:r>
            <a:endParaRPr lang="he-IL" b="1" dirty="0">
              <a:latin typeface="Traditional Arabic" pitchFamily="18" charset="-78"/>
            </a:endParaRPr>
          </a:p>
        </p:txBody>
      </p:sp>
      <p:sp>
        <p:nvSpPr>
          <p:cNvPr id="3" name="מציין מיקום תוכן 2"/>
          <p:cNvSpPr>
            <a:spLocks noGrp="1"/>
          </p:cNvSpPr>
          <p:nvPr>
            <p:ph idx="1"/>
          </p:nvPr>
        </p:nvSpPr>
        <p:spPr>
          <a:xfrm>
            <a:off x="457200" y="1600200"/>
            <a:ext cx="8229600" cy="5257800"/>
          </a:xfrm>
        </p:spPr>
        <p:txBody>
          <a:bodyPr>
            <a:normAutofit/>
          </a:bodyPr>
          <a:lstStyle/>
          <a:p>
            <a:r>
              <a:rPr lang="ar-SA" dirty="0" smtClean="0">
                <a:latin typeface="Traditional Arabic" pitchFamily="18" charset="-78"/>
                <a:cs typeface="Traditional Arabic" pitchFamily="18" charset="-78"/>
              </a:rPr>
              <a:t>تصل الخلايا المنوية إلى 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يتم الاخصاب في منتصف 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الانزيمات الموجودة في رأس الخلية </a:t>
            </a:r>
            <a:r>
              <a:rPr lang="ar-SA" dirty="0" err="1" smtClean="0">
                <a:latin typeface="Traditional Arabic" pitchFamily="18" charset="-78"/>
                <a:cs typeface="Traditional Arabic" pitchFamily="18" charset="-78"/>
              </a:rPr>
              <a:t>المنوية </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الاكروسوم</a:t>
            </a:r>
            <a:r>
              <a:rPr lang="ar-SA" dirty="0" smtClean="0">
                <a:latin typeface="Traditional Arabic" pitchFamily="18" charset="-78"/>
                <a:cs typeface="Traditional Arabic" pitchFamily="18" charset="-78"/>
              </a:rPr>
              <a:t>- تساعد على اختراق </a:t>
            </a:r>
            <a:r>
              <a:rPr lang="ar-SA" dirty="0" err="1" smtClean="0">
                <a:latin typeface="Traditional Arabic" pitchFamily="18" charset="-78"/>
                <a:cs typeface="Traditional Arabic" pitchFamily="18" charset="-78"/>
              </a:rPr>
              <a:t>البويضة.</a:t>
            </a:r>
            <a:r>
              <a:rPr lang="ar-SA" dirty="0" smtClean="0">
                <a:latin typeface="Traditional Arabic" pitchFamily="18" charset="-78"/>
                <a:cs typeface="Traditional Arabic" pitchFamily="18" charset="-78"/>
              </a:rPr>
              <a:t> فقط خلية منوية واحدة تنجح في اخصاب البويضة.</a:t>
            </a:r>
          </a:p>
          <a:p>
            <a:r>
              <a:rPr lang="ar-SA" dirty="0" smtClean="0">
                <a:latin typeface="Traditional Arabic" pitchFamily="18" charset="-78"/>
                <a:cs typeface="Traditional Arabic" pitchFamily="18" charset="-78"/>
              </a:rPr>
              <a:t>تبدأ البويضة المخصبة بالانقسام أثناء تقدمها في قناة </a:t>
            </a:r>
            <a:r>
              <a:rPr lang="ar-SA" dirty="0" err="1" smtClean="0">
                <a:latin typeface="Traditional Arabic" pitchFamily="18" charset="-78"/>
                <a:cs typeface="Traditional Arabic" pitchFamily="18" charset="-78"/>
              </a:rPr>
              <a:t>فالوب</a:t>
            </a:r>
            <a:r>
              <a:rPr lang="ar-SA" dirty="0" smtClean="0">
                <a:latin typeface="Traditional Arabic" pitchFamily="18" charset="-78"/>
                <a:cs typeface="Traditional Arabic" pitchFamily="18" charset="-78"/>
              </a:rPr>
              <a:t>، بحيث تتكون كتلة من الخلايا </a:t>
            </a:r>
            <a:r>
              <a:rPr lang="ar-SA" dirty="0" err="1" smtClean="0">
                <a:latin typeface="Traditional Arabic" pitchFamily="18" charset="-78"/>
                <a:cs typeface="Traditional Arabic" pitchFamily="18" charset="-78"/>
              </a:rPr>
              <a:t>تسمى </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بلاستولا.</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تنغرس</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الباستولا</a:t>
            </a:r>
            <a:r>
              <a:rPr lang="ar-SA" dirty="0" smtClean="0">
                <a:latin typeface="Traditional Arabic" pitchFamily="18" charset="-78"/>
                <a:cs typeface="Traditional Arabic" pitchFamily="18" charset="-78"/>
              </a:rPr>
              <a:t> في جدار الرحم ويبدأ تكوين أغشية جنينية وهي </a:t>
            </a:r>
            <a:r>
              <a:rPr lang="ar-SA" dirty="0" err="1" smtClean="0">
                <a:latin typeface="Traditional Arabic" pitchFamily="18" charset="-78"/>
                <a:cs typeface="Traditional Arabic" pitchFamily="18" charset="-78"/>
              </a:rPr>
              <a:t>الخوريون</a:t>
            </a:r>
            <a:r>
              <a:rPr lang="ar-SA" dirty="0" smtClean="0">
                <a:latin typeface="Traditional Arabic" pitchFamily="18" charset="-78"/>
                <a:cs typeface="Traditional Arabic" pitchFamily="18" charset="-78"/>
              </a:rPr>
              <a:t> والمشيمة وحبل </a:t>
            </a:r>
            <a:r>
              <a:rPr lang="ar-SA" dirty="0" err="1" smtClean="0">
                <a:latin typeface="Traditional Arabic" pitchFamily="18" charset="-78"/>
                <a:cs typeface="Traditional Arabic" pitchFamily="18" charset="-78"/>
              </a:rPr>
              <a:t>السرة.</a:t>
            </a:r>
            <a:endParaRPr lang="ar-SA" dirty="0" smtClean="0">
              <a:latin typeface="Traditional Arabic" pitchFamily="18" charset="-78"/>
              <a:cs typeface="Traditional Arabic" pitchFamily="18" charset="-78"/>
            </a:endParaRPr>
          </a:p>
          <a:p>
            <a:r>
              <a:rPr lang="ar-SA" dirty="0" smtClean="0">
                <a:latin typeface="Traditional Arabic" pitchFamily="18" charset="-78"/>
                <a:cs typeface="Traditional Arabic" pitchFamily="18" charset="-78"/>
              </a:rPr>
              <a:t>المشيمة يتم من خلالها تبادل المواد بين دم الأم ودم الجنين، مثل الأوكسجين، المواد الغذائية وبعض أنواع الأجسام المضادة التي تحمي الجنين بعد الولادة بحيث تبقى لعدة شهور.</a:t>
            </a:r>
            <a:endParaRPr lang="he-IL" dirty="0">
              <a:latin typeface="Traditional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620688"/>
            <a:ext cx="8229600" cy="5505475"/>
          </a:xfrm>
        </p:spPr>
        <p:txBody>
          <a:bodyPr/>
          <a:lstStyle/>
          <a:p>
            <a:pPr>
              <a:spcAft>
                <a:spcPts val="2400"/>
              </a:spcAft>
            </a:pPr>
            <a:r>
              <a:rPr lang="ar-SA" dirty="0" smtClean="0">
                <a:latin typeface="Traditional Arabic" pitchFamily="18" charset="-78"/>
                <a:cs typeface="Traditional Arabic" pitchFamily="18" charset="-78"/>
              </a:rPr>
              <a:t>يحيط بالجنين غشاء </a:t>
            </a:r>
            <a:r>
              <a:rPr lang="ar-SA" dirty="0" err="1" smtClean="0">
                <a:latin typeface="Traditional Arabic" pitchFamily="18" charset="-78"/>
                <a:cs typeface="Traditional Arabic" pitchFamily="18" charset="-78"/>
              </a:rPr>
              <a:t>الخوريون</a:t>
            </a:r>
            <a:r>
              <a:rPr lang="ar-SA" dirty="0" smtClean="0">
                <a:latin typeface="Traditional Arabic" pitchFamily="18" charset="-78"/>
                <a:cs typeface="Traditional Arabic" pitchFamily="18" charset="-78"/>
              </a:rPr>
              <a:t> ومع تقدم نموه ينشأ تجويف بين هذا الغشاء وبين جسم الجنين ويمتلأ بسائل ليكون كيس </a:t>
            </a:r>
            <a:r>
              <a:rPr lang="ar-SA" dirty="0" err="1" smtClean="0">
                <a:latin typeface="Traditional Arabic" pitchFamily="18" charset="-78"/>
                <a:cs typeface="Traditional Arabic" pitchFamily="18" charset="-78"/>
              </a:rPr>
              <a:t>الأمنيون.</a:t>
            </a:r>
            <a:r>
              <a:rPr lang="ar-SA" dirty="0" smtClean="0">
                <a:latin typeface="Traditional Arabic" pitchFamily="18" charset="-78"/>
                <a:cs typeface="Traditional Arabic" pitchFamily="18" charset="-78"/>
              </a:rPr>
              <a:t> سائل </a:t>
            </a:r>
            <a:r>
              <a:rPr lang="ar-SA" dirty="0" err="1" smtClean="0">
                <a:latin typeface="Traditional Arabic" pitchFamily="18" charset="-78"/>
                <a:cs typeface="Traditional Arabic" pitchFamily="18" charset="-78"/>
              </a:rPr>
              <a:t>الأمنيون</a:t>
            </a:r>
            <a:r>
              <a:rPr lang="ar-SA" dirty="0" smtClean="0">
                <a:latin typeface="Traditional Arabic" pitchFamily="18" charset="-78"/>
                <a:cs typeface="Traditional Arabic" pitchFamily="18" charset="-78"/>
              </a:rPr>
              <a:t> يشكل بيئة معقمة للجنين ومانعا لتأثير الصدمات.</a:t>
            </a:r>
          </a:p>
          <a:p>
            <a:r>
              <a:rPr lang="ar-SA" dirty="0" smtClean="0">
                <a:latin typeface="Traditional Arabic" pitchFamily="18" charset="-78"/>
                <a:cs typeface="Traditional Arabic" pitchFamily="18" charset="-78"/>
              </a:rPr>
              <a:t>تتساقط قسم من خلايا جسم الجنين في سائل </a:t>
            </a:r>
            <a:r>
              <a:rPr lang="ar-SA" dirty="0" err="1" smtClean="0">
                <a:latin typeface="Traditional Arabic" pitchFamily="18" charset="-78"/>
                <a:cs typeface="Traditional Arabic" pitchFamily="18" charset="-78"/>
              </a:rPr>
              <a:t>الأمنيون.</a:t>
            </a:r>
            <a:r>
              <a:rPr lang="ar-SA" dirty="0" smtClean="0">
                <a:latin typeface="Traditional Arabic" pitchFamily="18" charset="-78"/>
                <a:cs typeface="Traditional Arabic" pitchFamily="18" charset="-78"/>
              </a:rPr>
              <a:t> هذه الخلايا تُنمى في مستنبت نسيجي وتستغل في اجراء فحوصات </a:t>
            </a:r>
            <a:r>
              <a:rPr lang="ar-SA" dirty="0" err="1" smtClean="0">
                <a:latin typeface="Traditional Arabic" pitchFamily="18" charset="-78"/>
                <a:cs typeface="Traditional Arabic" pitchFamily="18" charset="-78"/>
              </a:rPr>
              <a:t>بيوكيميائية</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وكروموسومية</a:t>
            </a:r>
            <a:r>
              <a:rPr lang="ar-SA" dirty="0" smtClean="0">
                <a:latin typeface="Traditional Arabic" pitchFamily="18" charset="-78"/>
                <a:cs typeface="Traditional Arabic" pitchFamily="18" charset="-78"/>
              </a:rPr>
              <a:t> للجنين للكشف عن احتمال وجود تشوهات بدنية أو أمراض </a:t>
            </a:r>
            <a:r>
              <a:rPr lang="ar-SA" dirty="0" err="1" smtClean="0">
                <a:latin typeface="Traditional Arabic" pitchFamily="18" charset="-78"/>
                <a:cs typeface="Traditional Arabic" pitchFamily="18" charset="-78"/>
              </a:rPr>
              <a:t>وراثية.</a:t>
            </a:r>
            <a:r>
              <a:rPr lang="ar-SA" dirty="0" smtClean="0">
                <a:latin typeface="Traditional Arabic" pitchFamily="18" charset="-78"/>
                <a:cs typeface="Traditional Arabic" pitchFamily="18" charset="-78"/>
              </a:rPr>
              <a:t> يتم الفحص بين الأسبوع 16 والأسبوع 20 من الحمل.</a:t>
            </a:r>
            <a:endParaRPr lang="he-IL" dirty="0">
              <a:latin typeface="Traditional Arabic"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b="1" dirty="0" err="1" smtClean="0">
                <a:latin typeface="Traditional Arabic" pitchFamily="18" charset="-78"/>
                <a:cs typeface="Traditional Arabic" pitchFamily="18" charset="-78"/>
              </a:rPr>
              <a:t>الهرمونات</a:t>
            </a:r>
            <a:r>
              <a:rPr lang="ar-SA" b="1" dirty="0" smtClean="0">
                <a:latin typeface="Traditional Arabic" pitchFamily="18" charset="-78"/>
                <a:cs typeface="Traditional Arabic" pitchFamily="18" charset="-78"/>
              </a:rPr>
              <a:t> أثناء الحمل:</a:t>
            </a:r>
            <a:endParaRPr lang="he-IL" b="1" dirty="0">
              <a:latin typeface="Traditional Arabic" pitchFamily="18" charset="-78"/>
            </a:endParaRPr>
          </a:p>
        </p:txBody>
      </p:sp>
      <p:sp>
        <p:nvSpPr>
          <p:cNvPr id="3" name="מציין מיקום תוכן 2"/>
          <p:cNvSpPr>
            <a:spLocks noGrp="1"/>
          </p:cNvSpPr>
          <p:nvPr>
            <p:ph idx="1"/>
          </p:nvPr>
        </p:nvSpPr>
        <p:spPr>
          <a:xfrm>
            <a:off x="179512" y="1457400"/>
            <a:ext cx="8640960" cy="5400600"/>
          </a:xfrm>
        </p:spPr>
        <p:txBody>
          <a:bodyPr>
            <a:normAutofit lnSpcReduction="10000"/>
          </a:bodyPr>
          <a:lstStyle/>
          <a:p>
            <a:pPr>
              <a:spcAft>
                <a:spcPts val="1200"/>
              </a:spcAft>
            </a:pPr>
            <a:r>
              <a:rPr lang="ar-SA" dirty="0" smtClean="0">
                <a:latin typeface="Traditional Arabic" pitchFamily="18" charset="-78"/>
                <a:cs typeface="Traditional Arabic" pitchFamily="18" charset="-78"/>
              </a:rPr>
              <a:t>طوال فترة الحمل يكون مستوى هرمون </a:t>
            </a:r>
            <a:r>
              <a:rPr lang="ar-SA" dirty="0" err="1" smtClean="0">
                <a:latin typeface="Traditional Arabic" pitchFamily="18" charset="-78"/>
                <a:cs typeface="Traditional Arabic" pitchFamily="18" charset="-78"/>
              </a:rPr>
              <a:t>البروجستيرون</a:t>
            </a:r>
            <a:r>
              <a:rPr lang="ar-SA" dirty="0" smtClean="0">
                <a:latin typeface="Traditional Arabic" pitchFamily="18" charset="-78"/>
                <a:cs typeface="Traditional Arabic" pitchFamily="18" charset="-78"/>
              </a:rPr>
              <a:t> مرتفع لأنه ضروري لاستمرار الحمل لأنه </a:t>
            </a:r>
            <a:r>
              <a:rPr lang="ar-SA" dirty="0" err="1" smtClean="0">
                <a:latin typeface="Traditional Arabic" pitchFamily="18" charset="-78"/>
                <a:cs typeface="Traditional Arabic" pitchFamily="18" charset="-78"/>
              </a:rPr>
              <a:t>المسؤول</a:t>
            </a:r>
            <a:r>
              <a:rPr lang="ar-SA" dirty="0" smtClean="0">
                <a:latin typeface="Traditional Arabic" pitchFamily="18" charset="-78"/>
                <a:cs typeface="Traditional Arabic" pitchFamily="18" charset="-78"/>
              </a:rPr>
              <a:t> عن نمو بطانة الرحم.</a:t>
            </a:r>
          </a:p>
          <a:p>
            <a:pPr>
              <a:spcAft>
                <a:spcPts val="1200"/>
              </a:spcAft>
            </a:pPr>
            <a:r>
              <a:rPr lang="ar-SA" dirty="0" smtClean="0">
                <a:latin typeface="Traditional Arabic" pitchFamily="18" charset="-78"/>
                <a:cs typeface="Traditional Arabic" pitchFamily="18" charset="-78"/>
              </a:rPr>
              <a:t>منذ الأيام الأولى لتكون الجنين يبدأ غشاء </a:t>
            </a:r>
            <a:r>
              <a:rPr lang="ar-SA" dirty="0" err="1" smtClean="0">
                <a:latin typeface="Traditional Arabic" pitchFamily="18" charset="-78"/>
                <a:cs typeface="Traditional Arabic" pitchFamily="18" charset="-78"/>
              </a:rPr>
              <a:t>الخوريون</a:t>
            </a:r>
            <a:r>
              <a:rPr lang="ar-SA" dirty="0" smtClean="0">
                <a:latin typeface="Traditional Arabic" pitchFamily="18" charset="-78"/>
                <a:cs typeface="Traditional Arabic" pitchFamily="18" charset="-78"/>
              </a:rPr>
              <a:t> في الجنين بإفراز هرمون </a:t>
            </a:r>
            <a:r>
              <a:rPr lang="en-US" dirty="0" smtClean="0">
                <a:latin typeface="Traditional Arabic" pitchFamily="18" charset="-78"/>
                <a:cs typeface="Traditional Arabic" pitchFamily="18" charset="-78"/>
              </a:rPr>
              <a:t>HCG</a:t>
            </a:r>
            <a:r>
              <a:rPr lang="ar-SA" dirty="0" smtClean="0">
                <a:latin typeface="Traditional Arabic" pitchFamily="18" charset="-78"/>
                <a:cs typeface="Traditional Arabic" pitchFamily="18" charset="-78"/>
              </a:rPr>
              <a:t> والذي يحفز الجسيم الأصفر على الاستمرار بإفراز هرمون </a:t>
            </a:r>
            <a:r>
              <a:rPr lang="ar-SA" dirty="0" err="1" smtClean="0">
                <a:latin typeface="Traditional Arabic" pitchFamily="18" charset="-78"/>
                <a:cs typeface="Traditional Arabic" pitchFamily="18" charset="-78"/>
              </a:rPr>
              <a:t>البروجستيرون</a:t>
            </a:r>
            <a:r>
              <a:rPr lang="ar-SA" dirty="0" smtClean="0">
                <a:latin typeface="Traditional Arabic" pitchFamily="18" charset="-78"/>
                <a:cs typeface="Traditional Arabic" pitchFamily="18" charset="-78"/>
              </a:rPr>
              <a:t> مما يضمن استمرار نمو بطانة الرحم وعدم انسلاخها وهذا يعني عدم حصول حيض.</a:t>
            </a:r>
          </a:p>
          <a:p>
            <a:r>
              <a:rPr lang="ar-SA" dirty="0" smtClean="0">
                <a:latin typeface="Traditional Arabic" pitchFamily="18" charset="-78"/>
                <a:cs typeface="Traditional Arabic" pitchFamily="18" charset="-78"/>
              </a:rPr>
              <a:t>أثناء الحمل تتوقف الغدة النخامية عن افراز هرموني </a:t>
            </a:r>
            <a:r>
              <a:rPr lang="en-US" dirty="0" smtClean="0">
                <a:latin typeface="Traditional Arabic" pitchFamily="18" charset="-78"/>
                <a:cs typeface="Traditional Arabic" pitchFamily="18" charset="-78"/>
              </a:rPr>
              <a:t>FSH </a:t>
            </a:r>
            <a:r>
              <a:rPr lang="ar-SA" dirty="0" smtClean="0">
                <a:latin typeface="Traditional Arabic" pitchFamily="18" charset="-78"/>
                <a:cs typeface="Traditional Arabic" pitchFamily="18" charset="-78"/>
              </a:rPr>
              <a:t>و </a:t>
            </a:r>
            <a:r>
              <a:rPr lang="en-US" dirty="0" smtClean="0">
                <a:latin typeface="Traditional Arabic" pitchFamily="18" charset="-78"/>
                <a:cs typeface="Traditional Arabic" pitchFamily="18" charset="-78"/>
              </a:rPr>
              <a:t> LH</a:t>
            </a:r>
            <a:r>
              <a:rPr lang="ar-SA" dirty="0" smtClean="0">
                <a:latin typeface="Traditional Arabic" pitchFamily="18" charset="-78"/>
                <a:cs typeface="Traditional Arabic" pitchFamily="18" charset="-78"/>
              </a:rPr>
              <a:t> وذلك بتأثير التغذية المرتدة السالبة، التي يسببها مستوى </a:t>
            </a:r>
            <a:r>
              <a:rPr lang="ar-SA" dirty="0" err="1" smtClean="0">
                <a:latin typeface="Traditional Arabic" pitchFamily="18" charset="-78"/>
                <a:cs typeface="Traditional Arabic" pitchFamily="18" charset="-78"/>
              </a:rPr>
              <a:t>البروجستيرون</a:t>
            </a:r>
            <a:r>
              <a:rPr lang="ar-SA" dirty="0" smtClean="0">
                <a:latin typeface="Traditional Arabic" pitchFamily="18" charset="-78"/>
                <a:cs typeface="Traditional Arabic" pitchFamily="18" charset="-78"/>
              </a:rPr>
              <a:t> المرتفع أثناء </a:t>
            </a:r>
            <a:r>
              <a:rPr lang="ar-SA" dirty="0" err="1" smtClean="0">
                <a:latin typeface="Traditional Arabic" pitchFamily="18" charset="-78"/>
                <a:cs typeface="Traditional Arabic" pitchFamily="18" charset="-78"/>
              </a:rPr>
              <a:t>الحمل.</a:t>
            </a:r>
            <a:r>
              <a:rPr lang="ar-SA" dirty="0" smtClean="0">
                <a:latin typeface="Traditional Arabic" pitchFamily="18" charset="-78"/>
                <a:cs typeface="Traditional Arabic" pitchFamily="18" charset="-78"/>
              </a:rPr>
              <a:t> عدم افراز </a:t>
            </a:r>
            <a:r>
              <a:rPr lang="en-US" dirty="0" smtClean="0">
                <a:latin typeface="Traditional Arabic" pitchFamily="18" charset="-78"/>
                <a:cs typeface="Traditional Arabic" pitchFamily="18" charset="-78"/>
              </a:rPr>
              <a:t>FSH</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المسؤول</a:t>
            </a:r>
            <a:r>
              <a:rPr lang="ar-SA" dirty="0" smtClean="0">
                <a:latin typeface="Traditional Arabic" pitchFamily="18" charset="-78"/>
                <a:cs typeface="Traditional Arabic" pitchFamily="18" charset="-78"/>
              </a:rPr>
              <a:t> عن نمو الحويصلات ونضوج البويضات فإنه لا تحصل اباضة أثناء الحمل وبالتالي لا يحصل اخصاب آخر.</a:t>
            </a:r>
            <a:endParaRPr lang="he-IL" dirty="0">
              <a:latin typeface="Traditional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692696"/>
            <a:ext cx="8229600" cy="5433467"/>
          </a:xfrm>
        </p:spPr>
        <p:txBody>
          <a:bodyPr/>
          <a:lstStyle/>
          <a:p>
            <a:pPr>
              <a:spcAft>
                <a:spcPts val="2400"/>
              </a:spcAft>
            </a:pPr>
            <a:r>
              <a:rPr lang="ar-SA" dirty="0" smtClean="0">
                <a:latin typeface="Traditional Arabic" pitchFamily="18" charset="-78"/>
                <a:cs typeface="Traditional Arabic" pitchFamily="18" charset="-78"/>
              </a:rPr>
              <a:t>خلال فترة الحمل تفرز </a:t>
            </a:r>
            <a:r>
              <a:rPr lang="ar-SA" dirty="0" err="1" smtClean="0">
                <a:latin typeface="Traditional Arabic" pitchFamily="18" charset="-78"/>
                <a:cs typeface="Traditional Arabic" pitchFamily="18" charset="-78"/>
              </a:rPr>
              <a:t>الهيبوفيزا</a:t>
            </a:r>
            <a:r>
              <a:rPr lang="ar-SA" dirty="0" smtClean="0">
                <a:latin typeface="Traditional Arabic" pitchFamily="18" charset="-78"/>
                <a:cs typeface="Traditional Arabic" pitchFamily="18" charset="-78"/>
              </a:rPr>
              <a:t> هرمون </a:t>
            </a:r>
            <a:r>
              <a:rPr lang="ar-SA" dirty="0" err="1" smtClean="0">
                <a:latin typeface="Traditional Arabic" pitchFamily="18" charset="-78"/>
                <a:cs typeface="Traditional Arabic" pitchFamily="18" charset="-78"/>
              </a:rPr>
              <a:t>برولاكتين</a:t>
            </a:r>
            <a:r>
              <a:rPr lang="ar-SA" dirty="0" smtClean="0">
                <a:latin typeface="Traditional Arabic" pitchFamily="18" charset="-78"/>
                <a:cs typeface="Traditional Arabic" pitchFamily="18" charset="-78"/>
              </a:rPr>
              <a:t>، الذي يرتفع تركيزه في الدم بشكل تدريجي، حتى يصبح في نهاية الحمل تركيزه أكثر </a:t>
            </a:r>
            <a:r>
              <a:rPr lang="ar-SA" dirty="0" err="1" smtClean="0">
                <a:latin typeface="Traditional Arabic" pitchFamily="18" charset="-78"/>
                <a:cs typeface="Traditional Arabic" pitchFamily="18" charset="-78"/>
              </a:rPr>
              <a:t>بـ</a:t>
            </a:r>
            <a:r>
              <a:rPr lang="ar-SA" dirty="0" smtClean="0">
                <a:latin typeface="Traditional Arabic" pitchFamily="18" charset="-78"/>
                <a:cs typeface="Traditional Arabic" pitchFamily="18" charset="-78"/>
              </a:rPr>
              <a:t> 10 أضعاف من التركيز العادي عند المرأة الغير حامل.</a:t>
            </a:r>
          </a:p>
          <a:p>
            <a:r>
              <a:rPr lang="ar-SA" dirty="0" err="1" smtClean="0">
                <a:latin typeface="Traditional Arabic" pitchFamily="18" charset="-78"/>
                <a:cs typeface="Traditional Arabic" pitchFamily="18" charset="-78"/>
              </a:rPr>
              <a:t>البرولاكتين</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والاستروجين</a:t>
            </a:r>
            <a:r>
              <a:rPr lang="ar-SA" dirty="0" smtClean="0">
                <a:latin typeface="Traditional Arabic" pitchFamily="18" charset="-78"/>
                <a:cs typeface="Traditional Arabic" pitchFamily="18" charset="-78"/>
              </a:rPr>
              <a:t> اللذان يزداد افرازهما أثناء فترة الحمل يساهمان في تهيئة غدد الحليب لعملية الرضاعة بعد الولادة.</a:t>
            </a:r>
            <a:endParaRPr lang="he-IL" dirty="0">
              <a:latin typeface="Traditional Arabic"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latin typeface="Traditional Arabic" pitchFamily="18" charset="-78"/>
                <a:cs typeface="Traditional Arabic" pitchFamily="18" charset="-78"/>
              </a:rPr>
              <a:t>الولادة</a:t>
            </a:r>
            <a:endParaRPr lang="he-IL" b="1" dirty="0">
              <a:latin typeface="Traditional Arabic" pitchFamily="18" charset="-78"/>
            </a:endParaRPr>
          </a:p>
        </p:txBody>
      </p:sp>
      <p:sp>
        <p:nvSpPr>
          <p:cNvPr id="3" name="מציין מיקום תוכן 2"/>
          <p:cNvSpPr>
            <a:spLocks noGrp="1"/>
          </p:cNvSpPr>
          <p:nvPr>
            <p:ph idx="1"/>
          </p:nvPr>
        </p:nvSpPr>
        <p:spPr>
          <a:xfrm>
            <a:off x="457200" y="1600200"/>
            <a:ext cx="8229600" cy="5069160"/>
          </a:xfrm>
        </p:spPr>
        <p:txBody>
          <a:bodyPr>
            <a:normAutofit lnSpcReduction="10000"/>
          </a:bodyPr>
          <a:lstStyle/>
          <a:p>
            <a:r>
              <a:rPr lang="ar-SA" dirty="0" smtClean="0">
                <a:latin typeface="Traditional Arabic" pitchFamily="18" charset="-78"/>
                <a:cs typeface="Traditional Arabic" pitchFamily="18" charset="-78"/>
              </a:rPr>
              <a:t>الحمل الاعتيادي يستمر 40 أسبوعا </a:t>
            </a:r>
            <a:r>
              <a:rPr lang="ar-SA" dirty="0" err="1" smtClean="0">
                <a:latin typeface="Traditional Arabic" pitchFamily="18" charset="-78"/>
                <a:cs typeface="Traditional Arabic" pitchFamily="18" charset="-78"/>
              </a:rPr>
              <a:t>تقريبا.</a:t>
            </a:r>
            <a:r>
              <a:rPr lang="ar-SA" dirty="0" smtClean="0">
                <a:latin typeface="Traditional Arabic" pitchFamily="18" charset="-78"/>
                <a:cs typeface="Traditional Arabic" pitchFamily="18" charset="-78"/>
              </a:rPr>
              <a:t> يبدأ العد من اليوم الأول للحيض الأخير.</a:t>
            </a:r>
          </a:p>
          <a:p>
            <a:r>
              <a:rPr lang="ar-SA" dirty="0" smtClean="0">
                <a:latin typeface="Traditional Arabic" pitchFamily="18" charset="-78"/>
                <a:cs typeface="Traditional Arabic" pitchFamily="18" charset="-78"/>
              </a:rPr>
              <a:t>في الأيام الأخيرة من الحمل تحصل عدة أحداث في الرحم تنتهي بالولادة وهذه الأحداث تسمى المخاض.</a:t>
            </a:r>
          </a:p>
          <a:p>
            <a:r>
              <a:rPr lang="ar-SA" dirty="0" smtClean="0">
                <a:latin typeface="Traditional Arabic" pitchFamily="18" charset="-78"/>
                <a:cs typeface="Traditional Arabic" pitchFamily="18" charset="-78"/>
              </a:rPr>
              <a:t>في الفترة الأخيرة من الحمل تبدأ عضلات الرحم بالانقباضات ويبدأ عنق الرحم بالارتخاء وتزداد </a:t>
            </a:r>
            <a:r>
              <a:rPr lang="ar-SA" dirty="0" err="1" smtClean="0">
                <a:latin typeface="Traditional Arabic" pitchFamily="18" charset="-78"/>
                <a:cs typeface="Traditional Arabic" pitchFamily="18" charset="-78"/>
              </a:rPr>
              <a:t>حدة</a:t>
            </a:r>
            <a:r>
              <a:rPr lang="ar-SA" dirty="0" smtClean="0">
                <a:latin typeface="Traditional Arabic" pitchFamily="18" charset="-78"/>
                <a:cs typeface="Traditional Arabic" pitchFamily="18" charset="-78"/>
              </a:rPr>
              <a:t> آلام المخاض أو آلام الطلق.</a:t>
            </a:r>
          </a:p>
          <a:p>
            <a:r>
              <a:rPr lang="ar-SA" dirty="0" smtClean="0">
                <a:latin typeface="Traditional Arabic" pitchFamily="18" charset="-78"/>
                <a:cs typeface="Traditional Arabic" pitchFamily="18" charset="-78"/>
              </a:rPr>
              <a:t>هذه العملية تحدث تحت رقابة هرمونية تعمل حسب تغذية مرتدة موجبة والتي تؤدي إلى تسارع المخاض وتوسع عنق الرحم، وعندما يصبح قطر عنق الرحم مساويا أو أكبر من قطر رأس الجنين تحصل الولادة.</a:t>
            </a:r>
          </a:p>
          <a:p>
            <a:r>
              <a:rPr lang="ar-SA" dirty="0" smtClean="0">
                <a:latin typeface="Traditional Arabic" pitchFamily="18" charset="-78"/>
                <a:cs typeface="Traditional Arabic" pitchFamily="18" charset="-78"/>
              </a:rPr>
              <a:t>بعد الولادة بدقائق يتم اخراج المشيمة بتأثير انقباضات الرحم.</a:t>
            </a:r>
            <a:endParaRPr lang="he-IL" dirty="0">
              <a:latin typeface="Traditional Arabic" pitchFamily="18"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0"/>
            <a:ext cx="8229600" cy="1143000"/>
          </a:xfrm>
        </p:spPr>
        <p:txBody>
          <a:bodyPr/>
          <a:lstStyle/>
          <a:p>
            <a:pPr algn="r"/>
            <a:r>
              <a:rPr lang="ar-SA" b="1" dirty="0" smtClean="0">
                <a:latin typeface="Traditional Arabic" pitchFamily="18" charset="-78"/>
                <a:cs typeface="Traditional Arabic" pitchFamily="18" charset="-78"/>
              </a:rPr>
              <a:t>الرقابة الهرمونية على عملية الولادة:</a:t>
            </a:r>
            <a:endParaRPr lang="he-IL" b="1" dirty="0">
              <a:latin typeface="Traditional Arabic" pitchFamily="18" charset="-78"/>
            </a:endParaRPr>
          </a:p>
        </p:txBody>
      </p:sp>
      <p:sp>
        <p:nvSpPr>
          <p:cNvPr id="3" name="מציין מיקום תוכן 2"/>
          <p:cNvSpPr>
            <a:spLocks noGrp="1"/>
          </p:cNvSpPr>
          <p:nvPr>
            <p:ph idx="1"/>
          </p:nvPr>
        </p:nvSpPr>
        <p:spPr>
          <a:xfrm>
            <a:off x="457200" y="1052736"/>
            <a:ext cx="8229600" cy="5805264"/>
          </a:xfrm>
        </p:spPr>
        <p:txBody>
          <a:bodyPr>
            <a:normAutofit fontScale="92500"/>
          </a:bodyPr>
          <a:lstStyle/>
          <a:p>
            <a:pPr>
              <a:spcAft>
                <a:spcPts val="1200"/>
              </a:spcAft>
            </a:pPr>
            <a:r>
              <a:rPr lang="ar-SA" dirty="0" err="1" smtClean="0">
                <a:latin typeface="Traditional Arabic" pitchFamily="18" charset="-78"/>
                <a:cs typeface="Traditional Arabic" pitchFamily="18" charset="-78"/>
              </a:rPr>
              <a:t>هيبوتالاموس</a:t>
            </a:r>
            <a:r>
              <a:rPr lang="ar-SA" dirty="0" smtClean="0">
                <a:latin typeface="Traditional Arabic" pitchFamily="18" charset="-78"/>
                <a:cs typeface="Traditional Arabic" pitchFamily="18" charset="-78"/>
              </a:rPr>
              <a:t> الجنين يفرز </a:t>
            </a:r>
            <a:r>
              <a:rPr lang="en-US" dirty="0" smtClean="0">
                <a:latin typeface="Traditional Arabic" pitchFamily="18" charset="-78"/>
                <a:cs typeface="Traditional Arabic" pitchFamily="18" charset="-78"/>
              </a:rPr>
              <a:t>RH</a:t>
            </a:r>
            <a:r>
              <a:rPr lang="he-IL" dirty="0" smtClean="0">
                <a:latin typeface="Traditional Arabic" pitchFamily="18" charset="-78"/>
              </a:rPr>
              <a:t> </a:t>
            </a:r>
            <a:r>
              <a:rPr lang="ar-SA" dirty="0" smtClean="0">
                <a:latin typeface="Traditional Arabic" pitchFamily="18" charset="-78"/>
                <a:cs typeface="Traditional Arabic" pitchFamily="18" charset="-78"/>
              </a:rPr>
              <a:t>إلى الغدة النخامية التي تفرز هرمون </a:t>
            </a:r>
            <a:r>
              <a:rPr lang="en-US" dirty="0" smtClean="0">
                <a:latin typeface="Traditional Arabic" pitchFamily="18" charset="-78"/>
                <a:cs typeface="Traditional Arabic" pitchFamily="18" charset="-78"/>
              </a:rPr>
              <a:t>ACTH</a:t>
            </a:r>
            <a:r>
              <a:rPr lang="ar-SA" dirty="0" smtClean="0">
                <a:latin typeface="Traditional Arabic" pitchFamily="18" charset="-78"/>
                <a:cs typeface="Traditional Arabic" pitchFamily="18" charset="-78"/>
              </a:rPr>
              <a:t> والذي يحفز الغدة </a:t>
            </a:r>
            <a:r>
              <a:rPr lang="ar-SA" dirty="0" err="1" smtClean="0">
                <a:latin typeface="Traditional Arabic" pitchFamily="18" charset="-78"/>
                <a:cs typeface="Traditional Arabic" pitchFamily="18" charset="-78"/>
              </a:rPr>
              <a:t>الفوق</a:t>
            </a:r>
            <a:r>
              <a:rPr lang="ar-SA" dirty="0" smtClean="0">
                <a:latin typeface="Traditional Arabic" pitchFamily="18" charset="-78"/>
                <a:cs typeface="Traditional Arabic" pitchFamily="18" charset="-78"/>
              </a:rPr>
              <a:t> كلوية على إفراز هرمون </a:t>
            </a:r>
            <a:r>
              <a:rPr lang="ar-SA" dirty="0" err="1" smtClean="0">
                <a:latin typeface="Traditional Arabic" pitchFamily="18" charset="-78"/>
                <a:cs typeface="Traditional Arabic" pitchFamily="18" charset="-78"/>
              </a:rPr>
              <a:t>الكورتيزول.</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الكورتيزول</a:t>
            </a:r>
            <a:r>
              <a:rPr lang="ar-SA" dirty="0" smtClean="0">
                <a:latin typeface="Traditional Arabic" pitchFamily="18" charset="-78"/>
                <a:cs typeface="Traditional Arabic" pitchFamily="18" charset="-78"/>
              </a:rPr>
              <a:t> يؤثر على المشيمة فيعيق إفراز </a:t>
            </a:r>
            <a:r>
              <a:rPr lang="ar-SA" dirty="0" err="1" smtClean="0">
                <a:latin typeface="Traditional Arabic" pitchFamily="18" charset="-78"/>
                <a:cs typeface="Traditional Arabic" pitchFamily="18" charset="-78"/>
              </a:rPr>
              <a:t>البروجستيرون</a:t>
            </a:r>
            <a:r>
              <a:rPr lang="ar-SA" dirty="0" smtClean="0">
                <a:latin typeface="Traditional Arabic" pitchFamily="18" charset="-78"/>
                <a:cs typeface="Traditional Arabic" pitchFamily="18" charset="-78"/>
              </a:rPr>
              <a:t> ويُنشط إفراز </a:t>
            </a:r>
            <a:r>
              <a:rPr lang="ar-SA" dirty="0" err="1" smtClean="0">
                <a:latin typeface="Traditional Arabic" pitchFamily="18" charset="-78"/>
                <a:cs typeface="Traditional Arabic" pitchFamily="18" charset="-78"/>
              </a:rPr>
              <a:t>الأستروجين</a:t>
            </a:r>
            <a:r>
              <a:rPr lang="ar-SA" dirty="0" smtClean="0">
                <a:latin typeface="Traditional Arabic" pitchFamily="18" charset="-78"/>
                <a:cs typeface="Traditional Arabic" pitchFamily="18" charset="-78"/>
              </a:rPr>
              <a:t> منها.</a:t>
            </a:r>
          </a:p>
          <a:p>
            <a:pPr>
              <a:spcAft>
                <a:spcPts val="1200"/>
              </a:spcAft>
            </a:pPr>
            <a:r>
              <a:rPr lang="ar-SA" dirty="0" smtClean="0">
                <a:latin typeface="Traditional Arabic" pitchFamily="18" charset="-78"/>
                <a:cs typeface="Traditional Arabic" pitchFamily="18" charset="-78"/>
              </a:rPr>
              <a:t>التغير في النسبة بين هذين </a:t>
            </a:r>
            <a:r>
              <a:rPr lang="ar-SA" dirty="0" err="1" smtClean="0">
                <a:latin typeface="Traditional Arabic" pitchFamily="18" charset="-78"/>
                <a:cs typeface="Traditional Arabic" pitchFamily="18" charset="-78"/>
              </a:rPr>
              <a:t>الهرمونين</a:t>
            </a:r>
            <a:r>
              <a:rPr lang="ar-SA" dirty="0" smtClean="0">
                <a:latin typeface="Traditional Arabic" pitchFamily="18" charset="-78"/>
                <a:cs typeface="Traditional Arabic" pitchFamily="18" charset="-78"/>
              </a:rPr>
              <a:t> يحفز إنتاج وإفراز مجموعة من </a:t>
            </a:r>
            <a:r>
              <a:rPr lang="ar-SA" dirty="0" err="1" smtClean="0">
                <a:latin typeface="Traditional Arabic" pitchFamily="18" charset="-78"/>
                <a:cs typeface="Traditional Arabic" pitchFamily="18" charset="-78"/>
              </a:rPr>
              <a:t>الهرمونات</a:t>
            </a:r>
            <a:r>
              <a:rPr lang="ar-SA" dirty="0" smtClean="0">
                <a:latin typeface="Traditional Arabic" pitchFamily="18" charset="-78"/>
                <a:cs typeface="Traditional Arabic" pitchFamily="18" charset="-78"/>
              </a:rPr>
              <a:t> تسمى </a:t>
            </a:r>
            <a:r>
              <a:rPr lang="ar-SA" dirty="0" err="1" smtClean="0">
                <a:latin typeface="Traditional Arabic" pitchFamily="18" charset="-78"/>
                <a:cs typeface="Traditional Arabic" pitchFamily="18" charset="-78"/>
              </a:rPr>
              <a:t>بروستجلاندينات</a:t>
            </a:r>
            <a:r>
              <a:rPr lang="ar-SA" dirty="0" smtClean="0">
                <a:latin typeface="Traditional Arabic" pitchFamily="18" charset="-78"/>
                <a:cs typeface="Traditional Arabic" pitchFamily="18" charset="-78"/>
              </a:rPr>
              <a:t> والتي تحفز انقباض عضلات الرحم مما يؤدي إلى زيادة ضغط الجنين على عنق </a:t>
            </a:r>
            <a:r>
              <a:rPr lang="ar-SA" dirty="0" err="1" smtClean="0">
                <a:latin typeface="Traditional Arabic" pitchFamily="18" charset="-78"/>
                <a:cs typeface="Traditional Arabic" pitchFamily="18" charset="-78"/>
              </a:rPr>
              <a:t>الرحم.</a:t>
            </a:r>
            <a:r>
              <a:rPr lang="ar-SA" dirty="0" smtClean="0">
                <a:latin typeface="Traditional Arabic" pitchFamily="18" charset="-78"/>
                <a:cs typeface="Traditional Arabic" pitchFamily="18" charset="-78"/>
              </a:rPr>
              <a:t> هذا الضغط يسبب ردود فعل عصبية تصل إلى </a:t>
            </a:r>
            <a:r>
              <a:rPr lang="ar-SA" dirty="0" err="1" smtClean="0">
                <a:latin typeface="Traditional Arabic" pitchFamily="18" charset="-78"/>
                <a:cs typeface="Traditional Arabic" pitchFamily="18" charset="-78"/>
              </a:rPr>
              <a:t>هيبوتالاموس</a:t>
            </a:r>
            <a:r>
              <a:rPr lang="ar-SA" dirty="0" smtClean="0">
                <a:latin typeface="Traditional Arabic" pitchFamily="18" charset="-78"/>
                <a:cs typeface="Traditional Arabic" pitchFamily="18" charset="-78"/>
              </a:rPr>
              <a:t> الأم الذي يفرز </a:t>
            </a:r>
            <a:r>
              <a:rPr lang="en-US" dirty="0" smtClean="0">
                <a:latin typeface="Traditional Arabic" pitchFamily="18" charset="-78"/>
                <a:cs typeface="Traditional Arabic" pitchFamily="18" charset="-78"/>
              </a:rPr>
              <a:t>RH</a:t>
            </a:r>
            <a:r>
              <a:rPr lang="he-IL" dirty="0" smtClean="0">
                <a:latin typeface="Traditional Arabic" pitchFamily="18" charset="-78"/>
              </a:rPr>
              <a:t> </a:t>
            </a:r>
            <a:r>
              <a:rPr lang="ar-SA" dirty="0" smtClean="0">
                <a:latin typeface="Traditional Arabic" pitchFamily="18" charset="-78"/>
                <a:cs typeface="Traditional Arabic" pitchFamily="18" charset="-78"/>
              </a:rPr>
              <a:t>إلى الغدة النخامية والتي </a:t>
            </a:r>
            <a:r>
              <a:rPr lang="ar-SA" dirty="0" err="1" smtClean="0">
                <a:latin typeface="Traditional Arabic" pitchFamily="18" charset="-78"/>
                <a:cs typeface="Traditional Arabic" pitchFamily="18" charset="-78"/>
              </a:rPr>
              <a:t>هورمون</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الأوكسيتوسين</a:t>
            </a:r>
            <a:r>
              <a:rPr lang="ar-SA" dirty="0" smtClean="0">
                <a:latin typeface="Traditional Arabic" pitchFamily="18" charset="-78"/>
                <a:cs typeface="Traditional Arabic" pitchFamily="18" charset="-78"/>
              </a:rPr>
              <a:t> الذي ينشط انقباض عضلة الرحم.</a:t>
            </a:r>
          </a:p>
          <a:p>
            <a:pPr>
              <a:spcAft>
                <a:spcPts val="1200"/>
              </a:spcAft>
            </a:pPr>
            <a:r>
              <a:rPr lang="ar-SA" dirty="0" smtClean="0">
                <a:latin typeface="Traditional Arabic" pitchFamily="18" charset="-78"/>
                <a:cs typeface="Traditional Arabic" pitchFamily="18" charset="-78"/>
              </a:rPr>
              <a:t>هذه الانقباضات تستمر بشكل متعاقب فينفتح عنق الرحم تدريجيًا حتى يكفي خروج رأس </a:t>
            </a:r>
            <a:r>
              <a:rPr lang="ar-SA" dirty="0" err="1" smtClean="0">
                <a:latin typeface="Traditional Arabic" pitchFamily="18" charset="-78"/>
                <a:cs typeface="Traditional Arabic" pitchFamily="18" charset="-78"/>
              </a:rPr>
              <a:t>الجنين.</a:t>
            </a:r>
            <a:r>
              <a:rPr lang="ar-SA" dirty="0" smtClean="0">
                <a:latin typeface="Traditional Arabic" pitchFamily="18" charset="-78"/>
                <a:cs typeface="Traditional Arabic" pitchFamily="18" charset="-78"/>
              </a:rPr>
              <a:t> ضغط العضلات وانفتاح عنق الرحم يؤدي إلى ولادة الطفل.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b="1" dirty="0" smtClean="0">
                <a:latin typeface="Traditional Arabic" pitchFamily="18" charset="-78"/>
                <a:cs typeface="Traditional Arabic" pitchFamily="18" charset="-78"/>
              </a:rPr>
              <a:t>وسائل منع الحمل:</a:t>
            </a:r>
            <a:endParaRPr lang="he-IL" b="1" dirty="0">
              <a:latin typeface="Traditional Arabic" pitchFamily="18" charset="-78"/>
            </a:endParaRPr>
          </a:p>
        </p:txBody>
      </p:sp>
      <p:sp>
        <p:nvSpPr>
          <p:cNvPr id="3" name="מציין מיקום תוכן 2"/>
          <p:cNvSpPr>
            <a:spLocks noGrp="1"/>
          </p:cNvSpPr>
          <p:nvPr>
            <p:ph idx="1"/>
          </p:nvPr>
        </p:nvSpPr>
        <p:spPr/>
        <p:txBody>
          <a:bodyPr/>
          <a:lstStyle/>
          <a:p>
            <a:pPr>
              <a:spcAft>
                <a:spcPts val="1200"/>
              </a:spcAft>
              <a:buFont typeface="Wingdings" pitchFamily="2" charset="2"/>
              <a:buChar char="§"/>
            </a:pPr>
            <a:r>
              <a:rPr lang="ar-SA" dirty="0" smtClean="0">
                <a:latin typeface="Traditional Arabic" pitchFamily="18" charset="-78"/>
                <a:cs typeface="Traditional Arabic" pitchFamily="18" charset="-78"/>
              </a:rPr>
              <a:t>وسائل تمنع وصول الخلايا المنوية إلى البويضة مثل الواقي </a:t>
            </a:r>
            <a:r>
              <a:rPr lang="ar-SA" dirty="0" err="1" smtClean="0">
                <a:latin typeface="Traditional Arabic" pitchFamily="18" charset="-78"/>
                <a:cs typeface="Traditional Arabic" pitchFamily="18" charset="-78"/>
              </a:rPr>
              <a:t>المطاطي (</a:t>
            </a:r>
            <a:r>
              <a:rPr lang="en-US" dirty="0" smtClean="0">
                <a:latin typeface="Traditional Arabic" pitchFamily="18" charset="-78"/>
                <a:cs typeface="Traditional Arabic" pitchFamily="18" charset="-78"/>
              </a:rPr>
              <a:t>Condom</a:t>
            </a:r>
            <a:r>
              <a:rPr lang="ar-SA" dirty="0" err="1" smtClean="0">
                <a:latin typeface="Traditional Arabic" pitchFamily="18" charset="-78"/>
                <a:cs typeface="Traditional Arabic" pitchFamily="18" charset="-78"/>
              </a:rPr>
              <a:t>).</a:t>
            </a:r>
            <a:endParaRPr lang="ar-SA" dirty="0" smtClean="0">
              <a:latin typeface="Traditional Arabic" pitchFamily="18" charset="-78"/>
              <a:cs typeface="Traditional Arabic" pitchFamily="18" charset="-78"/>
            </a:endParaRPr>
          </a:p>
          <a:p>
            <a:pPr>
              <a:spcAft>
                <a:spcPts val="1200"/>
              </a:spcAft>
              <a:buFont typeface="Wingdings" pitchFamily="2" charset="2"/>
              <a:buChar char="§"/>
            </a:pPr>
            <a:r>
              <a:rPr lang="ar-SA" dirty="0" smtClean="0">
                <a:latin typeface="Traditional Arabic" pitchFamily="18" charset="-78"/>
                <a:cs typeface="Traditional Arabic" pitchFamily="18" charset="-78"/>
              </a:rPr>
              <a:t>وسائل تمنع </a:t>
            </a:r>
            <a:r>
              <a:rPr lang="ar-SA" dirty="0" err="1" smtClean="0">
                <a:latin typeface="Traditional Arabic" pitchFamily="18" charset="-78"/>
                <a:cs typeface="Traditional Arabic" pitchFamily="18" charset="-78"/>
              </a:rPr>
              <a:t>الاباضة</a:t>
            </a:r>
            <a:r>
              <a:rPr lang="ar-SA" dirty="0" smtClean="0">
                <a:latin typeface="Traditional Arabic" pitchFamily="18" charset="-78"/>
                <a:cs typeface="Traditional Arabic" pitchFamily="18" charset="-78"/>
              </a:rPr>
              <a:t> مثل أقراص منع الحمل: هذه الأقراص تحتوي على نسبة مرتفعة من </a:t>
            </a:r>
            <a:r>
              <a:rPr lang="ar-SA" dirty="0" err="1" smtClean="0">
                <a:latin typeface="Traditional Arabic" pitchFamily="18" charset="-78"/>
                <a:cs typeface="Traditional Arabic" pitchFamily="18" charset="-78"/>
              </a:rPr>
              <a:t>الأستروجين</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والبروجستيرون</a:t>
            </a:r>
            <a:r>
              <a:rPr lang="ar-SA" dirty="0" smtClean="0">
                <a:latin typeface="Traditional Arabic" pitchFamily="18" charset="-78"/>
                <a:cs typeface="Traditional Arabic" pitchFamily="18" charset="-78"/>
              </a:rPr>
              <a:t> اللذان يمنعا إفراز هرمون </a:t>
            </a:r>
            <a:r>
              <a:rPr lang="en-US" dirty="0" smtClean="0">
                <a:latin typeface="Traditional Arabic" pitchFamily="18" charset="-78"/>
                <a:cs typeface="Traditional Arabic" pitchFamily="18" charset="-78"/>
              </a:rPr>
              <a:t>FSH </a:t>
            </a:r>
            <a:r>
              <a:rPr lang="ar-SA" dirty="0" smtClean="0">
                <a:latin typeface="Traditional Arabic" pitchFamily="18" charset="-78"/>
                <a:cs typeface="Traditional Arabic" pitchFamily="18" charset="-78"/>
              </a:rPr>
              <a:t> من الغدة النخامية مما يمنع نمو الحويصلة ونضوج البويضة.</a:t>
            </a:r>
          </a:p>
          <a:p>
            <a:pPr>
              <a:buFont typeface="Wingdings" pitchFamily="2" charset="2"/>
              <a:buChar char="§"/>
            </a:pPr>
            <a:r>
              <a:rPr lang="ar-SA" dirty="0" smtClean="0">
                <a:latin typeface="Traditional Arabic" pitchFamily="18" charset="-78"/>
                <a:cs typeface="Traditional Arabic" pitchFamily="18" charset="-78"/>
              </a:rPr>
              <a:t>وسائل تمنع انغراس الجنين المتكون في جدار الرحم ولكنها لا تمنع الإخصاب.</a:t>
            </a:r>
            <a:endParaRPr lang="he-IL" dirty="0">
              <a:latin typeface="Traditional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188640"/>
            <a:ext cx="8579296" cy="6336704"/>
          </a:xfrm>
        </p:spPr>
        <p:txBody>
          <a:bodyPr>
            <a:noAutofit/>
          </a:bodyPr>
          <a:lstStyle/>
          <a:p>
            <a:pPr algn="just">
              <a:lnSpc>
                <a:spcPct val="160000"/>
              </a:lnSpc>
              <a:buNone/>
            </a:pPr>
            <a:r>
              <a:rPr lang="ar-SA" dirty="0" smtClean="0">
                <a:latin typeface="Traditional Arabic" pitchFamily="18" charset="-78"/>
                <a:cs typeface="Traditional Arabic" pitchFamily="18" charset="-78"/>
              </a:rPr>
              <a:t>   هنالك ثدييات لا توجد لها مشيمة مثل </a:t>
            </a:r>
            <a:r>
              <a:rPr lang="ar-SA" b="1" dirty="0" smtClean="0">
                <a:latin typeface="Traditional Arabic" pitchFamily="18" charset="-78"/>
                <a:cs typeface="Traditional Arabic" pitchFamily="18" charset="-78"/>
              </a:rPr>
              <a:t>الحيوانات الجرابية </a:t>
            </a:r>
            <a:r>
              <a:rPr lang="ar-SA" dirty="0" err="1" smtClean="0">
                <a:latin typeface="Traditional Arabic" pitchFamily="18" charset="-78"/>
                <a:cs typeface="Traditional Arabic" pitchFamily="18" charset="-78"/>
              </a:rPr>
              <a:t>كالكنغر</a:t>
            </a:r>
            <a:r>
              <a:rPr lang="ar-SA" dirty="0" smtClean="0">
                <a:latin typeface="Traditional Arabic" pitchFamily="18" charset="-78"/>
                <a:cs typeface="Traditional Arabic" pitchFamily="18" charset="-78"/>
              </a:rPr>
              <a:t>، فلا يستطيع الجنين عند هذه الثدييات أن يكمل تطوره في الرحم بل يولد في مرحلة مبكرة من تطوره.</a:t>
            </a:r>
          </a:p>
          <a:p>
            <a:pPr algn="just">
              <a:lnSpc>
                <a:spcPct val="160000"/>
              </a:lnSpc>
              <a:buNone/>
            </a:pPr>
            <a:r>
              <a:rPr lang="ar-SA" dirty="0" smtClean="0">
                <a:latin typeface="Traditional Arabic" pitchFamily="18" charset="-78"/>
                <a:cs typeface="Traditional Arabic" pitchFamily="18" charset="-78"/>
              </a:rPr>
              <a:t>   صغار </a:t>
            </a:r>
            <a:r>
              <a:rPr lang="ar-SA" dirty="0" err="1" smtClean="0">
                <a:latin typeface="Traditional Arabic" pitchFamily="18" charset="-78"/>
                <a:cs typeface="Traditional Arabic" pitchFamily="18" charset="-78"/>
              </a:rPr>
              <a:t>الكنغر</a:t>
            </a:r>
            <a:r>
              <a:rPr lang="ar-SA" dirty="0" smtClean="0">
                <a:latin typeface="Traditional Arabic" pitchFamily="18" charset="-78"/>
                <a:cs typeface="Traditional Arabic" pitchFamily="18" charset="-78"/>
              </a:rPr>
              <a:t> تولد بعد </a:t>
            </a:r>
            <a:r>
              <a:rPr lang="en-US" dirty="0" smtClean="0">
                <a:latin typeface="Traditional Arabic" pitchFamily="18" charset="-78"/>
                <a:cs typeface="Traditional Arabic" pitchFamily="18" charset="-78"/>
              </a:rPr>
              <a:t>36</a:t>
            </a:r>
            <a:r>
              <a:rPr lang="ar-SA" dirty="0" smtClean="0">
                <a:latin typeface="Traditional Arabic" pitchFamily="18" charset="-78"/>
                <a:cs typeface="Traditional Arabic" pitchFamily="18" charset="-78"/>
              </a:rPr>
              <a:t> يوم، ويزن الواحد أقل من غرام، بعد الولادة يكمل المولود تطوره داخل </a:t>
            </a:r>
            <a:r>
              <a:rPr lang="ar-SA" dirty="0" err="1" smtClean="0">
                <a:latin typeface="Traditional Arabic" pitchFamily="18" charset="-78"/>
                <a:cs typeface="Traditional Arabic" pitchFamily="18" charset="-78"/>
              </a:rPr>
              <a:t>جراب </a:t>
            </a:r>
            <a:r>
              <a:rPr lang="ar-SA" dirty="0" smtClean="0">
                <a:latin typeface="Traditional Arabic" pitchFamily="18" charset="-78"/>
                <a:cs typeface="Traditional Arabic" pitchFamily="18" charset="-78"/>
              </a:rPr>
              <a:t>(كيس) بحيث توجد فيه حلمات الحليب وهنالك يكمل تطوره ويستمر بالرضاعة </a:t>
            </a:r>
            <a:r>
              <a:rPr lang="en-US" dirty="0" smtClean="0">
                <a:latin typeface="Traditional Arabic" pitchFamily="18" charset="-78"/>
                <a:cs typeface="Traditional Arabic" pitchFamily="18" charset="-78"/>
              </a:rPr>
              <a:t>300</a:t>
            </a:r>
            <a:r>
              <a:rPr lang="ar-SA" dirty="0" smtClean="0">
                <a:latin typeface="Traditional Arabic" pitchFamily="18" charset="-78"/>
                <a:cs typeface="Traditional Arabic" pitchFamily="18" charset="-78"/>
              </a:rPr>
              <a:t> يوم حتى يصل إلى وزن </a:t>
            </a:r>
            <a:r>
              <a:rPr lang="en-US" dirty="0" smtClean="0">
                <a:latin typeface="Traditional Arabic" pitchFamily="18" charset="-78"/>
                <a:cs typeface="Traditional Arabic" pitchFamily="18" charset="-78"/>
              </a:rPr>
              <a:t>5</a:t>
            </a:r>
            <a:r>
              <a:rPr lang="ar-SA" dirty="0" smtClean="0">
                <a:latin typeface="Traditional Arabic" pitchFamily="18" charset="-78"/>
                <a:cs typeface="Traditional Arabic" pitchFamily="18" charset="-78"/>
              </a:rPr>
              <a:t> كغم بعدها يخرج من الكيس ولكن يبقى قريب من الأم يرضع من حليبها حتى يبلغ </a:t>
            </a:r>
            <a:r>
              <a:rPr lang="en-US" dirty="0" smtClean="0">
                <a:latin typeface="Traditional Arabic" pitchFamily="18" charset="-78"/>
                <a:cs typeface="Traditional Arabic" pitchFamily="18" charset="-78"/>
              </a:rPr>
              <a:t>1.5</a:t>
            </a:r>
            <a:r>
              <a:rPr lang="ar-SA" dirty="0" smtClean="0">
                <a:latin typeface="Traditional Arabic" pitchFamily="18" charset="-78"/>
                <a:cs typeface="Traditional Arabic" pitchFamily="18" charset="-78"/>
              </a:rPr>
              <a:t> سنة.</a:t>
            </a:r>
            <a:endParaRPr lang="he-IL" dirty="0">
              <a:latin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131840" y="260648"/>
            <a:ext cx="3024336" cy="1080120"/>
          </a:xfrm>
        </p:spPr>
        <p:style>
          <a:lnRef idx="2">
            <a:schemeClr val="dk1"/>
          </a:lnRef>
          <a:fillRef idx="1">
            <a:schemeClr val="lt1"/>
          </a:fillRef>
          <a:effectRef idx="0">
            <a:schemeClr val="dk1"/>
          </a:effectRef>
          <a:fontRef idx="minor">
            <a:schemeClr val="dk1"/>
          </a:fontRef>
        </p:style>
        <p:txBody>
          <a:bodyPr>
            <a:normAutofit/>
          </a:bodyPr>
          <a:lstStyle/>
          <a:p>
            <a:r>
              <a:rPr lang="ar-SA" sz="4000" b="1" dirty="0" smtClean="0">
                <a:latin typeface="Traditional Arabic" pitchFamily="18" charset="-78"/>
                <a:cs typeface="Traditional Arabic" pitchFamily="18" charset="-78"/>
              </a:rPr>
              <a:t>الخلية المنوية</a:t>
            </a:r>
            <a:endParaRPr lang="he-IL" sz="4000" b="1" dirty="0">
              <a:latin typeface="Traditional Arabic" pitchFamily="18" charset="-78"/>
            </a:endParaRPr>
          </a:p>
        </p:txBody>
      </p:sp>
      <p:sp>
        <p:nvSpPr>
          <p:cNvPr id="3" name="מציין מיקום תוכן 2"/>
          <p:cNvSpPr>
            <a:spLocks noGrp="1"/>
          </p:cNvSpPr>
          <p:nvPr>
            <p:ph idx="1"/>
          </p:nvPr>
        </p:nvSpPr>
        <p:spPr>
          <a:xfrm>
            <a:off x="395536" y="1484784"/>
            <a:ext cx="8363272" cy="4925144"/>
          </a:xfrm>
        </p:spPr>
        <p:txBody>
          <a:bodyPr>
            <a:normAutofit fontScale="92500" lnSpcReduction="20000"/>
          </a:bodyPr>
          <a:lstStyle/>
          <a:p>
            <a:pPr algn="just">
              <a:lnSpc>
                <a:spcPct val="150000"/>
              </a:lnSpc>
              <a:buNone/>
            </a:pPr>
            <a:r>
              <a:rPr lang="ar-SA" dirty="0"/>
              <a:t> </a:t>
            </a:r>
            <a:r>
              <a:rPr lang="ar-SA" dirty="0" smtClean="0"/>
              <a:t>  </a:t>
            </a:r>
            <a:r>
              <a:rPr lang="ar-SA" dirty="0" smtClean="0">
                <a:latin typeface="Traditional Arabic" pitchFamily="18" charset="-78"/>
                <a:cs typeface="Traditional Arabic" pitchFamily="18" charset="-78"/>
              </a:rPr>
              <a:t>تتكون الخلايا المنوية في الخصية داخل أنابيب ملتوية تسمى الأنابيب المنوية، تصب الأنابيب المنوية داخل </a:t>
            </a:r>
            <a:r>
              <a:rPr lang="ar-SA" dirty="0" smtClean="0">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شبكة أنابيب قصيرة والتي </a:t>
            </a:r>
            <a:r>
              <a:rPr lang="ar-SA" dirty="0" smtClean="0">
                <a:latin typeface="Traditional Arabic" pitchFamily="18" charset="-78"/>
                <a:cs typeface="Traditional Arabic" pitchFamily="18" charset="-78"/>
              </a:rPr>
              <a:t>تتحد في </a:t>
            </a:r>
            <a:r>
              <a:rPr lang="ar-SA" dirty="0" smtClean="0">
                <a:latin typeface="Traditional Arabic" pitchFamily="18" charset="-78"/>
                <a:cs typeface="Traditional Arabic" pitchFamily="18" charset="-78"/>
              </a:rPr>
              <a:t>مجموعة من الأنابيب الخارجة المتصلة بأنبوب واسع تخزن فيه الخلايا المنوية إلى حين إخراجها</a:t>
            </a:r>
          </a:p>
          <a:p>
            <a:pPr algn="just">
              <a:lnSpc>
                <a:spcPct val="150000"/>
              </a:lnSpc>
              <a:buNone/>
            </a:pPr>
            <a:r>
              <a:rPr lang="ar-SA" dirty="0" smtClean="0">
                <a:latin typeface="Traditional Arabic" pitchFamily="18" charset="-78"/>
                <a:cs typeface="Traditional Arabic" pitchFamily="18" charset="-78"/>
              </a:rPr>
              <a:t>   والذي يسمى بربخ.</a:t>
            </a:r>
          </a:p>
          <a:p>
            <a:pPr algn="just">
              <a:lnSpc>
                <a:spcPct val="150000"/>
              </a:lnSpc>
              <a:buNone/>
            </a:pPr>
            <a:r>
              <a:rPr lang="ar-SA" dirty="0" smtClean="0">
                <a:latin typeface="Traditional Arabic" pitchFamily="18" charset="-78"/>
                <a:cs typeface="Traditional Arabic" pitchFamily="18" charset="-78"/>
              </a:rPr>
              <a:t>  بين الأنابيب المنوية يوجد نسيج بيني والذي يحتوي على خلايا منتجة للهورمونات</a:t>
            </a:r>
          </a:p>
          <a:p>
            <a:pPr algn="just">
              <a:lnSpc>
                <a:spcPct val="150000"/>
              </a:lnSpc>
              <a:buNone/>
            </a:pPr>
            <a:r>
              <a:rPr lang="ar-SA" dirty="0" smtClean="0">
                <a:latin typeface="Traditional Arabic" pitchFamily="18" charset="-78"/>
                <a:cs typeface="Traditional Arabic" pitchFamily="18" charset="-78"/>
              </a:rPr>
              <a:t>  تسمى خلايا </a:t>
            </a:r>
            <a:r>
              <a:rPr lang="ar-SA" b="1" dirty="0" smtClean="0">
                <a:latin typeface="Traditional Arabic" pitchFamily="18" charset="-78"/>
                <a:cs typeface="Traditional Arabic" pitchFamily="18" charset="-78"/>
              </a:rPr>
              <a:t>ليديج</a:t>
            </a:r>
            <a:r>
              <a:rPr lang="ar-SA" dirty="0" smtClean="0">
                <a:latin typeface="Traditional Arabic" pitchFamily="18" charset="-78"/>
                <a:cs typeface="Traditional Arabic" pitchFamily="18" charset="-78"/>
              </a:rPr>
              <a:t>، هذه الخلايا تعتبر المصدر الرئيسي للهرمونات الجنسية الذكرية</a:t>
            </a:r>
          </a:p>
          <a:p>
            <a:pPr algn="just">
              <a:lnSpc>
                <a:spcPct val="150000"/>
              </a:lnSpc>
              <a:buNone/>
            </a:pP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تستوستيرون).</a:t>
            </a:r>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476672"/>
            <a:ext cx="8589640" cy="5688632"/>
          </a:xfrm>
        </p:spPr>
        <p:txBody>
          <a:bodyPr>
            <a:normAutofit/>
          </a:bodyPr>
          <a:lstStyle/>
          <a:p>
            <a:pPr algn="just">
              <a:lnSpc>
                <a:spcPct val="150000"/>
              </a:lnSpc>
              <a:buNone/>
            </a:pPr>
            <a:r>
              <a:rPr lang="ar-SA" dirty="0" smtClean="0">
                <a:latin typeface="Traditional Arabic" pitchFamily="18" charset="-78"/>
                <a:cs typeface="Traditional Arabic" pitchFamily="18" charset="-78"/>
              </a:rPr>
              <a:t>   تتكون الخلايا المنوية من النسيج الطلائي الذي يبطن الأنابيب المنوية من الداخل، يحتوي هذا النسيج على خلايا تسمى خلايا </a:t>
            </a:r>
            <a:r>
              <a:rPr lang="ar-SA" b="1" dirty="0" err="1" smtClean="0">
                <a:latin typeface="Traditional Arabic" pitchFamily="18" charset="-78"/>
                <a:cs typeface="Traditional Arabic" pitchFamily="18" charset="-78"/>
              </a:rPr>
              <a:t>سييرتولي</a:t>
            </a:r>
            <a:r>
              <a:rPr lang="ar-SA" dirty="0" smtClean="0">
                <a:latin typeface="Traditional Arabic" pitchFamily="18" charset="-78"/>
                <a:cs typeface="Traditional Arabic" pitchFamily="18" charset="-78"/>
              </a:rPr>
              <a:t> التي تفرز مواد مختلفة تحفز انتاج الخلايا المنوية.</a:t>
            </a:r>
          </a:p>
          <a:p>
            <a:pPr algn="just">
              <a:lnSpc>
                <a:spcPct val="150000"/>
              </a:lnSpc>
              <a:buNone/>
            </a:pPr>
            <a:r>
              <a:rPr lang="ar-SA" dirty="0" smtClean="0">
                <a:latin typeface="Traditional Arabic" pitchFamily="18" charset="-78"/>
                <a:cs typeface="Traditional Arabic" pitchFamily="18" charset="-78"/>
              </a:rPr>
              <a:t>   خلايا الأصل التي تتطور منها الخلايا المنوية تدعى </a:t>
            </a:r>
            <a:r>
              <a:rPr lang="ar-SA" dirty="0" err="1" smtClean="0">
                <a:latin typeface="Traditional Arabic" pitchFamily="18" charset="-78"/>
                <a:cs typeface="Traditional Arabic" pitchFamily="18" charset="-78"/>
              </a:rPr>
              <a:t>سبيرماتوجونيا</a:t>
            </a:r>
            <a:r>
              <a:rPr lang="ar-SA" dirty="0" smtClean="0">
                <a:latin typeface="Traditional Arabic" pitchFamily="18" charset="-78"/>
                <a:cs typeface="Traditional Arabic" pitchFamily="18" charset="-78"/>
              </a:rPr>
              <a:t> وهي خلايا ثنائية المجموعة </a:t>
            </a:r>
            <a:r>
              <a:rPr lang="ar-SA" dirty="0" err="1" smtClean="0">
                <a:latin typeface="Traditional Arabic" pitchFamily="18" charset="-78"/>
                <a:cs typeface="Traditional Arabic" pitchFamily="18" charset="-78"/>
              </a:rPr>
              <a:t>الكروموسومية</a:t>
            </a:r>
            <a:r>
              <a:rPr lang="ar-SA" dirty="0" smtClean="0">
                <a:latin typeface="Traditional Arabic" pitchFamily="18" charset="-78"/>
                <a:cs typeface="Traditional Arabic" pitchFamily="18" charset="-78"/>
              </a:rPr>
              <a:t>. هذه الخلايا تكون في فترة الطفولة في حالة خمول، تبدأ بانقسام </a:t>
            </a:r>
            <a:r>
              <a:rPr lang="ar-SA" dirty="0" err="1" smtClean="0">
                <a:latin typeface="Traditional Arabic" pitchFamily="18" charset="-78"/>
                <a:cs typeface="Traditional Arabic" pitchFamily="18" charset="-78"/>
              </a:rPr>
              <a:t>الميتوزا</a:t>
            </a:r>
            <a:r>
              <a:rPr lang="ar-SA" dirty="0" smtClean="0">
                <a:latin typeface="Traditional Arabic" pitchFamily="18" charset="-78"/>
                <a:cs typeface="Traditional Arabic" pitchFamily="18" charset="-78"/>
              </a:rPr>
              <a:t> في المراحل المبكرة من سن البلوغ لتكون مخزن من الخلايا القادرة على انتاج الخلايا المنوية.</a:t>
            </a:r>
            <a:endParaRPr lang="he-IL" dirty="0">
              <a:latin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79712" y="332656"/>
            <a:ext cx="4968552" cy="1143000"/>
          </a:xfrm>
        </p:spPr>
        <p:style>
          <a:lnRef idx="2">
            <a:schemeClr val="dk1"/>
          </a:lnRef>
          <a:fillRef idx="1">
            <a:schemeClr val="lt1"/>
          </a:fillRef>
          <a:effectRef idx="0">
            <a:schemeClr val="dk1"/>
          </a:effectRef>
          <a:fontRef idx="minor">
            <a:schemeClr val="dk1"/>
          </a:fontRef>
        </p:style>
        <p:txBody>
          <a:bodyPr>
            <a:normAutofit/>
          </a:bodyPr>
          <a:lstStyle/>
          <a:p>
            <a:r>
              <a:rPr lang="ar-SA" sz="3600" b="1" dirty="0" smtClean="0">
                <a:latin typeface="Traditional Arabic" pitchFamily="18" charset="-78"/>
                <a:cs typeface="Traditional Arabic" pitchFamily="18" charset="-78"/>
              </a:rPr>
              <a:t>مبنى الخلية المنوية</a:t>
            </a:r>
            <a:endParaRPr lang="he-IL" sz="3600" b="1" dirty="0">
              <a:latin typeface="Traditional Arabic" pitchFamily="18" charset="-78"/>
            </a:endParaRPr>
          </a:p>
        </p:txBody>
      </p:sp>
      <p:sp>
        <p:nvSpPr>
          <p:cNvPr id="3" name="מציין מיקום תוכן 2"/>
          <p:cNvSpPr>
            <a:spLocks noGrp="1"/>
          </p:cNvSpPr>
          <p:nvPr>
            <p:ph idx="1"/>
          </p:nvPr>
        </p:nvSpPr>
        <p:spPr>
          <a:xfrm>
            <a:off x="395536" y="1772816"/>
            <a:ext cx="8229600" cy="4525963"/>
          </a:xfrm>
        </p:spPr>
        <p:txBody>
          <a:bodyPr/>
          <a:lstStyle/>
          <a:p>
            <a:pPr algn="just">
              <a:lnSpc>
                <a:spcPct val="150000"/>
              </a:lnSpc>
              <a:buFont typeface="Wingdings" pitchFamily="2" charset="2"/>
              <a:buChar char="§"/>
            </a:pPr>
            <a:r>
              <a:rPr lang="ar-SA" dirty="0" smtClean="0">
                <a:latin typeface="Traditional Arabic" pitchFamily="18" charset="-78"/>
                <a:cs typeface="Traditional Arabic" pitchFamily="18" charset="-78"/>
              </a:rPr>
              <a:t> للخلية المنوية مبنى مميز: رأس وجسم وذنب</a:t>
            </a:r>
            <a:r>
              <a:rPr lang="ar-SA" dirty="0" smtClean="0">
                <a:latin typeface="Traditional Arabic" pitchFamily="18" charset="-78"/>
              </a:rPr>
              <a:t>.</a:t>
            </a:r>
          </a:p>
          <a:p>
            <a:pPr algn="just">
              <a:lnSpc>
                <a:spcPct val="150000"/>
              </a:lnSpc>
              <a:buFont typeface="Wingdings" pitchFamily="2" charset="2"/>
              <a:buChar char="§"/>
            </a:pPr>
            <a:r>
              <a:rPr lang="ar-SA" dirty="0" smtClean="0">
                <a:latin typeface="Traditional Arabic" pitchFamily="18" charset="-78"/>
                <a:cs typeface="Traditional Arabic" pitchFamily="18" charset="-78"/>
              </a:rPr>
              <a:t>النواة تتواجد في رأس الخلية المغطى </a:t>
            </a:r>
            <a:r>
              <a:rPr lang="ar-SA" dirty="0" err="1" smtClean="0">
                <a:latin typeface="Traditional Arabic" pitchFamily="18" charset="-78"/>
                <a:cs typeface="Traditional Arabic" pitchFamily="18" charset="-78"/>
              </a:rPr>
              <a:t>بالاكروسوم</a:t>
            </a:r>
            <a:r>
              <a:rPr lang="ar-SA" dirty="0" smtClean="0">
                <a:latin typeface="Traditional Arabic" pitchFamily="18" charset="-78"/>
                <a:cs typeface="Traditional Arabic" pitchFamily="18" charset="-78"/>
              </a:rPr>
              <a:t> ”حويصلة تحتوي على انزيمات محللة </a:t>
            </a:r>
            <a:r>
              <a:rPr lang="ar-SA" dirty="0" err="1" smtClean="0">
                <a:latin typeface="Traditional Arabic" pitchFamily="18" charset="-78"/>
                <a:cs typeface="Traditional Arabic" pitchFamily="18" charset="-78"/>
              </a:rPr>
              <a:t>للزلال“.</a:t>
            </a:r>
            <a:endParaRPr lang="ar-SA" dirty="0" smtClean="0">
              <a:latin typeface="Traditional Arabic" pitchFamily="18" charset="-78"/>
              <a:cs typeface="Traditional Arabic" pitchFamily="18" charset="-78"/>
            </a:endParaRPr>
          </a:p>
          <a:p>
            <a:pPr algn="just">
              <a:lnSpc>
                <a:spcPct val="150000"/>
              </a:lnSpc>
              <a:buFont typeface="Wingdings" pitchFamily="2" charset="2"/>
              <a:buChar char="§"/>
            </a:pPr>
            <a:r>
              <a:rPr lang="ar-SA" dirty="0" smtClean="0">
                <a:latin typeface="Traditional Arabic" pitchFamily="18" charset="-78"/>
                <a:cs typeface="Traditional Arabic" pitchFamily="18" charset="-78"/>
              </a:rPr>
              <a:t>جسم الخلية يحتوي على </a:t>
            </a:r>
            <a:r>
              <a:rPr lang="ar-SA" dirty="0" err="1" smtClean="0">
                <a:latin typeface="Traditional Arabic" pitchFamily="18" charset="-78"/>
                <a:cs typeface="Traditional Arabic" pitchFamily="18" charset="-78"/>
              </a:rPr>
              <a:t>ميتوكوندريا</a:t>
            </a:r>
            <a:r>
              <a:rPr lang="ar-SA" dirty="0" smtClean="0">
                <a:latin typeface="Traditional Arabic" pitchFamily="18" charset="-78"/>
                <a:cs typeface="Traditional Arabic" pitchFamily="18" charset="-78"/>
              </a:rPr>
              <a:t> - مصدر طاقة لحركة الخلية المنوية.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994122"/>
          </a:xfrm>
        </p:spPr>
        <p:txBody>
          <a:bodyPr/>
          <a:lstStyle/>
          <a:p>
            <a:r>
              <a:rPr lang="ar-SA" sz="4000" b="1" dirty="0" smtClean="0">
                <a:latin typeface="Traditional Arabic" pitchFamily="18" charset="-78"/>
                <a:cs typeface="Traditional Arabic" pitchFamily="18" charset="-78"/>
              </a:rPr>
              <a:t>البويضة</a:t>
            </a:r>
            <a:endParaRPr lang="he-IL" sz="4000" b="1" dirty="0">
              <a:latin typeface="Traditional Arabic" pitchFamily="18" charset="-78"/>
            </a:endParaRPr>
          </a:p>
        </p:txBody>
      </p:sp>
      <p:sp>
        <p:nvSpPr>
          <p:cNvPr id="3" name="מציין מיקום תוכן 2"/>
          <p:cNvSpPr>
            <a:spLocks noGrp="1"/>
          </p:cNvSpPr>
          <p:nvPr>
            <p:ph idx="1"/>
          </p:nvPr>
        </p:nvSpPr>
        <p:spPr>
          <a:xfrm>
            <a:off x="251520" y="1196752"/>
            <a:ext cx="8686800" cy="5400600"/>
          </a:xfrm>
        </p:spPr>
        <p:txBody>
          <a:bodyPr>
            <a:normAutofit lnSpcReduction="10000"/>
          </a:bodyPr>
          <a:lstStyle/>
          <a:p>
            <a:pPr algn="just">
              <a:lnSpc>
                <a:spcPct val="150000"/>
              </a:lnSpc>
              <a:buFont typeface="Wingdings" pitchFamily="2" charset="2"/>
              <a:buChar char="§"/>
            </a:pPr>
            <a:r>
              <a:rPr lang="ar-SA" dirty="0" smtClean="0">
                <a:latin typeface="Traditional Arabic" pitchFamily="18" charset="-78"/>
                <a:cs typeface="Traditional Arabic" pitchFamily="18" charset="-78"/>
              </a:rPr>
              <a:t>تتكون البويضات في المبيض بواسطة عملية الانقسام </a:t>
            </a:r>
            <a:r>
              <a:rPr lang="ar-SA" dirty="0" err="1" smtClean="0">
                <a:latin typeface="Traditional Arabic" pitchFamily="18" charset="-78"/>
                <a:cs typeface="Traditional Arabic" pitchFamily="18" charset="-78"/>
              </a:rPr>
              <a:t>الميوزي</a:t>
            </a:r>
            <a:r>
              <a:rPr lang="ar-SA" dirty="0" smtClean="0">
                <a:latin typeface="Traditional Arabic" pitchFamily="18" charset="-78"/>
                <a:cs typeface="Traditional Arabic" pitchFamily="18" charset="-78"/>
              </a:rPr>
              <a:t> التي تتوقف في المرحلة </a:t>
            </a:r>
            <a:r>
              <a:rPr lang="ar-SA" dirty="0" err="1" smtClean="0">
                <a:latin typeface="Traditional Arabic" pitchFamily="18" charset="-78"/>
                <a:cs typeface="Traditional Arabic" pitchFamily="18" charset="-78"/>
              </a:rPr>
              <a:t>الأولى.</a:t>
            </a:r>
            <a:r>
              <a:rPr lang="ar-SA" dirty="0" smtClean="0">
                <a:latin typeface="Traditional Arabic" pitchFamily="18" charset="-78"/>
                <a:cs typeface="Traditional Arabic" pitchFamily="18" charset="-78"/>
              </a:rPr>
              <a:t> </a:t>
            </a:r>
          </a:p>
          <a:p>
            <a:pPr algn="just">
              <a:lnSpc>
                <a:spcPct val="150000"/>
              </a:lnSpc>
              <a:buFont typeface="Wingdings" pitchFamily="2" charset="2"/>
              <a:buChar char="§"/>
            </a:pPr>
            <a:r>
              <a:rPr lang="ar-SA" dirty="0" smtClean="0">
                <a:latin typeface="Traditional Arabic" pitchFamily="18" charset="-78"/>
                <a:cs typeface="Traditional Arabic" pitchFamily="18" charset="-78"/>
              </a:rPr>
              <a:t>تحاط كل بويضة بغلاف يسمى الحويصلة الأولية.</a:t>
            </a:r>
          </a:p>
          <a:p>
            <a:pPr algn="just">
              <a:lnSpc>
                <a:spcPct val="150000"/>
              </a:lnSpc>
              <a:buFont typeface="Wingdings" pitchFamily="2" charset="2"/>
              <a:buChar char="§"/>
            </a:pPr>
            <a:r>
              <a:rPr lang="ar-SA" dirty="0" smtClean="0">
                <a:latin typeface="Traditional Arabic" pitchFamily="18" charset="-78"/>
                <a:cs typeface="Traditional Arabic" pitchFamily="18" charset="-78"/>
              </a:rPr>
              <a:t>تتكون الحويصلات الأولية منذ المرحلة الجنينية.</a:t>
            </a:r>
          </a:p>
          <a:p>
            <a:pPr algn="just">
              <a:lnSpc>
                <a:spcPct val="150000"/>
              </a:lnSpc>
              <a:buFont typeface="Wingdings" pitchFamily="2" charset="2"/>
              <a:buChar char="§"/>
            </a:pPr>
            <a:r>
              <a:rPr lang="ar-SA" dirty="0" smtClean="0">
                <a:latin typeface="Traditional Arabic" pitchFamily="18" charset="-78"/>
                <a:cs typeface="Traditional Arabic" pitchFamily="18" charset="-78"/>
              </a:rPr>
              <a:t>عند وصول الأنثى إلى سن البلوغ الجنسي تبدأ الحويصلة الأولية بالنمو والنضوج حتى تصل إلى أقصى حد من نموها وتسمى </a:t>
            </a:r>
            <a:r>
              <a:rPr lang="ar-SA" b="1" dirty="0" smtClean="0">
                <a:latin typeface="Traditional Arabic" pitchFamily="18" charset="-78"/>
                <a:cs typeface="Traditional Arabic" pitchFamily="18" charset="-78"/>
              </a:rPr>
              <a:t>حويصلة </a:t>
            </a:r>
            <a:r>
              <a:rPr lang="ar-SA" b="1" dirty="0" err="1" smtClean="0">
                <a:latin typeface="Traditional Arabic" pitchFamily="18" charset="-78"/>
                <a:cs typeface="Traditional Arabic" pitchFamily="18" charset="-78"/>
              </a:rPr>
              <a:t>جراف</a:t>
            </a:r>
            <a:r>
              <a:rPr lang="ar-SA" dirty="0" err="1" smtClean="0">
                <a:latin typeface="Traditional Arabic" pitchFamily="18" charset="-78"/>
                <a:cs typeface="Traditional Arabic" pitchFamily="18" charset="-78"/>
              </a:rPr>
              <a:t>.</a:t>
            </a:r>
            <a:endParaRPr lang="ar-SA" dirty="0" smtClean="0">
              <a:latin typeface="Traditional Arabic" pitchFamily="18" charset="-78"/>
              <a:cs typeface="Traditional Arabic" pitchFamily="18" charset="-78"/>
            </a:endParaRPr>
          </a:p>
          <a:p>
            <a:pPr algn="just">
              <a:lnSpc>
                <a:spcPct val="150000"/>
              </a:lnSpc>
              <a:buFont typeface="Wingdings" pitchFamily="2" charset="2"/>
              <a:buChar char="§"/>
            </a:pPr>
            <a:r>
              <a:rPr lang="ar-SA" dirty="0" smtClean="0">
                <a:latin typeface="Traditional Arabic" pitchFamily="18" charset="-78"/>
                <a:cs typeface="Traditional Arabic" pitchFamily="18" charset="-78"/>
              </a:rPr>
              <a:t>نضوج الحويصلة بتأثير </a:t>
            </a:r>
            <a:r>
              <a:rPr lang="ar-SA" dirty="0" err="1" smtClean="0">
                <a:latin typeface="Traditional Arabic" pitchFamily="18" charset="-78"/>
                <a:cs typeface="Traditional Arabic" pitchFamily="18" charset="-78"/>
              </a:rPr>
              <a:t>هورمون</a:t>
            </a:r>
            <a:r>
              <a:rPr lang="ar-SA" dirty="0" smtClean="0">
                <a:latin typeface="Traditional Arabic" pitchFamily="18" charset="-78"/>
                <a:cs typeface="Traditional Arabic" pitchFamily="18" charset="-78"/>
              </a:rPr>
              <a:t> </a:t>
            </a:r>
            <a:r>
              <a:rPr lang="en-US" dirty="0" smtClean="0">
                <a:latin typeface="Traditional Arabic" pitchFamily="18" charset="-78"/>
                <a:cs typeface="Traditional Arabic" pitchFamily="18" charset="-78"/>
              </a:rPr>
              <a:t>FSH</a:t>
            </a:r>
            <a:r>
              <a:rPr lang="ar-SA" dirty="0" err="1" smtClean="0">
                <a:latin typeface="Traditional Arabic" pitchFamily="18" charset="-78"/>
                <a:cs typeface="Traditional Arabic" pitchFamily="18" charset="-78"/>
              </a:rPr>
              <a:t>.</a:t>
            </a:r>
            <a:endParaRPr lang="ar-SA" dirty="0" smtClean="0">
              <a:latin typeface="Traditional Arabic" pitchFamily="18" charset="-78"/>
              <a:cs typeface="Traditional Arabic" pitchFamily="18" charset="-78"/>
            </a:endParaRPr>
          </a:p>
          <a:p>
            <a:pPr algn="just">
              <a:lnSpc>
                <a:spcPct val="150000"/>
              </a:lnSpc>
              <a:buFont typeface="Wingdings" pitchFamily="2" charset="2"/>
              <a:buChar char="§"/>
            </a:pPr>
            <a:endParaRPr lang="ar-SA" dirty="0" smtClean="0">
              <a:latin typeface="Traditional Arabic" pitchFamily="18" charset="-78"/>
              <a:cs typeface="Traditional Arabic" pitchFamily="18" charset="-78"/>
            </a:endParaRPr>
          </a:p>
          <a:p>
            <a:pPr algn="just">
              <a:lnSpc>
                <a:spcPct val="150000"/>
              </a:lnSpc>
              <a:buFont typeface="Wingdings" pitchFamily="2" charset="2"/>
              <a:buChar char="§"/>
            </a:pPr>
            <a:endParaRPr lang="he-IL" dirty="0">
              <a:latin typeface="Traditional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fontScale="92500"/>
          </a:bodyPr>
          <a:lstStyle/>
          <a:p>
            <a:pPr algn="just">
              <a:lnSpc>
                <a:spcPct val="150000"/>
              </a:lnSpc>
              <a:buFont typeface="Wingdings" pitchFamily="2" charset="2"/>
              <a:buChar char="§"/>
            </a:pPr>
            <a:r>
              <a:rPr lang="ar-SA" dirty="0" smtClean="0">
                <a:latin typeface="Traditional Arabic" pitchFamily="18" charset="-78"/>
                <a:cs typeface="Traditional Arabic" pitchFamily="18" charset="-78"/>
              </a:rPr>
              <a:t>تلتصق حويصلة جراف بجدار المبيض ويتشقق غلافها فتنطلق البويضة منها باتجاه قناة البيض (فالوب) وتسمى هذه العملية </a:t>
            </a:r>
            <a:r>
              <a:rPr lang="ar-SA" b="1" dirty="0" smtClean="0">
                <a:latin typeface="Traditional Arabic" pitchFamily="18" charset="-78"/>
                <a:cs typeface="Traditional Arabic" pitchFamily="18" charset="-78"/>
              </a:rPr>
              <a:t>إباضة</a:t>
            </a:r>
            <a:r>
              <a:rPr lang="ar-SA" dirty="0" smtClean="0">
                <a:latin typeface="Traditional Arabic" pitchFamily="18" charset="-78"/>
                <a:cs typeface="Traditional Arabic" pitchFamily="18" charset="-78"/>
              </a:rPr>
              <a:t>، وتحصل بتأثير هورمون</a:t>
            </a:r>
            <a:r>
              <a:rPr lang="ar-SA" dirty="0">
                <a:latin typeface="Traditional Arabic" pitchFamily="18" charset="-78"/>
                <a:cs typeface="Traditional Arabic" pitchFamily="18" charset="-78"/>
              </a:rPr>
              <a:t> </a:t>
            </a:r>
            <a:r>
              <a:rPr lang="en-US" dirty="0" smtClean="0">
                <a:latin typeface="Traditional Arabic" pitchFamily="18" charset="-78"/>
                <a:cs typeface="Traditional Arabic" pitchFamily="18" charset="-78"/>
              </a:rPr>
              <a:t>LH</a:t>
            </a:r>
            <a:r>
              <a:rPr lang="ar-SA" dirty="0" err="1" smtClean="0">
                <a:latin typeface="Traditional Arabic" pitchFamily="18" charset="-78"/>
                <a:cs typeface="Traditional Arabic" pitchFamily="18" charset="-78"/>
              </a:rPr>
              <a:t>.</a:t>
            </a:r>
            <a:endParaRPr lang="ar-SA" dirty="0" smtClean="0">
              <a:latin typeface="Traditional Arabic" pitchFamily="18" charset="-78"/>
              <a:cs typeface="Traditional Arabic" pitchFamily="18" charset="-78"/>
            </a:endParaRPr>
          </a:p>
          <a:p>
            <a:pPr algn="just">
              <a:lnSpc>
                <a:spcPct val="150000"/>
              </a:lnSpc>
              <a:buFont typeface="Wingdings" pitchFamily="2" charset="2"/>
              <a:buChar char="§"/>
            </a:pPr>
            <a:r>
              <a:rPr lang="ar-SA" dirty="0" smtClean="0">
                <a:latin typeface="Traditional Arabic" pitchFamily="18" charset="-78"/>
                <a:cs typeface="Traditional Arabic" pitchFamily="18" charset="-78"/>
              </a:rPr>
              <a:t>بعد خروج البويضة من حويصلة جراف يصبح لونها أصفر بسبب ترسب الدهنيات في خلاياها وتسمى -</a:t>
            </a:r>
            <a:r>
              <a:rPr lang="ar-SA" b="1" dirty="0" smtClean="0">
                <a:latin typeface="Traditional Arabic" pitchFamily="18" charset="-78"/>
                <a:cs typeface="Traditional Arabic" pitchFamily="18" charset="-78"/>
              </a:rPr>
              <a:t>الجسيم الأصفر</a:t>
            </a:r>
            <a:r>
              <a:rPr lang="ar-SA" dirty="0" smtClean="0">
                <a:latin typeface="Traditional Arabic" pitchFamily="18" charset="-78"/>
                <a:cs typeface="Traditional Arabic" pitchFamily="18" charset="-78"/>
              </a:rPr>
              <a:t>.</a:t>
            </a:r>
            <a:endParaRPr lang="ar-SA" dirty="0" smtClean="0">
              <a:latin typeface="Traditional Arabic" pitchFamily="18" charset="-78"/>
            </a:endParaRPr>
          </a:p>
          <a:p>
            <a:pPr algn="just">
              <a:lnSpc>
                <a:spcPct val="150000"/>
              </a:lnSpc>
              <a:buFont typeface="Wingdings" pitchFamily="2" charset="2"/>
              <a:buChar char="§"/>
            </a:pPr>
            <a:r>
              <a:rPr lang="ar-SA" dirty="0" smtClean="0">
                <a:latin typeface="Traditional Arabic" pitchFamily="18" charset="-78"/>
                <a:cs typeface="Traditional Arabic" pitchFamily="18" charset="-78"/>
              </a:rPr>
              <a:t>يفرز الجسيم الأصفر </a:t>
            </a:r>
            <a:r>
              <a:rPr lang="ar-SA" dirty="0" err="1" smtClean="0">
                <a:latin typeface="Traditional Arabic" pitchFamily="18" charset="-78"/>
                <a:cs typeface="Traditional Arabic" pitchFamily="18" charset="-78"/>
              </a:rPr>
              <a:t>هورمون</a:t>
            </a:r>
            <a:r>
              <a:rPr lang="ar-SA" dirty="0" smtClean="0">
                <a:latin typeface="Traditional Arabic" pitchFamily="18" charset="-78"/>
                <a:cs typeface="Traditional Arabic" pitchFamily="18" charset="-78"/>
              </a:rPr>
              <a:t> </a:t>
            </a:r>
            <a:r>
              <a:rPr lang="ar-SA" dirty="0" err="1" smtClean="0">
                <a:latin typeface="Traditional Arabic" pitchFamily="18" charset="-78"/>
                <a:cs typeface="Traditional Arabic" pitchFamily="18" charset="-78"/>
              </a:rPr>
              <a:t>ا</a:t>
            </a:r>
            <a:r>
              <a:rPr lang="ar-SA" b="1" dirty="0" err="1" smtClean="0">
                <a:latin typeface="Traditional Arabic" pitchFamily="18" charset="-78"/>
                <a:cs typeface="Traditional Arabic" pitchFamily="18" charset="-78"/>
              </a:rPr>
              <a:t>لبروجستيرون</a:t>
            </a:r>
            <a:r>
              <a:rPr lang="ar-SA" dirty="0" smtClean="0">
                <a:latin typeface="Traditional Arabic" pitchFamily="18" charset="-78"/>
                <a:cs typeface="Traditional Arabic" pitchFamily="18" charset="-78"/>
              </a:rPr>
              <a:t> الذي يهيئ الرحم لاستقبال الجنين.</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latin typeface="Traditional Arabic" pitchFamily="18" charset="-78"/>
                <a:cs typeface="Traditional Arabic" pitchFamily="18" charset="-78"/>
              </a:rPr>
              <a:t>الاخصاب</a:t>
            </a:r>
            <a:endParaRPr lang="he-IL" b="1" dirty="0">
              <a:latin typeface="Traditional Arabic" pitchFamily="18" charset="-78"/>
            </a:endParaRPr>
          </a:p>
        </p:txBody>
      </p:sp>
      <p:sp>
        <p:nvSpPr>
          <p:cNvPr id="3" name="מציין מיקום תוכן 2"/>
          <p:cNvSpPr>
            <a:spLocks noGrp="1"/>
          </p:cNvSpPr>
          <p:nvPr>
            <p:ph idx="1"/>
          </p:nvPr>
        </p:nvSpPr>
        <p:spPr>
          <a:xfrm>
            <a:off x="0" y="1600200"/>
            <a:ext cx="9144000" cy="5257800"/>
          </a:xfrm>
        </p:spPr>
        <p:txBody>
          <a:bodyPr>
            <a:normAutofit lnSpcReduction="10000"/>
          </a:bodyPr>
          <a:lstStyle/>
          <a:p>
            <a:pPr>
              <a:lnSpc>
                <a:spcPct val="150000"/>
              </a:lnSpc>
            </a:pPr>
            <a:r>
              <a:rPr lang="ar-SA" dirty="0" smtClean="0">
                <a:latin typeface="Traditional Arabic" pitchFamily="18" charset="-78"/>
                <a:cs typeface="Traditional Arabic" pitchFamily="18" charset="-78"/>
              </a:rPr>
              <a:t>اندماج الخلية المنوية مع البويضة وتكوين </a:t>
            </a:r>
            <a:r>
              <a:rPr lang="ar-SA" dirty="0" err="1" smtClean="0">
                <a:latin typeface="Traditional Arabic" pitchFamily="18" charset="-78"/>
                <a:cs typeface="Traditional Arabic" pitchFamily="18" charset="-78"/>
              </a:rPr>
              <a:t>لاقحة.</a:t>
            </a:r>
            <a:r>
              <a:rPr lang="ar-SA" dirty="0" smtClean="0">
                <a:latin typeface="Traditional Arabic" pitchFamily="18" charset="-78"/>
                <a:cs typeface="Traditional Arabic" pitchFamily="18" charset="-78"/>
              </a:rPr>
              <a:t> الذكر والأنثى تابعين لنفس النوع.</a:t>
            </a:r>
          </a:p>
          <a:p>
            <a:pPr>
              <a:lnSpc>
                <a:spcPct val="150000"/>
              </a:lnSpc>
            </a:pPr>
            <a:r>
              <a:rPr lang="ar-SA" dirty="0" smtClean="0">
                <a:latin typeface="Traditional Arabic" pitchFamily="18" charset="-78"/>
                <a:cs typeface="Traditional Arabic" pitchFamily="18" charset="-78"/>
              </a:rPr>
              <a:t>غلاف البويضة يحتوي على مستقبلات </a:t>
            </a:r>
            <a:r>
              <a:rPr lang="ar-SA" dirty="0" err="1" smtClean="0">
                <a:latin typeface="Traditional Arabic" pitchFamily="18" charset="-78"/>
                <a:cs typeface="Traditional Arabic" pitchFamily="18" charset="-78"/>
              </a:rPr>
              <a:t>زلالية</a:t>
            </a:r>
            <a:r>
              <a:rPr lang="ar-SA" dirty="0" smtClean="0">
                <a:latin typeface="Traditional Arabic" pitchFamily="18" charset="-78"/>
                <a:cs typeface="Traditional Arabic" pitchFamily="18" charset="-78"/>
              </a:rPr>
              <a:t> خاصة </a:t>
            </a:r>
            <a:r>
              <a:rPr lang="ar-SA" dirty="0" err="1" smtClean="0">
                <a:latin typeface="Traditional Arabic" pitchFamily="18" charset="-78"/>
                <a:cs typeface="Traditional Arabic" pitchFamily="18" charset="-78"/>
              </a:rPr>
              <a:t>بالنوع.</a:t>
            </a:r>
            <a:r>
              <a:rPr lang="ar-SA" dirty="0" smtClean="0">
                <a:latin typeface="Traditional Arabic" pitchFamily="18" charset="-78"/>
                <a:cs typeface="Traditional Arabic" pitchFamily="18" charset="-78"/>
              </a:rPr>
              <a:t> ارتباط الخلية المنوية بالبويضة يتم بواسطة مستقبلات توجد على البويضة. هذا التلاؤم موجود عند أفراد الذين ينتمون إلى نفس النوع.</a:t>
            </a:r>
          </a:p>
          <a:p>
            <a:pPr>
              <a:lnSpc>
                <a:spcPct val="150000"/>
              </a:lnSpc>
            </a:pPr>
            <a:r>
              <a:rPr lang="ar-SA" dirty="0" smtClean="0">
                <a:latin typeface="Traditional Arabic" pitchFamily="18" charset="-78"/>
                <a:cs typeface="Traditional Arabic" pitchFamily="18" charset="-78"/>
              </a:rPr>
              <a:t>ترتبط العديد من الخلايا المنوية بغلاف البويضة في نفس الوقت ولكن فقط تدخل خلية منوية واحدة لتخصب البويضة. في أعقاب دخول الخلية المنوية الأولى إلى البويضة تحصل في غلاف البويضة تغيرات تمنع دخول خلايا منوية </a:t>
            </a:r>
            <a:r>
              <a:rPr lang="ar-SA" dirty="0" err="1" smtClean="0">
                <a:latin typeface="Traditional Arabic" pitchFamily="18" charset="-78"/>
                <a:cs typeface="Traditional Arabic" pitchFamily="18" charset="-78"/>
              </a:rPr>
              <a:t>أخرى.</a:t>
            </a:r>
            <a:r>
              <a:rPr lang="ar-SA" dirty="0" smtClean="0">
                <a:latin typeface="Traditional Arabic" pitchFamily="18" charset="-78"/>
                <a:cs typeface="Traditional Arabic" pitchFamily="18" charset="-78"/>
              </a:rPr>
              <a:t> </a:t>
            </a:r>
            <a:endParaRPr lang="he-IL" dirty="0">
              <a:latin typeface="Traditional Arabic" pitchFamily="18" charset="-78"/>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1856</Words>
  <Application>Microsoft Office PowerPoint</Application>
  <PresentationFormat>‫הצגה על המסך (4:3)</PresentationFormat>
  <Paragraphs>108</Paragraphs>
  <Slides>27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27</vt:i4>
      </vt:variant>
    </vt:vector>
  </HeadingPairs>
  <TitlesOfParts>
    <vt:vector size="28" baseType="lpstr">
      <vt:lpstr>ערכת נושא Office</vt:lpstr>
      <vt:lpstr>التكاثر عند الثدييات</vt:lpstr>
      <vt:lpstr>מצגת של PowerPoint</vt:lpstr>
      <vt:lpstr>מצגת של PowerPoint</vt:lpstr>
      <vt:lpstr>الخلية المنوية</vt:lpstr>
      <vt:lpstr>מצגת של PowerPoint</vt:lpstr>
      <vt:lpstr>مبنى الخلية المنوية</vt:lpstr>
      <vt:lpstr>البويضة</vt:lpstr>
      <vt:lpstr>מצגת של PowerPoint</vt:lpstr>
      <vt:lpstr>الاخصاب</vt:lpstr>
      <vt:lpstr>מצגת של PowerPoint</vt:lpstr>
      <vt:lpstr>التكاثر عند الانسان</vt:lpstr>
      <vt:lpstr>جهاز التكاثر الذكري</vt:lpstr>
      <vt:lpstr>מצגת של PowerPoint</vt:lpstr>
      <vt:lpstr>מצגת של PowerPoint</vt:lpstr>
      <vt:lpstr>جهاز التكاثر الأنثوي</vt:lpstr>
      <vt:lpstr>الدورة الشهرية </vt:lpstr>
      <vt:lpstr>هرمون FSH المنشط للحويصلة:</vt:lpstr>
      <vt:lpstr>מצגת של PowerPoint</vt:lpstr>
      <vt:lpstr>מצגת של PowerPoint</vt:lpstr>
      <vt:lpstr>الدورة الشهرية</vt:lpstr>
      <vt:lpstr>الاخصاب والحمل:</vt:lpstr>
      <vt:lpstr>מצגת של PowerPoint</vt:lpstr>
      <vt:lpstr>الهرمونات أثناء الحمل:</vt:lpstr>
      <vt:lpstr>מצגת של PowerPoint</vt:lpstr>
      <vt:lpstr>الولادة</vt:lpstr>
      <vt:lpstr>الرقابة الهرمونية على عملية الولادة:</vt:lpstr>
      <vt:lpstr>وسائل منع الحمل: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التكاثر عند الثدييات</dc:title>
  <dc:creator>User</dc:creator>
  <cp:lastModifiedBy>User</cp:lastModifiedBy>
  <cp:revision>45</cp:revision>
  <dcterms:created xsi:type="dcterms:W3CDTF">2013-02-16T18:15:50Z</dcterms:created>
  <dcterms:modified xsi:type="dcterms:W3CDTF">2013-03-12T04:54:33Z</dcterms:modified>
</cp:coreProperties>
</file>