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27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09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499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660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181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283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941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195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748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396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666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774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2BB10-85BF-4540-8C7A-BCF43404E18D}" type="datetimeFigureOut">
              <a:rPr lang="he-IL" smtClean="0"/>
              <a:pPr/>
              <a:t>ט"ו/שבט/תשע"ג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7E676-9B49-408C-9DD0-50323465261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698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rot="20963067">
            <a:off x="685800" y="764705"/>
            <a:ext cx="7772400" cy="525658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sz="6600" b="1" dirty="0" smtClean="0">
                <a:solidFill>
                  <a:srgbClr val="0070C0"/>
                </a:solidFill>
              </a:rPr>
              <a:t>التكاثر في النباتات</a:t>
            </a:r>
            <a:endParaRPr lang="he-IL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b="1" dirty="0" smtClean="0">
                <a:solidFill>
                  <a:srgbClr val="7030A0"/>
                </a:solidFill>
              </a:rPr>
              <a:t>زهرة أحادية الجنس –</a:t>
            </a:r>
            <a:r>
              <a:rPr lang="ar-SA" dirty="0" smtClean="0"/>
              <a:t>تحتوي فقط على أعضاء تكاثر أنثوية أو ذكرية.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زهرة ثنائية الجنس- </a:t>
            </a:r>
            <a:r>
              <a:rPr lang="ar-SA" dirty="0" smtClean="0"/>
              <a:t>زهرة تحتوي على أعضاء ذكرية وأيضا أعضاء أنثوية.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نبات أحادي المسكن – </a:t>
            </a:r>
            <a:r>
              <a:rPr lang="ar-SA" dirty="0" smtClean="0"/>
              <a:t>توجد أزهار انثوية وازهار ذكرية في نفس النبتة. (</a:t>
            </a:r>
            <a:r>
              <a:rPr lang="ar-SA" dirty="0" err="1" smtClean="0"/>
              <a:t>خيار,بطيخ</a:t>
            </a:r>
            <a:r>
              <a:rPr lang="ar-SA" dirty="0" smtClean="0"/>
              <a:t>).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نبات ثنائي المسكن- </a:t>
            </a:r>
            <a:r>
              <a:rPr lang="ar-SA" dirty="0" smtClean="0"/>
              <a:t>توجد أزهار ذكرية أو انثوية على نفس النبتة.(</a:t>
            </a:r>
            <a:r>
              <a:rPr lang="ar-SA" dirty="0" err="1" smtClean="0"/>
              <a:t>نخيل,خروب</a:t>
            </a:r>
            <a:r>
              <a:rPr lang="ar-SA" dirty="0" smtClean="0"/>
              <a:t>).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41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انتاج حبيبات اللقاح :</a:t>
            </a:r>
            <a:r>
              <a:rPr lang="ar-SA" dirty="0" smtClean="0"/>
              <a:t/>
            </a:r>
            <a:br>
              <a:rPr lang="ar-SA" dirty="0" smtClean="0"/>
            </a:b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انقسام خلايا الاصل لحبيبات اللقاح انقسامين متتاليين :</a:t>
            </a:r>
          </a:p>
          <a:p>
            <a:r>
              <a:rPr lang="ar-SA" dirty="0" smtClean="0"/>
              <a:t>1. </a:t>
            </a:r>
            <a:r>
              <a:rPr lang="ar-SA" dirty="0" err="1" smtClean="0"/>
              <a:t>ميوزا</a:t>
            </a:r>
            <a:r>
              <a:rPr lang="ar-SA" dirty="0" smtClean="0"/>
              <a:t>- 4 خلايا احادية المجموعة </a:t>
            </a:r>
            <a:r>
              <a:rPr lang="ar-SA" dirty="0" err="1" smtClean="0"/>
              <a:t>الكروموسومية</a:t>
            </a:r>
            <a:r>
              <a:rPr lang="ar-SA" dirty="0" smtClean="0"/>
              <a:t> (</a:t>
            </a:r>
            <a:r>
              <a:rPr lang="en-US" dirty="0" smtClean="0"/>
              <a:t>n</a:t>
            </a:r>
            <a:r>
              <a:rPr lang="ar-SA" dirty="0" smtClean="0"/>
              <a:t>) </a:t>
            </a:r>
          </a:p>
          <a:p>
            <a:r>
              <a:rPr lang="ar-SA" dirty="0" smtClean="0"/>
              <a:t>2. </a:t>
            </a:r>
            <a:r>
              <a:rPr lang="ar-SA" dirty="0" err="1" smtClean="0"/>
              <a:t>ميتوزا</a:t>
            </a:r>
            <a:r>
              <a:rPr lang="ar-SA" dirty="0" smtClean="0"/>
              <a:t>- تنقسم النواه في كل خلية الى نواتين دون انقسام الخلية- خلايا ذات نواتين.</a:t>
            </a:r>
          </a:p>
          <a:p>
            <a:r>
              <a:rPr lang="ar-SA" dirty="0" smtClean="0"/>
              <a:t>نواة تكاثرية- تشترك في الاخصاب.</a:t>
            </a:r>
          </a:p>
          <a:p>
            <a:r>
              <a:rPr lang="ar-SA" dirty="0" smtClean="0"/>
              <a:t>نواه مسؤولة عن انبوب اللقاح.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35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ملائمة شكل حبيبة اللقاح وطريقة التلقيح:</a:t>
            </a:r>
            <a:b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he-I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/>
              <a:t>تلقيح بواسطة الحشرات والطيور – حبيبات لقاح كبيرة وخشنة</a:t>
            </a:r>
            <a:r>
              <a:rPr lang="ar-SA" dirty="0" smtClean="0"/>
              <a:t>.</a:t>
            </a:r>
          </a:p>
          <a:p>
            <a:r>
              <a:rPr lang="ar-SA" dirty="0" smtClean="0"/>
              <a:t>تلقيح بواسطة الرياح- حبيبات لقاح صغيرة وكثيرة العدد.</a:t>
            </a:r>
            <a:r>
              <a:rPr lang="ar-SA" dirty="0"/>
              <a:t/>
            </a:r>
            <a:br>
              <a:rPr lang="ar-SA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29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انتاج البويضات</a:t>
            </a:r>
            <a:endParaRPr lang="he-IL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تنتج البويضات داخل المبيض من نسيج المشيمة .</a:t>
            </a:r>
          </a:p>
          <a:p>
            <a:r>
              <a:rPr lang="ar-SA" dirty="0" smtClean="0"/>
              <a:t>تنقسم خلية الاصل للبويضة – </a:t>
            </a:r>
            <a:r>
              <a:rPr lang="ar-SA" dirty="0" err="1" smtClean="0"/>
              <a:t>ميوزا</a:t>
            </a:r>
            <a:r>
              <a:rPr lang="ar-SA" dirty="0" smtClean="0"/>
              <a:t> الى 4 خلايا أحادية المجموعة </a:t>
            </a:r>
            <a:r>
              <a:rPr lang="ar-SA" dirty="0" err="1" smtClean="0"/>
              <a:t>الكروموسومية,تبفى</a:t>
            </a:r>
            <a:r>
              <a:rPr lang="ar-SA" dirty="0" smtClean="0"/>
              <a:t> واحدة تستمر بالنمو.</a:t>
            </a:r>
          </a:p>
          <a:p>
            <a:r>
              <a:rPr lang="ar-SA" dirty="0" smtClean="0"/>
              <a:t>تنقسم النواة بواسطة </a:t>
            </a:r>
            <a:r>
              <a:rPr lang="ar-SA" dirty="0" err="1" smtClean="0"/>
              <a:t>الميتوزا</a:t>
            </a:r>
            <a:r>
              <a:rPr lang="ar-SA" dirty="0" smtClean="0"/>
              <a:t> ثلاث انقسامات متتالية  فتكون ثمانية نويات أحادية المجموعة </a:t>
            </a:r>
            <a:r>
              <a:rPr lang="ar-SA" dirty="0" err="1" smtClean="0"/>
              <a:t>الكروموسومية</a:t>
            </a:r>
            <a:r>
              <a:rPr lang="ar-SA" dirty="0" smtClean="0"/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039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ar-SA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تنتظم هذه النويات داخل كيس يسمى كيس </a:t>
            </a:r>
            <a:r>
              <a:rPr lang="ar-SA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الجنيت</a:t>
            </a:r>
            <a:r>
              <a:rPr lang="ar-SA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he-IL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ثلاث نويات في طرف عنق البويضة.</a:t>
            </a:r>
          </a:p>
          <a:p>
            <a:r>
              <a:rPr lang="ar-SA" dirty="0" smtClean="0"/>
              <a:t>نواتان في مركز البويضة.</a:t>
            </a:r>
          </a:p>
          <a:p>
            <a:r>
              <a:rPr lang="ar-SA" dirty="0" smtClean="0"/>
              <a:t>ثلاث نويات بالقرب من فتحة النقير – النواة المركزية تشكل خلية التكاثر الانثوية (خلية البويضة).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18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التلقيح </a:t>
            </a:r>
            <a:endParaRPr lang="he-IL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التلقيح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– </a:t>
            </a:r>
            <a:r>
              <a:rPr lang="ar-SA" dirty="0" smtClean="0"/>
              <a:t>انتقال حبيبات اللقاح من المتك الى الميسم .</a:t>
            </a:r>
          </a:p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تلقيح ذاتي – </a:t>
            </a:r>
            <a:r>
              <a:rPr lang="ar-SA" dirty="0" smtClean="0"/>
              <a:t>انتقال حبيبات اللقاح من المتك الى الميسم في نفس الزهرة أو بين زهرتين موجودتين على نفس النبات.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تلقيح خلطي- </a:t>
            </a:r>
            <a:r>
              <a:rPr lang="ar-SA" dirty="0" smtClean="0"/>
              <a:t>انتقال حبيبات اللقاح من زهرة تقع على نبتة الى زهرة تقع على نبتة أخرى.</a:t>
            </a:r>
          </a:p>
          <a:p>
            <a:r>
              <a:rPr lang="ar-SA" dirty="0" smtClean="0"/>
              <a:t>يزيد من تنوع الذرية الناتجة مما يزيد من فرص استمرار النوع على مر الاجيال.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034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طرق منع التلقيح الذاتي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عدم نضوج الاسدية والامتعة في نفس الفترة الزمنية</a:t>
            </a:r>
          </a:p>
          <a:p>
            <a:r>
              <a:rPr lang="ar-SA" dirty="0" smtClean="0"/>
              <a:t>مبنى الزهرة بحيث لا يمكن وصول حبيبات اللقاح الى الميسم في نفس الزهرة . في الزهرة المنتصبة الاسدية أقصر من الميسم .</a:t>
            </a:r>
          </a:p>
          <a:p>
            <a:r>
              <a:rPr lang="ar-SA" dirty="0" smtClean="0"/>
              <a:t>عدم التوافق الذاتي</a:t>
            </a:r>
          </a:p>
          <a:p>
            <a:r>
              <a:rPr lang="ar-SA" dirty="0" smtClean="0"/>
              <a:t>الازهار احادية الجنس.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472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تمتاز الازهار الى التلقيح بواسطة الرياح: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الازهار صغيرة وغير بارزة.</a:t>
            </a:r>
          </a:p>
          <a:p>
            <a:r>
              <a:rPr lang="ar-SA" dirty="0" smtClean="0"/>
              <a:t>لا تحتوي على رحيق</a:t>
            </a:r>
          </a:p>
          <a:p>
            <a:r>
              <a:rPr lang="ar-SA" dirty="0" smtClean="0"/>
              <a:t>اوراق التويج غير ملونة</a:t>
            </a:r>
          </a:p>
          <a:p>
            <a:r>
              <a:rPr lang="ar-SA" dirty="0" smtClean="0"/>
              <a:t>الاسدية طويلة ومرنة</a:t>
            </a:r>
          </a:p>
          <a:p>
            <a:r>
              <a:rPr lang="ar-SA" dirty="0" smtClean="0"/>
              <a:t>حبيبات اللقاح كثيرة وصغيرة.</a:t>
            </a:r>
          </a:p>
          <a:p>
            <a:r>
              <a:rPr lang="ar-SA" dirty="0" smtClean="0"/>
              <a:t>المياسم متفرعة وواسعة ولزجة.</a:t>
            </a:r>
          </a:p>
        </p:txBody>
      </p:sp>
    </p:spTree>
    <p:extLst>
      <p:ext uri="{BB962C8B-B14F-4D97-AF65-F5344CB8AC3E}">
        <p14:creationId xmlns:p14="http://schemas.microsoft.com/office/powerpoint/2010/main" val="55960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7030A0"/>
                </a:solidFill>
              </a:rPr>
              <a:t>تمتاز الازهار الى تلقيح بواسطة الحيوانات:</a:t>
            </a:r>
            <a:endParaRPr lang="he-IL" b="1" dirty="0">
              <a:solidFill>
                <a:srgbClr val="7030A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الازهار كبيرة نسبيا</a:t>
            </a:r>
          </a:p>
          <a:p>
            <a:r>
              <a:rPr lang="ar-SA" dirty="0" smtClean="0"/>
              <a:t>تحتوي على رحيق</a:t>
            </a:r>
          </a:p>
          <a:p>
            <a:r>
              <a:rPr lang="ar-SA" dirty="0" smtClean="0"/>
              <a:t>اوراق التويج ملونة </a:t>
            </a:r>
          </a:p>
          <a:p>
            <a:r>
              <a:rPr lang="ar-SA" dirty="0" smtClean="0"/>
              <a:t>حبيبات اللقاح كبيرة وخشنة</a:t>
            </a:r>
          </a:p>
          <a:p>
            <a:r>
              <a:rPr lang="ar-SA" dirty="0" smtClean="0"/>
              <a:t>المياسم لزجة</a:t>
            </a:r>
          </a:p>
          <a:p>
            <a:r>
              <a:rPr lang="ar-SA" dirty="0" smtClean="0"/>
              <a:t>ملائمة الزهرة لمبنى الحشرة الملقحة.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82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7030A0"/>
                </a:solidFill>
              </a:rPr>
              <a:t>الاخصاب في النباتات الزهرية</a:t>
            </a:r>
            <a:endParaRPr lang="he-IL" b="1" dirty="0">
              <a:solidFill>
                <a:srgbClr val="7030A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1</a:t>
            </a:r>
            <a:r>
              <a:rPr lang="ar-SA" sz="2400" dirty="0" smtClean="0"/>
              <a:t>. نمو</a:t>
            </a:r>
            <a:r>
              <a:rPr lang="en-US" sz="2400" dirty="0" smtClean="0"/>
              <a:t> </a:t>
            </a:r>
            <a:r>
              <a:rPr lang="ar-SA" sz="2400" dirty="0" smtClean="0"/>
              <a:t>حبيبة اللقاح التي تسقط على الميسم على شكل انبوبة- انبوبة اللقاح.</a:t>
            </a:r>
          </a:p>
          <a:p>
            <a:pPr marL="0" indent="0">
              <a:buNone/>
            </a:pPr>
            <a:r>
              <a:rPr lang="ar-SA" sz="2400" dirty="0" smtClean="0"/>
              <a:t>النواة في المقدمة مسؤولة عن نمو حبيبة اللقاح – تسمى الخضرية.</a:t>
            </a:r>
          </a:p>
          <a:p>
            <a:pPr marL="0" indent="0">
              <a:buNone/>
            </a:pPr>
            <a:r>
              <a:rPr lang="ar-SA" sz="2400" dirty="0" smtClean="0"/>
              <a:t>النواة من الخلف – تشترك في الاخصاب – النواة التكاثرية.</a:t>
            </a:r>
          </a:p>
          <a:p>
            <a:pPr marL="0" indent="0">
              <a:buNone/>
            </a:pPr>
            <a:endParaRPr lang="ar-SA" sz="2400" dirty="0" smtClean="0"/>
          </a:p>
          <a:p>
            <a:pPr marL="0" indent="0">
              <a:buNone/>
            </a:pPr>
            <a:r>
              <a:rPr lang="ar-SA" sz="2400" dirty="0" smtClean="0"/>
              <a:t>2. تنقسم النواة التكاثرية بواسطة </a:t>
            </a:r>
            <a:r>
              <a:rPr lang="ar-SA" sz="2400" dirty="0" err="1" smtClean="0"/>
              <a:t>الميتوزا</a:t>
            </a:r>
            <a:r>
              <a:rPr lang="ar-SA" sz="2400" dirty="0" smtClean="0"/>
              <a:t> الى نواتين(</a:t>
            </a:r>
            <a:r>
              <a:rPr lang="en-US" sz="2400" dirty="0" smtClean="0"/>
              <a:t>(n</a:t>
            </a:r>
            <a:r>
              <a:rPr lang="ar-SA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.3</a:t>
            </a:r>
            <a:r>
              <a:rPr lang="ar-SA" sz="2400" dirty="0" smtClean="0"/>
              <a:t> </a:t>
            </a:r>
            <a:r>
              <a:rPr lang="ar-SA" sz="2400" dirty="0" err="1" smtClean="0"/>
              <a:t>تنتدمج</a:t>
            </a:r>
            <a:r>
              <a:rPr lang="ar-SA" sz="2400" dirty="0" smtClean="0"/>
              <a:t> احدى النواتين مع خلية البويضة – تكون لاقحة ثنائية المجموعة </a:t>
            </a:r>
            <a:r>
              <a:rPr lang="ar-SA" sz="2400" dirty="0" err="1" smtClean="0"/>
              <a:t>الكروموسومية</a:t>
            </a:r>
            <a:r>
              <a:rPr lang="ar-SA" sz="2400" dirty="0" smtClean="0"/>
              <a:t>(</a:t>
            </a:r>
            <a:r>
              <a:rPr lang="en-US" sz="2400" dirty="0" smtClean="0"/>
              <a:t>2n</a:t>
            </a:r>
            <a:r>
              <a:rPr lang="ar-SA" sz="2400" dirty="0" smtClean="0"/>
              <a:t>)منها يتطور الجنين .</a:t>
            </a:r>
          </a:p>
          <a:p>
            <a:pPr marL="0" indent="0">
              <a:buNone/>
            </a:pPr>
            <a:r>
              <a:rPr lang="ar-SA" sz="2400" dirty="0" smtClean="0"/>
              <a:t>النواة التكاثرية الثنائية تندمج مع النواتين في مركز كيس الجنين, خلية </a:t>
            </a:r>
            <a:r>
              <a:rPr lang="en-US" sz="2400" dirty="0" smtClean="0"/>
              <a:t>(3n)</a:t>
            </a:r>
            <a:r>
              <a:rPr lang="ar-SA" sz="2400" dirty="0" smtClean="0"/>
              <a:t>.هذه الخلية تكون نسيج خازن للغذاء – </a:t>
            </a:r>
            <a:r>
              <a:rPr lang="ar-SA" sz="2400" dirty="0" err="1" smtClean="0"/>
              <a:t>اندوسبيرم</a:t>
            </a:r>
            <a:r>
              <a:rPr lang="ar-SA" sz="2400" dirty="0" smtClean="0"/>
              <a:t>.</a:t>
            </a:r>
          </a:p>
          <a:p>
            <a:pPr marL="0" indent="0">
              <a:buNone/>
            </a:pPr>
            <a:endParaRPr lang="ar-SA" sz="2400" dirty="0" smtClean="0"/>
          </a:p>
          <a:p>
            <a:pPr marL="0" indent="0"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3751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1331640" y="764704"/>
            <a:ext cx="7128792" cy="15121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طرق التكاثر في النباتات</a:t>
            </a:r>
            <a:endParaRPr lang="he-IL" sz="4800" b="1" dirty="0">
              <a:solidFill>
                <a:srgbClr val="FF0000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796136" y="3392996"/>
            <a:ext cx="2448272" cy="16561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err="1" smtClean="0">
                <a:solidFill>
                  <a:srgbClr val="002060"/>
                </a:solidFill>
              </a:rPr>
              <a:t>لاجنسي</a:t>
            </a:r>
            <a:endParaRPr lang="he-IL" sz="4000" b="1" dirty="0">
              <a:solidFill>
                <a:srgbClr val="002060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2195736" y="3501008"/>
            <a:ext cx="2448272" cy="16561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002060"/>
                </a:solidFill>
              </a:rPr>
              <a:t>جنسي</a:t>
            </a:r>
            <a:endParaRPr lang="he-IL" sz="4400" b="1" dirty="0">
              <a:solidFill>
                <a:srgbClr val="002060"/>
              </a:solidFill>
            </a:endParaRPr>
          </a:p>
        </p:txBody>
      </p:sp>
      <p:cxnSp>
        <p:nvCxnSpPr>
          <p:cNvPr id="3" name="מחבר חץ ישר 2"/>
          <p:cNvCxnSpPr/>
          <p:nvPr/>
        </p:nvCxnSpPr>
        <p:spPr>
          <a:xfrm>
            <a:off x="5148064" y="2276872"/>
            <a:ext cx="2160240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flipH="1">
            <a:off x="3419872" y="2276872"/>
            <a:ext cx="1728192" cy="1233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9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الثمرة 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تتطور البويضة الى بذرة.</a:t>
            </a:r>
          </a:p>
          <a:p>
            <a:r>
              <a:rPr lang="ar-SA" dirty="0" smtClean="0"/>
              <a:t>ينمو المبيض ليكون لب الثمرة.</a:t>
            </a:r>
          </a:p>
          <a:p>
            <a:r>
              <a:rPr lang="ar-SA" dirty="0" smtClean="0"/>
              <a:t>بعد الاخصاب تبدأ اللاقحة (البويضة المخصبة ) </a:t>
            </a:r>
            <a:r>
              <a:rPr lang="ar-SA" dirty="0" err="1" smtClean="0"/>
              <a:t>بانتاج</a:t>
            </a:r>
            <a:r>
              <a:rPr lang="ar-SA" dirty="0" smtClean="0"/>
              <a:t> وافراز هورمون </a:t>
            </a:r>
            <a:r>
              <a:rPr lang="ar-SA" dirty="0" err="1" smtClean="0"/>
              <a:t>الاوكسين</a:t>
            </a:r>
            <a:r>
              <a:rPr lang="ar-SA" dirty="0" smtClean="0"/>
              <a:t> الذي يحفز انقسام الخلايا وتمايزها .</a:t>
            </a:r>
          </a:p>
          <a:p>
            <a:r>
              <a:rPr lang="ar-SA" dirty="0" smtClean="0"/>
              <a:t>تكون الثمرة أثناء نضوجها هورمون الاثيلين الضروري لنضوج الثمرة.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2143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C000"/>
                </a:solidFill>
              </a:rPr>
              <a:t>ثمار بدون اخصاب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تطور المبيض الى ثمرة دون اخصاب البويضات هذه الثمرة لا تحتوي على بذور وتسمى- ثمرة عذرية. (</a:t>
            </a:r>
            <a:r>
              <a:rPr lang="ar-SA" dirty="0" err="1" smtClean="0"/>
              <a:t>موز,تين</a:t>
            </a:r>
            <a:r>
              <a:rPr lang="ar-SA" dirty="0"/>
              <a:t> </a:t>
            </a:r>
            <a:r>
              <a:rPr lang="ar-SA" dirty="0" smtClean="0"/>
              <a:t>وبعض انواع العنب والبطيخ).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831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انتشار البذور</a:t>
            </a:r>
            <a:endParaRPr lang="he-I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انتشار ذاتي- </a:t>
            </a:r>
            <a:r>
              <a:rPr lang="ar-SA" dirty="0" smtClean="0"/>
              <a:t>يتم دون مساعدة عوامل خارجية هذه البذور لا تصل الى مسافات بعيدة عن نبتة الام.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انتشار غير ذاتي- </a:t>
            </a:r>
            <a:r>
              <a:rPr lang="ar-SA" dirty="0" smtClean="0"/>
              <a:t>يتم بواسطة عوامل خارجية مثل الحيوانات والرياح والماء.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79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البذور التي تنتشر مع الرياح- تكون خفيفة وذات زوائد تساعدها في الانتقال مع الرياح.</a:t>
            </a:r>
          </a:p>
          <a:p>
            <a:pPr marL="0" indent="0">
              <a:buNone/>
            </a:pPr>
            <a:r>
              <a:rPr lang="ar-SA" dirty="0" smtClean="0"/>
              <a:t>البذور التي تنتقل بواسطة الحيوانات- تكون ثمارها خشنة وذات زوائد تلتصق بجسم الحيوان, كما تكون خازنة للغذاء والماء كمصدر غذاء للحيوان.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847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البذور التي تنتقل بواسطة الماء- صفات تمكنها من الطفو على سطح الماء فهي خفيفة وغير نفاذة للماء.</a:t>
            </a:r>
          </a:p>
          <a:p>
            <a:pPr marL="0" indent="0">
              <a:buNone/>
            </a:pPr>
            <a:r>
              <a:rPr lang="ar-SA" dirty="0" smtClean="0"/>
              <a:t>كما أن الانسان يقوم بنقل بذور النباتات من مكان الى اخر في العالم.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794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انبات البذور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العوامل التي تؤثر على انبات البذور:</a:t>
            </a:r>
          </a:p>
          <a:p>
            <a:pPr marL="514350" indent="-514350">
              <a:buAutoNum type="arabicPeriod"/>
            </a:pPr>
            <a:r>
              <a:rPr lang="ar-SA" sz="2800" dirty="0" smtClean="0"/>
              <a:t>الماء</a:t>
            </a:r>
          </a:p>
          <a:p>
            <a:pPr marL="0" indent="0">
              <a:buNone/>
            </a:pPr>
            <a:r>
              <a:rPr lang="ar-SA" sz="2800" dirty="0" smtClean="0"/>
              <a:t>2. الاوكسجين</a:t>
            </a:r>
          </a:p>
          <a:p>
            <a:pPr marL="0" indent="0">
              <a:buNone/>
            </a:pPr>
            <a:r>
              <a:rPr lang="ar-SA" sz="2800" dirty="0" smtClean="0"/>
              <a:t>3. درجة حرارة مناسبة</a:t>
            </a:r>
          </a:p>
          <a:p>
            <a:pPr marL="0" indent="0">
              <a:buNone/>
            </a:pPr>
            <a:r>
              <a:rPr lang="ar-SA" sz="2800" dirty="0" smtClean="0"/>
              <a:t>4. الضوء: (نبتات نهار قصيرة , نباتات نهار طويلة).</a:t>
            </a:r>
          </a:p>
          <a:p>
            <a:pPr marL="0" indent="0">
              <a:buNone/>
            </a:pPr>
            <a:r>
              <a:rPr lang="ar-SA" sz="2800" dirty="0" smtClean="0"/>
              <a:t>5.مواد معيقة </a:t>
            </a:r>
            <a:r>
              <a:rPr lang="ar-SA" sz="2800" dirty="0" err="1" smtClean="0"/>
              <a:t>للانبات</a:t>
            </a:r>
            <a:r>
              <a:rPr lang="ar-SA" sz="2800" dirty="0" smtClean="0"/>
              <a:t> – هورمون حامض </a:t>
            </a:r>
            <a:r>
              <a:rPr lang="ar-SA" sz="2800" dirty="0" err="1" smtClean="0"/>
              <a:t>الابسيسيك</a:t>
            </a:r>
            <a:r>
              <a:rPr lang="en-US" sz="2800" dirty="0" smtClean="0"/>
              <a:t> .ABA </a:t>
            </a:r>
            <a:endParaRPr lang="ar-SA" sz="2800" dirty="0" smtClean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763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ar-SA" dirty="0"/>
              <a:t>يتكون هذا </a:t>
            </a:r>
            <a:r>
              <a:rPr lang="ar-SA" dirty="0" smtClean="0"/>
              <a:t>الهورمون(حامض </a:t>
            </a:r>
            <a:r>
              <a:rPr lang="ar-SA" dirty="0" err="1" smtClean="0"/>
              <a:t>الابسيسيك</a:t>
            </a:r>
            <a:r>
              <a:rPr lang="ar-SA" dirty="0" smtClean="0"/>
              <a:t>) </a:t>
            </a:r>
            <a:r>
              <a:rPr lang="ar-SA" dirty="0"/>
              <a:t>في المراحل الاخيرة من نضوج الثمرة وهو الذي يحافظ على سباتها 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النسبة بين هورمون </a:t>
            </a:r>
            <a:r>
              <a:rPr lang="ar-SA" dirty="0" err="1" smtClean="0"/>
              <a:t>الجبرلين</a:t>
            </a:r>
            <a:r>
              <a:rPr lang="ar-SA" dirty="0" smtClean="0"/>
              <a:t> المحفز </a:t>
            </a:r>
            <a:r>
              <a:rPr lang="ar-SA" dirty="0" err="1" smtClean="0"/>
              <a:t>للانبات</a:t>
            </a:r>
            <a:r>
              <a:rPr lang="ar-SA" dirty="0" smtClean="0"/>
              <a:t> وهورمون ال</a:t>
            </a:r>
            <a:r>
              <a:rPr lang="en-US" dirty="0" smtClean="0"/>
              <a:t>ABA</a:t>
            </a:r>
            <a:r>
              <a:rPr lang="ar-SA" dirty="0" smtClean="0"/>
              <a:t>المعيق </a:t>
            </a:r>
            <a:r>
              <a:rPr lang="ar-SA" dirty="0" err="1" smtClean="0"/>
              <a:t>للانبات</a:t>
            </a:r>
            <a:r>
              <a:rPr lang="ar-SA" dirty="0" smtClean="0"/>
              <a:t> هو الذي يقرر </a:t>
            </a:r>
            <a:r>
              <a:rPr lang="ar-SA" smtClean="0"/>
              <a:t>انبات البذور أو استمرار سباتها.</a:t>
            </a:r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97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90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7030A0"/>
                </a:solidFill>
              </a:rPr>
              <a:t>أفضليات التكاثر </a:t>
            </a:r>
            <a:r>
              <a:rPr lang="ar-SA" b="1" dirty="0" err="1" smtClean="0">
                <a:solidFill>
                  <a:srgbClr val="7030A0"/>
                </a:solidFill>
              </a:rPr>
              <a:t>اللاجنسي</a:t>
            </a:r>
            <a:endParaRPr lang="he-IL" b="1" dirty="0">
              <a:solidFill>
                <a:srgbClr val="7030A0"/>
              </a:solidFill>
            </a:endParaRPr>
          </a:p>
        </p:txBody>
      </p:sp>
      <p:sp>
        <p:nvSpPr>
          <p:cNvPr id="7" name="מציין מיקום תוכן 6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تنتج نباتات مطابقة لنبتة الام . أفضلية في بيئة مستقرة.</a:t>
            </a:r>
          </a:p>
          <a:p>
            <a:r>
              <a:rPr lang="ar-SA" dirty="0" smtClean="0"/>
              <a:t>تجانس النباتات في الصفات يعطي محصول متجانس .</a:t>
            </a:r>
          </a:p>
          <a:p>
            <a:r>
              <a:rPr lang="ar-SA" dirty="0" smtClean="0"/>
              <a:t>إمكانية تكاثر النبات في فصول السنة المختلفة.</a:t>
            </a:r>
          </a:p>
          <a:p>
            <a:r>
              <a:rPr lang="ar-SA" dirty="0" smtClean="0"/>
              <a:t>الفترة الزمنية حتى تتطور نبتة مثمرة عادة تكون قصيرة.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110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نواقص التكاثر </a:t>
            </a:r>
            <a:r>
              <a:rPr lang="ar-SA" b="1" dirty="0" err="1" smtClean="0">
                <a:solidFill>
                  <a:srgbClr val="FF0000"/>
                </a:solidFill>
              </a:rPr>
              <a:t>اللاجنسي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في بيئات متغيرة ممكن انقراض النوع بسبب التطابق في الصفات .</a:t>
            </a:r>
          </a:p>
          <a:p>
            <a:r>
              <a:rPr lang="ar-SA" dirty="0" smtClean="0"/>
              <a:t>التطابق في الصفات لا يمكن استغلال النباتات في تحسين النوع.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06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حسنات التكاثر الجنسي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التنوع في الصفات يزيد من احتمالات بقاء النوع في ظروف متغيرة.</a:t>
            </a:r>
          </a:p>
          <a:p>
            <a:r>
              <a:rPr lang="ar-SA" dirty="0" smtClean="0"/>
              <a:t>انتشار البذور لمسافات بعيدة ولمواطن احيائية جديدة يزيد من احتمال البقاء في بيئات نمو مختلفة.</a:t>
            </a:r>
          </a:p>
          <a:p>
            <a:r>
              <a:rPr lang="ar-SA" dirty="0" smtClean="0"/>
              <a:t>انتاج بذور- يمكن من المحافظة على الجنين لفترة طويلة وفي ظروف صعبة.</a:t>
            </a:r>
          </a:p>
          <a:p>
            <a:r>
              <a:rPr lang="ar-SA" dirty="0" smtClean="0"/>
              <a:t>في الزراعة- التنوع يمكن ايجاد افضل الافراد للنمو.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77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نواقص التكاثر الجنسي</a:t>
            </a:r>
            <a:endParaRPr lang="he-I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يجب وجود نوعي نبات – ذكري وأنثوي.</a:t>
            </a:r>
          </a:p>
          <a:p>
            <a:r>
              <a:rPr lang="ar-SA" dirty="0" smtClean="0"/>
              <a:t>وجود ملقحات مختلفة.</a:t>
            </a:r>
          </a:p>
          <a:p>
            <a:r>
              <a:rPr lang="ar-SA" dirty="0" smtClean="0"/>
              <a:t>استهلاك طاقة على اعضاء التكاثر في التلقيح وانتشار البذور.</a:t>
            </a:r>
          </a:p>
          <a:p>
            <a:r>
              <a:rPr lang="ar-SA" dirty="0" smtClean="0"/>
              <a:t>في الزراعة – التنوع الكبير – افراد ذوي صفات غير مرغوب بها وصعوبة في الاعتناء(قطف الثمار)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11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أشكال التكاثر </a:t>
            </a:r>
            <a:r>
              <a:rPr lang="ar-SA" b="1" dirty="0" err="1" smtClean="0">
                <a:solidFill>
                  <a:schemeClr val="accent3">
                    <a:lumMod val="75000"/>
                  </a:schemeClr>
                </a:solidFill>
              </a:rPr>
              <a:t>اللاجنسي</a:t>
            </a:r>
            <a:endParaRPr lang="he-IL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ar-SA" dirty="0" smtClean="0"/>
              <a:t>الدرنات والابصال – نباتات أرضية (</a:t>
            </a:r>
            <a:r>
              <a:rPr lang="ar-SA" dirty="0" err="1" smtClean="0"/>
              <a:t>جيئوفيتية</a:t>
            </a:r>
            <a:r>
              <a:rPr lang="ar-SA" dirty="0" smtClean="0"/>
              <a:t>)</a:t>
            </a:r>
          </a:p>
          <a:p>
            <a:r>
              <a:rPr lang="ar-SA" dirty="0" smtClean="0"/>
              <a:t>السيقان</a:t>
            </a:r>
          </a:p>
          <a:p>
            <a:r>
              <a:rPr lang="ar-SA" dirty="0" smtClean="0"/>
              <a:t>الفسائل</a:t>
            </a:r>
          </a:p>
          <a:p>
            <a:r>
              <a:rPr lang="ar-SA" dirty="0" smtClean="0"/>
              <a:t>العقل</a:t>
            </a:r>
          </a:p>
          <a:p>
            <a:r>
              <a:rPr lang="ar-SA" dirty="0" smtClean="0"/>
              <a:t>الترقيد</a:t>
            </a:r>
          </a:p>
          <a:p>
            <a:r>
              <a:rPr lang="ar-SA" dirty="0" smtClean="0"/>
              <a:t>التطعيم </a:t>
            </a:r>
          </a:p>
          <a:p>
            <a:r>
              <a:rPr lang="ar-SA" dirty="0" smtClean="0"/>
              <a:t>زراعة الانسجة.</a:t>
            </a:r>
          </a:p>
          <a:p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6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التكاثر الجنسي عند النباتات</a:t>
            </a:r>
            <a:endParaRPr lang="he-I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b="1" u="sng" dirty="0" smtClean="0">
                <a:solidFill>
                  <a:srgbClr val="FF0000"/>
                </a:solidFill>
              </a:rPr>
              <a:t>مبنى الزهرة :</a:t>
            </a:r>
          </a:p>
          <a:p>
            <a:pPr marL="0" indent="0">
              <a:buNone/>
            </a:pPr>
            <a:r>
              <a:rPr lang="ar-SA" dirty="0" smtClean="0"/>
              <a:t>1. أوراق الكـأس</a:t>
            </a:r>
          </a:p>
          <a:p>
            <a:pPr marL="0" indent="0">
              <a:buNone/>
            </a:pPr>
            <a:r>
              <a:rPr lang="ar-SA" dirty="0" smtClean="0"/>
              <a:t>2. أوراق التويج</a:t>
            </a:r>
          </a:p>
          <a:p>
            <a:pPr marL="0" indent="0">
              <a:buNone/>
            </a:pPr>
            <a:r>
              <a:rPr lang="ar-SA" dirty="0" smtClean="0"/>
              <a:t>3. السداة - العضو الذكري</a:t>
            </a:r>
          </a:p>
          <a:p>
            <a:pPr marL="0" indent="0">
              <a:buNone/>
            </a:pPr>
            <a:r>
              <a:rPr lang="ar-SA" dirty="0" smtClean="0"/>
              <a:t>4. المتاع – العضو الانثوي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59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24847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b="1" u="sng" dirty="0" smtClean="0">
                <a:solidFill>
                  <a:srgbClr val="FF0000"/>
                </a:solidFill>
              </a:rPr>
              <a:t>مبنى السداة: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B050"/>
                </a:solidFill>
              </a:rPr>
              <a:t>خيط</a:t>
            </a:r>
          </a:p>
          <a:p>
            <a:r>
              <a:rPr lang="ar-SA" b="1" u="sng" dirty="0" smtClean="0">
                <a:solidFill>
                  <a:srgbClr val="FF0000"/>
                </a:solidFill>
              </a:rPr>
              <a:t>متك – يحتوي على حبيبات اللقاح.</a:t>
            </a:r>
          </a:p>
          <a:p>
            <a:r>
              <a:rPr lang="ar-SA" b="1" u="sng" dirty="0" smtClean="0">
                <a:solidFill>
                  <a:srgbClr val="FF0000"/>
                </a:solidFill>
              </a:rPr>
              <a:t>مبنى المتاع: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B050"/>
                </a:solidFill>
              </a:rPr>
              <a:t>1.مبيض- تتكون به البويضات.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B050"/>
                </a:solidFill>
              </a:rPr>
              <a:t>2.القلم- يمتد بين المبيض والميسم.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B050"/>
                </a:solidFill>
              </a:rPr>
              <a:t>3.الميسم- خشنا ولزجا.</a:t>
            </a:r>
            <a:endParaRPr lang="he-I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0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966</Words>
  <Application>Microsoft Office PowerPoint</Application>
  <PresentationFormat>‫הצגה על המסך (4:3)</PresentationFormat>
  <Paragraphs>119</Paragraphs>
  <Slides>27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28" baseType="lpstr">
      <vt:lpstr>ערכת נושא Office</vt:lpstr>
      <vt:lpstr>التكاثر في النباتات</vt:lpstr>
      <vt:lpstr>מצגת של PowerPoint</vt:lpstr>
      <vt:lpstr>أفضليات التكاثر اللاجنسي</vt:lpstr>
      <vt:lpstr>نواقص التكاثر اللاجنسي</vt:lpstr>
      <vt:lpstr>حسنات التكاثر الجنسي</vt:lpstr>
      <vt:lpstr>نواقص التكاثر الجنسي</vt:lpstr>
      <vt:lpstr>أشكال التكاثر اللاجنسي</vt:lpstr>
      <vt:lpstr>التكاثر الجنسي عند النباتات</vt:lpstr>
      <vt:lpstr>מצגת של PowerPoint</vt:lpstr>
      <vt:lpstr>מצגת של PowerPoint</vt:lpstr>
      <vt:lpstr>انتاج حبيبات اللقاح : </vt:lpstr>
      <vt:lpstr>ملائمة شكل حبيبة اللقاح وطريقة التلقيح: </vt:lpstr>
      <vt:lpstr>انتاج البويضات</vt:lpstr>
      <vt:lpstr>تنتظم هذه النويات داخل كيس يسمى كيس الجنيت:</vt:lpstr>
      <vt:lpstr>التلقيح </vt:lpstr>
      <vt:lpstr>طرق منع التلقيح الذاتي</vt:lpstr>
      <vt:lpstr>تمتاز الازهار الى التلقيح بواسطة الرياح:</vt:lpstr>
      <vt:lpstr>تمتاز الازهار الى تلقيح بواسطة الحيوانات:</vt:lpstr>
      <vt:lpstr>الاخصاب في النباتات الزهرية</vt:lpstr>
      <vt:lpstr>الثمرة </vt:lpstr>
      <vt:lpstr>ثمار بدون اخصاب</vt:lpstr>
      <vt:lpstr>انتشار البذور</vt:lpstr>
      <vt:lpstr>מצגת של PowerPoint</vt:lpstr>
      <vt:lpstr>מצגת של PowerPoint</vt:lpstr>
      <vt:lpstr>انبات البذور</vt:lpstr>
      <vt:lpstr>מצגת של PowerPoint</vt:lpstr>
      <vt:lpstr>מצגת של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التكاثر في النباتات</dc:title>
  <dc:creator>אנגאם</dc:creator>
  <cp:lastModifiedBy>User</cp:lastModifiedBy>
  <cp:revision>25</cp:revision>
  <dcterms:created xsi:type="dcterms:W3CDTF">2013-01-19T18:10:54Z</dcterms:created>
  <dcterms:modified xsi:type="dcterms:W3CDTF">2013-01-26T19:03:50Z</dcterms:modified>
</cp:coreProperties>
</file>