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6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מלבן עם פינות אלכסוניות מעוגלות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כותרת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10" name="מציין מיקום של תאריך 9"/>
          <p:cNvSpPr>
            <a:spLocks noGrp="1"/>
          </p:cNvSpPr>
          <p:nvPr>
            <p:ph type="dt" sz="half" idx="10"/>
          </p:nvPr>
        </p:nvSpPr>
        <p:spPr>
          <a:xfrm>
            <a:off x="5562600" y="6509004"/>
            <a:ext cx="3002280" cy="274320"/>
          </a:xfrm>
        </p:spPr>
        <p:txBody>
          <a:bodyPr vert="horz" rtlCol="0"/>
          <a:lstStyle>
            <a:extLst/>
          </a:lstStyle>
          <a:p>
            <a:fld id="{000C83F9-0721-4ABD-BE5B-A8A3D414ED86}" type="datetimeFigureOut">
              <a:rPr lang="he-IL" smtClean="0"/>
              <a:pPr/>
              <a:t>ז'/אדר/תשע"ג</a:t>
            </a:fld>
            <a:endParaRPr lang="he-IL"/>
          </a:p>
        </p:txBody>
      </p:sp>
      <p:sp>
        <p:nvSpPr>
          <p:cNvPr id="11" name="מציין מיקום של מספר שקופית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0C0052B-0BB1-43C7-832E-9254801FB1CC}" type="slidenum">
              <a:rPr lang="he-IL" smtClean="0"/>
              <a:pPr/>
              <a:t>‹#›</a:t>
            </a:fld>
            <a:endParaRPr lang="he-IL"/>
          </a:p>
        </p:txBody>
      </p:sp>
      <p:sp>
        <p:nvSpPr>
          <p:cNvPr id="12" name="מציין מיקום של כותרת תחתונה 11"/>
          <p:cNvSpPr>
            <a:spLocks noGrp="1"/>
          </p:cNvSpPr>
          <p:nvPr>
            <p:ph type="ftr" sz="quarter" idx="12"/>
          </p:nvPr>
        </p:nvSpPr>
        <p:spPr>
          <a:xfrm>
            <a:off x="1600200" y="6509004"/>
            <a:ext cx="3907464" cy="274320"/>
          </a:xfrm>
        </p:spPr>
        <p:txBody>
          <a:bodyPr vert="horz" rtlCol="0"/>
          <a:lstStyle>
            <a:extLst/>
          </a:lstStyle>
          <a:p>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000C83F9-0721-4ABD-BE5B-A8A3D414ED86}" type="datetimeFigureOut">
              <a:rPr lang="he-IL" smtClean="0"/>
              <a:pPr/>
              <a:t>ז'/אדר/תשע"ג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90C0052B-0BB1-43C7-832E-9254801FB1CC}"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lvl1pPr algn="l">
              <a:defRPr/>
            </a:lvl1pPr>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000C83F9-0721-4ABD-BE5B-A8A3D414ED86}" type="datetimeFigureOut">
              <a:rPr lang="he-IL" smtClean="0"/>
              <a:pPr/>
              <a:t>ז'/אדר/תשע"ג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90C0052B-0BB1-43C7-832E-9254801FB1CC}"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7" name="מלבן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000C83F9-0721-4ABD-BE5B-A8A3D414ED86}" type="datetimeFigureOut">
              <a:rPr lang="he-IL" smtClean="0"/>
              <a:pPr/>
              <a:t>ז'/אדר/תשע"ג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90C0052B-0BB1-43C7-832E-9254801FB1CC}"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7" name="מלבן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8" name="מציין מיקום של תאריך 7"/>
          <p:cNvSpPr>
            <a:spLocks noGrp="1"/>
          </p:cNvSpPr>
          <p:nvPr>
            <p:ph type="dt" sz="half" idx="10"/>
          </p:nvPr>
        </p:nvSpPr>
        <p:spPr>
          <a:xfrm>
            <a:off x="5562600" y="6513670"/>
            <a:ext cx="3002280" cy="274320"/>
          </a:xfrm>
        </p:spPr>
        <p:txBody>
          <a:bodyPr vert="horz" rtlCol="0"/>
          <a:lstStyle>
            <a:extLst/>
          </a:lstStyle>
          <a:p>
            <a:fld id="{000C83F9-0721-4ABD-BE5B-A8A3D414ED86}" type="datetimeFigureOut">
              <a:rPr lang="he-IL" smtClean="0"/>
              <a:pPr/>
              <a:t>ז'/אדר/תשע"ג</a:t>
            </a:fld>
            <a:endParaRPr lang="he-IL"/>
          </a:p>
        </p:txBody>
      </p:sp>
      <p:sp>
        <p:nvSpPr>
          <p:cNvPr id="9" name="מציין מיקום של מספר שקופית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0C0052B-0BB1-43C7-832E-9254801FB1CC}" type="slidenum">
              <a:rPr lang="he-IL" smtClean="0"/>
              <a:pPr/>
              <a:t>‹#›</a:t>
            </a:fld>
            <a:endParaRPr lang="he-IL"/>
          </a:p>
        </p:txBody>
      </p:sp>
      <p:sp>
        <p:nvSpPr>
          <p:cNvPr id="10" name="מציין מיקום של כותרת תחתונה 9"/>
          <p:cNvSpPr>
            <a:spLocks noGrp="1"/>
          </p:cNvSpPr>
          <p:nvPr>
            <p:ph type="ftr" sz="quarter" idx="12"/>
          </p:nvPr>
        </p:nvSpPr>
        <p:spPr>
          <a:xfrm>
            <a:off x="1600200" y="6513670"/>
            <a:ext cx="3907464" cy="274320"/>
          </a:xfrm>
        </p:spPr>
        <p:txBody>
          <a:bodyPr vert="horz" rtlCol="0"/>
          <a:lstStyle>
            <a:extLst/>
          </a:lstStyle>
          <a:p>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000C83F9-0721-4ABD-BE5B-A8A3D414ED86}" type="datetimeFigureOut">
              <a:rPr lang="he-IL" smtClean="0"/>
              <a:pPr/>
              <a:t>ז'/אדר/תשע"ג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a:xfrm>
            <a:off x="8641080" y="6514568"/>
            <a:ext cx="464288" cy="274320"/>
          </a:xfrm>
        </p:spPr>
        <p:txBody>
          <a:bodyPr/>
          <a:lstStyle>
            <a:extLst/>
          </a:lstStyle>
          <a:p>
            <a:fld id="{90C0052B-0BB1-43C7-832E-9254801FB1CC}" type="slidenum">
              <a:rPr lang="he-IL" smtClean="0"/>
              <a:pPr/>
              <a:t>‹#›</a:t>
            </a:fld>
            <a:endParaRPr lang="he-IL"/>
          </a:p>
        </p:txBody>
      </p:sp>
      <p:sp>
        <p:nvSpPr>
          <p:cNvPr id="10" name="מלבן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מלבן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מלבן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כותרת 1"/>
          <p:cNvSpPr>
            <a:spLocks noGrp="1"/>
          </p:cNvSpPr>
          <p:nvPr>
            <p:ph type="title"/>
          </p:nvPr>
        </p:nvSpPr>
        <p:spPr>
          <a:xfrm>
            <a:off x="457200" y="251948"/>
            <a:ext cx="8229600" cy="1143000"/>
          </a:xfrm>
        </p:spPr>
        <p:txBody>
          <a:bodyPr anchor="b"/>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000C83F9-0721-4ABD-BE5B-A8A3D414ED86}" type="datetimeFigureOut">
              <a:rPr lang="he-IL" smtClean="0"/>
              <a:pPr/>
              <a:t>ז'/אדר/תשע"ג</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a:xfrm>
            <a:off x="8641080" y="6514568"/>
            <a:ext cx="464288" cy="274320"/>
          </a:xfrm>
        </p:spPr>
        <p:txBody>
          <a:bodyPr/>
          <a:lstStyle>
            <a:extLst/>
          </a:lstStyle>
          <a:p>
            <a:fld id="{90C0052B-0BB1-43C7-832E-9254801FB1CC}"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53218"/>
            <a:ext cx="8229600"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000C83F9-0721-4ABD-BE5B-A8A3D414ED86}" type="datetimeFigureOut">
              <a:rPr lang="he-IL" smtClean="0"/>
              <a:pPr/>
              <a:t>ז'/אדר/תשע"ג</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90C0052B-0BB1-43C7-832E-9254801FB1CC}" type="slidenum">
              <a:rPr lang="he-IL" smtClean="0"/>
              <a:pPr/>
              <a:t>‹#›</a:t>
            </a:fld>
            <a:endParaRPr lang="he-IL"/>
          </a:p>
        </p:txBody>
      </p:sp>
      <p:sp>
        <p:nvSpPr>
          <p:cNvPr id="7" name="מלבן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000C83F9-0721-4ABD-BE5B-A8A3D414ED86}" type="datetimeFigureOut">
              <a:rPr lang="he-IL" smtClean="0"/>
              <a:pPr/>
              <a:t>ז'/אדר/תשע"ג</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90C0052B-0BB1-43C7-832E-9254801FB1CC}"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2"/>
      </p:bgRef>
    </p:bg>
    <p:spTree>
      <p:nvGrpSpPr>
        <p:cNvPr id="1" name=""/>
        <p:cNvGrpSpPr/>
        <p:nvPr/>
      </p:nvGrpSpPr>
      <p:grpSpPr>
        <a:xfrm>
          <a:off x="0" y="0"/>
          <a:ext cx="0" cy="0"/>
          <a:chOff x="0" y="0"/>
          <a:chExt cx="0" cy="0"/>
        </a:xfrm>
      </p:grpSpPr>
      <p:sp>
        <p:nvSpPr>
          <p:cNvPr id="8" name="מלבן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963136" y="304800"/>
            <a:ext cx="3931920" cy="762000"/>
          </a:xfrm>
        </p:spPr>
        <p:txBody>
          <a:bodyPr anchor="b"/>
          <a:lstStyle>
            <a:lvl1pPr marL="0" algn="r">
              <a:buNone/>
              <a:defRPr sz="2000" b="1"/>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9" name="מציין מיקום של תאריך 8"/>
          <p:cNvSpPr>
            <a:spLocks noGrp="1"/>
          </p:cNvSpPr>
          <p:nvPr>
            <p:ph type="dt" sz="half" idx="10"/>
          </p:nvPr>
        </p:nvSpPr>
        <p:spPr>
          <a:xfrm>
            <a:off x="5562600" y="6513670"/>
            <a:ext cx="3002280" cy="274320"/>
          </a:xfrm>
        </p:spPr>
        <p:txBody>
          <a:bodyPr vert="horz" rtlCol="0"/>
          <a:lstStyle>
            <a:extLst/>
          </a:lstStyle>
          <a:p>
            <a:fld id="{000C83F9-0721-4ABD-BE5B-A8A3D414ED86}" type="datetimeFigureOut">
              <a:rPr lang="he-IL" smtClean="0"/>
              <a:pPr/>
              <a:t>ז'/אדר/תשע"ג</a:t>
            </a:fld>
            <a:endParaRPr lang="he-IL"/>
          </a:p>
        </p:txBody>
      </p:sp>
      <p:sp>
        <p:nvSpPr>
          <p:cNvPr id="10" name="מציין מיקום של מספר שקופית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0C0052B-0BB1-43C7-832E-9254801FB1CC}" type="slidenum">
              <a:rPr lang="he-IL" smtClean="0"/>
              <a:pPr/>
              <a:t>‹#›</a:t>
            </a:fld>
            <a:endParaRPr lang="he-IL"/>
          </a:p>
        </p:txBody>
      </p:sp>
      <p:sp>
        <p:nvSpPr>
          <p:cNvPr id="11" name="מציין מיקום של כותרת תחתונה 10"/>
          <p:cNvSpPr>
            <a:spLocks noGrp="1"/>
          </p:cNvSpPr>
          <p:nvPr>
            <p:ph type="ftr" sz="quarter" idx="12"/>
          </p:nvPr>
        </p:nvSpPr>
        <p:spPr>
          <a:xfrm>
            <a:off x="1600200" y="6513670"/>
            <a:ext cx="3907464" cy="274320"/>
          </a:xfrm>
        </p:spPr>
        <p:txBody>
          <a:bodyPr vert="horz" rtlCol="0"/>
          <a:lstStyle>
            <a:extLst/>
          </a:lstStyle>
          <a:p>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3040443" y="4724400"/>
            <a:ext cx="5486400" cy="664536"/>
          </a:xfrm>
        </p:spPr>
        <p:txBody>
          <a:bodyPr anchor="b"/>
          <a:lstStyle>
            <a:lvl1pPr marL="0" algn="r">
              <a:buNone/>
              <a:defRPr sz="2000" b="1"/>
            </a:lvl1pPr>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13" name="מציין מיקום של תמונה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e-IL" smtClean="0">
                <a:solidFill>
                  <a:schemeClr val="lt1"/>
                </a:solidFill>
                <a:latin typeface="+mn-lt"/>
                <a:ea typeface="+mn-ea"/>
                <a:cs typeface="+mn-cs"/>
              </a:rPr>
              <a:t>לחץ על הסמל כדי להוסיף תמונה</a:t>
            </a:r>
            <a:endParaRPr kumimoji="0" lang="en-US" dirty="0">
              <a:solidFill>
                <a:schemeClr val="lt1"/>
              </a:solidFill>
              <a:latin typeface="+mn-lt"/>
              <a:ea typeface="+mn-ea"/>
              <a:cs typeface="+mn-cs"/>
            </a:endParaRPr>
          </a:p>
        </p:txBody>
      </p:sp>
      <p:sp>
        <p:nvSpPr>
          <p:cNvPr id="8" name="מציין מיקום של תאריך 7"/>
          <p:cNvSpPr>
            <a:spLocks noGrp="1"/>
          </p:cNvSpPr>
          <p:nvPr>
            <p:ph type="dt" sz="half" idx="10"/>
          </p:nvPr>
        </p:nvSpPr>
        <p:spPr>
          <a:xfrm>
            <a:off x="5562600" y="6509004"/>
            <a:ext cx="3002280" cy="274320"/>
          </a:xfrm>
        </p:spPr>
        <p:txBody>
          <a:bodyPr vert="horz" rtlCol="0"/>
          <a:lstStyle>
            <a:extLst/>
          </a:lstStyle>
          <a:p>
            <a:fld id="{000C83F9-0721-4ABD-BE5B-A8A3D414ED86}" type="datetimeFigureOut">
              <a:rPr lang="he-IL" smtClean="0"/>
              <a:pPr/>
              <a:t>ז'/אדר/תשע"ג</a:t>
            </a:fld>
            <a:endParaRPr lang="he-IL"/>
          </a:p>
        </p:txBody>
      </p:sp>
      <p:sp>
        <p:nvSpPr>
          <p:cNvPr id="9" name="מציין מיקום של מספר שקופית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0C0052B-0BB1-43C7-832E-9254801FB1CC}" type="slidenum">
              <a:rPr lang="he-IL" smtClean="0"/>
              <a:pPr/>
              <a:t>‹#›</a:t>
            </a:fld>
            <a:endParaRPr lang="he-IL"/>
          </a:p>
        </p:txBody>
      </p:sp>
      <p:sp>
        <p:nvSpPr>
          <p:cNvPr id="10" name="מציין מיקום של כותרת תחתונה 9"/>
          <p:cNvSpPr>
            <a:spLocks noGrp="1"/>
          </p:cNvSpPr>
          <p:nvPr>
            <p:ph type="ftr" sz="quarter" idx="12"/>
          </p:nvPr>
        </p:nvSpPr>
        <p:spPr>
          <a:xfrm>
            <a:off x="1600200" y="6509004"/>
            <a:ext cx="3907464" cy="274320"/>
          </a:xfrm>
        </p:spPr>
        <p:txBody>
          <a:bodyPr vert="horz" rtlCol="0"/>
          <a:lstStyle>
            <a:extLst/>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מלבן עם פינות אלכסוניות מעוגלות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מציין מיקום של כותרת תחתונה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he-IL"/>
          </a:p>
        </p:txBody>
      </p:sp>
      <p:sp>
        <p:nvSpPr>
          <p:cNvPr id="14" name="מציין מיקום של תאריך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00C83F9-0721-4ABD-BE5B-A8A3D414ED86}" type="datetimeFigureOut">
              <a:rPr lang="he-IL" smtClean="0"/>
              <a:pPr/>
              <a:t>ז'/אדר/תשע"ג</a:t>
            </a:fld>
            <a:endParaRPr lang="he-IL"/>
          </a:p>
        </p:txBody>
      </p:sp>
      <p:sp>
        <p:nvSpPr>
          <p:cNvPr id="23" name="מציין מיקום של מספר שקופית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0C0052B-0BB1-43C7-832E-9254801FB1CC}" type="slidenum">
              <a:rPr lang="he-IL" smtClean="0"/>
              <a:pPr/>
              <a:t>‹#›</a:t>
            </a:fld>
            <a:endParaRPr lang="he-IL"/>
          </a:p>
        </p:txBody>
      </p:sp>
      <p:sp>
        <p:nvSpPr>
          <p:cNvPr id="22" name="מציין מיקום של כותרת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neelwafurat.com/locate.aspx?mode=1&amp;search=author1&amp;entry=Gvanbin%20Carto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83568" y="260648"/>
            <a:ext cx="7848872" cy="6192688"/>
          </a:xfrm>
        </p:spPr>
        <p:txBody>
          <a:bodyPr>
            <a:normAutofit/>
          </a:bodyPr>
          <a:lstStyle/>
          <a:p>
            <a:endParaRPr lang="ar-AE" sz="3600" dirty="0" smtClean="0"/>
          </a:p>
          <a:p>
            <a:r>
              <a:rPr lang="ar-AE" sz="3600" dirty="0" err="1" smtClean="0"/>
              <a:t>اكاديمية</a:t>
            </a:r>
            <a:r>
              <a:rPr lang="ar-AE" sz="3600" dirty="0" smtClean="0"/>
              <a:t> </a:t>
            </a:r>
            <a:r>
              <a:rPr lang="ar-AE" sz="3600" dirty="0" err="1" smtClean="0"/>
              <a:t>القاسمي</a:t>
            </a:r>
            <a:endParaRPr lang="ar-AE" sz="3600" dirty="0" smtClean="0"/>
          </a:p>
          <a:p>
            <a:endParaRPr lang="ar-AE" sz="2400" dirty="0" smtClean="0"/>
          </a:p>
          <a:p>
            <a:r>
              <a:rPr lang="ar-AE" sz="2800" b="1" i="1" dirty="0" smtClean="0"/>
              <a:t>عرض ضمن مساق : التطبيقات العملية</a:t>
            </a:r>
          </a:p>
          <a:p>
            <a:r>
              <a:rPr lang="ar-AE" sz="2800" b="1" i="1" dirty="0" smtClean="0"/>
              <a:t>موضوع العرض : قراءة القصة حسب القراءات الاربعة </a:t>
            </a:r>
          </a:p>
          <a:p>
            <a:endParaRPr lang="ar-AE" sz="2800" dirty="0" smtClean="0"/>
          </a:p>
          <a:p>
            <a:pPr algn="r"/>
            <a:r>
              <a:rPr lang="ar-AE" sz="2800" dirty="0" smtClean="0"/>
              <a:t>مقدم الى : أ. </a:t>
            </a:r>
            <a:r>
              <a:rPr lang="ar-AE" sz="2800" dirty="0" err="1" smtClean="0"/>
              <a:t>فهيمة</a:t>
            </a:r>
            <a:r>
              <a:rPr lang="ar-AE" sz="2800" dirty="0" smtClean="0"/>
              <a:t> </a:t>
            </a:r>
            <a:r>
              <a:rPr lang="ar-AE" sz="2800" dirty="0" err="1" smtClean="0"/>
              <a:t>مصاروة</a:t>
            </a:r>
            <a:endParaRPr lang="ar-AE" sz="2800" dirty="0" smtClean="0"/>
          </a:p>
          <a:p>
            <a:pPr algn="r"/>
            <a:r>
              <a:rPr lang="ar-AE" sz="2800" dirty="0" smtClean="0"/>
              <a:t>مقدم من : فاطمة اغبارية</a:t>
            </a:r>
          </a:p>
          <a:p>
            <a:pPr algn="r"/>
            <a:r>
              <a:rPr lang="ar-AE" sz="2800" dirty="0" smtClean="0"/>
              <a:t>            حليمة </a:t>
            </a:r>
            <a:r>
              <a:rPr lang="ar-AE" sz="2800" dirty="0" err="1" smtClean="0"/>
              <a:t>محاجنة</a:t>
            </a:r>
            <a:endParaRPr lang="ar-AE" sz="2800" dirty="0" smtClean="0"/>
          </a:p>
          <a:p>
            <a:pPr algn="r"/>
            <a:r>
              <a:rPr lang="ar-AE" sz="2800" dirty="0" smtClean="0"/>
              <a:t>             </a:t>
            </a:r>
            <a:r>
              <a:rPr lang="ar-AE" sz="2800" dirty="0" err="1" smtClean="0"/>
              <a:t>ميساء</a:t>
            </a:r>
            <a:r>
              <a:rPr lang="ar-AE" sz="2800" dirty="0" smtClean="0"/>
              <a:t> </a:t>
            </a:r>
            <a:r>
              <a:rPr lang="ar-AE" sz="2800" dirty="0" err="1" smtClean="0"/>
              <a:t>محاميد</a:t>
            </a:r>
            <a:endParaRPr lang="ar-AE" sz="2800" dirty="0" smtClean="0"/>
          </a:p>
          <a:p>
            <a:endParaRPr lang="ar-AE" sz="2800" dirty="0" smtClean="0"/>
          </a:p>
          <a:p>
            <a:r>
              <a:rPr lang="ar-AE" sz="2800" dirty="0" smtClean="0"/>
              <a:t>2012-2013</a:t>
            </a:r>
            <a:r>
              <a:rPr lang="ar-AE" sz="2400" dirty="0" smtClean="0"/>
              <a:t> </a:t>
            </a:r>
            <a:endParaRPr lang="ar-AE"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260648"/>
            <a:ext cx="8640960" cy="6264696"/>
          </a:xfrm>
        </p:spPr>
        <p:style>
          <a:lnRef idx="2">
            <a:schemeClr val="accent2"/>
          </a:lnRef>
          <a:fillRef idx="1">
            <a:schemeClr val="lt1"/>
          </a:fillRef>
          <a:effectRef idx="0">
            <a:schemeClr val="accent2"/>
          </a:effectRef>
          <a:fontRef idx="minor">
            <a:schemeClr val="dk1"/>
          </a:fontRef>
        </p:style>
        <p:txBody>
          <a:bodyPr>
            <a:normAutofit/>
          </a:bodyPr>
          <a:lstStyle/>
          <a:p>
            <a:pPr lvl="0"/>
            <a:r>
              <a:rPr lang="ar-SA" sz="2800" dirty="0"/>
              <a:t>كيف كان سلوك </a:t>
            </a:r>
            <a:r>
              <a:rPr lang="ar-SA" sz="2800" dirty="0" err="1"/>
              <a:t>نورة</a:t>
            </a:r>
            <a:r>
              <a:rPr lang="ar-SA" sz="2800" dirty="0"/>
              <a:t> عندما لم تعد أمها لها وحدها؟</a:t>
            </a:r>
            <a:endParaRPr lang="en-US" sz="2800" dirty="0"/>
          </a:p>
          <a:p>
            <a:pPr lvl="0"/>
            <a:r>
              <a:rPr lang="ar-SA" sz="2800" dirty="0"/>
              <a:t>كيف كانت ردة فعل الأم تجاه </a:t>
            </a:r>
            <a:r>
              <a:rPr lang="ar-SA" sz="2800" dirty="0" err="1"/>
              <a:t>نورة</a:t>
            </a:r>
            <a:r>
              <a:rPr lang="ar-SA" sz="2800" dirty="0"/>
              <a:t> عندما فهمت سبب تصرفاتها وسلوكها؟ وكيف تعاملت معها؟         </a:t>
            </a:r>
            <a:endParaRPr lang="en-US" sz="2800" dirty="0"/>
          </a:p>
          <a:p>
            <a:pPr lvl="0"/>
            <a:r>
              <a:rPr lang="ar-SA" sz="2800" dirty="0"/>
              <a:t> ماذا كان شعور </a:t>
            </a:r>
            <a:r>
              <a:rPr lang="ar-SA" sz="2800" dirty="0" err="1"/>
              <a:t>نورة</a:t>
            </a:r>
            <a:r>
              <a:rPr lang="ar-SA" sz="2800" dirty="0"/>
              <a:t> في نهاية القصة؟</a:t>
            </a:r>
            <a:endParaRPr lang="en-US" sz="2800" dirty="0"/>
          </a:p>
          <a:p>
            <a:pPr>
              <a:buNone/>
            </a:pPr>
            <a:r>
              <a:rPr lang="ar-AE" sz="2800" dirty="0" smtClean="0"/>
              <a:t>    </a:t>
            </a:r>
          </a:p>
          <a:p>
            <a:pPr>
              <a:buNone/>
            </a:pPr>
            <a:r>
              <a:rPr lang="ar-AE" sz="2800" dirty="0"/>
              <a:t> </a:t>
            </a:r>
            <a:r>
              <a:rPr lang="ar-AE" sz="2800" dirty="0" smtClean="0"/>
              <a:t>   </a:t>
            </a:r>
            <a:r>
              <a:rPr lang="ar-SA" sz="2800" dirty="0" smtClean="0"/>
              <a:t>بعد </a:t>
            </a:r>
            <a:r>
              <a:rPr lang="ar-SA" sz="2800" dirty="0"/>
              <a:t>ذلك نقوم بإجراء نقاش مع الأطفال حول شعور </a:t>
            </a:r>
            <a:r>
              <a:rPr lang="ar-SA" sz="2800" dirty="0" err="1"/>
              <a:t>نورة</a:t>
            </a:r>
            <a:r>
              <a:rPr lang="ar-SA" sz="2800" dirty="0"/>
              <a:t> تجاه </a:t>
            </a:r>
            <a:r>
              <a:rPr lang="ar-SA" sz="2800" dirty="0" smtClean="0"/>
              <a:t>أختها</a:t>
            </a:r>
            <a:r>
              <a:rPr lang="ar-AE" sz="2800" dirty="0" smtClean="0"/>
              <a:t> </a:t>
            </a:r>
            <a:r>
              <a:rPr lang="ar-SA" sz="2800" dirty="0" smtClean="0"/>
              <a:t>الصغيرة </a:t>
            </a:r>
            <a:r>
              <a:rPr lang="ar-SA" sz="2800" dirty="0"/>
              <a:t>غدير في بداية القصة، ووسطها وفي النهاية وعن تقلب المشاعر والأحاسيس "نوره تجاه أختها غدير"، ومن ثم التطرق للأمور </a:t>
            </a:r>
            <a:r>
              <a:rPr lang="ar-SA" sz="2800" dirty="0" smtClean="0"/>
              <a:t>التالية:</a:t>
            </a:r>
            <a:endParaRPr lang="he-IL"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260648"/>
            <a:ext cx="8712968" cy="6408712"/>
          </a:xfrm>
        </p:spPr>
        <p:style>
          <a:lnRef idx="2">
            <a:schemeClr val="accent2"/>
          </a:lnRef>
          <a:fillRef idx="1">
            <a:schemeClr val="lt1"/>
          </a:fillRef>
          <a:effectRef idx="0">
            <a:schemeClr val="accent2"/>
          </a:effectRef>
          <a:fontRef idx="minor">
            <a:schemeClr val="dk1"/>
          </a:fontRef>
        </p:style>
        <p:txBody>
          <a:bodyPr>
            <a:normAutofit/>
          </a:bodyPr>
          <a:lstStyle/>
          <a:p>
            <a:r>
              <a:rPr lang="ar-AE" sz="2800" dirty="0" smtClean="0"/>
              <a:t>1</a:t>
            </a:r>
            <a:r>
              <a:rPr lang="ar-SA" sz="2800" dirty="0" smtClean="0"/>
              <a:t>)استعمال العقل والتفكير من أجل الوصول إلى الحلول، أي ” عدم التسرع بالرد“: </a:t>
            </a:r>
            <a:endParaRPr lang="en-US" sz="2800" dirty="0" smtClean="0"/>
          </a:p>
          <a:p>
            <a:r>
              <a:rPr lang="ar-SA" sz="2800" dirty="0" smtClean="0"/>
              <a:t>وهنا المقصود عندما فهمت الأم سبب ضيق نور</a:t>
            </a:r>
            <a:r>
              <a:rPr lang="ar-AE" sz="2800" dirty="0" smtClean="0"/>
              <a:t>ه</a:t>
            </a:r>
            <a:r>
              <a:rPr lang="ar-SA" sz="2800" dirty="0" smtClean="0"/>
              <a:t>، وإبداء تصرفات وسلوكيات غريبة والبكاء دون سبب، قامت بحل المشكلة مباشرة حيث توجهت الأم بأسلوب مقنع للطفلة، باستعمال عقلها وتفكيرها من اجل حل المشكلة وليس تعقيدها. فهي وصلت لها بأنني احبك كالسابق، لكنني أيضا أحب أختك وبما أن أختك غدير صغيرة فهي بحاجة لعناية وتحضيرات كثيرة. واقترحت عليها بأن تكون مساعدتها في الاهتمام بأختها غدير.</a:t>
            </a:r>
            <a:endParaRPr lang="ar-AE" sz="2800" dirty="0" smtClean="0"/>
          </a:p>
          <a:p>
            <a:pPr>
              <a:buNone/>
            </a:pPr>
            <a:endParaRPr lang="ar-AE" sz="2800" dirty="0" smtClean="0"/>
          </a:p>
          <a:p>
            <a:r>
              <a:rPr lang="ar-AE" sz="2800" dirty="0" smtClean="0"/>
              <a:t>2</a:t>
            </a:r>
            <a:r>
              <a:rPr lang="ar-SA" sz="2800" dirty="0" smtClean="0"/>
              <a:t>) </a:t>
            </a:r>
            <a:r>
              <a:rPr lang="ar-SA" sz="2800" dirty="0"/>
              <a:t>استعمال التعاون والمساعدة: عندما طلبت الأم من </a:t>
            </a:r>
            <a:r>
              <a:rPr lang="ar-SA" sz="2800" dirty="0" smtClean="0"/>
              <a:t>نور</a:t>
            </a:r>
            <a:r>
              <a:rPr lang="ar-AE" sz="2800" dirty="0" smtClean="0"/>
              <a:t>ه </a:t>
            </a:r>
            <a:r>
              <a:rPr lang="ar-SA" sz="2800" dirty="0" smtClean="0"/>
              <a:t>أن </a:t>
            </a:r>
            <a:r>
              <a:rPr lang="ar-SA" sz="2800" dirty="0"/>
              <a:t>تقوم بمساعدتها وبمعاونتها في الاهتمام ورعاية أختها الصغيرة غدير.</a:t>
            </a:r>
            <a:endParaRPr lang="en-US" sz="2800" dirty="0"/>
          </a:p>
          <a:p>
            <a:endParaRPr lang="en-US" sz="2800" dirty="0" smtClean="0"/>
          </a:p>
          <a:p>
            <a:pPr>
              <a:buNone/>
            </a:pPr>
            <a:endParaRPr lang="he-I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06090"/>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ar-AE" sz="3200" dirty="0" smtClean="0"/>
              <a:t>القراءة الثالثة :</a:t>
            </a:r>
            <a:endParaRPr lang="he-IL" sz="3200" dirty="0"/>
          </a:p>
        </p:txBody>
      </p:sp>
      <p:sp>
        <p:nvSpPr>
          <p:cNvPr id="3" name="מציין מיקום תוכן 2"/>
          <p:cNvSpPr>
            <a:spLocks noGrp="1"/>
          </p:cNvSpPr>
          <p:nvPr>
            <p:ph idx="1"/>
          </p:nvPr>
        </p:nvSpPr>
        <p:spPr>
          <a:xfrm>
            <a:off x="457200" y="1124744"/>
            <a:ext cx="8229600" cy="5400600"/>
          </a:xfrm>
        </p:spPr>
        <p:style>
          <a:lnRef idx="2">
            <a:schemeClr val="accent5"/>
          </a:lnRef>
          <a:fillRef idx="1">
            <a:schemeClr val="lt1"/>
          </a:fillRef>
          <a:effectRef idx="0">
            <a:schemeClr val="accent5"/>
          </a:effectRef>
          <a:fontRef idx="minor">
            <a:schemeClr val="dk1"/>
          </a:fontRef>
        </p:style>
        <p:txBody>
          <a:bodyPr>
            <a:normAutofit/>
          </a:bodyPr>
          <a:lstStyle/>
          <a:p>
            <a:r>
              <a:rPr lang="ar-SA" sz="2800" dirty="0"/>
              <a:t>نقوم بقراءة القصة للأطفال مع ربطها بحياتهم الخاصة، والتعبير عن رأيهم من خلال ربط تصرف الأم تجاه ابنتها </a:t>
            </a:r>
            <a:r>
              <a:rPr lang="ar-SA" sz="2800" dirty="0" smtClean="0"/>
              <a:t>نور</a:t>
            </a:r>
            <a:r>
              <a:rPr lang="ar-AE" sz="2800" dirty="0" smtClean="0"/>
              <a:t>ه</a:t>
            </a:r>
            <a:r>
              <a:rPr lang="ar-SA" sz="2800" dirty="0" smtClean="0"/>
              <a:t> </a:t>
            </a:r>
            <a:r>
              <a:rPr lang="ar-SA" sz="2800" dirty="0"/>
              <a:t>وشعورها في مراحل القصة الثلاثة ألا وهي :</a:t>
            </a:r>
            <a:endParaRPr lang="en-US" sz="2800" dirty="0"/>
          </a:p>
          <a:p>
            <a:pPr lvl="0"/>
            <a:r>
              <a:rPr lang="ar-SA" sz="2800" dirty="0"/>
              <a:t>شعورها قبل أن تلد أمها غدير.</a:t>
            </a:r>
            <a:endParaRPr lang="en-US" sz="2800" dirty="0"/>
          </a:p>
          <a:p>
            <a:pPr lvl="0"/>
            <a:r>
              <a:rPr lang="ar-SA" sz="2800" dirty="0"/>
              <a:t>شعورها عندما ولدت غدير."عندما كانت الأم منشغلة عن </a:t>
            </a:r>
            <a:r>
              <a:rPr lang="ar-SA" sz="2800" dirty="0" smtClean="0"/>
              <a:t>نور</a:t>
            </a:r>
            <a:r>
              <a:rPr lang="ar-AE" sz="2800" dirty="0" smtClean="0"/>
              <a:t>ه</a:t>
            </a:r>
            <a:r>
              <a:rPr lang="ar-SA" sz="2800" dirty="0" smtClean="0"/>
              <a:t>".</a:t>
            </a:r>
            <a:endParaRPr lang="en-US" sz="2800" dirty="0"/>
          </a:p>
          <a:p>
            <a:pPr lvl="0"/>
            <a:r>
              <a:rPr lang="ar-SA" sz="2800" dirty="0"/>
              <a:t>شعورها في نهاية القصة.       </a:t>
            </a:r>
            <a:endParaRPr lang="en-US" sz="2800" dirty="0"/>
          </a:p>
          <a:p>
            <a:pPr>
              <a:buNone/>
            </a:pPr>
            <a:r>
              <a:rPr lang="en-US" sz="2800" u="sng" dirty="0" smtClean="0"/>
              <a:t>  </a:t>
            </a:r>
            <a:r>
              <a:rPr lang="ar-SA" sz="2800" u="sng" dirty="0" smtClean="0"/>
              <a:t>ومن </a:t>
            </a:r>
            <a:r>
              <a:rPr lang="ar-SA" sz="2800" u="sng" dirty="0"/>
              <a:t>ثم نقوم بطرح هذا السؤال</a:t>
            </a:r>
            <a:r>
              <a:rPr lang="ar-SA" sz="2800" dirty="0"/>
              <a:t>:                                                   </a:t>
            </a:r>
            <a:endParaRPr lang="en-US" sz="2800" dirty="0"/>
          </a:p>
          <a:p>
            <a:pPr lvl="0"/>
            <a:r>
              <a:rPr lang="ar-SA" sz="2800" dirty="0" smtClean="0"/>
              <a:t>هل شعرتم</a:t>
            </a:r>
            <a:r>
              <a:rPr lang="ar-AE" sz="2800" dirty="0"/>
              <a:t> </a:t>
            </a:r>
            <a:r>
              <a:rPr lang="ar-AE" sz="2800" dirty="0" smtClean="0"/>
              <a:t>انتم</a:t>
            </a:r>
            <a:r>
              <a:rPr lang="ar-SA" sz="2800" dirty="0" smtClean="0"/>
              <a:t> </a:t>
            </a:r>
            <a:r>
              <a:rPr lang="ar-SA" sz="2800" dirty="0"/>
              <a:t>مرة بشعور </a:t>
            </a:r>
            <a:r>
              <a:rPr lang="ar-SA" sz="2800" dirty="0" smtClean="0"/>
              <a:t>نور</a:t>
            </a:r>
            <a:r>
              <a:rPr lang="ar-AE" sz="2800" dirty="0" smtClean="0"/>
              <a:t>ه</a:t>
            </a:r>
            <a:r>
              <a:rPr lang="ar-SA" sz="2800" dirty="0" smtClean="0"/>
              <a:t>؟ </a:t>
            </a:r>
            <a:r>
              <a:rPr lang="ar-SA" sz="2800" dirty="0"/>
              <a:t>وإذا كانت  الإجابة نعم نسـأل: كيف كان تصرفكم تجاه ذلك الشعور؟</a:t>
            </a:r>
            <a:endParaRPr lang="en-US" sz="2800" dirty="0"/>
          </a:p>
          <a:p>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260648"/>
            <a:ext cx="8640960" cy="6336704"/>
          </a:xfrm>
        </p:spPr>
        <p:style>
          <a:lnRef idx="2">
            <a:schemeClr val="accent5"/>
          </a:lnRef>
          <a:fillRef idx="1">
            <a:schemeClr val="lt1"/>
          </a:fillRef>
          <a:effectRef idx="0">
            <a:schemeClr val="accent5"/>
          </a:effectRef>
          <a:fontRef idx="minor">
            <a:schemeClr val="dk1"/>
          </a:fontRef>
        </p:style>
        <p:txBody>
          <a:bodyPr>
            <a:normAutofit/>
          </a:bodyPr>
          <a:lstStyle/>
          <a:p>
            <a:pPr>
              <a:buNone/>
            </a:pPr>
            <a:r>
              <a:rPr lang="ar-SA" sz="2800" dirty="0"/>
              <a:t>عندما نصل إلى الحدث في القصة نقوم بعرض الصورة، ونسأل الأطفال أسئلة متعلقة بهذا الحدث:</a:t>
            </a:r>
            <a:endParaRPr lang="en-US" sz="2800" dirty="0"/>
          </a:p>
          <a:p>
            <a:pPr lvl="0"/>
            <a:r>
              <a:rPr lang="ar-SA" sz="2800" dirty="0"/>
              <a:t>هل أخبركم مرة أحدا من أصدقائك بأنه شعر كشعور </a:t>
            </a:r>
            <a:r>
              <a:rPr lang="ar-SA" sz="2800" dirty="0" smtClean="0"/>
              <a:t>نور</a:t>
            </a:r>
            <a:r>
              <a:rPr lang="ar-AE" sz="2800" dirty="0" smtClean="0"/>
              <a:t>ه</a:t>
            </a:r>
            <a:r>
              <a:rPr lang="ar-SA" sz="2800" dirty="0" smtClean="0"/>
              <a:t>؟</a:t>
            </a:r>
            <a:endParaRPr lang="en-US" sz="2800" dirty="0"/>
          </a:p>
          <a:p>
            <a:r>
              <a:rPr lang="ar-SA" sz="2800" dirty="0"/>
              <a:t>" وهنا أيضا نقوم بالتطرق للمراحل الثلاثة من الشعور"</a:t>
            </a:r>
            <a:endParaRPr lang="en-US" sz="2800" dirty="0"/>
          </a:p>
          <a:p>
            <a:r>
              <a:rPr lang="ar-SA" sz="2800" dirty="0"/>
              <a:t>بعد ذلك نطلب من الأطفال وصف تصرف الأم تجاه </a:t>
            </a:r>
            <a:r>
              <a:rPr lang="ar-SA" sz="2800" dirty="0" smtClean="0"/>
              <a:t>نور</a:t>
            </a:r>
            <a:r>
              <a:rPr lang="ar-AE" sz="2800" dirty="0" smtClean="0"/>
              <a:t>ه</a:t>
            </a:r>
            <a:r>
              <a:rPr lang="ar-SA" sz="2800" dirty="0" smtClean="0"/>
              <a:t>، </a:t>
            </a:r>
            <a:r>
              <a:rPr lang="ar-SA" sz="2800" dirty="0"/>
              <a:t>ومن ثم وصف لشخصيات القصة حسب ما رأوا في القصة من أحداث ورسومات.  </a:t>
            </a:r>
            <a:endParaRPr lang="en-US" sz="2800" dirty="0"/>
          </a:p>
          <a:p>
            <a:pPr>
              <a:buNone/>
            </a:pPr>
            <a:r>
              <a:rPr lang="ar-AE" sz="2800" dirty="0" smtClean="0"/>
              <a:t> </a:t>
            </a:r>
            <a:r>
              <a:rPr lang="ar-SA" sz="2800" dirty="0" smtClean="0"/>
              <a:t>أسئلة </a:t>
            </a:r>
            <a:r>
              <a:rPr lang="ar-SA" sz="2800" dirty="0"/>
              <a:t>يمكن توجيهها للأطفال والتي ترتبط بحياة الطفل:</a:t>
            </a:r>
            <a:endParaRPr lang="en-US" sz="2800" dirty="0"/>
          </a:p>
          <a:p>
            <a:pPr lvl="0"/>
            <a:r>
              <a:rPr lang="ar-SA" sz="2800" dirty="0"/>
              <a:t>هل حدث وشعرتم مرة كما شعرت </a:t>
            </a:r>
            <a:r>
              <a:rPr lang="ar-SA" sz="2800" dirty="0" smtClean="0"/>
              <a:t>نور</a:t>
            </a:r>
            <a:r>
              <a:rPr lang="ar-AE" sz="2800" dirty="0"/>
              <a:t>ه</a:t>
            </a:r>
            <a:r>
              <a:rPr lang="ar-SA" sz="2800" dirty="0" smtClean="0"/>
              <a:t>" </a:t>
            </a:r>
            <a:r>
              <a:rPr lang="ar-SA" sz="2800" dirty="0"/>
              <a:t>قبل أن تلد أمها أختها"؟</a:t>
            </a:r>
            <a:endParaRPr lang="en-US" sz="2800" dirty="0"/>
          </a:p>
          <a:p>
            <a:pPr lvl="0"/>
            <a:r>
              <a:rPr lang="ar-SA" sz="2800" dirty="0"/>
              <a:t>هل حدث وشعرتم مرة كما شعرت </a:t>
            </a:r>
            <a:r>
              <a:rPr lang="ar-SA" sz="2800" dirty="0" smtClean="0"/>
              <a:t>نور</a:t>
            </a:r>
            <a:r>
              <a:rPr lang="ar-AE" sz="2800" dirty="0"/>
              <a:t>ه</a:t>
            </a:r>
            <a:r>
              <a:rPr lang="ar-SA" sz="2800" dirty="0" smtClean="0"/>
              <a:t> </a:t>
            </a:r>
            <a:r>
              <a:rPr lang="ar-SA" sz="2800" dirty="0"/>
              <a:t>" بعد أن ولدت أمها"- عندما كانت منشغلة عنها؟</a:t>
            </a:r>
            <a:endParaRPr lang="en-US" sz="2800" dirty="0"/>
          </a:p>
          <a:p>
            <a:pPr>
              <a:buNone/>
            </a:pPr>
            <a:r>
              <a:rPr lang="he-IL" sz="2800" dirty="0"/>
              <a:t> </a:t>
            </a:r>
            <a:endParaRPr lang="en-US" sz="2800" dirty="0"/>
          </a:p>
          <a:p>
            <a:endParaRPr lang="he-IL"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260648"/>
            <a:ext cx="8640960" cy="6336704"/>
          </a:xfrm>
        </p:spPr>
        <p:style>
          <a:lnRef idx="2">
            <a:schemeClr val="accent5"/>
          </a:lnRef>
          <a:fillRef idx="1">
            <a:schemeClr val="lt1"/>
          </a:fillRef>
          <a:effectRef idx="0">
            <a:schemeClr val="accent5"/>
          </a:effectRef>
          <a:fontRef idx="minor">
            <a:schemeClr val="dk1"/>
          </a:fontRef>
        </p:style>
        <p:txBody>
          <a:bodyPr>
            <a:normAutofit/>
          </a:bodyPr>
          <a:lstStyle/>
          <a:p>
            <a:pPr lvl="0"/>
            <a:r>
              <a:rPr lang="ar-SA" sz="2800" dirty="0"/>
              <a:t>هل وحدث وشعرتم مرة كما شعرت </a:t>
            </a:r>
            <a:r>
              <a:rPr lang="ar-SA" sz="2800" dirty="0" smtClean="0"/>
              <a:t>نور</a:t>
            </a:r>
            <a:r>
              <a:rPr lang="ar-AE" sz="2800" dirty="0" smtClean="0"/>
              <a:t>ه</a:t>
            </a:r>
            <a:r>
              <a:rPr lang="ar-SA" sz="2800" dirty="0" smtClean="0"/>
              <a:t>" </a:t>
            </a:r>
            <a:r>
              <a:rPr lang="ar-SA" sz="2800" dirty="0"/>
              <a:t>في نهاية القصة"؟</a:t>
            </a:r>
            <a:endParaRPr lang="en-US" sz="2800" dirty="0"/>
          </a:p>
          <a:p>
            <a:pPr lvl="0"/>
            <a:r>
              <a:rPr lang="ar-SA" sz="2800" dirty="0"/>
              <a:t> لو كنت مكان </a:t>
            </a:r>
            <a:r>
              <a:rPr lang="ar-SA" sz="2800" dirty="0" smtClean="0"/>
              <a:t>نور</a:t>
            </a:r>
            <a:r>
              <a:rPr lang="ar-AE" sz="2800" dirty="0" smtClean="0"/>
              <a:t>ه</a:t>
            </a:r>
            <a:r>
              <a:rPr lang="ar-SA" sz="2800" dirty="0" smtClean="0"/>
              <a:t> </a:t>
            </a:r>
            <a:r>
              <a:rPr lang="ar-SA" sz="2800" dirty="0"/>
              <a:t>ماذا كنت ستفعل؟</a:t>
            </a:r>
            <a:endParaRPr lang="en-US" sz="2800" dirty="0"/>
          </a:p>
          <a:p>
            <a:pPr lvl="0"/>
            <a:r>
              <a:rPr lang="ar-SA" sz="2800" dirty="0"/>
              <a:t>لو كنت مكان </a:t>
            </a:r>
            <a:r>
              <a:rPr lang="ar-SA" sz="2800" dirty="0" smtClean="0"/>
              <a:t>نور</a:t>
            </a:r>
            <a:r>
              <a:rPr lang="ar-AE" sz="2800" dirty="0" smtClean="0"/>
              <a:t>ه</a:t>
            </a:r>
            <a:r>
              <a:rPr lang="ar-SA" sz="2800" dirty="0" smtClean="0"/>
              <a:t> </a:t>
            </a:r>
            <a:r>
              <a:rPr lang="ar-SA" sz="2800" dirty="0"/>
              <a:t>كنت ستتصرف مثلها؟</a:t>
            </a:r>
            <a:endParaRPr lang="en-US" sz="2800" dirty="0"/>
          </a:p>
          <a:p>
            <a:pPr lvl="0"/>
            <a:r>
              <a:rPr lang="ar-SA" sz="2800" dirty="0"/>
              <a:t>لو كنت مكان الأم كنت ستتصرف مثلها؟</a:t>
            </a:r>
            <a:endParaRPr lang="en-US" sz="2800" dirty="0"/>
          </a:p>
          <a:p>
            <a:pPr lvl="0"/>
            <a:r>
              <a:rPr lang="ar-SA" sz="2800" dirty="0" err="1"/>
              <a:t>بماذا</a:t>
            </a:r>
            <a:r>
              <a:rPr lang="ar-SA" sz="2800" dirty="0"/>
              <a:t> ستشعر لو كنت مكان </a:t>
            </a:r>
            <a:r>
              <a:rPr lang="ar-SA" sz="2800" dirty="0" smtClean="0"/>
              <a:t>نور</a:t>
            </a:r>
            <a:r>
              <a:rPr lang="ar-AE" sz="2800" dirty="0" smtClean="0"/>
              <a:t>ه</a:t>
            </a:r>
            <a:r>
              <a:rPr lang="ar-SA" sz="2800" dirty="0" smtClean="0"/>
              <a:t>؟</a:t>
            </a:r>
            <a:endParaRPr lang="en-US" sz="2800" dirty="0"/>
          </a:p>
          <a:p>
            <a:pPr lvl="0"/>
            <a:r>
              <a:rPr lang="ar-SA" sz="2800" dirty="0"/>
              <a:t> هل تخاف أن تشعر يوما كشعور </a:t>
            </a:r>
            <a:r>
              <a:rPr lang="ar-SA" sz="2800" dirty="0" smtClean="0"/>
              <a:t>نور</a:t>
            </a:r>
            <a:r>
              <a:rPr lang="ar-AE" sz="2800" dirty="0" smtClean="0"/>
              <a:t>ه</a:t>
            </a:r>
            <a:r>
              <a:rPr lang="ar-SA" sz="2800" dirty="0" smtClean="0"/>
              <a:t> </a:t>
            </a:r>
            <a:r>
              <a:rPr lang="ar-SA" sz="2800" dirty="0"/>
              <a:t>عندما  كانت تشعر أن أمها لم تعد تحبها كالسابق؟</a:t>
            </a:r>
            <a:endParaRPr lang="en-US" sz="2800" dirty="0"/>
          </a:p>
          <a:p>
            <a:pPr lvl="0"/>
            <a:r>
              <a:rPr lang="ar-SA" sz="2800" dirty="0"/>
              <a:t>هل تعرفون قصة مشابهة لنفس الحكمة التي استنتجناها من خلال القصة؟ </a:t>
            </a:r>
            <a:endParaRPr lang="en-US" sz="2800" dirty="0"/>
          </a:p>
          <a:p>
            <a:pPr>
              <a:buNone/>
            </a:pP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06090"/>
          </a:xfrm>
        </p:spPr>
        <p:style>
          <a:lnRef idx="1">
            <a:schemeClr val="accent4"/>
          </a:lnRef>
          <a:fillRef idx="2">
            <a:schemeClr val="accent4"/>
          </a:fillRef>
          <a:effectRef idx="1">
            <a:schemeClr val="accent4"/>
          </a:effectRef>
          <a:fontRef idx="minor">
            <a:schemeClr val="dk1"/>
          </a:fontRef>
        </p:style>
        <p:txBody>
          <a:bodyPr>
            <a:normAutofit/>
          </a:bodyPr>
          <a:lstStyle/>
          <a:p>
            <a:pPr algn="r"/>
            <a:r>
              <a:rPr lang="ar-AE" sz="3200" dirty="0" smtClean="0"/>
              <a:t>القراءة الرابعة :</a:t>
            </a:r>
            <a:endParaRPr lang="he-IL" sz="3200" dirty="0"/>
          </a:p>
        </p:txBody>
      </p:sp>
      <p:sp>
        <p:nvSpPr>
          <p:cNvPr id="3" name="מציין מיקום תוכן 2"/>
          <p:cNvSpPr>
            <a:spLocks noGrp="1"/>
          </p:cNvSpPr>
          <p:nvPr>
            <p:ph idx="1"/>
          </p:nvPr>
        </p:nvSpPr>
        <p:spPr>
          <a:xfrm>
            <a:off x="251520" y="1268760"/>
            <a:ext cx="8640960" cy="5328592"/>
          </a:xfrm>
        </p:spPr>
        <p:style>
          <a:lnRef idx="2">
            <a:schemeClr val="accent4"/>
          </a:lnRef>
          <a:fillRef idx="1">
            <a:schemeClr val="lt1"/>
          </a:fillRef>
          <a:effectRef idx="0">
            <a:schemeClr val="accent4"/>
          </a:effectRef>
          <a:fontRef idx="minor">
            <a:schemeClr val="dk1"/>
          </a:fontRef>
        </p:style>
        <p:txBody>
          <a:bodyPr>
            <a:normAutofit/>
          </a:bodyPr>
          <a:lstStyle/>
          <a:p>
            <a:r>
              <a:rPr lang="ar-SA" sz="2800" dirty="0"/>
              <a:t>- سرد القصة بلغة الأطفال والتعبير عمّا يرغب </a:t>
            </a:r>
            <a:r>
              <a:rPr lang="ar-SA" sz="2800" dirty="0" err="1"/>
              <a:t>به</a:t>
            </a:r>
            <a:r>
              <a:rPr lang="ar-SA" sz="2800" dirty="0"/>
              <a:t> الطفل. </a:t>
            </a:r>
            <a:endParaRPr lang="en-US" sz="2800" dirty="0"/>
          </a:p>
          <a:p>
            <a:r>
              <a:rPr lang="ar-SA" sz="2800" dirty="0"/>
              <a:t>- التعبير عن أحداث القصة. </a:t>
            </a:r>
            <a:endParaRPr lang="en-US" sz="2800" dirty="0"/>
          </a:p>
          <a:p>
            <a:r>
              <a:rPr lang="ar-SA" sz="2800" b="1" dirty="0"/>
              <a:t>- تقطيع كلمات وعد المقاطع: </a:t>
            </a:r>
            <a:endParaRPr lang="en-US" sz="2800" b="1" dirty="0"/>
          </a:p>
          <a:p>
            <a:r>
              <a:rPr lang="ar-SA" sz="2800" dirty="0"/>
              <a:t>مشغولة = مش+ غو+ لة = 3       </a:t>
            </a:r>
            <a:endParaRPr lang="ar-AE" sz="2800" dirty="0" smtClean="0"/>
          </a:p>
          <a:p>
            <a:r>
              <a:rPr lang="ar-SA" sz="2800" dirty="0" smtClean="0"/>
              <a:t>مولودة </a:t>
            </a:r>
            <a:r>
              <a:rPr lang="ar-SA" sz="2800" dirty="0"/>
              <a:t>= مو + لو+ دة = 3       </a:t>
            </a:r>
            <a:endParaRPr lang="ar-AE" sz="2800" dirty="0" smtClean="0"/>
          </a:p>
          <a:p>
            <a:r>
              <a:rPr lang="ar-SA" sz="2800" dirty="0" smtClean="0"/>
              <a:t>نور</a:t>
            </a:r>
            <a:r>
              <a:rPr lang="ar-AE" sz="2800" dirty="0" smtClean="0"/>
              <a:t>ه</a:t>
            </a:r>
            <a:r>
              <a:rPr lang="ar-SA" sz="2800" dirty="0" smtClean="0"/>
              <a:t> </a:t>
            </a:r>
            <a:r>
              <a:rPr lang="ar-SA" sz="2800" dirty="0"/>
              <a:t>= نو +</a:t>
            </a:r>
            <a:r>
              <a:rPr lang="ar-SA" sz="2800" dirty="0" smtClean="0"/>
              <a:t>ر</a:t>
            </a:r>
            <a:r>
              <a:rPr lang="ar-AE" sz="2800" dirty="0" smtClean="0"/>
              <a:t>ه</a:t>
            </a:r>
            <a:r>
              <a:rPr lang="ar-SA" sz="2800" dirty="0" smtClean="0"/>
              <a:t> </a:t>
            </a:r>
            <a:r>
              <a:rPr lang="ar-SA" sz="2800" dirty="0"/>
              <a:t>= </a:t>
            </a:r>
            <a:r>
              <a:rPr lang="ar-SA" sz="2800" dirty="0" smtClean="0"/>
              <a:t>2 </a:t>
            </a:r>
            <a:endParaRPr lang="ar-AE" sz="2800" dirty="0" smtClean="0"/>
          </a:p>
          <a:p>
            <a:endParaRPr lang="ar-AE" sz="2800" dirty="0"/>
          </a:p>
          <a:p>
            <a:r>
              <a:rPr lang="ar-SA" sz="2800" b="1" dirty="0"/>
              <a:t>- كلمة وعكس:</a:t>
            </a:r>
            <a:endParaRPr lang="en-US" sz="2800" dirty="0"/>
          </a:p>
          <a:p>
            <a:r>
              <a:rPr lang="he-IL" sz="2800" dirty="0"/>
              <a:t> </a:t>
            </a:r>
            <a:r>
              <a:rPr lang="ar-SA" sz="2800" dirty="0"/>
              <a:t>صغيرة = كبيرة           فرحت = حزنت               اشترى = باع </a:t>
            </a:r>
            <a:endParaRPr lang="ar-AE" sz="2800" dirty="0" smtClean="0"/>
          </a:p>
          <a:p>
            <a:endParaRPr lang="ar-AE" sz="2800" dirty="0"/>
          </a:p>
          <a:p>
            <a:endParaRPr lang="ar-AE" sz="2800" dirty="0" smtClean="0"/>
          </a:p>
          <a:p>
            <a:pPr>
              <a:buNone/>
            </a:pPr>
            <a:endParaRPr lang="he-IL"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332656"/>
            <a:ext cx="8640960" cy="6192688"/>
          </a:xfrm>
        </p:spPr>
        <p:style>
          <a:lnRef idx="2">
            <a:schemeClr val="accent4"/>
          </a:lnRef>
          <a:fillRef idx="1">
            <a:schemeClr val="lt1"/>
          </a:fillRef>
          <a:effectRef idx="0">
            <a:schemeClr val="accent4"/>
          </a:effectRef>
          <a:fontRef idx="minor">
            <a:schemeClr val="dk1"/>
          </a:fontRef>
        </p:style>
        <p:txBody>
          <a:bodyPr>
            <a:normAutofit/>
          </a:bodyPr>
          <a:lstStyle/>
          <a:p>
            <a:r>
              <a:rPr lang="ar-SA" sz="2800" b="1" dirty="0"/>
              <a:t>- مفرد جمع:-</a:t>
            </a:r>
            <a:r>
              <a:rPr lang="ar-SA" sz="2800" dirty="0"/>
              <a:t> </a:t>
            </a:r>
            <a:endParaRPr lang="en-US" sz="2800" dirty="0"/>
          </a:p>
          <a:p>
            <a:r>
              <a:rPr lang="he-IL" sz="2800" b="1" dirty="0"/>
              <a:t> </a:t>
            </a:r>
            <a:r>
              <a:rPr lang="ar-SA" sz="2800" dirty="0"/>
              <a:t>أم = أمهات     </a:t>
            </a:r>
            <a:r>
              <a:rPr lang="ar-SA" sz="2800" dirty="0" smtClean="0"/>
              <a:t>زيارة </a:t>
            </a:r>
            <a:r>
              <a:rPr lang="ar-SA" sz="2800" dirty="0"/>
              <a:t>= زيارات  </a:t>
            </a:r>
            <a:r>
              <a:rPr lang="ar-SA" sz="2800" dirty="0" smtClean="0"/>
              <a:t>عربة </a:t>
            </a:r>
            <a:r>
              <a:rPr lang="ar-SA" sz="2800" dirty="0"/>
              <a:t>= عربات   </a:t>
            </a:r>
            <a:r>
              <a:rPr lang="he-IL" sz="2800" dirty="0" smtClean="0"/>
              <a:t> </a:t>
            </a:r>
            <a:r>
              <a:rPr lang="ar-SA" sz="2800" dirty="0" smtClean="0"/>
              <a:t> </a:t>
            </a:r>
            <a:r>
              <a:rPr lang="ar-SA" sz="2800" dirty="0"/>
              <a:t>قصة = قصص</a:t>
            </a:r>
            <a:endParaRPr lang="en-US" sz="2800" dirty="0"/>
          </a:p>
          <a:p>
            <a:r>
              <a:rPr lang="ar-SA" sz="2800" b="1" dirty="0"/>
              <a:t>- مفرد مثنى:-</a:t>
            </a:r>
            <a:r>
              <a:rPr lang="ar-SA" sz="2800" dirty="0"/>
              <a:t> </a:t>
            </a:r>
            <a:endParaRPr lang="en-US" sz="2800" dirty="0"/>
          </a:p>
          <a:p>
            <a:r>
              <a:rPr lang="he-IL" sz="2800" b="1" dirty="0"/>
              <a:t> </a:t>
            </a:r>
            <a:r>
              <a:rPr lang="ar-SA" sz="2800" dirty="0"/>
              <a:t>مولودة = مولودتان           </a:t>
            </a:r>
            <a:r>
              <a:rPr lang="ar-SA" sz="2800" dirty="0" smtClean="0"/>
              <a:t>طفل </a:t>
            </a:r>
            <a:r>
              <a:rPr lang="ar-SA" sz="2800" dirty="0"/>
              <a:t>= طفلان         </a:t>
            </a:r>
            <a:r>
              <a:rPr lang="ar-SA" sz="2800" dirty="0" smtClean="0"/>
              <a:t> </a:t>
            </a:r>
            <a:r>
              <a:rPr lang="ar-SA" sz="2800" dirty="0"/>
              <a:t>قصة = </a:t>
            </a:r>
            <a:r>
              <a:rPr lang="ar-SA" sz="2800" dirty="0" smtClean="0"/>
              <a:t>قصتان</a:t>
            </a:r>
            <a:endParaRPr lang="he-IL" sz="2800" dirty="0"/>
          </a:p>
          <a:p>
            <a:endParaRPr lang="en-US" sz="2800" dirty="0"/>
          </a:p>
          <a:p>
            <a:r>
              <a:rPr lang="ar-SA" sz="2800" b="1" i="1" u="sng" dirty="0"/>
              <a:t>فعالية القراءة الرابعة:</a:t>
            </a:r>
            <a:endParaRPr lang="en-US" sz="2800" dirty="0"/>
          </a:p>
          <a:p>
            <a:r>
              <a:rPr lang="ar-SA" sz="2800" b="1" i="1" u="sng" dirty="0"/>
              <a:t>سير الفعالية: </a:t>
            </a:r>
            <a:r>
              <a:rPr lang="ar-SA" sz="2800" dirty="0"/>
              <a:t>يقوم الأطفال بعرض القصة من خلال تجسيدهم لشخصيات القصة: دور الأب، الأم </a:t>
            </a:r>
            <a:r>
              <a:rPr lang="ar-SA" sz="2800" dirty="0" smtClean="0"/>
              <a:t>ونور</a:t>
            </a:r>
            <a:r>
              <a:rPr lang="ar-AE" sz="2800" dirty="0" smtClean="0"/>
              <a:t>ه</a:t>
            </a:r>
            <a:r>
              <a:rPr lang="ar-SA" sz="2800" dirty="0" smtClean="0"/>
              <a:t>، </a:t>
            </a:r>
            <a:r>
              <a:rPr lang="ar-SA" sz="2800" dirty="0"/>
              <a:t>واستعمال دمية لتجسيد شخصية المولودة الجديدة، مع إعطاء كل شخصية نبرة الصوت الملائمة له مع مراعاة التنويع في النغمات مما يتلاءم مع كل شخصية.</a:t>
            </a:r>
            <a:endParaRPr lang="en-US" sz="2800" dirty="0"/>
          </a:p>
          <a:p>
            <a:endParaRPr lang="he-IL"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up.graaam.com/img/79dce92481099dbc141c4dc0be46decd.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5" name="TextBox 4"/>
          <p:cNvSpPr txBox="1"/>
          <p:nvPr/>
        </p:nvSpPr>
        <p:spPr>
          <a:xfrm>
            <a:off x="611560" y="548680"/>
            <a:ext cx="8136904" cy="369332"/>
          </a:xfrm>
          <a:prstGeom prst="rect">
            <a:avLst/>
          </a:prstGeom>
          <a:noFill/>
        </p:spPr>
        <p:txBody>
          <a:bodyPr wrap="square" rtlCol="1">
            <a:spAutoFit/>
          </a:bodyPr>
          <a:lstStyle/>
          <a:p>
            <a:endParaRPr lang="he-IL" dirty="0"/>
          </a:p>
        </p:txBody>
      </p:sp>
      <p:sp>
        <p:nvSpPr>
          <p:cNvPr id="14341" name="Rectangle 5"/>
          <p:cNvSpPr>
            <a:spLocks noChangeArrowheads="1"/>
          </p:cNvSpPr>
          <p:nvPr/>
        </p:nvSpPr>
        <p:spPr bwMode="auto">
          <a:xfrm>
            <a:off x="683568" y="908720"/>
            <a:ext cx="756084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2800" b="1" i="1" u="sng" strike="noStrike" cap="none" normalizeH="0" baseline="0" dirty="0" smtClean="0">
                <a:ln>
                  <a:noFill/>
                </a:ln>
                <a:solidFill>
                  <a:schemeClr val="tx2">
                    <a:lumMod val="10000"/>
                  </a:schemeClr>
                </a:solidFill>
                <a:effectLst/>
                <a:latin typeface="Calibri" pitchFamily="34" charset="0"/>
                <a:ea typeface="Times New Roman" pitchFamily="18" charset="0"/>
                <a:cs typeface="Arial" pitchFamily="34" charset="0"/>
              </a:rPr>
              <a:t>الأهداف:</a:t>
            </a:r>
            <a:endParaRPr kumimoji="0" lang="en-US" sz="2800" b="0" i="0" u="none" strike="noStrike" cap="none" normalizeH="0" baseline="0" dirty="0" smtClean="0">
              <a:ln>
                <a:noFill/>
              </a:ln>
              <a:solidFill>
                <a:schemeClr val="tx2">
                  <a:lumMod val="1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smtClean="0">
                <a:ln>
                  <a:noFill/>
                </a:ln>
                <a:solidFill>
                  <a:schemeClr val="tx2">
                    <a:lumMod val="10000"/>
                  </a:schemeClr>
                </a:solidFill>
                <a:effectLst/>
                <a:latin typeface="Calibri" pitchFamily="34" charset="0"/>
                <a:ea typeface="Times New Roman" pitchFamily="18" charset="0"/>
                <a:cs typeface="Arial" pitchFamily="34" charset="0"/>
              </a:rPr>
              <a:t>أن يسرد الطفل القصة بلغته الخاصة.</a:t>
            </a:r>
            <a:endParaRPr kumimoji="0" lang="en-US" sz="2800" b="0" i="0" u="none" strike="noStrike" cap="none" normalizeH="0" baseline="0" dirty="0" smtClean="0">
              <a:ln>
                <a:noFill/>
              </a:ln>
              <a:solidFill>
                <a:schemeClr val="tx2">
                  <a:lumMod val="1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smtClean="0">
                <a:ln>
                  <a:noFill/>
                </a:ln>
                <a:solidFill>
                  <a:schemeClr val="tx2">
                    <a:lumMod val="10000"/>
                  </a:schemeClr>
                </a:solidFill>
                <a:effectLst/>
                <a:latin typeface="Calibri" pitchFamily="34" charset="0"/>
                <a:ea typeface="Times New Roman" pitchFamily="18" charset="0"/>
                <a:cs typeface="Arial" pitchFamily="34" charset="0"/>
              </a:rPr>
              <a:t>أن نطور عند الطفل التعبير عن الذات .</a:t>
            </a:r>
            <a:endParaRPr kumimoji="0" lang="en-US" sz="2800" b="0" i="0" u="none" strike="noStrike" cap="none" normalizeH="0" baseline="0" dirty="0" smtClean="0">
              <a:ln>
                <a:noFill/>
              </a:ln>
              <a:solidFill>
                <a:schemeClr val="tx2">
                  <a:lumMod val="1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smtClean="0">
                <a:ln>
                  <a:noFill/>
                </a:ln>
                <a:solidFill>
                  <a:schemeClr val="tx2">
                    <a:lumMod val="10000"/>
                  </a:schemeClr>
                </a:solidFill>
                <a:effectLst/>
                <a:latin typeface="Calibri" pitchFamily="34" charset="0"/>
                <a:ea typeface="Times New Roman" pitchFamily="18" charset="0"/>
                <a:cs typeface="Arial" pitchFamily="34" charset="0"/>
              </a:rPr>
              <a:t>أن نفهم كيف يتعامل كل أهل مع أبنائهم، لأن هذه الفعالية تعكس واقع حياة الطفل في البيت، فعندما يقوم كل طفل بتجسيد دور معين فهو يقوم بالتمثيل كما يرى والديه وكما يعاملونه ويعاملون إخوانه، أو من الممكن كما يشاهد في التلفاز. فهذا يساعد المربية على معرفة كل طفل حتى تستطيع إعطائه المعاملة الخاصة </a:t>
            </a:r>
            <a:r>
              <a:rPr kumimoji="0" lang="ar-SA" sz="2800" b="0" i="0" u="none" strike="noStrike" cap="none" normalizeH="0" baseline="0" dirty="0" err="1" smtClean="0">
                <a:ln>
                  <a:noFill/>
                </a:ln>
                <a:solidFill>
                  <a:schemeClr val="tx2">
                    <a:lumMod val="10000"/>
                  </a:schemeClr>
                </a:solidFill>
                <a:effectLst/>
                <a:latin typeface="Calibri" pitchFamily="34" charset="0"/>
                <a:ea typeface="Times New Roman" pitchFamily="18" charset="0"/>
                <a:cs typeface="Arial" pitchFamily="34" charset="0"/>
              </a:rPr>
              <a:t>به</a:t>
            </a:r>
            <a:r>
              <a:rPr kumimoji="0" lang="ar-SA" sz="2800" b="0" i="0" u="none" strike="noStrike" cap="none" normalizeH="0" baseline="0" dirty="0" smtClean="0">
                <a:ln>
                  <a:noFill/>
                </a:ln>
                <a:solidFill>
                  <a:schemeClr val="tx2">
                    <a:lumMod val="10000"/>
                  </a:schemeClr>
                </a:solidFill>
                <a:effectLst/>
                <a:latin typeface="Calibri" pitchFamily="34" charset="0"/>
                <a:ea typeface="Times New Roman" pitchFamily="18" charset="0"/>
                <a:cs typeface="Arial" pitchFamily="34" charset="0"/>
              </a:rPr>
              <a:t>.</a:t>
            </a:r>
            <a:endParaRPr kumimoji="0" lang="ar-SA" sz="2800" b="0" i="0" u="none" strike="noStrike" cap="none" normalizeH="0" baseline="0" dirty="0" smtClean="0">
              <a:ln>
                <a:noFill/>
              </a:ln>
              <a:solidFill>
                <a:schemeClr val="tx2">
                  <a:lumMod val="1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te3p.com/uploader/478582/1124950169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8" name="מלבן 7"/>
          <p:cNvSpPr/>
          <p:nvPr/>
        </p:nvSpPr>
        <p:spPr>
          <a:xfrm rot="20866962">
            <a:off x="358191" y="3780090"/>
            <a:ext cx="7967254" cy="1200329"/>
          </a:xfrm>
          <a:prstGeom prst="rect">
            <a:avLst/>
          </a:prstGeom>
          <a:noFill/>
        </p:spPr>
        <p:txBody>
          <a:bodyPr wrap="square" lIns="91440" tIns="45720" rIns="91440" bIns="45720">
            <a:spAutoFit/>
          </a:bodyPr>
          <a:lstStyle/>
          <a:p>
            <a:pPr algn="ctr"/>
            <a:r>
              <a:rPr lang="ar-AE" sz="7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شكرا لحسن إصغائكن </a:t>
            </a:r>
            <a:endParaRPr lang="he-IL" sz="7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04664"/>
            <a:ext cx="8229600" cy="6048672"/>
          </a:xfrm>
        </p:spPr>
        <p:txBody>
          <a:bodyPr>
            <a:normAutofit/>
          </a:bodyPr>
          <a:lstStyle/>
          <a:p>
            <a:pPr>
              <a:buNone/>
            </a:pPr>
            <a:r>
              <a:rPr lang="ar-AE" sz="2800" b="1" dirty="0" smtClean="0"/>
              <a:t>                   </a:t>
            </a:r>
            <a:r>
              <a:rPr lang="ar-SA" sz="2800" b="1" dirty="0" smtClean="0"/>
              <a:t>قصة نور</a:t>
            </a:r>
            <a:r>
              <a:rPr lang="ar-AE" sz="2800" b="1" dirty="0" smtClean="0"/>
              <a:t>ه</a:t>
            </a:r>
            <a:r>
              <a:rPr lang="ar-SA" sz="2800" b="1" dirty="0" smtClean="0"/>
              <a:t> </a:t>
            </a:r>
            <a:r>
              <a:rPr lang="ar-SA" sz="2800" b="1" dirty="0"/>
              <a:t>وأختها </a:t>
            </a:r>
            <a:r>
              <a:rPr lang="ar-SA" sz="2800" b="1" dirty="0" smtClean="0"/>
              <a:t>الصغيرة</a:t>
            </a:r>
            <a:endParaRPr lang="ar-AE" sz="2800" b="1" dirty="0" smtClean="0"/>
          </a:p>
          <a:p>
            <a:r>
              <a:rPr lang="ar-SA" sz="2800" b="1" u="sng" dirty="0"/>
              <a:t>بطاقة تعريفية للقصة:</a:t>
            </a:r>
            <a:endParaRPr lang="en-US" sz="2800" dirty="0"/>
          </a:p>
          <a:p>
            <a:r>
              <a:rPr lang="ar-SA" sz="2800" b="1" dirty="0"/>
              <a:t>اسم القصة:</a:t>
            </a:r>
            <a:r>
              <a:rPr lang="ar-SA" sz="2800" dirty="0"/>
              <a:t> </a:t>
            </a:r>
            <a:r>
              <a:rPr lang="ar-SA" sz="2800" dirty="0" smtClean="0"/>
              <a:t>نور</a:t>
            </a:r>
            <a:r>
              <a:rPr lang="ar-AE" sz="2800" dirty="0" smtClean="0"/>
              <a:t>ه</a:t>
            </a:r>
            <a:r>
              <a:rPr lang="ar-SA" sz="2800" dirty="0" smtClean="0"/>
              <a:t> </a:t>
            </a:r>
            <a:r>
              <a:rPr lang="ar-SA" sz="2800" dirty="0"/>
              <a:t>وأختها الصغيرة. </a:t>
            </a:r>
            <a:endParaRPr lang="en-US" sz="2800" dirty="0"/>
          </a:p>
          <a:p>
            <a:r>
              <a:rPr lang="ar-SA" sz="2800" b="1" dirty="0"/>
              <a:t>اسم المؤلف:</a:t>
            </a:r>
            <a:r>
              <a:rPr lang="ar-SA" sz="2800" dirty="0"/>
              <a:t> </a:t>
            </a:r>
            <a:r>
              <a:rPr lang="ar-SA" sz="2800" dirty="0" err="1">
                <a:hlinkClick r:id="rId2"/>
              </a:rPr>
              <a:t>د</a:t>
            </a:r>
            <a:r>
              <a:rPr lang="ar-SA" sz="2800" dirty="0">
                <a:hlinkClick r:id="rId2"/>
              </a:rPr>
              <a:t>.</a:t>
            </a:r>
            <a:r>
              <a:rPr lang="ar-SA" sz="2800" dirty="0"/>
              <a:t> هالة </a:t>
            </a:r>
            <a:r>
              <a:rPr lang="ar-SA" sz="2800" dirty="0" err="1"/>
              <a:t>اسبانيولي</a:t>
            </a:r>
            <a:r>
              <a:rPr lang="ar-SA" sz="2800" dirty="0"/>
              <a:t>.</a:t>
            </a:r>
            <a:endParaRPr lang="en-US" sz="2800" dirty="0"/>
          </a:p>
          <a:p>
            <a:r>
              <a:rPr lang="ar-SA" sz="2800" b="1" dirty="0"/>
              <a:t>من رسومات:</a:t>
            </a:r>
            <a:r>
              <a:rPr lang="ar-SA" sz="2800" dirty="0"/>
              <a:t> </a:t>
            </a:r>
            <a:r>
              <a:rPr lang="ar-SA" sz="2800" dirty="0" err="1"/>
              <a:t>إرينا</a:t>
            </a:r>
            <a:r>
              <a:rPr lang="ar-SA" sz="2800" dirty="0"/>
              <a:t> كركبي.</a:t>
            </a:r>
            <a:endParaRPr lang="en-US" sz="2800" dirty="0"/>
          </a:p>
          <a:p>
            <a:pPr>
              <a:buNone/>
            </a:pPr>
            <a:endParaRPr lang="ar-AE" sz="2800" b="1" dirty="0" smtClean="0"/>
          </a:p>
          <a:p>
            <a:endParaRPr lang="ar-AE" sz="2800" b="1" dirty="0"/>
          </a:p>
          <a:p>
            <a:r>
              <a:rPr lang="ar-SA" sz="2800" b="1" dirty="0" smtClean="0"/>
              <a:t>الناشر</a:t>
            </a:r>
            <a:r>
              <a:rPr lang="ar-SA" sz="2800" b="1" dirty="0"/>
              <a:t>:</a:t>
            </a:r>
            <a:r>
              <a:rPr lang="ar-SA" sz="2800" dirty="0"/>
              <a:t> دار الهدى للطباعة والنشر \ كفر قرع</a:t>
            </a:r>
            <a:endParaRPr lang="en-US" sz="2800" dirty="0"/>
          </a:p>
          <a:p>
            <a:r>
              <a:rPr lang="ar-SA" sz="2800" b="1" dirty="0"/>
              <a:t>سنة النشر:</a:t>
            </a:r>
            <a:r>
              <a:rPr lang="ar-SA" sz="2800" dirty="0"/>
              <a:t> </a:t>
            </a:r>
            <a:r>
              <a:rPr lang="ar-SA" sz="2800" dirty="0" err="1"/>
              <a:t>د</a:t>
            </a:r>
            <a:r>
              <a:rPr lang="ar-SA" sz="2800" dirty="0"/>
              <a:t>.ت.</a:t>
            </a:r>
            <a:endParaRPr lang="en-US" sz="2800" dirty="0"/>
          </a:p>
          <a:p>
            <a:r>
              <a:rPr lang="ar-SA" sz="2800" b="1" dirty="0"/>
              <a:t>إصدار:</a:t>
            </a:r>
            <a:r>
              <a:rPr lang="ar-SA" sz="2800" dirty="0"/>
              <a:t> مركز أدب الأطفال- الكلية الأكاديمية العربية للتربية – حيفا.</a:t>
            </a:r>
            <a:endParaRPr lang="en-US" sz="2800" dirty="0"/>
          </a:p>
          <a:p>
            <a:r>
              <a:rPr lang="ar-SA" sz="2800" b="1" dirty="0"/>
              <a:t>القصة لجيل:</a:t>
            </a:r>
            <a:r>
              <a:rPr lang="ar-SA" sz="2800" dirty="0"/>
              <a:t> 5-8 سنوات.</a:t>
            </a:r>
            <a:endParaRPr lang="en-US" sz="2800" dirty="0"/>
          </a:p>
          <a:p>
            <a:pPr>
              <a:buNone/>
            </a:pPr>
            <a:endParaRPr lang="he-IL" sz="2800" dirty="0"/>
          </a:p>
        </p:txBody>
      </p:sp>
      <p:pic>
        <p:nvPicPr>
          <p:cNvPr id="4" name="תמונה 3" descr="D:\100204094050aIMG_0055.jpg"/>
          <p:cNvPicPr/>
          <p:nvPr/>
        </p:nvPicPr>
        <p:blipFill>
          <a:blip r:embed="rId3" cstate="print"/>
          <a:srcRect/>
          <a:stretch>
            <a:fillRect/>
          </a:stretch>
        </p:blipFill>
        <p:spPr bwMode="auto">
          <a:xfrm>
            <a:off x="251520" y="908720"/>
            <a:ext cx="3672408" cy="316835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260648"/>
            <a:ext cx="8229600" cy="706090"/>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ar-AE" sz="3200" dirty="0" smtClean="0"/>
              <a:t>القراءة الأولى :</a:t>
            </a:r>
            <a:endParaRPr lang="he-IL" sz="3200" dirty="0"/>
          </a:p>
        </p:txBody>
      </p:sp>
      <p:sp>
        <p:nvSpPr>
          <p:cNvPr id="3" name="מציין מיקום תוכן 2"/>
          <p:cNvSpPr>
            <a:spLocks noGrp="1"/>
          </p:cNvSpPr>
          <p:nvPr>
            <p:ph idx="1"/>
          </p:nvPr>
        </p:nvSpPr>
        <p:spPr>
          <a:xfrm>
            <a:off x="251520" y="1169368"/>
            <a:ext cx="8640960" cy="5355976"/>
          </a:xfrm>
        </p:spPr>
        <p:style>
          <a:lnRef idx="2">
            <a:schemeClr val="accent3"/>
          </a:lnRef>
          <a:fillRef idx="1">
            <a:schemeClr val="lt1"/>
          </a:fillRef>
          <a:effectRef idx="0">
            <a:schemeClr val="accent3"/>
          </a:effectRef>
          <a:fontRef idx="minor">
            <a:schemeClr val="dk1"/>
          </a:fontRef>
        </p:style>
        <p:txBody>
          <a:bodyPr>
            <a:normAutofit/>
          </a:bodyPr>
          <a:lstStyle/>
          <a:p>
            <a:r>
              <a:rPr lang="ar-SA" sz="2800" dirty="0"/>
              <a:t>قبل البدء بالقراءة ” أي قبل الدخول لفحوى القصة ” نقوم بعرض غلاف القصة من حيث العنوان ، الألوان ، الرسومات</a:t>
            </a:r>
            <a:r>
              <a:rPr lang="ar-SA" sz="2800"/>
              <a:t>...، </a:t>
            </a:r>
            <a:r>
              <a:rPr lang="ar-SA" sz="2800" smtClean="0"/>
              <a:t>نطلب </a:t>
            </a:r>
            <a:r>
              <a:rPr lang="ar-SA" sz="2800" dirty="0"/>
              <a:t>منهم التمعن في رسمة الغلاف بشكل دقيق، وأن يقوموا بربط الرسمة مع العنوان ومن ثم تخيل أحداث القصة. </a:t>
            </a:r>
            <a:endParaRPr lang="ar-AE" sz="2800" dirty="0" smtClean="0"/>
          </a:p>
          <a:p>
            <a:r>
              <a:rPr lang="ar-SA" sz="2800" u="sng" dirty="0"/>
              <a:t>محتوى القصة : تكون على مرحلتين ، وهما : </a:t>
            </a:r>
            <a:endParaRPr lang="en-US" sz="2800" dirty="0"/>
          </a:p>
          <a:p>
            <a:r>
              <a:rPr lang="ar-SA" sz="2800" u="sng" dirty="0"/>
              <a:t>المرحلة الأولى :</a:t>
            </a:r>
            <a:r>
              <a:rPr lang="ar-SA" sz="2800" dirty="0"/>
              <a:t>  قراءة القصة كاملة دون عرض الرسومات ومسح الكلمات الصعبة. وهي: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nvPr>
        </p:nvGraphicFramePr>
        <p:xfrm>
          <a:off x="457200" y="260350"/>
          <a:ext cx="8229600" cy="5242560"/>
        </p:xfrm>
        <a:graphic>
          <a:graphicData uri="http://schemas.openxmlformats.org/drawingml/2006/table">
            <a:tbl>
              <a:tblPr rtl="1" firstRow="1" bandRow="1">
                <a:tableStyleId>{F5AB1C69-6EDB-4FF4-983F-18BD219EF322}</a:tableStyleId>
              </a:tblPr>
              <a:tblGrid>
                <a:gridCol w="4114800"/>
                <a:gridCol w="4114800"/>
              </a:tblGrid>
              <a:tr h="370840">
                <a:tc>
                  <a:txBody>
                    <a:bodyPr/>
                    <a:lstStyle/>
                    <a:p>
                      <a:pPr algn="ctr" rtl="1"/>
                      <a:r>
                        <a:rPr lang="ar-AE" sz="2800" dirty="0" smtClean="0"/>
                        <a:t>الكلمة</a:t>
                      </a:r>
                      <a:endParaRPr lang="he-IL" sz="2800" dirty="0"/>
                    </a:p>
                  </a:txBody>
                  <a:tcPr/>
                </a:tc>
                <a:tc>
                  <a:txBody>
                    <a:bodyPr/>
                    <a:lstStyle/>
                    <a:p>
                      <a:pPr algn="ctr" rtl="1"/>
                      <a:r>
                        <a:rPr lang="ar-AE" sz="2800" dirty="0" smtClean="0"/>
                        <a:t>المعنى</a:t>
                      </a:r>
                      <a:endParaRPr lang="he-IL" sz="2800" dirty="0"/>
                    </a:p>
                  </a:txBody>
                  <a:tcPr/>
                </a:tc>
              </a:tr>
              <a:tr h="370840">
                <a:tc>
                  <a:txBody>
                    <a:bodyPr/>
                    <a:lstStyle/>
                    <a:p>
                      <a:pPr algn="ctr" rtl="1"/>
                      <a:r>
                        <a:rPr lang="ar-SA" sz="3200" kern="1200" dirty="0" smtClean="0">
                          <a:solidFill>
                            <a:schemeClr val="dk1"/>
                          </a:solidFill>
                          <a:latin typeface="+mn-lt"/>
                          <a:ea typeface="+mn-ea"/>
                          <a:cs typeface="+mn-cs"/>
                        </a:rPr>
                        <a:t>عادت</a:t>
                      </a:r>
                      <a:endParaRPr lang="he-IL" sz="3200" dirty="0"/>
                    </a:p>
                  </a:txBody>
                  <a:tcPr/>
                </a:tc>
                <a:tc>
                  <a:txBody>
                    <a:bodyPr/>
                    <a:lstStyle/>
                    <a:p>
                      <a:pPr algn="ctr" rtl="1"/>
                      <a:r>
                        <a:rPr lang="ar-AE" sz="2800" dirty="0" smtClean="0"/>
                        <a:t>رجعت</a:t>
                      </a:r>
                      <a:endParaRPr lang="he-IL" sz="2800" dirty="0"/>
                    </a:p>
                  </a:txBody>
                  <a:tcPr/>
                </a:tc>
              </a:tr>
              <a:tr h="370840">
                <a:tc>
                  <a:txBody>
                    <a:bodyPr/>
                    <a:lstStyle/>
                    <a:p>
                      <a:pPr algn="ctr" rtl="1"/>
                      <a:r>
                        <a:rPr lang="ar-SA" sz="2800" kern="1200" dirty="0" smtClean="0">
                          <a:solidFill>
                            <a:schemeClr val="dk1"/>
                          </a:solidFill>
                          <a:latin typeface="+mn-lt"/>
                          <a:ea typeface="+mn-ea"/>
                          <a:cs typeface="+mn-cs"/>
                        </a:rPr>
                        <a:t>منتظرة</a:t>
                      </a:r>
                      <a:endParaRPr lang="he-IL" sz="2800" dirty="0"/>
                    </a:p>
                  </a:txBody>
                  <a:tcPr/>
                </a:tc>
                <a:tc>
                  <a:txBody>
                    <a:bodyPr/>
                    <a:lstStyle/>
                    <a:p>
                      <a:pPr algn="ctr" rtl="1"/>
                      <a:r>
                        <a:rPr lang="ar-AE" sz="2800" dirty="0" err="1" smtClean="0"/>
                        <a:t>مستنية</a:t>
                      </a:r>
                      <a:endParaRPr lang="he-IL" sz="2800" dirty="0"/>
                    </a:p>
                  </a:txBody>
                  <a:tcPr/>
                </a:tc>
              </a:tr>
              <a:tr h="370840">
                <a:tc>
                  <a:txBody>
                    <a:bodyPr/>
                    <a:lstStyle/>
                    <a:p>
                      <a:pPr algn="ctr" rtl="1"/>
                      <a:r>
                        <a:rPr lang="ar-SA" sz="2800" kern="1200" dirty="0" smtClean="0">
                          <a:solidFill>
                            <a:schemeClr val="dk1"/>
                          </a:solidFill>
                          <a:latin typeface="+mn-lt"/>
                          <a:ea typeface="+mn-ea"/>
                          <a:cs typeface="+mn-cs"/>
                        </a:rPr>
                        <a:t>متفرغة</a:t>
                      </a:r>
                      <a:endParaRPr lang="he-IL" sz="2800" dirty="0"/>
                    </a:p>
                  </a:txBody>
                  <a:tcPr/>
                </a:tc>
                <a:tc>
                  <a:txBody>
                    <a:bodyPr/>
                    <a:lstStyle/>
                    <a:p>
                      <a:pPr algn="ctr" rtl="1"/>
                      <a:r>
                        <a:rPr lang="ar-AE" sz="2800" dirty="0" err="1" smtClean="0"/>
                        <a:t>فاضية</a:t>
                      </a:r>
                      <a:endParaRPr lang="he-IL" sz="2800" dirty="0"/>
                    </a:p>
                  </a:txBody>
                  <a:tcPr/>
                </a:tc>
              </a:tr>
              <a:tr h="370840">
                <a:tc>
                  <a:txBody>
                    <a:bodyPr/>
                    <a:lstStyle/>
                    <a:p>
                      <a:pPr algn="ctr" rtl="1"/>
                      <a:r>
                        <a:rPr lang="ar-SA" sz="2800" kern="1200" dirty="0" smtClean="0">
                          <a:solidFill>
                            <a:schemeClr val="dk1"/>
                          </a:solidFill>
                          <a:latin typeface="+mn-lt"/>
                          <a:ea typeface="+mn-ea"/>
                          <a:cs typeface="+mn-cs"/>
                        </a:rPr>
                        <a:t>طمأنتها</a:t>
                      </a:r>
                      <a:endParaRPr lang="he-IL" sz="2800" dirty="0"/>
                    </a:p>
                  </a:txBody>
                  <a:tcPr/>
                </a:tc>
                <a:tc>
                  <a:txBody>
                    <a:bodyPr/>
                    <a:lstStyle/>
                    <a:p>
                      <a:pPr algn="ctr" rtl="1"/>
                      <a:r>
                        <a:rPr lang="ar-AE" sz="2800" dirty="0" err="1" smtClean="0"/>
                        <a:t>اعطتها</a:t>
                      </a:r>
                      <a:r>
                        <a:rPr lang="ar-AE" sz="2800" dirty="0" smtClean="0"/>
                        <a:t> الشعور بالراحة</a:t>
                      </a:r>
                      <a:endParaRPr lang="he-IL" sz="2800" dirty="0"/>
                    </a:p>
                  </a:txBody>
                  <a:tcPr/>
                </a:tc>
              </a:tr>
              <a:tr h="370840">
                <a:tc>
                  <a:txBody>
                    <a:bodyPr/>
                    <a:lstStyle/>
                    <a:p>
                      <a:pPr algn="ctr" rtl="1"/>
                      <a:r>
                        <a:rPr lang="ar-SA" sz="2800" kern="1200" dirty="0" smtClean="0">
                          <a:solidFill>
                            <a:schemeClr val="dk1"/>
                          </a:solidFill>
                          <a:latin typeface="+mn-lt"/>
                          <a:ea typeface="+mn-ea"/>
                          <a:cs typeface="+mn-cs"/>
                        </a:rPr>
                        <a:t>رعاية وعناية</a:t>
                      </a:r>
                      <a:endParaRPr lang="he-IL" sz="2800" dirty="0"/>
                    </a:p>
                  </a:txBody>
                  <a:tcPr/>
                </a:tc>
                <a:tc>
                  <a:txBody>
                    <a:bodyPr/>
                    <a:lstStyle/>
                    <a:p>
                      <a:pPr algn="ctr" rtl="1"/>
                      <a:r>
                        <a:rPr lang="ar-AE" sz="2800" dirty="0" smtClean="0"/>
                        <a:t>اهتمام</a:t>
                      </a:r>
                      <a:endParaRPr lang="he-IL" sz="2800" dirty="0"/>
                    </a:p>
                  </a:txBody>
                  <a:tcPr/>
                </a:tc>
              </a:tr>
              <a:tr h="370840">
                <a:tc>
                  <a:txBody>
                    <a:bodyPr/>
                    <a:lstStyle/>
                    <a:p>
                      <a:pPr algn="ctr" rtl="1"/>
                      <a:r>
                        <a:rPr lang="ar-SA" sz="2800" kern="1200" dirty="0" smtClean="0">
                          <a:solidFill>
                            <a:schemeClr val="dk1"/>
                          </a:solidFill>
                          <a:latin typeface="+mn-lt"/>
                          <a:ea typeface="+mn-ea"/>
                          <a:cs typeface="+mn-cs"/>
                        </a:rPr>
                        <a:t>تعاند</a:t>
                      </a:r>
                      <a:endParaRPr lang="he-IL" sz="2800" dirty="0"/>
                    </a:p>
                  </a:txBody>
                  <a:tcPr/>
                </a:tc>
                <a:tc>
                  <a:txBody>
                    <a:bodyPr/>
                    <a:lstStyle/>
                    <a:p>
                      <a:pPr algn="ctr" rtl="1"/>
                      <a:r>
                        <a:rPr lang="ar-AE" sz="2800" dirty="0" smtClean="0"/>
                        <a:t>تعارض – لم ترد عليها</a:t>
                      </a:r>
                      <a:endParaRPr lang="he-IL" sz="2800" dirty="0"/>
                    </a:p>
                  </a:txBody>
                  <a:tcPr/>
                </a:tc>
              </a:tr>
              <a:tr h="370840">
                <a:tc>
                  <a:txBody>
                    <a:bodyPr/>
                    <a:lstStyle/>
                    <a:p>
                      <a:pPr algn="ctr" rtl="1"/>
                      <a:r>
                        <a:rPr lang="ar-SA" sz="2800" kern="1200" dirty="0" smtClean="0">
                          <a:solidFill>
                            <a:schemeClr val="dk1"/>
                          </a:solidFill>
                          <a:latin typeface="+mn-lt"/>
                          <a:ea typeface="+mn-ea"/>
                          <a:cs typeface="+mn-cs"/>
                        </a:rPr>
                        <a:t>الضيق</a:t>
                      </a:r>
                      <a:endParaRPr lang="he-IL" sz="2800" dirty="0"/>
                    </a:p>
                  </a:txBody>
                  <a:tcPr/>
                </a:tc>
                <a:tc>
                  <a:txBody>
                    <a:bodyPr/>
                    <a:lstStyle/>
                    <a:p>
                      <a:pPr algn="ctr" rtl="1"/>
                      <a:r>
                        <a:rPr lang="ar-AE" sz="2800" dirty="0" smtClean="0"/>
                        <a:t>التعب</a:t>
                      </a:r>
                      <a:r>
                        <a:rPr lang="ar-AE" sz="2800" baseline="0" dirty="0" smtClean="0"/>
                        <a:t>, الشدة</a:t>
                      </a:r>
                      <a:endParaRPr lang="he-IL" sz="2800" dirty="0"/>
                    </a:p>
                  </a:txBody>
                  <a:tcPr/>
                </a:tc>
              </a:tr>
              <a:tr h="370840">
                <a:tc>
                  <a:txBody>
                    <a:bodyPr/>
                    <a:lstStyle/>
                    <a:p>
                      <a:pPr algn="ctr" rtl="1"/>
                      <a:r>
                        <a:rPr lang="ar-SA" sz="2800" kern="1200" dirty="0" smtClean="0">
                          <a:solidFill>
                            <a:schemeClr val="dk1"/>
                          </a:solidFill>
                          <a:latin typeface="+mn-lt"/>
                          <a:ea typeface="+mn-ea"/>
                          <a:cs typeface="+mn-cs"/>
                        </a:rPr>
                        <a:t>تحضير</a:t>
                      </a:r>
                      <a:endParaRPr lang="he-IL" sz="2800" dirty="0"/>
                    </a:p>
                  </a:txBody>
                  <a:tcPr/>
                </a:tc>
                <a:tc>
                  <a:txBody>
                    <a:bodyPr/>
                    <a:lstStyle/>
                    <a:p>
                      <a:pPr algn="ctr" rtl="1"/>
                      <a:r>
                        <a:rPr lang="ar-AE" sz="2800" dirty="0" smtClean="0"/>
                        <a:t>تجهيز</a:t>
                      </a:r>
                      <a:endParaRPr lang="he-IL" sz="2800" dirty="0"/>
                    </a:p>
                  </a:txBody>
                  <a:tcPr/>
                </a:tc>
              </a:tr>
              <a:tr h="370840">
                <a:tc>
                  <a:txBody>
                    <a:bodyPr/>
                    <a:lstStyle/>
                    <a:p>
                      <a:pPr algn="ctr" rtl="1"/>
                      <a:r>
                        <a:rPr lang="ar-SA" sz="2800" kern="1200" dirty="0" smtClean="0">
                          <a:solidFill>
                            <a:schemeClr val="dk1"/>
                          </a:solidFill>
                          <a:latin typeface="+mn-lt"/>
                          <a:ea typeface="+mn-ea"/>
                          <a:cs typeface="+mn-cs"/>
                        </a:rPr>
                        <a:t>حقا</a:t>
                      </a:r>
                      <a:endParaRPr lang="he-IL" sz="2800" dirty="0"/>
                    </a:p>
                  </a:txBody>
                  <a:tcPr/>
                </a:tc>
                <a:tc>
                  <a:txBody>
                    <a:bodyPr/>
                    <a:lstStyle/>
                    <a:p>
                      <a:pPr algn="ctr" rtl="1"/>
                      <a:r>
                        <a:rPr lang="ar-AE" sz="2800" dirty="0" smtClean="0"/>
                        <a:t>فعلا,</a:t>
                      </a:r>
                      <a:r>
                        <a:rPr lang="ar-AE" sz="2800" baseline="0" dirty="0" smtClean="0"/>
                        <a:t> </a:t>
                      </a:r>
                      <a:r>
                        <a:rPr lang="ar-AE" sz="2800" baseline="0" dirty="0" err="1" smtClean="0"/>
                        <a:t>عنجد</a:t>
                      </a:r>
                      <a:endParaRPr lang="he-IL" sz="28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32656"/>
            <a:ext cx="8229600" cy="6120680"/>
          </a:xfrm>
        </p:spPr>
        <p:style>
          <a:lnRef idx="2">
            <a:schemeClr val="accent3"/>
          </a:lnRef>
          <a:fillRef idx="1">
            <a:schemeClr val="lt1"/>
          </a:fillRef>
          <a:effectRef idx="0">
            <a:schemeClr val="accent3"/>
          </a:effectRef>
          <a:fontRef idx="minor">
            <a:schemeClr val="dk1"/>
          </a:fontRef>
        </p:style>
        <p:txBody>
          <a:bodyPr>
            <a:normAutofit/>
          </a:bodyPr>
          <a:lstStyle/>
          <a:p>
            <a:r>
              <a:rPr lang="ar-SA" sz="2800" b="1" u="sng" dirty="0"/>
              <a:t>ملاحظة : </a:t>
            </a:r>
            <a:r>
              <a:rPr lang="ar-SA" sz="2800" dirty="0"/>
              <a:t>في حالة لم يستطع الأطفال معرفة أو فهم المصطلحات أو الكلمات نقوم باللجوء إلى القاموس اللغوي وتفسير الكلمات الصعبة التي قد تعيقهم في فهم القصة وأحداثها ” نقوم بذلك معا – المربية والأطفال“. </a:t>
            </a:r>
            <a:endParaRPr lang="en-US" sz="2800" dirty="0"/>
          </a:p>
          <a:p>
            <a:r>
              <a:rPr lang="ar-SA" sz="2800" dirty="0"/>
              <a:t>بعد ذلك نقوم بطرح سؤال للأطفال من أمه أنجبت له أختا أو أخا صغير؟ هل تلعبون معه؟ كيف تتعاملون معه؟ ماذا تفعل والدتك معه؟ هل تساعد والدتك في التحضير والرعاية والعناية للطفل الصغير؟....</a:t>
            </a:r>
            <a:r>
              <a:rPr lang="ar-SA" sz="2800" b="1" dirty="0"/>
              <a:t>.</a:t>
            </a:r>
            <a:r>
              <a:rPr lang="ar-SA" sz="2800" dirty="0"/>
              <a:t>                                                                      في القراءة الأولى نقوم باستعمال وسائل مختلفة أثناء قراءة القصة .كالتنغيم،حركات الجسد ، تعابير الوجه.                                                                                 مثال : كيف بدا على وجه نورة الحزن، الضيق والخوف عندما لم تعد أمها لها وحدها. </a:t>
            </a:r>
            <a:endParaRPr lang="he-IL"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476672"/>
            <a:ext cx="8640960" cy="6120680"/>
          </a:xfrm>
        </p:spPr>
        <p:style>
          <a:lnRef idx="2">
            <a:schemeClr val="accent3"/>
          </a:lnRef>
          <a:fillRef idx="1">
            <a:schemeClr val="lt1"/>
          </a:fillRef>
          <a:effectRef idx="0">
            <a:schemeClr val="accent3"/>
          </a:effectRef>
          <a:fontRef idx="minor">
            <a:schemeClr val="dk1"/>
          </a:fontRef>
        </p:style>
        <p:txBody>
          <a:bodyPr>
            <a:normAutofit/>
          </a:bodyPr>
          <a:lstStyle/>
          <a:p>
            <a:r>
              <a:rPr lang="ar-SA" sz="2800" b="1" u="sng" dirty="0"/>
              <a:t>المرحلة الثانية </a:t>
            </a:r>
            <a:r>
              <a:rPr lang="ar-SA" sz="2800" b="1" u="sng" dirty="0" smtClean="0"/>
              <a:t>:</a:t>
            </a:r>
            <a:endParaRPr lang="ar-AE" sz="2800" b="1" u="sng" dirty="0" smtClean="0"/>
          </a:p>
          <a:p>
            <a:pPr>
              <a:buNone/>
            </a:pPr>
            <a:r>
              <a:rPr lang="ar-AE" sz="2800" dirty="0" smtClean="0"/>
              <a:t>   </a:t>
            </a:r>
            <a:r>
              <a:rPr lang="ar-SA" sz="2800" dirty="0" smtClean="0"/>
              <a:t>بعد </a:t>
            </a:r>
            <a:r>
              <a:rPr lang="ar-SA" sz="2800" dirty="0"/>
              <a:t>الانتهاء من المرحلة الأولى ” قراءة القصة كاملة وتفسير الكلمات الصعبة ” نقوم بعرض الرسومات لكل صفحة على حدى بهدف جذبهم ومتابعة تركيزهم وتشوقيهم لمعرفة الأحداث اللاحقة.                                                                               عندما نصل إلى الأحداث المركزية في القصة نطلب من الأطفال توقع الأحداث الآتية . أي نقول لهم ماذا تتوقعون أن يحدث </a:t>
            </a:r>
            <a:r>
              <a:rPr lang="ar-SA" sz="2800" dirty="0" err="1"/>
              <a:t>الان</a:t>
            </a:r>
            <a:r>
              <a:rPr lang="ar-SA" sz="2800" dirty="0"/>
              <a:t>؟ وذلك من أجل تنمية التفكير </a:t>
            </a:r>
            <a:r>
              <a:rPr lang="ar-SA" sz="2800" dirty="0" err="1"/>
              <a:t>الابداعي</a:t>
            </a:r>
            <a:r>
              <a:rPr lang="ar-SA" sz="2800" dirty="0"/>
              <a:t> والخيالي عند الأطفال. وبعد سماع التوقعات من </a:t>
            </a:r>
            <a:r>
              <a:rPr lang="ar-SA" sz="2800" dirty="0" err="1"/>
              <a:t>الاطفال</a:t>
            </a:r>
            <a:r>
              <a:rPr lang="ar-SA" sz="2800" dirty="0"/>
              <a:t> نقرأ لهم الحدث مع الصورة. في القراءة الأولى من خلال المرحلة الثانية نقوم بطرح عدة أسئلة بتسلسل منطقي وهي كالتالي : </a:t>
            </a:r>
            <a:endParaRPr lang="he-IL"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04664"/>
            <a:ext cx="8229600" cy="6048672"/>
          </a:xfrm>
        </p:spPr>
        <p:style>
          <a:lnRef idx="2">
            <a:schemeClr val="accent3"/>
          </a:lnRef>
          <a:fillRef idx="1">
            <a:schemeClr val="lt1"/>
          </a:fillRef>
          <a:effectRef idx="0">
            <a:schemeClr val="accent3"/>
          </a:effectRef>
          <a:fontRef idx="minor">
            <a:schemeClr val="dk1"/>
          </a:fontRef>
        </p:style>
        <p:txBody>
          <a:bodyPr>
            <a:normAutofit/>
          </a:bodyPr>
          <a:lstStyle/>
          <a:p>
            <a:r>
              <a:rPr lang="ar-SA" sz="2800" dirty="0"/>
              <a:t>- ماذا أخبرت الأم </a:t>
            </a:r>
            <a:r>
              <a:rPr lang="ar-SA" sz="2800" dirty="0" smtClean="0"/>
              <a:t>نور</a:t>
            </a:r>
            <a:r>
              <a:rPr lang="ar-AE" sz="2800" dirty="0" smtClean="0"/>
              <a:t>ه</a:t>
            </a:r>
            <a:r>
              <a:rPr lang="ar-SA" sz="2800" dirty="0" smtClean="0"/>
              <a:t>؟                                                                                      </a:t>
            </a:r>
            <a:r>
              <a:rPr lang="ar-SA" sz="2800" dirty="0"/>
              <a:t>2- ماذا فعلت </a:t>
            </a:r>
            <a:r>
              <a:rPr lang="ar-SA" sz="2800" dirty="0" smtClean="0"/>
              <a:t>نور</a:t>
            </a:r>
            <a:r>
              <a:rPr lang="ar-AE" sz="2800" dirty="0" smtClean="0"/>
              <a:t>ه</a:t>
            </a:r>
            <a:r>
              <a:rPr lang="ar-SA" sz="2800" dirty="0" smtClean="0"/>
              <a:t> </a:t>
            </a:r>
            <a:r>
              <a:rPr lang="ar-SA" sz="2800" dirty="0"/>
              <a:t>وأمها</a:t>
            </a:r>
            <a:endParaRPr lang="en-US" sz="2800" dirty="0"/>
          </a:p>
          <a:p>
            <a:r>
              <a:rPr lang="ar-SA" sz="2800" dirty="0"/>
              <a:t>3- ماذا قال والد </a:t>
            </a:r>
            <a:r>
              <a:rPr lang="ar-SA" sz="2800" dirty="0" smtClean="0"/>
              <a:t>نور</a:t>
            </a:r>
            <a:r>
              <a:rPr lang="ar-AE" sz="2800" dirty="0" smtClean="0"/>
              <a:t>ه</a:t>
            </a:r>
            <a:r>
              <a:rPr lang="ar-SA" sz="2800" dirty="0" smtClean="0"/>
              <a:t> </a:t>
            </a:r>
            <a:r>
              <a:rPr lang="ar-SA" sz="2800" dirty="0"/>
              <a:t>لها عندما لم تعد أمها إلى البيت؟</a:t>
            </a:r>
            <a:endParaRPr lang="en-US" sz="2800" dirty="0"/>
          </a:p>
          <a:p>
            <a:r>
              <a:rPr lang="ar-SA" sz="2800" dirty="0"/>
              <a:t>4- ماذا قالت أم </a:t>
            </a:r>
            <a:r>
              <a:rPr lang="ar-SA" sz="2800" dirty="0" smtClean="0"/>
              <a:t>نور</a:t>
            </a:r>
            <a:r>
              <a:rPr lang="ar-AE" sz="2800" dirty="0" smtClean="0"/>
              <a:t>ه</a:t>
            </a:r>
            <a:r>
              <a:rPr lang="ar-SA" sz="2800" dirty="0" smtClean="0"/>
              <a:t> </a:t>
            </a:r>
            <a:r>
              <a:rPr lang="ar-SA" sz="2800" dirty="0"/>
              <a:t>عندما ذهبت </a:t>
            </a:r>
            <a:r>
              <a:rPr lang="ar-SA" sz="2800" dirty="0" smtClean="0"/>
              <a:t>نور</a:t>
            </a:r>
            <a:r>
              <a:rPr lang="ar-AE" sz="2800" dirty="0" smtClean="0"/>
              <a:t>ه </a:t>
            </a:r>
            <a:r>
              <a:rPr lang="ar-SA" sz="2800" dirty="0" smtClean="0"/>
              <a:t> </a:t>
            </a:r>
            <a:r>
              <a:rPr lang="ar-SA" sz="2800" dirty="0"/>
              <a:t>ووالدها لرؤيتها ؟</a:t>
            </a:r>
            <a:endParaRPr lang="en-US" sz="2800" dirty="0"/>
          </a:p>
          <a:p>
            <a:r>
              <a:rPr lang="ar-SA" sz="2800" dirty="0"/>
              <a:t>5- ماذا فعلت وقالت الأم </a:t>
            </a:r>
            <a:r>
              <a:rPr lang="ar-SA" sz="2800" dirty="0" smtClean="0"/>
              <a:t>لنور</a:t>
            </a:r>
            <a:r>
              <a:rPr lang="ar-AE" sz="2800" dirty="0" smtClean="0"/>
              <a:t>ه </a:t>
            </a:r>
            <a:r>
              <a:rPr lang="ar-SA" sz="2800" dirty="0" smtClean="0"/>
              <a:t>عندما </a:t>
            </a:r>
            <a:r>
              <a:rPr lang="ar-SA" sz="2800" dirty="0"/>
              <a:t>انتبهت وفهمت شعورها؟</a:t>
            </a:r>
            <a:endParaRPr lang="en-US" sz="2800" dirty="0"/>
          </a:p>
          <a:p>
            <a:r>
              <a:rPr lang="ar-SA" sz="2800" dirty="0"/>
              <a:t>6- ماذا اقترحت الأم على </a:t>
            </a:r>
            <a:r>
              <a:rPr lang="ar-SA" sz="2800" dirty="0" smtClean="0"/>
              <a:t>نور</a:t>
            </a:r>
            <a:r>
              <a:rPr lang="ar-AE" sz="2800" dirty="0" smtClean="0"/>
              <a:t>ه</a:t>
            </a:r>
            <a:r>
              <a:rPr lang="ar-SA" sz="2800" dirty="0" smtClean="0"/>
              <a:t>؟</a:t>
            </a:r>
            <a:endParaRPr lang="en-US" sz="2800" dirty="0"/>
          </a:p>
          <a:p>
            <a:r>
              <a:rPr lang="ar-SA" sz="2800" b="1" u="sng" dirty="0"/>
              <a:t>ملاحظة :</a:t>
            </a:r>
            <a:r>
              <a:rPr lang="ar-SA" sz="2800" b="1" dirty="0"/>
              <a:t> </a:t>
            </a:r>
            <a:r>
              <a:rPr lang="ar-SA" sz="2800" dirty="0"/>
              <a:t>نقوم بعرض أسئلة مفتوحة من أجل أن نمنح الطفل أن يطور تفكيره وذلك من خلال  منحهم فرصة بطرح عدة إجابات مختلفة </a:t>
            </a:r>
            <a:r>
              <a:rPr lang="ar-SA" sz="2800" dirty="0" smtClean="0"/>
              <a: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76672"/>
            <a:ext cx="8229600" cy="5904656"/>
          </a:xfrm>
        </p:spPr>
        <p:style>
          <a:lnRef idx="2">
            <a:schemeClr val="accent3"/>
          </a:lnRef>
          <a:fillRef idx="1">
            <a:schemeClr val="lt1"/>
          </a:fillRef>
          <a:effectRef idx="0">
            <a:schemeClr val="accent3"/>
          </a:effectRef>
          <a:fontRef idx="minor">
            <a:schemeClr val="dk1"/>
          </a:fontRef>
        </p:style>
        <p:txBody>
          <a:bodyPr>
            <a:normAutofit/>
          </a:bodyPr>
          <a:lstStyle/>
          <a:p>
            <a:r>
              <a:rPr lang="ar-SA" sz="2800" b="1" i="1" u="sng" dirty="0"/>
              <a:t>فعالية القراءة الأولى: </a:t>
            </a:r>
            <a:endParaRPr lang="he-IL" sz="2800" b="1" i="1" u="sng" dirty="0" smtClean="0"/>
          </a:p>
          <a:p>
            <a:pPr>
              <a:buNone/>
            </a:pPr>
            <a:endParaRPr lang="en-US" sz="2800" dirty="0"/>
          </a:p>
          <a:p>
            <a:pPr>
              <a:buNone/>
            </a:pPr>
            <a:r>
              <a:rPr lang="he-IL" sz="2800" dirty="0" smtClean="0"/>
              <a:t>    </a:t>
            </a:r>
            <a:r>
              <a:rPr lang="ar-SA" sz="2800" dirty="0" smtClean="0"/>
              <a:t>نقوم بإحضار </a:t>
            </a:r>
            <a:r>
              <a:rPr lang="ar-SA" sz="2800" dirty="0"/>
              <a:t>صوراً للأطفال بترتيب مبعثر لأحداث القصة ونطلب منهم أن يقوموا بترتيب هذه الصور بالتسلسل المنطقي. هذه الصور التي نقوم بإحضارها هي الصور المركزية والأساسية في القصة. </a:t>
            </a:r>
            <a:endParaRPr lang="en-US" sz="2800" dirty="0"/>
          </a:p>
          <a:p>
            <a:pPr>
              <a:buNone/>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78098"/>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AE" sz="3200" dirty="0" smtClean="0"/>
              <a:t>القراءة الثانية</a:t>
            </a:r>
            <a:endParaRPr lang="he-IL" sz="3200" dirty="0"/>
          </a:p>
        </p:txBody>
      </p:sp>
      <p:sp>
        <p:nvSpPr>
          <p:cNvPr id="3" name="מציין מיקום תוכן 2"/>
          <p:cNvSpPr>
            <a:spLocks noGrp="1"/>
          </p:cNvSpPr>
          <p:nvPr>
            <p:ph idx="1"/>
          </p:nvPr>
        </p:nvSpPr>
        <p:spPr>
          <a:xfrm>
            <a:off x="457200" y="1412776"/>
            <a:ext cx="8229600" cy="5040560"/>
          </a:xfrm>
        </p:spPr>
        <p:style>
          <a:lnRef idx="2">
            <a:schemeClr val="accent2"/>
          </a:lnRef>
          <a:fillRef idx="1">
            <a:schemeClr val="lt1"/>
          </a:fillRef>
          <a:effectRef idx="0">
            <a:schemeClr val="accent2"/>
          </a:effectRef>
          <a:fontRef idx="minor">
            <a:schemeClr val="dk1"/>
          </a:fontRef>
        </p:style>
        <p:txBody>
          <a:bodyPr>
            <a:normAutofit/>
          </a:bodyPr>
          <a:lstStyle/>
          <a:p>
            <a:r>
              <a:rPr lang="ar-SA" sz="2800" dirty="0"/>
              <a:t>نقوم في البداية بقراءة القصة من خلال البدء بطرح الكلمات الأساسية لحدث معين وهم يقومون </a:t>
            </a:r>
            <a:r>
              <a:rPr lang="ar-SA" sz="2800" dirty="0" err="1"/>
              <a:t>ب</a:t>
            </a:r>
            <a:r>
              <a:rPr lang="ar-AE" sz="2800" dirty="0"/>
              <a:t>ا</a:t>
            </a:r>
            <a:r>
              <a:rPr lang="ar-SA" sz="2800" dirty="0" err="1"/>
              <a:t>لاكمال</a:t>
            </a:r>
            <a:r>
              <a:rPr lang="ar-SA" sz="2800" dirty="0"/>
              <a:t>. أي أن تقول للأطفال بعدما </a:t>
            </a:r>
            <a:r>
              <a:rPr lang="ar-SA" sz="2800" dirty="0" err="1"/>
              <a:t>قرأنا</a:t>
            </a:r>
            <a:r>
              <a:rPr lang="ar-SA" sz="2800" dirty="0"/>
              <a:t> القصة في القراءة الأولى أريد منكم إكمال الحدث من خلال هذه الكلمات. </a:t>
            </a:r>
            <a:endParaRPr lang="en-US" sz="2800" dirty="0"/>
          </a:p>
          <a:p>
            <a:r>
              <a:rPr lang="ar-SA" sz="2800" dirty="0"/>
              <a:t>نقوم بطرح أسئلة لتطوير التفكير والإبداع والتعبير عند الطفل، مثال:</a:t>
            </a:r>
            <a:endParaRPr lang="en-US" sz="2800" dirty="0"/>
          </a:p>
          <a:p>
            <a:pPr lvl="0"/>
            <a:r>
              <a:rPr lang="ar-SA" sz="2800" dirty="0"/>
              <a:t>كيف كان شعور </a:t>
            </a:r>
            <a:r>
              <a:rPr lang="ar-SA" sz="2800" dirty="0" err="1"/>
              <a:t>نورة</a:t>
            </a:r>
            <a:r>
              <a:rPr lang="ar-SA" sz="2800" dirty="0"/>
              <a:t> عندما أخبرتها أمها بأنها ستلد لها أختا صغيرة؟</a:t>
            </a:r>
            <a:endParaRPr lang="en-US" sz="2800" dirty="0"/>
          </a:p>
          <a:p>
            <a:pPr lvl="0"/>
            <a:r>
              <a:rPr lang="ar-SA" sz="2800" dirty="0"/>
              <a:t>كيف كانت ردة فعل </a:t>
            </a:r>
            <a:r>
              <a:rPr lang="ar-SA" sz="2800" dirty="0" err="1"/>
              <a:t>نورة</a:t>
            </a:r>
            <a:r>
              <a:rPr lang="ar-SA" sz="2800" dirty="0"/>
              <a:t> عندما عرفت أن أمها في المستشفى تلد؟</a:t>
            </a:r>
            <a:endParaRPr lang="en-US" sz="2800" dirty="0"/>
          </a:p>
          <a:p>
            <a:pPr lvl="0"/>
            <a:r>
              <a:rPr lang="ar-SA" sz="2800" dirty="0"/>
              <a:t>كيف كانت تشعر </a:t>
            </a:r>
            <a:r>
              <a:rPr lang="ar-SA" sz="2800" dirty="0" err="1"/>
              <a:t>نورة</a:t>
            </a:r>
            <a:r>
              <a:rPr lang="ar-SA" sz="2800" dirty="0"/>
              <a:t> عندما تنشغل أمها مع أختها الصغيرة"غدير</a:t>
            </a:r>
            <a:r>
              <a:rPr lang="ar-SA" sz="2800" dirty="0" smtClean="0"/>
              <a:t>"؟</a:t>
            </a:r>
            <a:endParaRPr lang="ar-AE" sz="2800" dirty="0" smtClean="0"/>
          </a:p>
          <a:p>
            <a:pPr lvl="0"/>
            <a:r>
              <a:rPr lang="ar-SA" sz="2800" dirty="0"/>
              <a:t>كيف كانت تبدو </a:t>
            </a:r>
            <a:r>
              <a:rPr lang="ar-SA" sz="2800" dirty="0" err="1"/>
              <a:t>تعابير</a:t>
            </a:r>
            <a:r>
              <a:rPr lang="ar-SA" sz="2800" dirty="0"/>
              <a:t> وجه </a:t>
            </a:r>
            <a:r>
              <a:rPr lang="ar-SA" sz="2800" dirty="0" err="1"/>
              <a:t>نورة</a:t>
            </a:r>
            <a:r>
              <a:rPr lang="ar-SA" sz="2800" dirty="0"/>
              <a:t> عندما كانت أمها منشغلة مع أختها غدير؟</a:t>
            </a:r>
            <a:endParaRPr lang="en-US" sz="2800" dirty="0"/>
          </a:p>
          <a:p>
            <a:pPr lvl="0">
              <a:buNone/>
            </a:pPr>
            <a:endParaRPr lang="en-US" sz="2800" dirty="0"/>
          </a:p>
          <a:p>
            <a:pPr>
              <a:buNone/>
            </a:pPr>
            <a:endParaRPr lang="he-IL"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בית יציקה">
  <a:themeElements>
    <a:clrScheme name="בית יציקה">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בית יציקה">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בית יציקה">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88</TotalTime>
  <Words>1311</Words>
  <Application>Microsoft Office PowerPoint</Application>
  <PresentationFormat>‫הצגה על המסך (4:3)</PresentationFormat>
  <Paragraphs>121</Paragraphs>
  <Slides>18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בית יציקה</vt:lpstr>
      <vt:lpstr>שקופית 1</vt:lpstr>
      <vt:lpstr>שקופית 2</vt:lpstr>
      <vt:lpstr>القراءة الأولى :</vt:lpstr>
      <vt:lpstr>שקופית 4</vt:lpstr>
      <vt:lpstr>שקופית 5</vt:lpstr>
      <vt:lpstr>שקופית 6</vt:lpstr>
      <vt:lpstr>שקופית 7</vt:lpstr>
      <vt:lpstr>שקופית 8</vt:lpstr>
      <vt:lpstr>القراءة الثانية</vt:lpstr>
      <vt:lpstr>שקופית 10</vt:lpstr>
      <vt:lpstr>שקופית 11</vt:lpstr>
      <vt:lpstr>القراءة الثالثة :</vt:lpstr>
      <vt:lpstr>שקופית 13</vt:lpstr>
      <vt:lpstr>שקופית 14</vt:lpstr>
      <vt:lpstr>القراءة الرابعة :</vt:lpstr>
      <vt:lpstr>שקופית 16</vt:lpstr>
      <vt:lpstr>שקופית 17</vt:lpstr>
      <vt:lpstr>שקופית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hp</dc:creator>
  <cp:lastModifiedBy>nehad</cp:lastModifiedBy>
  <cp:revision>10</cp:revision>
  <dcterms:created xsi:type="dcterms:W3CDTF">2013-01-07T08:30:24Z</dcterms:created>
  <dcterms:modified xsi:type="dcterms:W3CDTF">2013-02-17T17:56:03Z</dcterms:modified>
</cp:coreProperties>
</file>