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60" d="100"/>
          <a:sy n="60" d="100"/>
        </p:scale>
        <p:origin x="-157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07230D3C-7EA4-4C39-AAAA-DF2B0206AAFE}" type="datetimeFigureOut">
              <a:rPr lang="he-IL" smtClean="0"/>
              <a:pPr/>
              <a:t>כ"ד/שבט/תשע"ג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8F70296-7CC8-4921-9FA0-2DAB8B590328}"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7230D3C-7EA4-4C39-AAAA-DF2B0206AAFE}" type="datetimeFigureOut">
              <a:rPr lang="he-IL" smtClean="0"/>
              <a:pPr/>
              <a:t>כ"ד/שבט/תשע"ג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8F70296-7CC8-4921-9FA0-2DAB8B590328}"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7230D3C-7EA4-4C39-AAAA-DF2B0206AAFE}" type="datetimeFigureOut">
              <a:rPr lang="he-IL" smtClean="0"/>
              <a:pPr/>
              <a:t>כ"ד/שבט/תשע"ג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8F70296-7CC8-4921-9FA0-2DAB8B590328}"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7230D3C-7EA4-4C39-AAAA-DF2B0206AAFE}" type="datetimeFigureOut">
              <a:rPr lang="he-IL" smtClean="0"/>
              <a:pPr/>
              <a:t>כ"ד/שבט/תשע"ג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8F70296-7CC8-4921-9FA0-2DAB8B590328}"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07230D3C-7EA4-4C39-AAAA-DF2B0206AAFE}" type="datetimeFigureOut">
              <a:rPr lang="he-IL" smtClean="0"/>
              <a:pPr/>
              <a:t>כ"ד/שבט/תשע"ג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8F70296-7CC8-4921-9FA0-2DAB8B590328}"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07230D3C-7EA4-4C39-AAAA-DF2B0206AAFE}" type="datetimeFigureOut">
              <a:rPr lang="he-IL" smtClean="0"/>
              <a:pPr/>
              <a:t>כ"ד/שבט/תשע"ג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8F70296-7CC8-4921-9FA0-2DAB8B590328}"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07230D3C-7EA4-4C39-AAAA-DF2B0206AAFE}" type="datetimeFigureOut">
              <a:rPr lang="he-IL" smtClean="0"/>
              <a:pPr/>
              <a:t>כ"ד/שבט/תשע"ג</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68F70296-7CC8-4921-9FA0-2DAB8B590328}"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07230D3C-7EA4-4C39-AAAA-DF2B0206AAFE}" type="datetimeFigureOut">
              <a:rPr lang="he-IL" smtClean="0"/>
              <a:pPr/>
              <a:t>כ"ד/שבט/תשע"ג</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68F70296-7CC8-4921-9FA0-2DAB8B590328}"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07230D3C-7EA4-4C39-AAAA-DF2B0206AAFE}" type="datetimeFigureOut">
              <a:rPr lang="he-IL" smtClean="0"/>
              <a:pPr/>
              <a:t>כ"ד/שבט/תשע"ג</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68F70296-7CC8-4921-9FA0-2DAB8B590328}"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07230D3C-7EA4-4C39-AAAA-DF2B0206AAFE}" type="datetimeFigureOut">
              <a:rPr lang="he-IL" smtClean="0"/>
              <a:pPr/>
              <a:t>כ"ד/שבט/תשע"ג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8F70296-7CC8-4921-9FA0-2DAB8B590328}"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07230D3C-7EA4-4C39-AAAA-DF2B0206AAFE}" type="datetimeFigureOut">
              <a:rPr lang="he-IL" smtClean="0"/>
              <a:pPr/>
              <a:t>כ"ד/שבט/תשע"ג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8F70296-7CC8-4921-9FA0-2DAB8B590328}"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7230D3C-7EA4-4C39-AAAA-DF2B0206AAFE}" type="datetimeFigureOut">
              <a:rPr lang="he-IL" smtClean="0"/>
              <a:pPr/>
              <a:t>כ"ד/שבט/תשע"ג</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8F70296-7CC8-4921-9FA0-2DAB8B590328}"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60648"/>
            <a:ext cx="7772400" cy="6048671"/>
          </a:xfrm>
        </p:spPr>
        <p:txBody>
          <a:bodyPr>
            <a:normAutofit/>
          </a:bodyPr>
          <a:lstStyle/>
          <a:p>
            <a:endParaRPr lang="he-IL" dirty="0"/>
          </a:p>
        </p:txBody>
      </p:sp>
      <p:pic>
        <p:nvPicPr>
          <p:cNvPr id="20484" name="Picture 4" descr="http://www.madeena.org/madeena6/khadeeja/pro/photoshop/psd-frames/Frame_949.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מלבן 4"/>
          <p:cNvSpPr/>
          <p:nvPr/>
        </p:nvSpPr>
        <p:spPr>
          <a:xfrm>
            <a:off x="1547664" y="620688"/>
            <a:ext cx="6300192" cy="1077218"/>
          </a:xfrm>
          <a:prstGeom prst="rect">
            <a:avLst/>
          </a:prstGeom>
        </p:spPr>
        <p:txBody>
          <a:bodyPr wrap="square">
            <a:spAutoFit/>
          </a:bodyPr>
          <a:lstStyle/>
          <a:p>
            <a:pPr algn="ctr" rtl="0"/>
            <a:r>
              <a:rPr lang="ar-SA" sz="2800" b="1" dirty="0" smtClean="0">
                <a:solidFill>
                  <a:srgbClr val="00B050"/>
                </a:solidFill>
                <a:latin typeface="Calibri" pitchFamily="34" charset="0"/>
                <a:cs typeface="Traditional Arabic" pitchFamily="18" charset="-78"/>
              </a:rPr>
              <a:t>أكاديمية القاسمي- كلية للتربية والتعليم </a:t>
            </a:r>
            <a:r>
              <a:rPr lang="ar-SA" sz="4400" b="1" dirty="0" smtClean="0">
                <a:solidFill>
                  <a:srgbClr val="00B050"/>
                </a:solidFill>
                <a:latin typeface="Calibri" pitchFamily="34" charset="0"/>
                <a:cs typeface="Traditional Arabic" pitchFamily="18" charset="-78"/>
              </a:rPr>
              <a:t/>
            </a:r>
            <a:br>
              <a:rPr lang="ar-SA" sz="4400" b="1" dirty="0" smtClean="0">
                <a:solidFill>
                  <a:srgbClr val="00B050"/>
                </a:solidFill>
                <a:latin typeface="Calibri" pitchFamily="34" charset="0"/>
                <a:cs typeface="Traditional Arabic" pitchFamily="18" charset="-78"/>
              </a:rPr>
            </a:br>
            <a:r>
              <a:rPr lang="ar-SA" sz="3600" b="1" dirty="0" smtClean="0">
                <a:solidFill>
                  <a:srgbClr val="00B050"/>
                </a:solidFill>
                <a:latin typeface="Calibri" pitchFamily="34" charset="0"/>
                <a:cs typeface="Traditional Arabic" pitchFamily="18" charset="-78"/>
              </a:rPr>
              <a:t>وظيفة ضمن مساق التطبيقات العملية</a:t>
            </a:r>
            <a:endParaRPr lang="en-US" sz="2800" dirty="0">
              <a:solidFill>
                <a:srgbClr val="00B050"/>
              </a:solidFill>
              <a:latin typeface="Calibri" pitchFamily="34" charset="0"/>
            </a:endParaRPr>
          </a:p>
        </p:txBody>
      </p:sp>
      <p:sp>
        <p:nvSpPr>
          <p:cNvPr id="6" name="מלבן 5"/>
          <p:cNvSpPr/>
          <p:nvPr/>
        </p:nvSpPr>
        <p:spPr>
          <a:xfrm>
            <a:off x="0" y="836712"/>
            <a:ext cx="6912768" cy="5139869"/>
          </a:xfrm>
          <a:prstGeom prst="rect">
            <a:avLst/>
          </a:prstGeom>
        </p:spPr>
        <p:txBody>
          <a:bodyPr wrap="square">
            <a:spAutoFit/>
          </a:bodyPr>
          <a:lstStyle/>
          <a:p>
            <a:r>
              <a:rPr lang="ar-SA" sz="3200" b="1" dirty="0" smtClean="0">
                <a:solidFill>
                  <a:srgbClr val="FF0066"/>
                </a:solidFill>
                <a:cs typeface="Traditional Arabic" pitchFamily="18" charset="-78"/>
              </a:rPr>
              <a:t/>
            </a:r>
            <a:br>
              <a:rPr lang="ar-SA" sz="3200" b="1" dirty="0" smtClean="0">
                <a:solidFill>
                  <a:srgbClr val="FF0066"/>
                </a:solidFill>
                <a:cs typeface="Traditional Arabic" pitchFamily="18" charset="-78"/>
              </a:rPr>
            </a:br>
            <a:r>
              <a:rPr lang="ar-SA" sz="3200" b="1" dirty="0" smtClean="0">
                <a:solidFill>
                  <a:srgbClr val="FF0066"/>
                </a:solidFill>
                <a:cs typeface="Traditional Arabic" pitchFamily="18" charset="-78"/>
              </a:rPr>
              <a:t/>
            </a:r>
            <a:br>
              <a:rPr lang="ar-SA" sz="3200" b="1" dirty="0" smtClean="0">
                <a:solidFill>
                  <a:srgbClr val="FF0066"/>
                </a:solidFill>
                <a:cs typeface="Traditional Arabic" pitchFamily="18" charset="-78"/>
              </a:rPr>
            </a:br>
            <a:r>
              <a:rPr lang="ar-SA" sz="3200" b="1" dirty="0" smtClean="0">
                <a:solidFill>
                  <a:srgbClr val="FF0066"/>
                </a:solidFill>
                <a:cs typeface="Traditional Arabic" pitchFamily="18" charset="-78"/>
              </a:rPr>
              <a:t>      </a:t>
            </a:r>
            <a:r>
              <a:rPr lang="ar-SA" sz="4000" b="1" dirty="0" smtClean="0">
                <a:solidFill>
                  <a:srgbClr val="FF0066"/>
                </a:solidFill>
                <a:cs typeface="Traditional Arabic" pitchFamily="18" charset="-78"/>
              </a:rPr>
              <a:t>”</a:t>
            </a:r>
            <a:r>
              <a:rPr lang="ar-SA" sz="4000" b="1" dirty="0" smtClean="0">
                <a:solidFill>
                  <a:srgbClr val="FF0066"/>
                </a:solidFill>
                <a:latin typeface="Sakkal Majalla" pitchFamily="2" charset="-78"/>
                <a:cs typeface="Sakkal Majalla" pitchFamily="2" charset="-78"/>
              </a:rPr>
              <a:t> كيفية بناء حوار جيد</a:t>
            </a:r>
            <a:r>
              <a:rPr lang="ar-SA" sz="4000" b="1" dirty="0" smtClean="0">
                <a:solidFill>
                  <a:srgbClr val="FF0066"/>
                </a:solidFill>
                <a:cs typeface="Traditional Arabic" pitchFamily="18" charset="-78"/>
              </a:rPr>
              <a:t>“ </a:t>
            </a:r>
            <a:r>
              <a:rPr lang="ar-SA" sz="3200" b="1" dirty="0" smtClean="0">
                <a:solidFill>
                  <a:srgbClr val="FF0066"/>
                </a:solidFill>
                <a:cs typeface="Traditional Arabic" pitchFamily="18" charset="-78"/>
              </a:rPr>
              <a:t/>
            </a:r>
            <a:br>
              <a:rPr lang="ar-SA" sz="3200" b="1" dirty="0" smtClean="0">
                <a:solidFill>
                  <a:srgbClr val="FF0066"/>
                </a:solidFill>
                <a:cs typeface="Traditional Arabic" pitchFamily="18" charset="-78"/>
              </a:rPr>
            </a:br>
            <a:r>
              <a:rPr lang="ar-SA" sz="3200" b="1" dirty="0" smtClean="0">
                <a:solidFill>
                  <a:srgbClr val="FF0066"/>
                </a:solidFill>
                <a:cs typeface="Traditional Arabic" pitchFamily="18" charset="-78"/>
              </a:rPr>
              <a:t>                مقدم </a:t>
            </a:r>
            <a:r>
              <a:rPr lang="ar-SA" sz="3200" b="1" dirty="0" err="1" smtClean="0">
                <a:solidFill>
                  <a:srgbClr val="FF0066"/>
                </a:solidFill>
                <a:cs typeface="Traditional Arabic" pitchFamily="18" charset="-78"/>
              </a:rPr>
              <a:t>من:</a:t>
            </a:r>
            <a:r>
              <a:rPr lang="ar-SA" sz="3200" b="1" dirty="0" smtClean="0">
                <a:solidFill>
                  <a:srgbClr val="FF0066"/>
                </a:solidFill>
                <a:cs typeface="Traditional Arabic" pitchFamily="18" charset="-78"/>
              </a:rPr>
              <a:t/>
            </a:r>
            <a:br>
              <a:rPr lang="ar-SA" sz="3200" b="1" dirty="0" smtClean="0">
                <a:solidFill>
                  <a:srgbClr val="FF0066"/>
                </a:solidFill>
                <a:cs typeface="Traditional Arabic" pitchFamily="18" charset="-78"/>
              </a:rPr>
            </a:br>
            <a:r>
              <a:rPr lang="ar-SA" sz="3200" b="1" dirty="0" smtClean="0">
                <a:solidFill>
                  <a:srgbClr val="FF0066"/>
                </a:solidFill>
                <a:cs typeface="Traditional Arabic" pitchFamily="18" charset="-78"/>
              </a:rPr>
              <a:t>                        * اماني </a:t>
            </a:r>
            <a:r>
              <a:rPr lang="ar-SA" sz="3200" b="1" dirty="0" err="1" smtClean="0">
                <a:solidFill>
                  <a:srgbClr val="FF0066"/>
                </a:solidFill>
                <a:cs typeface="Traditional Arabic" pitchFamily="18" charset="-78"/>
              </a:rPr>
              <a:t>نغنغي .</a:t>
            </a:r>
            <a:endParaRPr lang="ar-SA" sz="3200" b="1" dirty="0" smtClean="0">
              <a:solidFill>
                <a:srgbClr val="FF0066"/>
              </a:solidFill>
              <a:cs typeface="Traditional Arabic" pitchFamily="18" charset="-78"/>
            </a:endParaRPr>
          </a:p>
          <a:p>
            <a:r>
              <a:rPr lang="ar-SA" sz="3200" b="1" dirty="0" smtClean="0">
                <a:solidFill>
                  <a:srgbClr val="FF0066"/>
                </a:solidFill>
                <a:cs typeface="Traditional Arabic" pitchFamily="18" charset="-78"/>
              </a:rPr>
              <a:t>                        * منى </a:t>
            </a:r>
            <a:r>
              <a:rPr lang="ar-SA" sz="3200" b="1" dirty="0" err="1" smtClean="0">
                <a:solidFill>
                  <a:srgbClr val="FF0066"/>
                </a:solidFill>
                <a:cs typeface="Traditional Arabic" pitchFamily="18" charset="-78"/>
              </a:rPr>
              <a:t>يونس .</a:t>
            </a:r>
            <a:endParaRPr lang="ar-SA" sz="3200" b="1" dirty="0" smtClean="0">
              <a:solidFill>
                <a:srgbClr val="FF0066"/>
              </a:solidFill>
              <a:cs typeface="Traditional Arabic" pitchFamily="18" charset="-78"/>
            </a:endParaRPr>
          </a:p>
          <a:p>
            <a:r>
              <a:rPr lang="ar-SA" sz="3200" b="1" dirty="0" smtClean="0">
                <a:solidFill>
                  <a:srgbClr val="FF0066"/>
                </a:solidFill>
                <a:cs typeface="Traditional Arabic" pitchFamily="18" charset="-78"/>
              </a:rPr>
              <a:t>                                        </a:t>
            </a:r>
            <a:br>
              <a:rPr lang="ar-SA" sz="3200" b="1" dirty="0" smtClean="0">
                <a:solidFill>
                  <a:srgbClr val="FF0066"/>
                </a:solidFill>
                <a:cs typeface="Traditional Arabic" pitchFamily="18" charset="-78"/>
              </a:rPr>
            </a:br>
            <a:r>
              <a:rPr lang="ar-SA" sz="3200" b="1" dirty="0" smtClean="0">
                <a:solidFill>
                  <a:srgbClr val="FF0066"/>
                </a:solidFill>
                <a:cs typeface="Traditional Arabic" pitchFamily="18" charset="-78"/>
              </a:rPr>
              <a:t>                                مقدم </a:t>
            </a:r>
            <a:r>
              <a:rPr lang="ar-SA" sz="3200" b="1" dirty="0" err="1" smtClean="0">
                <a:solidFill>
                  <a:srgbClr val="FF0066"/>
                </a:solidFill>
                <a:cs typeface="Traditional Arabic" pitchFamily="18" charset="-78"/>
              </a:rPr>
              <a:t>ل </a:t>
            </a:r>
            <a:r>
              <a:rPr lang="ar-SA" sz="3200" b="1" dirty="0" smtClean="0">
                <a:solidFill>
                  <a:srgbClr val="FF0066"/>
                </a:solidFill>
                <a:cs typeface="Traditional Arabic" pitchFamily="18" charset="-78"/>
              </a:rPr>
              <a:t>: أ.</a:t>
            </a:r>
            <a:r>
              <a:rPr lang="ar-SA" sz="3200" b="1" dirty="0" err="1" smtClean="0">
                <a:solidFill>
                  <a:srgbClr val="FF0066"/>
                </a:solidFill>
                <a:cs typeface="Traditional Arabic" pitchFamily="18" charset="-78"/>
              </a:rPr>
              <a:t>فهيمة</a:t>
            </a:r>
            <a:r>
              <a:rPr lang="ar-SA" sz="3200" b="1" dirty="0" smtClean="0">
                <a:solidFill>
                  <a:srgbClr val="FF0066"/>
                </a:solidFill>
                <a:cs typeface="Traditional Arabic" pitchFamily="18" charset="-78"/>
              </a:rPr>
              <a:t> </a:t>
            </a:r>
            <a:r>
              <a:rPr lang="ar-SA" sz="3200" b="1" dirty="0" err="1" smtClean="0">
                <a:solidFill>
                  <a:srgbClr val="FF0066"/>
                </a:solidFill>
                <a:cs typeface="Traditional Arabic" pitchFamily="18" charset="-78"/>
              </a:rPr>
              <a:t>مصاروة.</a:t>
            </a:r>
            <a:endParaRPr lang="ar-SA" sz="3200" b="1" dirty="0" smtClean="0">
              <a:solidFill>
                <a:srgbClr val="FF0066"/>
              </a:solidFill>
              <a:cs typeface="Traditional Arabic" pitchFamily="18" charset="-78"/>
            </a:endParaRPr>
          </a:p>
          <a:p>
            <a:endParaRPr lang="ar-SA" sz="3200" b="1" dirty="0" smtClean="0">
              <a:solidFill>
                <a:srgbClr val="FF0066"/>
              </a:solidFill>
              <a:cs typeface="Traditional Arabic" pitchFamily="18" charset="-78"/>
            </a:endParaRPr>
          </a:p>
          <a:p>
            <a:r>
              <a:rPr lang="ar-SA" sz="3200" b="1" dirty="0" smtClean="0">
                <a:solidFill>
                  <a:srgbClr val="FF0066"/>
                </a:solidFill>
                <a:cs typeface="Traditional Arabic" pitchFamily="18" charset="-78"/>
              </a:rPr>
              <a:t>                                                25.12.12</a:t>
            </a:r>
            <a:endParaRPr lang="he-IL"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3808" y="692696"/>
            <a:ext cx="5868144" cy="5016758"/>
          </a:xfrm>
          <a:prstGeom prst="rect">
            <a:avLst/>
          </a:prstGeom>
          <a:noFill/>
        </p:spPr>
        <p:txBody>
          <a:bodyPr wrap="square" rtlCol="1">
            <a:spAutoFit/>
          </a:bodyPr>
          <a:lstStyle/>
          <a:p>
            <a:pPr>
              <a:buFont typeface="Wingdings" pitchFamily="2" charset="2"/>
              <a:buChar char="ü"/>
            </a:pPr>
            <a:r>
              <a:rPr lang="ar-SA" sz="3200" b="1" u="sng" dirty="0" smtClean="0">
                <a:solidFill>
                  <a:schemeClr val="tx1">
                    <a:lumMod val="75000"/>
                    <a:lumOff val="25000"/>
                  </a:schemeClr>
                </a:solidFill>
                <a:latin typeface="Traditional Arabic" pitchFamily="18" charset="-78"/>
                <a:cs typeface="Traditional Arabic" pitchFamily="18" charset="-78"/>
              </a:rPr>
              <a:t>التعريف اللغوي </a:t>
            </a:r>
            <a:r>
              <a:rPr lang="ar-SA" sz="3200" b="1" u="sng" dirty="0" err="1" smtClean="0">
                <a:solidFill>
                  <a:schemeClr val="tx1">
                    <a:lumMod val="75000"/>
                    <a:lumOff val="25000"/>
                  </a:schemeClr>
                </a:solidFill>
                <a:latin typeface="Traditional Arabic" pitchFamily="18" charset="-78"/>
                <a:cs typeface="Traditional Arabic" pitchFamily="18" charset="-78"/>
              </a:rPr>
              <a:t>للحوار </a:t>
            </a:r>
            <a:r>
              <a:rPr lang="ar-SA" sz="3200" b="1" u="sng" dirty="0" smtClean="0">
                <a:solidFill>
                  <a:schemeClr val="tx1">
                    <a:lumMod val="75000"/>
                    <a:lumOff val="25000"/>
                  </a:schemeClr>
                </a:solidFill>
                <a:latin typeface="Traditional Arabic" pitchFamily="18" charset="-78"/>
                <a:cs typeface="Traditional Arabic" pitchFamily="18" charset="-78"/>
              </a:rPr>
              <a:t>:</a:t>
            </a:r>
            <a:r>
              <a:rPr lang="ar-SA" sz="3200" b="1" dirty="0" smtClean="0">
                <a:solidFill>
                  <a:schemeClr val="tx1">
                    <a:lumMod val="75000"/>
                    <a:lumOff val="25000"/>
                  </a:schemeClr>
                </a:solidFill>
                <a:latin typeface="Traditional Arabic" pitchFamily="18" charset="-78"/>
                <a:cs typeface="Traditional Arabic" pitchFamily="18" charset="-78"/>
              </a:rPr>
              <a:t> الحوار من المحاورة بمعنى المجاوبة، والتحاور يعني التجاوب.</a:t>
            </a:r>
          </a:p>
          <a:p>
            <a:endParaRPr lang="ar-SA" sz="3200" b="1" dirty="0" smtClean="0">
              <a:solidFill>
                <a:schemeClr val="tx1">
                  <a:lumMod val="75000"/>
                  <a:lumOff val="25000"/>
                </a:schemeClr>
              </a:solidFill>
              <a:latin typeface="Traditional Arabic" pitchFamily="18" charset="-78"/>
              <a:cs typeface="Traditional Arabic" pitchFamily="18" charset="-78"/>
            </a:endParaRPr>
          </a:p>
          <a:p>
            <a:pPr>
              <a:buFont typeface="Wingdings" pitchFamily="2" charset="2"/>
              <a:buChar char="ü"/>
            </a:pPr>
            <a:r>
              <a:rPr lang="ar-SA" sz="3200" b="1" u="sng" dirty="0" smtClean="0">
                <a:solidFill>
                  <a:schemeClr val="tx1">
                    <a:lumMod val="75000"/>
                    <a:lumOff val="25000"/>
                  </a:schemeClr>
                </a:solidFill>
                <a:latin typeface="Traditional Arabic" pitchFamily="18" charset="-78"/>
                <a:cs typeface="Traditional Arabic" pitchFamily="18" charset="-78"/>
              </a:rPr>
              <a:t>التعريف الاصطلاحي </a:t>
            </a:r>
            <a:r>
              <a:rPr lang="ar-SA" sz="3200" b="1" u="sng" dirty="0" err="1" smtClean="0">
                <a:solidFill>
                  <a:schemeClr val="tx1">
                    <a:lumMod val="75000"/>
                    <a:lumOff val="25000"/>
                  </a:schemeClr>
                </a:solidFill>
                <a:latin typeface="Traditional Arabic" pitchFamily="18" charset="-78"/>
                <a:cs typeface="Traditional Arabic" pitchFamily="18" charset="-78"/>
              </a:rPr>
              <a:t>للحوار </a:t>
            </a:r>
            <a:r>
              <a:rPr lang="ar-SA" sz="3200" b="1" u="sng" dirty="0" smtClean="0">
                <a:solidFill>
                  <a:schemeClr val="tx1">
                    <a:lumMod val="75000"/>
                    <a:lumOff val="25000"/>
                  </a:schemeClr>
                </a:solidFill>
                <a:latin typeface="Traditional Arabic" pitchFamily="18" charset="-78"/>
                <a:cs typeface="Traditional Arabic" pitchFamily="18" charset="-78"/>
              </a:rPr>
              <a:t>:</a:t>
            </a:r>
            <a:r>
              <a:rPr lang="ar-SA" sz="3200" b="1" dirty="0" smtClean="0">
                <a:solidFill>
                  <a:schemeClr val="tx1">
                    <a:lumMod val="75000"/>
                    <a:lumOff val="25000"/>
                  </a:schemeClr>
                </a:solidFill>
                <a:latin typeface="Traditional Arabic" pitchFamily="18" charset="-78"/>
                <a:cs typeface="Traditional Arabic" pitchFamily="18" charset="-78"/>
              </a:rPr>
              <a:t>هو </a:t>
            </a:r>
            <a:r>
              <a:rPr lang="ar-SA" sz="3200" b="1" dirty="0" err="1" smtClean="0">
                <a:solidFill>
                  <a:schemeClr val="tx1">
                    <a:lumMod val="75000"/>
                    <a:lumOff val="25000"/>
                  </a:schemeClr>
                </a:solidFill>
                <a:latin typeface="Traditional Arabic" pitchFamily="18" charset="-78"/>
                <a:cs typeface="Traditional Arabic" pitchFamily="18" charset="-78"/>
              </a:rPr>
              <a:t>تفاعل </a:t>
            </a:r>
            <a:r>
              <a:rPr lang="ar-SA" sz="3200" b="1" dirty="0" smtClean="0">
                <a:solidFill>
                  <a:schemeClr val="tx1">
                    <a:lumMod val="75000"/>
                    <a:lumOff val="25000"/>
                  </a:schemeClr>
                </a:solidFill>
                <a:latin typeface="Traditional Arabic" pitchFamily="18" charset="-78"/>
                <a:cs typeface="Traditional Arabic" pitchFamily="18" charset="-78"/>
              </a:rPr>
              <a:t>(لفظي أو غير لفظي) بين اثنين أو أكثر من البشر بهدف التواصل وتبادل الأفكار والخبرات </a:t>
            </a:r>
            <a:r>
              <a:rPr lang="ar-SA" sz="3200" b="1" dirty="0" err="1" smtClean="0">
                <a:solidFill>
                  <a:schemeClr val="tx1">
                    <a:lumMod val="75000"/>
                    <a:lumOff val="25000"/>
                  </a:schemeClr>
                </a:solidFill>
                <a:latin typeface="Traditional Arabic" pitchFamily="18" charset="-78"/>
                <a:cs typeface="Traditional Arabic" pitchFamily="18" charset="-78"/>
              </a:rPr>
              <a:t>وتكاملها.</a:t>
            </a:r>
            <a:r>
              <a:rPr lang="ar-SA" sz="3200" b="1" dirty="0" smtClean="0">
                <a:solidFill>
                  <a:schemeClr val="tx1">
                    <a:lumMod val="75000"/>
                    <a:lumOff val="25000"/>
                  </a:schemeClr>
                </a:solidFill>
                <a:latin typeface="Traditional Arabic" pitchFamily="18" charset="-78"/>
                <a:cs typeface="Traditional Arabic" pitchFamily="18" charset="-78"/>
              </a:rPr>
              <a:t> </a:t>
            </a:r>
          </a:p>
          <a:p>
            <a:endParaRPr lang="ar-SA" sz="3200" b="1" dirty="0" smtClean="0">
              <a:solidFill>
                <a:schemeClr val="tx1">
                  <a:lumMod val="75000"/>
                  <a:lumOff val="25000"/>
                </a:schemeClr>
              </a:solidFill>
              <a:latin typeface="Traditional Arabic" pitchFamily="18" charset="-78"/>
              <a:cs typeface="Traditional Arabic" pitchFamily="18" charset="-78"/>
            </a:endParaRPr>
          </a:p>
          <a:p>
            <a:pPr>
              <a:buFont typeface="Wingdings" pitchFamily="2" charset="2"/>
              <a:buChar char="ü"/>
            </a:pPr>
            <a:r>
              <a:rPr lang="ar-SA" sz="3200" b="1" dirty="0" smtClean="0">
                <a:solidFill>
                  <a:schemeClr val="tx1">
                    <a:lumMod val="75000"/>
                    <a:lumOff val="25000"/>
                  </a:schemeClr>
                </a:solidFill>
                <a:latin typeface="Traditional Arabic" pitchFamily="18" charset="-78"/>
                <a:cs typeface="Traditional Arabic" pitchFamily="18" charset="-78"/>
              </a:rPr>
              <a:t>فهو نشاط حياتي يومي نمارسه في كل      أحوالنا </a:t>
            </a:r>
            <a:r>
              <a:rPr lang="ar-SA" sz="3200" b="1" dirty="0" err="1" smtClean="0">
                <a:solidFill>
                  <a:schemeClr val="tx1">
                    <a:lumMod val="75000"/>
                    <a:lumOff val="25000"/>
                  </a:schemeClr>
                </a:solidFill>
                <a:latin typeface="Traditional Arabic" pitchFamily="18" charset="-78"/>
                <a:cs typeface="Traditional Arabic" pitchFamily="18" charset="-78"/>
              </a:rPr>
              <a:t>ومواقعنا </a:t>
            </a:r>
            <a:r>
              <a:rPr lang="ar-SA" sz="3200" b="1" dirty="0" smtClean="0">
                <a:solidFill>
                  <a:schemeClr val="tx1">
                    <a:lumMod val="75000"/>
                    <a:lumOff val="25000"/>
                  </a:schemeClr>
                </a:solidFill>
                <a:latin typeface="Traditional Arabic" pitchFamily="18" charset="-78"/>
                <a:cs typeface="Traditional Arabic" pitchFamily="18" charset="-78"/>
              </a:rPr>
              <a:t>، وعلى أساس الحوار ينبني  السلوك وتتشكل العلاقات الاجتماعية وغيرها.</a:t>
            </a:r>
            <a:endParaRPr lang="he-IL" sz="2400" dirty="0">
              <a:solidFill>
                <a:schemeClr val="tx1">
                  <a:lumMod val="75000"/>
                  <a:lumOff val="25000"/>
                </a:schemeClr>
              </a:solidFill>
              <a:latin typeface="Traditional Arabic" pitchFamily="18" charset="-78"/>
            </a:endParaRPr>
          </a:p>
        </p:txBody>
      </p:sp>
      <p:pic>
        <p:nvPicPr>
          <p:cNvPr id="19460" name="Picture 4" descr="http://the-syrian.com/wp-content/uploads/2011/09/%D8%AD%D9%88%D8%A7%D8%B1-%D8%B7%D8%B1%D8%B4%D8%A7%D9%86.jpg"/>
          <p:cNvPicPr>
            <a:picLocks noChangeAspect="1" noChangeArrowheads="1"/>
          </p:cNvPicPr>
          <p:nvPr/>
        </p:nvPicPr>
        <p:blipFill>
          <a:blip r:embed="rId2" cstate="print"/>
          <a:srcRect/>
          <a:stretch>
            <a:fillRect/>
          </a:stretch>
        </p:blipFill>
        <p:spPr bwMode="auto">
          <a:xfrm>
            <a:off x="-468560" y="1124744"/>
            <a:ext cx="3664500" cy="389840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up.arab-x.com/Mar10/Gtd40838.gif"/>
          <p:cNvPicPr>
            <a:picLocks noChangeAspect="1" noChangeArrowheads="1"/>
          </p:cNvPicPr>
          <p:nvPr/>
        </p:nvPicPr>
        <p:blipFill>
          <a:blip r:embed="rId2" cstate="print"/>
          <a:srcRect/>
          <a:stretch>
            <a:fillRect/>
          </a:stretch>
        </p:blipFill>
        <p:spPr bwMode="auto">
          <a:xfrm>
            <a:off x="0" y="0"/>
            <a:ext cx="9144000" cy="7245424"/>
          </a:xfrm>
          <a:prstGeom prst="rect">
            <a:avLst/>
          </a:prstGeom>
          <a:noFill/>
        </p:spPr>
      </p:pic>
      <p:sp>
        <p:nvSpPr>
          <p:cNvPr id="2" name="TextBox 1"/>
          <p:cNvSpPr txBox="1"/>
          <p:nvPr/>
        </p:nvSpPr>
        <p:spPr>
          <a:xfrm>
            <a:off x="1619672" y="1340768"/>
            <a:ext cx="6912768" cy="3847207"/>
          </a:xfrm>
          <a:prstGeom prst="rect">
            <a:avLst/>
          </a:prstGeom>
          <a:noFill/>
        </p:spPr>
        <p:txBody>
          <a:bodyPr wrap="square" rtlCol="1">
            <a:spAutoFit/>
          </a:bodyPr>
          <a:lstStyle/>
          <a:p>
            <a:pPr algn="ctr"/>
            <a:r>
              <a:rPr lang="ar-SA" sz="3600" u="sng" dirty="0" smtClean="0">
                <a:latin typeface="Traditional Arabic" pitchFamily="18" charset="-78"/>
                <a:cs typeface="Traditional Arabic" pitchFamily="18" charset="-78"/>
              </a:rPr>
              <a:t>صفات المحاور </a:t>
            </a:r>
          </a:p>
          <a:p>
            <a:pPr algn="ctr"/>
            <a:endParaRPr lang="ar-SA" sz="3600" u="sng" dirty="0" smtClean="0">
              <a:latin typeface="Traditional Arabic" pitchFamily="18" charset="-78"/>
              <a:cs typeface="Traditional Arabic" pitchFamily="18" charset="-78"/>
            </a:endParaRPr>
          </a:p>
          <a:p>
            <a:r>
              <a:rPr lang="ar-SA" sz="3600" dirty="0" smtClean="0">
                <a:latin typeface="Traditional Arabic" pitchFamily="18" charset="-78"/>
                <a:cs typeface="Traditional Arabic" pitchFamily="18" charset="-78"/>
              </a:rPr>
              <a:t>يتصف المعلم القادر على تطبيق الحوار التعليمي بعدة خصائص أساسية،حيث بدونها يصبح استعماله للطريقة اجتهادياً عشوائي النتائج،يصيب مرة ويخطئ مرة ومن اهم هذه </a:t>
            </a:r>
            <a:r>
              <a:rPr lang="ar-SA" sz="3600" dirty="0" err="1" smtClean="0">
                <a:latin typeface="Traditional Arabic" pitchFamily="18" charset="-78"/>
                <a:cs typeface="Traditional Arabic" pitchFamily="18" charset="-78"/>
              </a:rPr>
              <a:t>الخصائص:</a:t>
            </a:r>
            <a:endParaRPr lang="ar-SA" sz="3600" dirty="0" smtClean="0">
              <a:latin typeface="Traditional Arabic" pitchFamily="18" charset="-78"/>
              <a:cs typeface="Traditional Arabic" pitchFamily="18" charset="-78"/>
            </a:endParaRPr>
          </a:p>
          <a:p>
            <a:endParaRPr lang="he-IL" sz="2800" dirty="0">
              <a:latin typeface="Traditional Arabic" pitchFamily="18"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www.koko4.com/up/uploads/images/koko4-b294ba9273.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מלבן 2"/>
          <p:cNvSpPr/>
          <p:nvPr/>
        </p:nvSpPr>
        <p:spPr>
          <a:xfrm>
            <a:off x="792088" y="2996952"/>
            <a:ext cx="8028384" cy="4585871"/>
          </a:xfrm>
          <a:prstGeom prst="rect">
            <a:avLst/>
          </a:prstGeom>
        </p:spPr>
        <p:txBody>
          <a:bodyPr wrap="square">
            <a:spAutoFit/>
          </a:bodyPr>
          <a:lstStyle/>
          <a:p>
            <a:r>
              <a:rPr lang="ar-SA" sz="2800" b="1" u="sng" dirty="0" err="1" smtClean="0">
                <a:solidFill>
                  <a:srgbClr val="0000FF"/>
                </a:solidFill>
                <a:latin typeface="Traditional Arabic" pitchFamily="18" charset="-78"/>
                <a:cs typeface="Traditional Arabic" pitchFamily="18" charset="-78"/>
              </a:rPr>
              <a:t>2.</a:t>
            </a:r>
            <a:r>
              <a:rPr lang="ar-SA" sz="2800" b="1" u="sng" dirty="0" smtClean="0">
                <a:solidFill>
                  <a:srgbClr val="0000FF"/>
                </a:solidFill>
                <a:latin typeface="Traditional Arabic" pitchFamily="18" charset="-78"/>
                <a:cs typeface="Traditional Arabic" pitchFamily="18" charset="-78"/>
              </a:rPr>
              <a:t> مهارة المعلم في صياغة الاسئلة وتوجيهها والتوقيت المناسب لها.</a:t>
            </a:r>
          </a:p>
          <a:p>
            <a:r>
              <a:rPr lang="ar-SA" sz="3600" dirty="0" smtClean="0">
                <a:latin typeface="Traditional Arabic" pitchFamily="18" charset="-78"/>
                <a:cs typeface="Traditional Arabic" pitchFamily="18" charset="-78"/>
              </a:rPr>
              <a:t>ان الطريقة الحوارية تقوم بشكل اساسي  على استعمال الاسئلة المباشرة والمتتابعة المسخرة لقيادة التلاميذ نحو الشك والحيرة، فلا سبيل الى انجاحها اذن إلا اذا كانت هذه الاسئلة مناسبة لحالات التلاميذ الفكرية والنفسية.</a:t>
            </a:r>
          </a:p>
          <a:p>
            <a:endParaRPr lang="ar-SA" sz="2400" dirty="0" smtClean="0"/>
          </a:p>
          <a:p>
            <a:endParaRPr lang="ar-SA" sz="2400" dirty="0" smtClean="0"/>
          </a:p>
          <a:p>
            <a:endParaRPr lang="ar-SA" sz="2400" dirty="0" smtClean="0"/>
          </a:p>
          <a:p>
            <a:endParaRPr lang="ar-SA" sz="2400" dirty="0" smtClean="0"/>
          </a:p>
          <a:p>
            <a:endParaRPr lang="he-IL" sz="2400" dirty="0"/>
          </a:p>
        </p:txBody>
      </p:sp>
      <p:sp>
        <p:nvSpPr>
          <p:cNvPr id="5" name="מלבן 4"/>
          <p:cNvSpPr/>
          <p:nvPr/>
        </p:nvSpPr>
        <p:spPr>
          <a:xfrm>
            <a:off x="-396552" y="836712"/>
            <a:ext cx="8478688" cy="3170099"/>
          </a:xfrm>
          <a:prstGeom prst="rect">
            <a:avLst/>
          </a:prstGeom>
        </p:spPr>
        <p:txBody>
          <a:bodyPr wrap="square">
            <a:spAutoFit/>
          </a:bodyPr>
          <a:lstStyle/>
          <a:p>
            <a:r>
              <a:rPr lang="ar-SA" sz="3200" b="1" u="sng" dirty="0" smtClean="0">
                <a:solidFill>
                  <a:srgbClr val="0000FF"/>
                </a:solidFill>
                <a:latin typeface="Traditional Arabic" pitchFamily="18" charset="-78"/>
                <a:cs typeface="Traditional Arabic" pitchFamily="18" charset="-78"/>
              </a:rPr>
              <a:t>1.عمق المعلم في مادة تخصصه أو القضية التي يدور حولها الحوار.</a:t>
            </a:r>
          </a:p>
          <a:p>
            <a:r>
              <a:rPr lang="ar-SA" sz="3600" dirty="0" smtClean="0">
                <a:latin typeface="Traditional Arabic" pitchFamily="18" charset="-78"/>
                <a:cs typeface="Traditional Arabic" pitchFamily="18" charset="-78"/>
              </a:rPr>
              <a:t>هذه الصفة مهمة للتدريس بوجه عام بحيث ان التدريس بدون هذا العمق يصبح التدريس ركيكا مشوشا لا حياة </a:t>
            </a:r>
            <a:r>
              <a:rPr lang="ar-SA" sz="3600" dirty="0" err="1" smtClean="0">
                <a:latin typeface="Traditional Arabic" pitchFamily="18" charset="-78"/>
                <a:cs typeface="Traditional Arabic" pitchFamily="18" charset="-78"/>
              </a:rPr>
              <a:t>فيه.</a:t>
            </a:r>
            <a:r>
              <a:rPr lang="ar-SA" sz="3600" dirty="0" smtClean="0">
                <a:latin typeface="Traditional Arabic" pitchFamily="18" charset="-78"/>
                <a:cs typeface="Traditional Arabic" pitchFamily="18" charset="-78"/>
              </a:rPr>
              <a:t> </a:t>
            </a:r>
          </a:p>
          <a:p>
            <a:endParaRPr lang="ar-SA" sz="3200" dirty="0" smtClean="0">
              <a:latin typeface="Traditional Arabic" pitchFamily="18" charset="-78"/>
              <a:cs typeface="Traditional Arabic" pitchFamily="18" charset="-78"/>
            </a:endParaRPr>
          </a:p>
          <a:p>
            <a:endParaRPr lang="ar-SA" sz="3200" dirty="0" smtClean="0">
              <a:latin typeface="Traditional Arabic" pitchFamily="18" charset="-78"/>
              <a:cs typeface="Traditional Arabic" pitchFamily="18" charset="-78"/>
            </a:endParaRPr>
          </a:p>
          <a:p>
            <a:endParaRPr lang="he-IL" sz="3200" dirty="0">
              <a:latin typeface="Traditional Arabic" pitchFamily="18"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descr="http://forum.muslimh.net/thumbs/25d30a916bb5ebc7de64709487f10607.jpg"/>
          <p:cNvPicPr>
            <a:picLocks noChangeAspect="1" noChangeArrowheads="1"/>
          </p:cNvPicPr>
          <p:nvPr/>
        </p:nvPicPr>
        <p:blipFill>
          <a:blip r:embed="rId2" cstate="print"/>
          <a:srcRect/>
          <a:stretch>
            <a:fillRect/>
          </a:stretch>
        </p:blipFill>
        <p:spPr bwMode="auto">
          <a:xfrm>
            <a:off x="0" y="0"/>
            <a:ext cx="9468544" cy="6858000"/>
          </a:xfrm>
          <a:prstGeom prst="rect">
            <a:avLst/>
          </a:prstGeom>
          <a:noFill/>
        </p:spPr>
      </p:pic>
      <p:sp>
        <p:nvSpPr>
          <p:cNvPr id="3" name="מלבן 2"/>
          <p:cNvSpPr/>
          <p:nvPr/>
        </p:nvSpPr>
        <p:spPr>
          <a:xfrm>
            <a:off x="1907704" y="332656"/>
            <a:ext cx="6876256" cy="3046988"/>
          </a:xfrm>
          <a:prstGeom prst="rect">
            <a:avLst/>
          </a:prstGeom>
        </p:spPr>
        <p:txBody>
          <a:bodyPr wrap="square">
            <a:spAutoFit/>
          </a:bodyPr>
          <a:lstStyle/>
          <a:p>
            <a:r>
              <a:rPr lang="ar-SA" sz="3200" b="1" u="sng" dirty="0" smtClean="0">
                <a:solidFill>
                  <a:srgbClr val="0000FF"/>
                </a:solidFill>
                <a:latin typeface="Traditional Arabic" pitchFamily="18" charset="-78"/>
                <a:cs typeface="Traditional Arabic" pitchFamily="18" charset="-78"/>
              </a:rPr>
              <a:t>3.معرفة المعلم بعلم النفس.</a:t>
            </a:r>
          </a:p>
          <a:p>
            <a:r>
              <a:rPr lang="ar-SA" sz="2800" dirty="0" smtClean="0">
                <a:latin typeface="Traditional Arabic" pitchFamily="18" charset="-78"/>
                <a:cs typeface="Traditional Arabic" pitchFamily="18" charset="-78"/>
              </a:rPr>
              <a:t> </a:t>
            </a:r>
            <a:r>
              <a:rPr lang="ar-SA" sz="3200" dirty="0" smtClean="0">
                <a:latin typeface="Traditional Arabic" pitchFamily="18" charset="-78"/>
                <a:cs typeface="Traditional Arabic" pitchFamily="18" charset="-78"/>
              </a:rPr>
              <a:t>فامتلاك المعلم لخلفية كافية في علم النفس قد تساعده في تقدير تقدم تلاميذه الفكري، وإدراكه للأسباب الكافية وراء سلوك او حالة نفسية يبديها افراد التلاميذ، كما تمكنه من قيادة عملية الحوار والتحكم في مسارها بتوجيه الاسئلة المناسبة وإعطاء المعلومات التي يتطلبها الموقف التعليمي كماً ونوعا وكيفا.</a:t>
            </a:r>
            <a:endParaRPr lang="he-IL" sz="2800" dirty="0">
              <a:latin typeface="Traditional Arabic" pitchFamily="18" charset="-78"/>
            </a:endParaRPr>
          </a:p>
        </p:txBody>
      </p:sp>
      <p:sp>
        <p:nvSpPr>
          <p:cNvPr id="6" name="מלבן 5"/>
          <p:cNvSpPr/>
          <p:nvPr/>
        </p:nvSpPr>
        <p:spPr>
          <a:xfrm>
            <a:off x="2123728" y="3573016"/>
            <a:ext cx="6804248" cy="3600986"/>
          </a:xfrm>
          <a:prstGeom prst="rect">
            <a:avLst/>
          </a:prstGeom>
        </p:spPr>
        <p:txBody>
          <a:bodyPr wrap="square">
            <a:spAutoFit/>
          </a:bodyPr>
          <a:lstStyle/>
          <a:p>
            <a:r>
              <a:rPr lang="ar-SA" sz="2800" b="1" u="sng" dirty="0" smtClean="0">
                <a:solidFill>
                  <a:srgbClr val="0000FF"/>
                </a:solidFill>
                <a:latin typeface="Traditional Arabic" pitchFamily="18" charset="-78"/>
                <a:cs typeface="Traditional Arabic" pitchFamily="18" charset="-78"/>
              </a:rPr>
              <a:t>4.تحضير المعلم المسبق لقضية الحوار او معلوماته.</a:t>
            </a:r>
          </a:p>
          <a:p>
            <a:r>
              <a:rPr lang="ar-SA" sz="3200" dirty="0" smtClean="0">
                <a:latin typeface="Traditional Arabic" pitchFamily="18" charset="-78"/>
                <a:cs typeface="Traditional Arabic" pitchFamily="18" charset="-78"/>
              </a:rPr>
              <a:t>على المعلم ان يقوم بالتحضير المسبق والدقيق الذي يضع في اعتباراته وتصوراته مختلف العوامل والمتطلبات التي يمكن ان تحتاجها او تشملها عملية التعليم لضمان قسط كاف من النجاح لعملية </a:t>
            </a:r>
            <a:r>
              <a:rPr lang="ar-SA" sz="3200" dirty="0" err="1" smtClean="0">
                <a:latin typeface="Traditional Arabic" pitchFamily="18" charset="-78"/>
                <a:cs typeface="Traditional Arabic" pitchFamily="18" charset="-78"/>
              </a:rPr>
              <a:t>الحوار .</a:t>
            </a:r>
            <a:endParaRPr lang="ar-SA" sz="3200" dirty="0" smtClean="0">
              <a:latin typeface="Traditional Arabic" pitchFamily="18" charset="-78"/>
              <a:cs typeface="Traditional Arabic" pitchFamily="18" charset="-78"/>
            </a:endParaRPr>
          </a:p>
          <a:p>
            <a:pPr algn="ctr"/>
            <a:endParaRPr lang="ar-SA" dirty="0" smtClean="0"/>
          </a:p>
          <a:p>
            <a:pPr algn="ctr"/>
            <a:endParaRPr lang="ar-SA" dirty="0" smtClean="0"/>
          </a:p>
          <a:p>
            <a:pPr algn="ctr"/>
            <a:endParaRPr lang="ar-SA" dirty="0" smtClean="0"/>
          </a:p>
          <a:p>
            <a:pPr algn="ctr"/>
            <a:endParaRPr lang="he-I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u-g.com/vb/uploaded/810_21273940297.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Rectangle 1"/>
          <p:cNvSpPr/>
          <p:nvPr/>
        </p:nvSpPr>
        <p:spPr>
          <a:xfrm>
            <a:off x="467544" y="836712"/>
            <a:ext cx="8280920" cy="2185214"/>
          </a:xfrm>
          <a:prstGeom prst="rect">
            <a:avLst/>
          </a:prstGeom>
        </p:spPr>
        <p:txBody>
          <a:bodyPr wrap="square">
            <a:spAutoFit/>
          </a:bodyPr>
          <a:lstStyle/>
          <a:p>
            <a:r>
              <a:rPr lang="ar-SA" sz="3200" dirty="0" smtClean="0">
                <a:latin typeface="Traditional Arabic" pitchFamily="18" charset="-78"/>
                <a:cs typeface="Traditional Arabic" pitchFamily="18" charset="-78"/>
              </a:rPr>
              <a:t>5. </a:t>
            </a:r>
            <a:r>
              <a:rPr lang="ar-SA" sz="3600" u="sng" dirty="0" smtClean="0">
                <a:solidFill>
                  <a:srgbClr val="0000FF"/>
                </a:solidFill>
                <a:latin typeface="Traditional Arabic" pitchFamily="18" charset="-78"/>
                <a:cs typeface="Traditional Arabic" pitchFamily="18" charset="-78"/>
              </a:rPr>
              <a:t>قدرة المعلم على الانتباه الدائم لافراد التلاميذ.</a:t>
            </a:r>
            <a:r>
              <a:rPr lang="en-US" sz="3600" dirty="0" smtClean="0">
                <a:latin typeface="Traditional Arabic" pitchFamily="18" charset="-78"/>
                <a:cs typeface="Traditional Arabic" pitchFamily="18" charset="-78"/>
              </a:rPr>
              <a:t>                       </a:t>
            </a:r>
            <a:r>
              <a:rPr lang="ar-SA" sz="3200" dirty="0" smtClean="0">
                <a:latin typeface="Traditional Arabic" pitchFamily="18" charset="-78"/>
                <a:cs typeface="Traditional Arabic" pitchFamily="18" charset="-78"/>
              </a:rPr>
              <a:t>وذلك من خلال الصبر المتناهي والطاقة العقلية المثابرة العاملة طيلة وقت الحوار لتقييم تقدمهم الفكري،التعرف لى ردودهم النفسية وميولهم نحو مادة مادة الحوار واسلوبه للعمل على تعديل او تغيير ما يلزم تلقائياً.</a:t>
            </a:r>
            <a:endParaRPr lang="he-IL" sz="3200" dirty="0">
              <a:latin typeface="Traditional Arabic" pitchFamily="18" charset="-78"/>
            </a:endParaRPr>
          </a:p>
        </p:txBody>
      </p:sp>
      <p:pic>
        <p:nvPicPr>
          <p:cNvPr id="3076" name="Picture 4" descr="http://www.hadielislam.com/arabic/sitefiles/photogallery_pics/pic_13828.jpg"/>
          <p:cNvPicPr>
            <a:picLocks noChangeAspect="1" noChangeArrowheads="1"/>
          </p:cNvPicPr>
          <p:nvPr/>
        </p:nvPicPr>
        <p:blipFill>
          <a:blip r:embed="rId3" cstate="print"/>
          <a:srcRect/>
          <a:stretch>
            <a:fillRect/>
          </a:stretch>
        </p:blipFill>
        <p:spPr bwMode="auto">
          <a:xfrm rot="21129070">
            <a:off x="1187624" y="3284983"/>
            <a:ext cx="4468738" cy="3056339"/>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up.arab-x.com/Mar10/75h40735.gif"/>
          <p:cNvPicPr>
            <a:picLocks noChangeAspect="1" noChangeArrowheads="1"/>
          </p:cNvPicPr>
          <p:nvPr/>
        </p:nvPicPr>
        <p:blipFill>
          <a:blip r:embed="rId2" cstate="print"/>
          <a:srcRect/>
          <a:stretch>
            <a:fillRect/>
          </a:stretch>
        </p:blipFill>
        <p:spPr bwMode="auto">
          <a:xfrm>
            <a:off x="-180527" y="0"/>
            <a:ext cx="9324528" cy="6917264"/>
          </a:xfrm>
          <a:prstGeom prst="rect">
            <a:avLst/>
          </a:prstGeom>
          <a:noFill/>
        </p:spPr>
      </p:pic>
      <p:pic>
        <p:nvPicPr>
          <p:cNvPr id="2050" name="Picture 2" descr="http://imagecache.te3p.com/imgcache/283fa0fd9126be601692b2cbfbfd2240.jpg"/>
          <p:cNvPicPr>
            <a:picLocks noChangeAspect="1" noChangeArrowheads="1"/>
          </p:cNvPicPr>
          <p:nvPr/>
        </p:nvPicPr>
        <p:blipFill>
          <a:blip r:embed="rId3" cstate="print"/>
          <a:srcRect/>
          <a:stretch>
            <a:fillRect/>
          </a:stretch>
        </p:blipFill>
        <p:spPr bwMode="auto">
          <a:xfrm>
            <a:off x="0" y="332656"/>
            <a:ext cx="1835696" cy="2055980"/>
          </a:xfrm>
          <a:prstGeom prst="rect">
            <a:avLst/>
          </a:prstGeom>
          <a:noFill/>
        </p:spPr>
      </p:pic>
      <p:sp>
        <p:nvSpPr>
          <p:cNvPr id="3" name="Rectangle 2"/>
          <p:cNvSpPr/>
          <p:nvPr/>
        </p:nvSpPr>
        <p:spPr>
          <a:xfrm>
            <a:off x="1187624" y="692696"/>
            <a:ext cx="7758608" cy="5755422"/>
          </a:xfrm>
          <a:prstGeom prst="rect">
            <a:avLst/>
          </a:prstGeom>
        </p:spPr>
        <p:txBody>
          <a:bodyPr wrap="square">
            <a:spAutoFit/>
          </a:bodyPr>
          <a:lstStyle/>
          <a:p>
            <a:r>
              <a:rPr lang="ar-SA" sz="3200" b="1" u="sng" dirty="0" smtClean="0">
                <a:solidFill>
                  <a:srgbClr val="FF0000"/>
                </a:solidFill>
                <a:latin typeface="Traditional Arabic" pitchFamily="18" charset="-78"/>
                <a:cs typeface="Traditional Arabic" pitchFamily="18" charset="-78"/>
              </a:rPr>
              <a:t>استراتيجيات الحوار التعليمي:</a:t>
            </a:r>
          </a:p>
          <a:p>
            <a:endParaRPr lang="ar-SA" sz="2800" dirty="0" smtClean="0">
              <a:latin typeface="Traditional Arabic" pitchFamily="18" charset="-78"/>
              <a:cs typeface="Traditional Arabic" pitchFamily="18" charset="-78"/>
            </a:endParaRPr>
          </a:p>
          <a:p>
            <a:pPr marL="342900" indent="-342900">
              <a:buAutoNum type="arabicPeriod"/>
            </a:pPr>
            <a:r>
              <a:rPr lang="ar-SA" sz="2800" b="1" u="sng" dirty="0" smtClean="0">
                <a:latin typeface="Traditional Arabic" pitchFamily="18" charset="-78"/>
                <a:cs typeface="Traditional Arabic" pitchFamily="18" charset="-78"/>
              </a:rPr>
              <a:t>التوقيت المناسب للحوار مع التلاميذ بالاسئلة الملائمة.</a:t>
            </a:r>
          </a:p>
          <a:p>
            <a:pPr marL="342900" indent="-342900">
              <a:buFontTx/>
              <a:buChar char="-"/>
            </a:pPr>
            <a:r>
              <a:rPr lang="ar-SA" sz="2800" dirty="0" smtClean="0">
                <a:latin typeface="Traditional Arabic" pitchFamily="18" charset="-78"/>
                <a:cs typeface="Traditional Arabic" pitchFamily="18" charset="-78"/>
              </a:rPr>
              <a:t>القصور في التعليم ينبيع في الغالب من استعمالنا لطرق تعليمية او اعطاءنا لمعلومات في وقت غير مناسب من حيث زمن الحصة او الموضوع او الحالة الفكرية او النفسية للتلاميذ.</a:t>
            </a:r>
          </a:p>
          <a:p>
            <a:pPr marL="342900" indent="-342900"/>
            <a:endParaRPr lang="ar-SA" sz="2800" u="sng" dirty="0" smtClean="0">
              <a:latin typeface="Traditional Arabic" pitchFamily="18" charset="-78"/>
              <a:cs typeface="Traditional Arabic" pitchFamily="18" charset="-78"/>
            </a:endParaRPr>
          </a:p>
          <a:p>
            <a:pPr marL="342900" indent="-342900"/>
            <a:r>
              <a:rPr lang="ar-SA" sz="2800" b="1" u="sng" dirty="0" smtClean="0">
                <a:latin typeface="Traditional Arabic" pitchFamily="18" charset="-78"/>
                <a:cs typeface="Traditional Arabic" pitchFamily="18" charset="-78"/>
              </a:rPr>
              <a:t>2. استعمال الحيرة لا لتعجيز الطفل بل لترغيبه وتشويقه للبحث والمناقشة والتعلم.</a:t>
            </a:r>
          </a:p>
          <a:p>
            <a:pPr marL="342900" indent="-342900"/>
            <a:endParaRPr lang="ar-SA" sz="2800" dirty="0" smtClean="0">
              <a:latin typeface="Traditional Arabic" pitchFamily="18" charset="-78"/>
              <a:cs typeface="Traditional Arabic" pitchFamily="18" charset="-78"/>
            </a:endParaRPr>
          </a:p>
          <a:p>
            <a:pPr marL="342900" indent="-342900"/>
            <a:r>
              <a:rPr lang="ar-SA" sz="2800" b="1" u="sng" dirty="0" smtClean="0">
                <a:latin typeface="Traditional Arabic" pitchFamily="18" charset="-78"/>
                <a:cs typeface="Traditional Arabic" pitchFamily="18" charset="-78"/>
              </a:rPr>
              <a:t>3.عدم اذلال التلميذ او الحط من قدرته ومعرفته بالاسئلة المباشرة الحادة.</a:t>
            </a:r>
          </a:p>
          <a:p>
            <a:pPr marL="342900" indent="-342900"/>
            <a:r>
              <a:rPr lang="ar-SA" sz="2800" dirty="0" smtClean="0">
                <a:latin typeface="Traditional Arabic" pitchFamily="18" charset="-78"/>
                <a:cs typeface="Traditional Arabic" pitchFamily="18" charset="-78"/>
              </a:rPr>
              <a:t>هذا الامر يعتبر شرطا ضروريا لنجاح الحوار في التعليم مما يخفف على التلميذ التوتر النفسي والغضب الذي يحدثه الحوار باتباعه للخطوات التالية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dohaup.com/up/2010-11-01/admin1767478323.jpg"/>
          <p:cNvPicPr>
            <a:picLocks noChangeAspect="1" noChangeArrowheads="1"/>
          </p:cNvPicPr>
          <p:nvPr/>
        </p:nvPicPr>
        <p:blipFill>
          <a:blip r:embed="rId2" cstate="print">
            <a:lum contrast="40000"/>
          </a:blip>
          <a:srcRect/>
          <a:stretch>
            <a:fillRect/>
          </a:stretch>
        </p:blipFill>
        <p:spPr bwMode="auto">
          <a:xfrm>
            <a:off x="-252536" y="0"/>
            <a:ext cx="11232232" cy="6858000"/>
          </a:xfrm>
          <a:prstGeom prst="rect">
            <a:avLst/>
          </a:prstGeom>
          <a:noFill/>
        </p:spPr>
      </p:pic>
      <p:sp>
        <p:nvSpPr>
          <p:cNvPr id="2" name="TextBox 1"/>
          <p:cNvSpPr txBox="1"/>
          <p:nvPr/>
        </p:nvSpPr>
        <p:spPr>
          <a:xfrm>
            <a:off x="288032" y="363915"/>
            <a:ext cx="8676456" cy="6555641"/>
          </a:xfrm>
          <a:prstGeom prst="rect">
            <a:avLst/>
          </a:prstGeom>
          <a:noFill/>
        </p:spPr>
        <p:txBody>
          <a:bodyPr wrap="square" rtlCol="1">
            <a:spAutoFit/>
          </a:bodyPr>
          <a:lstStyle/>
          <a:p>
            <a:pPr marL="342900" indent="-342900"/>
            <a:endParaRPr lang="ar-SA" sz="2800" dirty="0" smtClean="0">
              <a:latin typeface="Traditional Arabic" pitchFamily="18" charset="-78"/>
              <a:cs typeface="Traditional Arabic" pitchFamily="18" charset="-78"/>
            </a:endParaRPr>
          </a:p>
          <a:p>
            <a:pPr marL="342900" indent="-342900">
              <a:buFont typeface="Arial" pitchFamily="34" charset="0"/>
              <a:buChar char="•"/>
            </a:pPr>
            <a:r>
              <a:rPr lang="ar-SA" sz="2800" dirty="0" smtClean="0">
                <a:latin typeface="Traditional Arabic" pitchFamily="18" charset="-78"/>
                <a:cs typeface="Traditional Arabic" pitchFamily="18" charset="-78"/>
              </a:rPr>
              <a:t>تقصير مدة الحوار وان لا يتعدى الحوار مدة 5-10 دقائق .</a:t>
            </a:r>
          </a:p>
          <a:p>
            <a:pPr marL="342900" indent="-342900"/>
            <a:endParaRPr lang="ar-SA" sz="2800" dirty="0" smtClean="0">
              <a:latin typeface="Traditional Arabic" pitchFamily="18" charset="-78"/>
              <a:cs typeface="Traditional Arabic" pitchFamily="18" charset="-78"/>
            </a:endParaRPr>
          </a:p>
          <a:p>
            <a:pPr marL="342900" indent="-342900">
              <a:buFont typeface="Arial" pitchFamily="34" charset="0"/>
              <a:buChar char="•"/>
            </a:pPr>
            <a:r>
              <a:rPr lang="ar-SA" sz="2800" dirty="0" smtClean="0">
                <a:latin typeface="Traditional Arabic" pitchFamily="18" charset="-78"/>
                <a:cs typeface="Traditional Arabic" pitchFamily="18" charset="-78"/>
              </a:rPr>
              <a:t>يتحاور المعلم مع عدد من التلاميذ في وقت واحد واشراكهم جميعا في المحاورة والوصول الى النتائج المطلوبة بحيث ان قد يؤدي الى المعاناة النفسية التي قد يشعر بها التلميذ نتيجة تركيز المعلم عليها مدة طويلة. </a:t>
            </a:r>
          </a:p>
          <a:p>
            <a:pPr marL="342900" indent="-342900"/>
            <a:endParaRPr lang="ar-SA" sz="2800" dirty="0" smtClean="0">
              <a:latin typeface="Traditional Arabic" pitchFamily="18" charset="-78"/>
              <a:cs typeface="Traditional Arabic" pitchFamily="18" charset="-78"/>
            </a:endParaRPr>
          </a:p>
          <a:p>
            <a:pPr marL="342900" indent="-342900">
              <a:buFont typeface="Arial" pitchFamily="34" charset="0"/>
              <a:buChar char="•"/>
            </a:pPr>
            <a:r>
              <a:rPr lang="ar-SA" sz="2800" dirty="0" smtClean="0">
                <a:latin typeface="Traditional Arabic" pitchFamily="18" charset="-78"/>
                <a:cs typeface="Traditional Arabic" pitchFamily="18" charset="-78"/>
              </a:rPr>
              <a:t>استعمال المعلم لأسلوب المرح أي وان لا يكون المعلم ساخر ولا متهكم لاذع في حواره كي يستطيع تنمية جو من التآلف والمحبة عوضا عن التذمر والخلاف بين التلميذ والمعلم.</a:t>
            </a:r>
          </a:p>
          <a:p>
            <a:pPr marL="342900" indent="-342900"/>
            <a:endParaRPr lang="ar-SA" sz="2800" dirty="0" smtClean="0">
              <a:latin typeface="Traditional Arabic" pitchFamily="18" charset="-78"/>
              <a:cs typeface="Traditional Arabic" pitchFamily="18" charset="-78"/>
            </a:endParaRPr>
          </a:p>
          <a:p>
            <a:pPr marL="342900" indent="-342900">
              <a:buFont typeface="Arial" pitchFamily="34" charset="0"/>
              <a:buChar char="•"/>
            </a:pPr>
            <a:r>
              <a:rPr lang="ar-SA" sz="2800" dirty="0" smtClean="0">
                <a:latin typeface="Traditional Arabic" pitchFamily="18" charset="-78"/>
                <a:cs typeface="Traditional Arabic" pitchFamily="18" charset="-78"/>
              </a:rPr>
              <a:t>تقدم المعلم بالحوار ببطء ليسمح معه للتلميذ بالتقاط انفاسه واعطاء اجابات عقلانية مدروسة ليست اجتهادية تلقائية ،تؤدي بسرعة واعية ودون هدر وقت كبير الى نهايات ناجحة ومقنعة.</a:t>
            </a:r>
          </a:p>
          <a:p>
            <a:endParaRPr lang="ar-SA" sz="2800" dirty="0">
              <a:latin typeface="Traditional Arabic" pitchFamily="18" charset="-78"/>
              <a:cs typeface="Traditional Arabic" pitchFamily="18" charset="-78"/>
            </a:endParaRPr>
          </a:p>
          <a:p>
            <a:endParaRPr lang="he-IL" sz="2800" dirty="0">
              <a:latin typeface="Traditional Arabic" pitchFamily="18"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www.koko4.com/up/uploads/images/koko4-8996a494f2.jpg"/>
          <p:cNvPicPr>
            <a:picLocks noChangeAspect="1" noChangeArrowheads="1"/>
          </p:cNvPicPr>
          <p:nvPr/>
        </p:nvPicPr>
        <p:blipFill>
          <a:blip r:embed="rId2" cstate="print"/>
          <a:srcRect/>
          <a:stretch>
            <a:fillRect/>
          </a:stretch>
        </p:blipFill>
        <p:spPr bwMode="auto">
          <a:xfrm flipH="1">
            <a:off x="0" y="2060848"/>
            <a:ext cx="7524328" cy="4797152"/>
          </a:xfrm>
          <a:prstGeom prst="rect">
            <a:avLst/>
          </a:prstGeom>
          <a:ln>
            <a:noFill/>
          </a:ln>
          <a:effectLst>
            <a:softEdge rad="112500"/>
          </a:effectLst>
        </p:spPr>
      </p:pic>
      <p:sp>
        <p:nvSpPr>
          <p:cNvPr id="2" name="Rectangle 1"/>
          <p:cNvSpPr/>
          <p:nvPr/>
        </p:nvSpPr>
        <p:spPr>
          <a:xfrm>
            <a:off x="971600" y="2348880"/>
            <a:ext cx="7830616" cy="3046988"/>
          </a:xfrm>
          <a:prstGeom prst="rect">
            <a:avLst/>
          </a:prstGeom>
        </p:spPr>
        <p:txBody>
          <a:bodyPr wrap="square">
            <a:spAutoFit/>
          </a:bodyPr>
          <a:lstStyle/>
          <a:p>
            <a:pPr marL="342900" indent="-342900"/>
            <a:r>
              <a:rPr lang="ar-SA" sz="3200" dirty="0" smtClean="0">
                <a:latin typeface="Traditional Arabic" pitchFamily="18" charset="-78"/>
                <a:cs typeface="Traditional Arabic" pitchFamily="18" charset="-78"/>
              </a:rPr>
              <a:t>5. محاولة المعلم تحسين معرفة التلميذ ورفع مستواها نتيجة الحوار .</a:t>
            </a:r>
          </a:p>
          <a:p>
            <a:pPr marL="342900" indent="-342900">
              <a:buFontTx/>
              <a:buChar char="-"/>
            </a:pPr>
            <a:r>
              <a:rPr lang="ar-SA" sz="3200" dirty="0" smtClean="0">
                <a:latin typeface="Traditional Arabic" pitchFamily="18" charset="-78"/>
                <a:cs typeface="Traditional Arabic" pitchFamily="18" charset="-78"/>
              </a:rPr>
              <a:t>قد لا يصل الطفل احيانا الى قناعة علمية بالنسبة لقضية الحوار الا انه في نفس الوقت يجب ان يدرك وعيه للقضة ومعرفته متطلباتها وبعض حقائقها.</a:t>
            </a:r>
          </a:p>
          <a:p>
            <a:pPr marL="342900" indent="-342900"/>
            <a:endParaRPr lang="ar-SA" sz="3200" dirty="0" smtClean="0">
              <a:latin typeface="Traditional Arabic" pitchFamily="18" charset="-78"/>
              <a:cs typeface="Traditional Arabic" pitchFamily="18" charset="-78"/>
            </a:endParaRPr>
          </a:p>
          <a:p>
            <a:pPr marL="342900" indent="-342900"/>
            <a:r>
              <a:rPr lang="ar-SA" sz="3200" dirty="0" smtClean="0">
                <a:latin typeface="Traditional Arabic" pitchFamily="18" charset="-78"/>
                <a:cs typeface="Traditional Arabic" pitchFamily="18" charset="-78"/>
              </a:rPr>
              <a:t>6. محاولة المعلم عدم استعمال الحوار بشكل دائم او مستمر في التدريس.</a:t>
            </a:r>
            <a:endParaRPr lang="en-US" sz="3200" dirty="0">
              <a:latin typeface="Traditional Arabic" pitchFamily="18" charset="-78"/>
              <a:cs typeface="Traditional Arabic" pitchFamily="18" charset="-78"/>
            </a:endParaRPr>
          </a:p>
        </p:txBody>
      </p:sp>
      <p:sp>
        <p:nvSpPr>
          <p:cNvPr id="3" name="Rectangle 2"/>
          <p:cNvSpPr/>
          <p:nvPr/>
        </p:nvSpPr>
        <p:spPr>
          <a:xfrm>
            <a:off x="755576" y="404664"/>
            <a:ext cx="8100392" cy="1569660"/>
          </a:xfrm>
          <a:prstGeom prst="rect">
            <a:avLst/>
          </a:prstGeom>
        </p:spPr>
        <p:txBody>
          <a:bodyPr wrap="square">
            <a:spAutoFit/>
          </a:bodyPr>
          <a:lstStyle/>
          <a:p>
            <a:pPr marL="342900" indent="-342900"/>
            <a:endParaRPr lang="ar-SA" sz="3200" dirty="0" smtClean="0">
              <a:latin typeface="Traditional Arabic" pitchFamily="18" charset="-78"/>
              <a:cs typeface="Traditional Arabic" pitchFamily="18" charset="-78"/>
            </a:endParaRPr>
          </a:p>
          <a:p>
            <a:pPr marL="342900" indent="-342900"/>
            <a:r>
              <a:rPr lang="ar-SA" sz="3200" dirty="0" smtClean="0">
                <a:latin typeface="Traditional Arabic" pitchFamily="18" charset="-78"/>
                <a:cs typeface="Traditional Arabic" pitchFamily="18" charset="-78"/>
              </a:rPr>
              <a:t>4. استعمال الوسائل المعينة مثل: مسجل كاسيت اثناء الحوار يسمح هذا للتلميذ لتحليل اجاباته والتعرف على مواطن الضعف والقوة فيها.</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318</TotalTime>
  <Words>522</Words>
  <Application>Microsoft Office PowerPoint</Application>
  <PresentationFormat>‫הצגה על המסך (4:3)</PresentationFormat>
  <Paragraphs>52</Paragraphs>
  <Slides>9</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9</vt:i4>
      </vt:variant>
    </vt:vector>
  </HeadingPairs>
  <TitlesOfParts>
    <vt:vector size="10" baseType="lpstr">
      <vt:lpstr>ערכת נושא Office</vt:lpstr>
      <vt:lpstr>שקופית 1</vt:lpstr>
      <vt:lpstr>שקופית 2</vt:lpstr>
      <vt:lpstr>שקופית 3</vt:lpstr>
      <vt:lpstr>שקופית 4</vt:lpstr>
      <vt:lpstr>שקופית 5</vt:lpstr>
      <vt:lpstr>שקופית 6</vt:lpstr>
      <vt:lpstr>שקופית 7</vt:lpstr>
      <vt:lpstr>שקופית 8</vt:lpstr>
      <vt:lpstr>שקופית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Aws</dc:creator>
  <cp:lastModifiedBy>nehad</cp:lastModifiedBy>
  <cp:revision>34</cp:revision>
  <dcterms:created xsi:type="dcterms:W3CDTF">2012-12-24T14:22:57Z</dcterms:created>
  <dcterms:modified xsi:type="dcterms:W3CDTF">2013-02-04T15:05:00Z</dcterms:modified>
</cp:coreProperties>
</file>