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60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11"/>
          </p:nvPr>
        </p:nvSpPr>
        <p:spPr bwMode="white"/>
        <p:txBody>
          <a:bodyPr/>
          <a:lstStyle/>
          <a:p>
            <a:endParaRPr lang="he-IL"/>
          </a:p>
        </p:txBody>
      </p:sp>
      <p:sp>
        <p:nvSpPr>
          <p:cNvPr id="6" name="Slide Number Placeholder 5"/>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B6C0B3-F6B4-4CA5-979C-C74224FD24F5}" type="slidenum">
              <a:rPr lang="he-IL" smtClean="0"/>
              <a:pPr/>
              <a:t>‹#›</a:t>
            </a:fld>
            <a:endParaRPr lang="he-IL"/>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BB6C0B3-F6B4-4CA5-979C-C74224FD24F5}" type="slidenum">
              <a:rPr lang="he-IL" smtClean="0"/>
              <a:pPr/>
              <a:t>‹#›</a:t>
            </a:fld>
            <a:endParaRPr lang="he-IL"/>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B6C0B3-F6B4-4CA5-979C-C74224FD24F5}" type="slidenum">
              <a:rPr lang="he-IL" smtClean="0"/>
              <a:pPr/>
              <a:t>‹#›</a:t>
            </a:fld>
            <a:endParaRPr lang="he-IL"/>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BB6C0B3-F6B4-4CA5-979C-C74224FD24F5}" type="slidenum">
              <a:rPr lang="he-IL" smtClean="0"/>
              <a:pPr/>
              <a:t>‹#›</a:t>
            </a:fld>
            <a:endParaRPr lang="he-IL"/>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B6C0B3-F6B4-4CA5-979C-C74224FD24F5}" type="slidenum">
              <a:rPr lang="he-IL" smtClean="0"/>
              <a:pPr/>
              <a:t>‹#›</a:t>
            </a:fld>
            <a:endParaRPr lang="he-IL"/>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DDC6E09-CE65-48F0-9BB8-655302653272}" type="datetimeFigureOut">
              <a:rPr lang="he-IL" smtClean="0"/>
              <a:pPr/>
              <a:t>י"ט/שבט/תשע"ג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BB6C0B3-F6B4-4CA5-979C-C74224FD24F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DC6E09-CE65-48F0-9BB8-655302653272}" type="datetimeFigureOut">
              <a:rPr lang="he-IL" smtClean="0"/>
              <a:pPr/>
              <a:t>י"ט/שבט/תשע"ג</a:t>
            </a:fld>
            <a:endParaRPr lang="he-I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he-I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BB6C0B3-F6B4-4CA5-979C-C74224FD24F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AE" dirty="0" smtClean="0"/>
              <a:t>الإدارة الصفية</a:t>
            </a:r>
            <a:endParaRPr lang="he-IL" dirty="0"/>
          </a:p>
        </p:txBody>
      </p:sp>
      <p:sp>
        <p:nvSpPr>
          <p:cNvPr id="3" name="عنوان فرعي 2"/>
          <p:cNvSpPr>
            <a:spLocks noGrp="1"/>
          </p:cNvSpPr>
          <p:nvPr>
            <p:ph type="subTitle" idx="1"/>
          </p:nvPr>
        </p:nvSpPr>
        <p:spPr/>
        <p:txBody>
          <a:bodyPr/>
          <a:lstStyle/>
          <a:p>
            <a:r>
              <a:rPr lang="ar-AE" dirty="0" smtClean="0"/>
              <a:t>النظام الصفي</a:t>
            </a:r>
          </a:p>
          <a:p>
            <a:endParaRPr lang="he-IL" dirty="0"/>
          </a:p>
        </p:txBody>
      </p:sp>
    </p:spTree>
    <p:extLst>
      <p:ext uri="{BB962C8B-B14F-4D97-AF65-F5344CB8AC3E}">
        <p14:creationId xmlns:p14="http://schemas.microsoft.com/office/powerpoint/2010/main" xmlns="" val="2039570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3141712"/>
          </a:xfrm>
        </p:spPr>
        <p:txBody>
          <a:bodyPr/>
          <a:lstStyle/>
          <a:p>
            <a:r>
              <a:rPr lang="ar-AE" sz="4400" b="1" dirty="0" smtClean="0"/>
              <a:t>الحزم</a:t>
            </a:r>
            <a:br>
              <a:rPr lang="ar-AE" sz="4400" b="1" dirty="0" smtClean="0"/>
            </a:br>
            <a:r>
              <a:rPr lang="ar-AE" sz="4400" b="1" dirty="0"/>
              <a:t/>
            </a:r>
            <a:br>
              <a:rPr lang="ar-AE" sz="4400" b="1" dirty="0"/>
            </a:br>
            <a:r>
              <a:rPr lang="ar-AE" dirty="0" smtClean="0"/>
              <a:t/>
            </a:r>
            <a:br>
              <a:rPr lang="ar-AE" dirty="0" smtClean="0"/>
            </a:br>
            <a:r>
              <a:rPr lang="ar-AE" dirty="0" smtClean="0"/>
              <a:t>متى نكون  </a:t>
            </a:r>
            <a:endParaRPr lang="he-IL" dirty="0"/>
          </a:p>
        </p:txBody>
      </p:sp>
    </p:spTree>
    <p:extLst>
      <p:ext uri="{BB962C8B-B14F-4D97-AF65-F5344CB8AC3E}">
        <p14:creationId xmlns:p14="http://schemas.microsoft.com/office/powerpoint/2010/main" xmlns="" val="3409118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AE" sz="5400" b="1" dirty="0" smtClean="0"/>
              <a:t>اللين</a:t>
            </a:r>
            <a:r>
              <a:rPr lang="ar-AE" b="1" dirty="0" smtClean="0"/>
              <a:t> </a:t>
            </a:r>
            <a:endParaRPr lang="he-IL" b="1" dirty="0"/>
          </a:p>
        </p:txBody>
      </p:sp>
      <p:sp>
        <p:nvSpPr>
          <p:cNvPr id="4" name="عنصر نائب للمحتوى 3"/>
          <p:cNvSpPr>
            <a:spLocks noGrp="1"/>
          </p:cNvSpPr>
          <p:nvPr>
            <p:ph idx="1"/>
          </p:nvPr>
        </p:nvSpPr>
        <p:spPr/>
        <p:txBody>
          <a:bodyPr>
            <a:normAutofit/>
          </a:bodyPr>
          <a:lstStyle/>
          <a:p>
            <a:pPr indent="0" algn="ctr">
              <a:buNone/>
            </a:pPr>
            <a:r>
              <a:rPr lang="ar-AE" sz="4400" dirty="0" smtClean="0"/>
              <a:t>متى</a:t>
            </a:r>
            <a:endParaRPr lang="he-IL" sz="4400" dirty="0"/>
          </a:p>
        </p:txBody>
      </p:sp>
    </p:spTree>
    <p:extLst>
      <p:ext uri="{BB962C8B-B14F-4D97-AF65-F5344CB8AC3E}">
        <p14:creationId xmlns:p14="http://schemas.microsoft.com/office/powerpoint/2010/main" xmlns="" val="40852385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EG" sz="2400" dirty="0" smtClean="0"/>
              <a:t>من </a:t>
            </a:r>
            <a:r>
              <a:rPr lang="ar-EG" sz="2400" dirty="0"/>
              <a:t>الوسائل والأساليب التي تتبع في إدارة </a:t>
            </a:r>
            <a:r>
              <a:rPr lang="ar-EG" sz="2400" dirty="0" smtClean="0"/>
              <a:t>ال</a:t>
            </a:r>
            <a:r>
              <a:rPr lang="ar-AE" sz="2400" dirty="0" smtClean="0"/>
              <a:t>روضة </a:t>
            </a:r>
            <a:r>
              <a:rPr lang="ar-EG" sz="2400" dirty="0" smtClean="0"/>
              <a:t> </a:t>
            </a:r>
            <a:r>
              <a:rPr lang="ar-EG" sz="2400" dirty="0"/>
              <a:t>لتحقيق النظام والانضباط :- </a:t>
            </a:r>
            <a:endParaRPr lang="he-IL" sz="2400" dirty="0"/>
          </a:p>
        </p:txBody>
      </p:sp>
      <p:sp>
        <p:nvSpPr>
          <p:cNvPr id="3" name="عنصر نائب للمحتوى 2"/>
          <p:cNvSpPr>
            <a:spLocks noGrp="1"/>
          </p:cNvSpPr>
          <p:nvPr>
            <p:ph idx="1"/>
          </p:nvPr>
        </p:nvSpPr>
        <p:spPr>
          <a:xfrm>
            <a:off x="1115616" y="2060848"/>
            <a:ext cx="7128792" cy="3816424"/>
          </a:xfrm>
        </p:spPr>
        <p:txBody>
          <a:bodyPr>
            <a:normAutofit fontScale="85000" lnSpcReduction="10000"/>
          </a:bodyPr>
          <a:lstStyle/>
          <a:p>
            <a:r>
              <a:rPr lang="ar-EG" dirty="0"/>
              <a:t> </a:t>
            </a:r>
            <a:r>
              <a:rPr lang="ar-EG" sz="1900" dirty="0"/>
              <a:t>أن </a:t>
            </a:r>
            <a:r>
              <a:rPr lang="ar-AE" sz="1900" dirty="0" smtClean="0"/>
              <a:t>ت</a:t>
            </a:r>
            <a:r>
              <a:rPr lang="ar-EG" sz="1900" dirty="0" smtClean="0"/>
              <a:t>قوم الم</a:t>
            </a:r>
            <a:r>
              <a:rPr lang="ar-AE" sz="1900" dirty="0" smtClean="0"/>
              <a:t>ربية </a:t>
            </a:r>
            <a:r>
              <a:rPr lang="ar-EG" sz="1900" dirty="0" smtClean="0"/>
              <a:t>بملاحظة </a:t>
            </a:r>
            <a:r>
              <a:rPr lang="ar-EG" sz="1900" dirty="0"/>
              <a:t>التلاميذ ومراقبتهم طوال </a:t>
            </a:r>
            <a:r>
              <a:rPr lang="ar-EG" sz="1900" dirty="0" smtClean="0"/>
              <a:t>ال</a:t>
            </a:r>
            <a:r>
              <a:rPr lang="ar-AE" sz="1900" dirty="0" smtClean="0"/>
              <a:t>وقت </a:t>
            </a:r>
            <a:r>
              <a:rPr lang="ar-EG" sz="1900" dirty="0" smtClean="0"/>
              <a:t>وإشعارهم </a:t>
            </a:r>
            <a:r>
              <a:rPr lang="ar-EG" sz="1900" dirty="0"/>
              <a:t>بذلك فلا </a:t>
            </a:r>
            <a:r>
              <a:rPr lang="ar-AE" sz="1900" dirty="0" smtClean="0"/>
              <a:t>تغيب </a:t>
            </a:r>
            <a:r>
              <a:rPr lang="ar-EG" sz="1900" dirty="0" smtClean="0"/>
              <a:t>عن </a:t>
            </a:r>
            <a:r>
              <a:rPr lang="ar-EG" sz="1900" dirty="0"/>
              <a:t>أذهانهم ، فالمراقبة الفاعلة والمستمرة لسلوك </a:t>
            </a:r>
            <a:r>
              <a:rPr lang="ar-EG" sz="1900" dirty="0" smtClean="0"/>
              <a:t>ال</a:t>
            </a:r>
            <a:r>
              <a:rPr lang="ar-AE" sz="1900" dirty="0" smtClean="0"/>
              <a:t>اطفال </a:t>
            </a:r>
            <a:r>
              <a:rPr lang="ar-EG" sz="1900" dirty="0" smtClean="0"/>
              <a:t>وأنشطتهم </a:t>
            </a:r>
            <a:r>
              <a:rPr lang="ar-EG" sz="1900" dirty="0"/>
              <a:t>من أفضل الوسائل للمحافظة على الانضباط . </a:t>
            </a:r>
            <a:endParaRPr lang="ar-AE" sz="1900" dirty="0" smtClean="0"/>
          </a:p>
          <a:p>
            <a:endParaRPr lang="ar-EG" sz="1900" dirty="0"/>
          </a:p>
          <a:p>
            <a:r>
              <a:rPr lang="ar-EG" sz="1900" dirty="0"/>
              <a:t>- التحلي بروح المرح والدعابة </a:t>
            </a:r>
            <a:r>
              <a:rPr lang="ar-EG" sz="1900" dirty="0" smtClean="0"/>
              <a:t>،فبالمرح والدعابة</a:t>
            </a:r>
            <a:r>
              <a:rPr lang="ar-AE" sz="1900" dirty="0" smtClean="0"/>
              <a:t> تمكن  المربية  تغيير</a:t>
            </a:r>
            <a:r>
              <a:rPr lang="ar-EG" sz="1900" dirty="0" smtClean="0"/>
              <a:t>ر </a:t>
            </a:r>
            <a:r>
              <a:rPr lang="ar-EG" sz="1900" dirty="0"/>
              <a:t>الجو العام في الصف والشعور السائد فيه فيتحول </a:t>
            </a:r>
            <a:r>
              <a:rPr lang="ar-EG" sz="1900" dirty="0" smtClean="0"/>
              <a:t>ا</a:t>
            </a:r>
            <a:r>
              <a:rPr lang="ar-AE" sz="1900" dirty="0" smtClean="0"/>
              <a:t>لأطفال</a:t>
            </a:r>
            <a:r>
              <a:rPr lang="ar-EG" sz="1900" dirty="0" smtClean="0"/>
              <a:t> </a:t>
            </a:r>
            <a:r>
              <a:rPr lang="ar-AE" sz="1900" dirty="0" smtClean="0"/>
              <a:t> من </a:t>
            </a:r>
            <a:r>
              <a:rPr lang="ar-EG" sz="1900" dirty="0" smtClean="0"/>
              <a:t>الضيق </a:t>
            </a:r>
            <a:r>
              <a:rPr lang="ar-EG" sz="1900" dirty="0"/>
              <a:t>والملل إلى المرح ومن الخمول إلى النشاط ، فجو المرح والدعابة يلعب أدوارا عدة في بناء العلاقات بين </a:t>
            </a:r>
            <a:r>
              <a:rPr lang="ar-EG" sz="1900" dirty="0" smtClean="0"/>
              <a:t>ال</a:t>
            </a:r>
            <a:r>
              <a:rPr lang="ar-AE" sz="1900" dirty="0" smtClean="0"/>
              <a:t>لمربية </a:t>
            </a:r>
            <a:r>
              <a:rPr lang="ar-EG" sz="1900" dirty="0" smtClean="0"/>
              <a:t>وال</a:t>
            </a:r>
            <a:r>
              <a:rPr lang="ar-AE" sz="1900" dirty="0" smtClean="0"/>
              <a:t>اطفال </a:t>
            </a:r>
            <a:r>
              <a:rPr lang="ar-EG" sz="1900" dirty="0" smtClean="0"/>
              <a:t> </a:t>
            </a:r>
            <a:r>
              <a:rPr lang="ar-AE" sz="1900" dirty="0" smtClean="0"/>
              <a:t>.</a:t>
            </a:r>
          </a:p>
          <a:p>
            <a:endParaRPr lang="ar-EG" sz="1900" dirty="0"/>
          </a:p>
          <a:p>
            <a:r>
              <a:rPr lang="ar-EG" sz="1900" dirty="0"/>
              <a:t>-حيوية </a:t>
            </a:r>
            <a:r>
              <a:rPr lang="ar-EG" sz="1900" dirty="0" smtClean="0"/>
              <a:t>ا</a:t>
            </a:r>
            <a:r>
              <a:rPr lang="ar-AE" sz="1900" dirty="0" smtClean="0"/>
              <a:t>لمربية </a:t>
            </a:r>
            <a:r>
              <a:rPr lang="ar-EG" sz="1900" dirty="0" smtClean="0"/>
              <a:t> </a:t>
            </a:r>
            <a:r>
              <a:rPr lang="ar-EG" sz="1900" dirty="0"/>
              <a:t>، </a:t>
            </a:r>
            <a:r>
              <a:rPr lang="ar-EG" sz="1900" dirty="0" smtClean="0"/>
              <a:t>فه</a:t>
            </a:r>
            <a:r>
              <a:rPr lang="ar-AE" sz="1900" dirty="0" smtClean="0"/>
              <a:t>ي </a:t>
            </a:r>
            <a:r>
              <a:rPr lang="ar-EG" sz="1900" dirty="0" smtClean="0"/>
              <a:t> مرب</a:t>
            </a:r>
            <a:r>
              <a:rPr lang="ar-AE" sz="1900" dirty="0" err="1" smtClean="0"/>
              <a:t>ية</a:t>
            </a:r>
            <a:r>
              <a:rPr lang="ar-EG" sz="1900" dirty="0" smtClean="0"/>
              <a:t> وممثل</a:t>
            </a:r>
            <a:r>
              <a:rPr lang="ar-AE" sz="1900" dirty="0" smtClean="0"/>
              <a:t>ة</a:t>
            </a:r>
            <a:r>
              <a:rPr lang="ar-EG" sz="1900" dirty="0" smtClean="0"/>
              <a:t> وصديق</a:t>
            </a:r>
            <a:r>
              <a:rPr lang="ar-AE" sz="1900" dirty="0" smtClean="0"/>
              <a:t>ة</a:t>
            </a:r>
            <a:r>
              <a:rPr lang="ar-EG" sz="1900" dirty="0" smtClean="0"/>
              <a:t>… </a:t>
            </a:r>
            <a:r>
              <a:rPr lang="ar-EG" sz="1900" dirty="0"/>
              <a:t>فينبغي عليه مراعاة الحركة المستمرة داخل الفصل وتوصيل </a:t>
            </a:r>
            <a:r>
              <a:rPr lang="ar-EG" sz="1900" dirty="0" smtClean="0"/>
              <a:t>صوته</a:t>
            </a:r>
            <a:r>
              <a:rPr lang="ar-AE" sz="1900" dirty="0" smtClean="0"/>
              <a:t>ا</a:t>
            </a:r>
            <a:r>
              <a:rPr lang="ar-EG" sz="1900" dirty="0" smtClean="0"/>
              <a:t>إلى </a:t>
            </a:r>
            <a:r>
              <a:rPr lang="ar-EG" sz="1900" dirty="0"/>
              <a:t>جميع </a:t>
            </a:r>
            <a:r>
              <a:rPr lang="ar-EG" sz="1900" dirty="0" smtClean="0"/>
              <a:t>ال</a:t>
            </a:r>
            <a:r>
              <a:rPr lang="ar-AE" sz="1900" dirty="0" smtClean="0"/>
              <a:t>اطفال </a:t>
            </a:r>
            <a:r>
              <a:rPr lang="ar-EG" sz="1900" dirty="0" smtClean="0"/>
              <a:t>مع </a:t>
            </a:r>
            <a:r>
              <a:rPr lang="ar-EG" sz="1900" dirty="0"/>
              <a:t>توفير نظام يسمح </a:t>
            </a:r>
            <a:r>
              <a:rPr lang="ar-EG" sz="1900" dirty="0" smtClean="0"/>
              <a:t>ل</a:t>
            </a:r>
            <a:r>
              <a:rPr lang="ar-AE" sz="1900" dirty="0" smtClean="0"/>
              <a:t>لطفل </a:t>
            </a:r>
            <a:r>
              <a:rPr lang="ar-EG" sz="1900" dirty="0" smtClean="0"/>
              <a:t>بالحديث </a:t>
            </a:r>
            <a:r>
              <a:rPr lang="ar-EG" sz="1900" dirty="0"/>
              <a:t>بينما يسمع الآخرون </a:t>
            </a:r>
            <a:r>
              <a:rPr lang="ar-EG" dirty="0"/>
              <a:t>.</a:t>
            </a:r>
            <a:endParaRPr lang="he-IL" dirty="0"/>
          </a:p>
        </p:txBody>
      </p:sp>
    </p:spTree>
    <p:extLst>
      <p:ext uri="{BB962C8B-B14F-4D97-AF65-F5344CB8AC3E}">
        <p14:creationId xmlns:p14="http://schemas.microsoft.com/office/powerpoint/2010/main" xmlns="" val="19377544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71600" y="1772816"/>
            <a:ext cx="6400800" cy="3713585"/>
          </a:xfrm>
        </p:spPr>
        <p:txBody>
          <a:bodyPr>
            <a:normAutofit lnSpcReduction="10000"/>
          </a:bodyPr>
          <a:lstStyle/>
          <a:p>
            <a:r>
              <a:rPr lang="ar-EG" sz="2000" dirty="0"/>
              <a:t>مراعاة عنصر الوقت ، فعليه أن </a:t>
            </a:r>
            <a:r>
              <a:rPr lang="ar-AE" sz="2000" dirty="0" smtClean="0"/>
              <a:t>ت</a:t>
            </a:r>
            <a:r>
              <a:rPr lang="ar-EG" sz="2000" dirty="0" smtClean="0"/>
              <a:t>تحكم </a:t>
            </a:r>
            <a:r>
              <a:rPr lang="ar-EG" sz="2000" dirty="0"/>
              <a:t>في عامل الزمن ، </a:t>
            </a:r>
            <a:r>
              <a:rPr lang="ar-EG" sz="2000" dirty="0" smtClean="0"/>
              <a:t>ف</a:t>
            </a:r>
            <a:r>
              <a:rPr lang="ar-AE" sz="2000" dirty="0" smtClean="0"/>
              <a:t>تتم</a:t>
            </a:r>
            <a:r>
              <a:rPr lang="ar-EG" sz="2000" dirty="0" smtClean="0"/>
              <a:t>كن </a:t>
            </a:r>
            <a:r>
              <a:rPr lang="ar-EG" sz="2000" dirty="0"/>
              <a:t>من إكمال </a:t>
            </a:r>
            <a:r>
              <a:rPr lang="ar-AE" sz="2000" dirty="0" smtClean="0"/>
              <a:t>الفعالية </a:t>
            </a:r>
            <a:r>
              <a:rPr lang="ar-EG" sz="2000" dirty="0" smtClean="0"/>
              <a:t> </a:t>
            </a:r>
            <a:r>
              <a:rPr lang="ar-EG" sz="2000" dirty="0"/>
              <a:t>قبل انتهاء </a:t>
            </a:r>
            <a:r>
              <a:rPr lang="ar-AE" sz="2000" dirty="0" smtClean="0"/>
              <a:t>الوقت المحدد </a:t>
            </a:r>
            <a:r>
              <a:rPr lang="ar-EG" sz="2000" dirty="0" smtClean="0"/>
              <a:t>،وهنا </a:t>
            </a:r>
            <a:r>
              <a:rPr lang="ar-EG" sz="2000" dirty="0"/>
              <a:t>نشير إلى مهارة إنهاء </a:t>
            </a:r>
            <a:r>
              <a:rPr lang="ar-EG" sz="2000" dirty="0" smtClean="0"/>
              <a:t>ال</a:t>
            </a:r>
            <a:r>
              <a:rPr lang="ar-AE" sz="2000" dirty="0" smtClean="0"/>
              <a:t>فعالية </a:t>
            </a:r>
            <a:r>
              <a:rPr lang="ar-EG" sz="2000" dirty="0" smtClean="0"/>
              <a:t> </a:t>
            </a:r>
            <a:r>
              <a:rPr lang="ar-EG" sz="2000" dirty="0"/>
              <a:t>مع إبقاء بضع دقائق لاستغلالها في تلخيص الموقف وتجميع خيوطه </a:t>
            </a:r>
            <a:r>
              <a:rPr lang="ar-EG" sz="2000" dirty="0" smtClean="0"/>
              <a:t>قب</a:t>
            </a:r>
            <a:r>
              <a:rPr lang="ar-AE" sz="2000" dirty="0" smtClean="0"/>
              <a:t>ل الانتقال لنشاط اخر </a:t>
            </a:r>
            <a:r>
              <a:rPr lang="ar-EG" sz="2000" dirty="0" smtClean="0"/>
              <a:t> </a:t>
            </a:r>
            <a:r>
              <a:rPr lang="ar-EG" sz="2000" dirty="0"/>
              <a:t>. </a:t>
            </a:r>
          </a:p>
          <a:p>
            <a:r>
              <a:rPr lang="ar-EG" sz="2000" dirty="0"/>
              <a:t>-التعاون بين </a:t>
            </a:r>
            <a:r>
              <a:rPr lang="ar-EG" sz="2000" dirty="0" smtClean="0"/>
              <a:t>ال</a:t>
            </a:r>
            <a:r>
              <a:rPr lang="ar-AE" sz="2000" dirty="0" smtClean="0"/>
              <a:t>مربية والمساعدة </a:t>
            </a:r>
            <a:r>
              <a:rPr lang="ar-EG" sz="2000" dirty="0" smtClean="0"/>
              <a:t> </a:t>
            </a:r>
            <a:r>
              <a:rPr lang="ar-EG" sz="2000" dirty="0"/>
              <a:t>، </a:t>
            </a:r>
            <a:r>
              <a:rPr lang="ar-EG" sz="2000" dirty="0" smtClean="0"/>
              <a:t>من </a:t>
            </a:r>
            <a:r>
              <a:rPr lang="ar-EG" sz="2000" dirty="0"/>
              <a:t>أنجح الوسائل في ضبط </a:t>
            </a:r>
            <a:r>
              <a:rPr lang="ar-EG" sz="2000" dirty="0" smtClean="0"/>
              <a:t>ا</a:t>
            </a:r>
            <a:r>
              <a:rPr lang="ar-AE" sz="2000" dirty="0" smtClean="0"/>
              <a:t>لروضة.</a:t>
            </a:r>
          </a:p>
          <a:p>
            <a:r>
              <a:rPr lang="ar-AE" sz="2000" dirty="0" smtClean="0"/>
              <a:t> أن تعرف المربية  </a:t>
            </a:r>
            <a:r>
              <a:rPr lang="ar-AE" sz="2000" dirty="0"/>
              <a:t>ما يدور في عقول التلاميذ وأذهانهم </a:t>
            </a:r>
            <a:r>
              <a:rPr lang="ar-AE" sz="2000" dirty="0" smtClean="0"/>
              <a:t>لتكون </a:t>
            </a:r>
            <a:r>
              <a:rPr lang="ar-AE" sz="2000" dirty="0"/>
              <a:t>على بينة من أمره، ومراعاة الظروف الخاصة لكل طالب وهو أسلوب يوثق صلة </a:t>
            </a:r>
            <a:r>
              <a:rPr lang="ar-AE" sz="2000" dirty="0" smtClean="0"/>
              <a:t>المربية  بالطفل. </a:t>
            </a:r>
          </a:p>
          <a:p>
            <a:endParaRPr lang="ar-EG" sz="2000" dirty="0"/>
          </a:p>
          <a:p>
            <a:endParaRPr lang="he-IL" dirty="0"/>
          </a:p>
        </p:txBody>
      </p:sp>
    </p:spTree>
    <p:extLst>
      <p:ext uri="{BB962C8B-B14F-4D97-AF65-F5344CB8AC3E}">
        <p14:creationId xmlns:p14="http://schemas.microsoft.com/office/powerpoint/2010/main" xmlns="" val="2918855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71600" y="1340768"/>
            <a:ext cx="6400800" cy="4145633"/>
          </a:xfrm>
        </p:spPr>
        <p:txBody>
          <a:bodyPr>
            <a:normAutofit/>
          </a:bodyPr>
          <a:lstStyle/>
          <a:p>
            <a:r>
              <a:rPr lang="ar-EG" dirty="0"/>
              <a:t>الثناء والمديح وتقديم الجوائز والمكافآت العينية والمعنوية كالبشاشة والابتسامة وكتابة عبارات تشجيعية </a:t>
            </a:r>
            <a:r>
              <a:rPr lang="ar-EG" dirty="0" smtClean="0"/>
              <a:t> </a:t>
            </a:r>
            <a:r>
              <a:rPr lang="ar-EG" dirty="0"/>
              <a:t>والعبارات التشجيعية </a:t>
            </a:r>
            <a:r>
              <a:rPr lang="ar-EG" dirty="0" smtClean="0"/>
              <a:t> </a:t>
            </a:r>
            <a:r>
              <a:rPr lang="ar-AE" dirty="0" smtClean="0"/>
              <a:t>.</a:t>
            </a:r>
          </a:p>
          <a:p>
            <a:endParaRPr lang="ar-EG" dirty="0"/>
          </a:p>
          <a:p>
            <a:r>
              <a:rPr lang="ar-EG" dirty="0"/>
              <a:t>وضع الملصقات التشجيعية على لوحة الشرف في مقدمة الفصل . </a:t>
            </a:r>
          </a:p>
          <a:p>
            <a:pPr indent="0">
              <a:buNone/>
            </a:pPr>
            <a:endParaRPr lang="ar-EG" dirty="0"/>
          </a:p>
          <a:p>
            <a:r>
              <a:rPr lang="ar-EG" dirty="0"/>
              <a:t>تسجيل اسمه في لوحة المثاليين . </a:t>
            </a:r>
            <a:endParaRPr lang="ar-AE" dirty="0" smtClean="0"/>
          </a:p>
          <a:p>
            <a:endParaRPr lang="ar-EG" dirty="0"/>
          </a:p>
          <a:p>
            <a:r>
              <a:rPr lang="ar-EG" dirty="0"/>
              <a:t>عرض صورته أو عرض بعض أنشطته أو أعماله المتميزة في مكان بارز أو أمام زملائه </a:t>
            </a:r>
            <a:r>
              <a:rPr lang="ar-AE" dirty="0"/>
              <a:t>.</a:t>
            </a:r>
            <a:r>
              <a:rPr lang="ar-EG" dirty="0" smtClean="0"/>
              <a:t> </a:t>
            </a:r>
            <a:endParaRPr lang="ar-EG" dirty="0"/>
          </a:p>
          <a:p>
            <a:endParaRPr lang="he-IL" dirty="0"/>
          </a:p>
        </p:txBody>
      </p:sp>
    </p:spTree>
    <p:extLst>
      <p:ext uri="{BB962C8B-B14F-4D97-AF65-F5344CB8AC3E}">
        <p14:creationId xmlns:p14="http://schemas.microsoft.com/office/powerpoint/2010/main" xmlns="" val="3365172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295400"/>
            <a:ext cx="6400800" cy="2637656"/>
          </a:xfrm>
        </p:spPr>
        <p:txBody>
          <a:bodyPr/>
          <a:lstStyle/>
          <a:p>
            <a:r>
              <a:rPr lang="ar-AE" dirty="0" smtClean="0"/>
              <a:t>فعاليات تساعد على الهدوء والاصغاء داخل البستان  </a:t>
            </a:r>
            <a:endParaRPr lang="he-IL" dirty="0"/>
          </a:p>
        </p:txBody>
      </p:sp>
    </p:spTree>
    <p:extLst>
      <p:ext uri="{BB962C8B-B14F-4D97-AF65-F5344CB8AC3E}">
        <p14:creationId xmlns:p14="http://schemas.microsoft.com/office/powerpoint/2010/main" xmlns="" val="24691903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indent="0">
              <a:buNone/>
            </a:pPr>
            <a:r>
              <a:rPr lang="ar-AE" sz="4400" dirty="0" smtClean="0"/>
              <a:t>وشكرا لكن على حسن الاستماع</a:t>
            </a:r>
            <a:endParaRPr lang="he-IL" sz="4400" dirty="0"/>
          </a:p>
        </p:txBody>
      </p:sp>
    </p:spTree>
    <p:extLst>
      <p:ext uri="{BB962C8B-B14F-4D97-AF65-F5344CB8AC3E}">
        <p14:creationId xmlns:p14="http://schemas.microsoft.com/office/powerpoint/2010/main" xmlns="" val="210408131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052736"/>
            <a:ext cx="6400800" cy="720080"/>
          </a:xfrm>
        </p:spPr>
        <p:txBody>
          <a:bodyPr>
            <a:normAutofit/>
          </a:bodyPr>
          <a:lstStyle/>
          <a:p>
            <a:r>
              <a:rPr lang="ar-AE" dirty="0" smtClean="0"/>
              <a:t>ما هو مفهوم الإدارة بشكل عام </a:t>
            </a:r>
            <a:endParaRPr lang="he-IL" dirty="0"/>
          </a:p>
        </p:txBody>
      </p:sp>
      <p:sp>
        <p:nvSpPr>
          <p:cNvPr id="3" name="عنصر نائب للمحتوى 2"/>
          <p:cNvSpPr>
            <a:spLocks noGrp="1"/>
          </p:cNvSpPr>
          <p:nvPr>
            <p:ph idx="1"/>
          </p:nvPr>
        </p:nvSpPr>
        <p:spPr>
          <a:xfrm>
            <a:off x="899592" y="1772816"/>
            <a:ext cx="7272808" cy="4320480"/>
          </a:xfrm>
        </p:spPr>
        <p:txBody>
          <a:bodyPr>
            <a:normAutofit/>
          </a:bodyPr>
          <a:lstStyle/>
          <a:p>
            <a:r>
              <a:rPr lang="ar-EG" sz="2000" dirty="0"/>
              <a:t>هي ما يقوم به المعلم أو المعلمة داخل غرفة الصف من إجراءات وأفعال للتحكم في سلوكيات الطلاب وتوجيهها لجعل الصف بيئة يقظة متجاوبة في سبيل تحقيق الأهداف التعليمية والتربوية المرغوبة في سلوك الطلبة. </a:t>
            </a:r>
            <a:r>
              <a:rPr lang="ar-EG" sz="2000" dirty="0" smtClean="0"/>
              <a:t>فلا </a:t>
            </a:r>
            <a:r>
              <a:rPr lang="ar-EG" sz="2000" dirty="0"/>
              <a:t>يملك </a:t>
            </a:r>
            <a:r>
              <a:rPr lang="ar-EG" sz="2000" dirty="0" smtClean="0"/>
              <a:t>الطالب</a:t>
            </a:r>
            <a:r>
              <a:rPr lang="ar-AE" sz="2000" dirty="0" smtClean="0"/>
              <a:t> </a:t>
            </a:r>
            <a:r>
              <a:rPr lang="ar-EG" sz="2000" dirty="0" smtClean="0"/>
              <a:t>حـرية </a:t>
            </a:r>
            <a:r>
              <a:rPr lang="ar-EG" sz="2000" dirty="0"/>
              <a:t>جسمية أو نفسية أو حركية بين الفقرات </a:t>
            </a:r>
            <a:r>
              <a:rPr lang="ar-EG" sz="2000" dirty="0" smtClean="0"/>
              <a:t> </a:t>
            </a:r>
            <a:r>
              <a:rPr lang="ar-EG" sz="2000" dirty="0"/>
              <a:t>للخروج من صفة إلاّ بإذن مسبق وإلا </a:t>
            </a:r>
            <a:r>
              <a:rPr lang="ar-EG" sz="2000" dirty="0" smtClean="0"/>
              <a:t>سيعاقب</a:t>
            </a:r>
            <a:r>
              <a:rPr lang="ar-AE" sz="2000" dirty="0" smtClean="0"/>
              <a:t> </a:t>
            </a:r>
            <a:r>
              <a:rPr lang="ar-EG" sz="2000" dirty="0" smtClean="0"/>
              <a:t>ن </a:t>
            </a:r>
            <a:r>
              <a:rPr lang="ar-EG" sz="2000" dirty="0"/>
              <a:t>كثير من الدراسات والبحوث قد أشارت إلى أن المشكلات الصفية يمكن أن تتلاشي ( أو تقل ) من غرفة الصف بالتعليم والتعلم الفعال ، فمسئولية المعلمة هو إيصال الطفل في مراحل نموه إلى مرحلة متقدمة من </a:t>
            </a:r>
            <a:r>
              <a:rPr lang="ar-EG" sz="2000" b="1" dirty="0"/>
              <a:t>الانضباط الداخلي الذاتي </a:t>
            </a:r>
            <a:r>
              <a:rPr lang="ar-EG" sz="2000" dirty="0"/>
              <a:t>وتكون تصرفاته طوعية تنبع من داخله وليس لأسباب مفروضة عليه ، ولن يحصل هذا السلوك إلا إذا كان يعيش في بيئة منضبطة تزوده بنماذج الانضباط الذاتي الصحيح مما تزيده خبرة ذاتية تساعده في تمثيل هذا السلوك المنضبط .</a:t>
            </a:r>
          </a:p>
          <a:p>
            <a:endParaRPr lang="ar-EG" dirty="0"/>
          </a:p>
          <a:p>
            <a:endParaRPr lang="he-IL" dirty="0"/>
          </a:p>
        </p:txBody>
      </p:sp>
    </p:spTree>
    <p:extLst>
      <p:ext uri="{BB962C8B-B14F-4D97-AF65-F5344CB8AC3E}">
        <p14:creationId xmlns:p14="http://schemas.microsoft.com/office/powerpoint/2010/main" xmlns="" val="3565919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124744"/>
            <a:ext cx="6400800" cy="576064"/>
          </a:xfrm>
        </p:spPr>
        <p:txBody>
          <a:bodyPr>
            <a:normAutofit fontScale="90000"/>
          </a:bodyPr>
          <a:lstStyle/>
          <a:p>
            <a:r>
              <a:rPr lang="ar-AE" dirty="0" smtClean="0"/>
              <a:t>دور المعلمة في عملية الضبط</a:t>
            </a:r>
            <a:endParaRPr lang="he-IL" dirty="0"/>
          </a:p>
        </p:txBody>
      </p:sp>
      <p:sp>
        <p:nvSpPr>
          <p:cNvPr id="3" name="عنصر نائب للمحتوى 2"/>
          <p:cNvSpPr>
            <a:spLocks noGrp="1"/>
          </p:cNvSpPr>
          <p:nvPr>
            <p:ph idx="1"/>
          </p:nvPr>
        </p:nvSpPr>
        <p:spPr>
          <a:xfrm>
            <a:off x="1371600" y="1700808"/>
            <a:ext cx="6400800" cy="4248472"/>
          </a:xfrm>
        </p:spPr>
        <p:txBody>
          <a:bodyPr>
            <a:noAutofit/>
          </a:bodyPr>
          <a:lstStyle/>
          <a:p>
            <a:r>
              <a:rPr lang="ar-EG" dirty="0"/>
              <a:t>تجد معظم معلمات رياض الأطفال صعوبة في تحقيق الضبط لأطفالهن داخل الروضة وخاصة في الفصول الدراسية والمعروف أن مرحلة رياض الأطفال بطبيعتها تقصد الترفيه وإشباع رغبات الأطفال من اللعب وسماع القصص المثيرة وتكوين علاقات بسيطة بين الأطفال لإعدادهم للمرحلة الابتدائية . في هذا الوقت على المعلمة أن تراعي شعور الطفل بما أن رياض الأطفال أول مؤسسة ينتقل إليها الطفل بعد الاسرة فيشعر الطفل بفقدان الحنان ، فتقدم العطف لهؤلاء الأطفال وتحاول أن تجذبهم إليها ، وعليها أن تملأ أوقات الفراغ الممل داخل الروضة بالأنشطة التي تعزز التعاون بين الأطفال فلا تحاول أن تقوم بتقيد حرياتهم بقصد ضبطهم ، فهي بذلك تكون قد أخطأت ، بل العكس فطفل الروضة بحاجة للحركة والحرية ، وعليها أن توظف هذه الحاجة في الوصول إلى أهدافها . </a:t>
            </a:r>
            <a:endParaRPr lang="he-IL" dirty="0"/>
          </a:p>
        </p:txBody>
      </p:sp>
    </p:spTree>
    <p:extLst>
      <p:ext uri="{BB962C8B-B14F-4D97-AF65-F5344CB8AC3E}">
        <p14:creationId xmlns:p14="http://schemas.microsoft.com/office/powerpoint/2010/main" xmlns="" val="31357957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ضبط النظام داخل الصف </a:t>
            </a:r>
            <a:endParaRPr lang="he-IL" dirty="0"/>
          </a:p>
        </p:txBody>
      </p:sp>
      <p:sp>
        <p:nvSpPr>
          <p:cNvPr id="3" name="عنصر نائب للمحتوى 2"/>
          <p:cNvSpPr>
            <a:spLocks noGrp="1"/>
          </p:cNvSpPr>
          <p:nvPr>
            <p:ph idx="1"/>
          </p:nvPr>
        </p:nvSpPr>
        <p:spPr>
          <a:xfrm>
            <a:off x="1371600" y="3212976"/>
            <a:ext cx="6400800" cy="2273425"/>
          </a:xfrm>
        </p:spPr>
        <p:txBody>
          <a:bodyPr>
            <a:normAutofit/>
          </a:bodyPr>
          <a:lstStyle/>
          <a:p>
            <a:pPr indent="0" algn="ctr">
              <a:buNone/>
            </a:pPr>
            <a:r>
              <a:rPr lang="ar-EG" sz="3200" dirty="0"/>
              <a:t>ماذا نقصد بمهارة ضبط النظام داخل الصف ؟</a:t>
            </a:r>
            <a:endParaRPr lang="he-IL" sz="3200" dirty="0"/>
          </a:p>
        </p:txBody>
      </p:sp>
    </p:spTree>
    <p:extLst>
      <p:ext uri="{BB962C8B-B14F-4D97-AF65-F5344CB8AC3E}">
        <p14:creationId xmlns:p14="http://schemas.microsoft.com/office/powerpoint/2010/main" xmlns="" val="1753734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71600" y="1700808"/>
            <a:ext cx="6400800" cy="3785593"/>
          </a:xfrm>
        </p:spPr>
        <p:txBody>
          <a:bodyPr/>
          <a:lstStyle/>
          <a:p>
            <a:r>
              <a:rPr lang="ar-EG" sz="2000" dirty="0" smtClean="0"/>
              <a:t>هي مجموعة السلوكيات التي يقوم بها المعلم بدقة وبسرعة وبقدرة على التكيف مع معطيات المواقف التدريسية بقصد منع الشغب .</a:t>
            </a:r>
          </a:p>
          <a:p>
            <a:r>
              <a:rPr lang="ar-EG" sz="2000" dirty="0" smtClean="0"/>
              <a:t> ويقصد بسلوكيات الشغب: سلوكيات تصدر من أحد أو بعض الطلاب ولا يقبلها المعلم لكونها تخالف الأعراف والقواعد والقوانين الصفية المدرسية المتعارف عليها بينه وبين طلابه والتي تؤثر سلبا بشكل أو بآخر على سير الدرس أو التي تؤثر سلبا على العلاقات الاجتماعية الإنسانية داخل الصف أو التي تتعارض مع القيم السائدة في </a:t>
            </a:r>
            <a:r>
              <a:rPr lang="ar-AE" sz="2000" dirty="0" smtClean="0"/>
              <a:t>ا</a:t>
            </a:r>
            <a:r>
              <a:rPr lang="ar-EG" sz="2000" dirty="0" smtClean="0"/>
              <a:t>لمجتمع.</a:t>
            </a:r>
          </a:p>
          <a:p>
            <a:endParaRPr lang="he-IL" dirty="0"/>
          </a:p>
        </p:txBody>
      </p:sp>
    </p:spTree>
    <p:extLst>
      <p:ext uri="{BB962C8B-B14F-4D97-AF65-F5344CB8AC3E}">
        <p14:creationId xmlns:p14="http://schemas.microsoft.com/office/powerpoint/2010/main" xmlns="" val="23974439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AE" sz="4000" dirty="0" smtClean="0"/>
              <a:t>امثله من داخل الروضة  او البستان </a:t>
            </a:r>
            <a:endParaRPr lang="he-IL" sz="4000" dirty="0"/>
          </a:p>
        </p:txBody>
      </p:sp>
    </p:spTree>
    <p:extLst>
      <p:ext uri="{BB962C8B-B14F-4D97-AF65-F5344CB8AC3E}">
        <p14:creationId xmlns:p14="http://schemas.microsoft.com/office/powerpoint/2010/main" xmlns="" val="2413027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AE" dirty="0" smtClean="0"/>
              <a:t>اساليب ضبط النظام</a:t>
            </a:r>
            <a:endParaRPr lang="he-IL" dirty="0"/>
          </a:p>
        </p:txBody>
      </p:sp>
      <p:sp>
        <p:nvSpPr>
          <p:cNvPr id="3" name="عنصر نائب للمحتوى 2"/>
          <p:cNvSpPr>
            <a:spLocks noGrp="1"/>
          </p:cNvSpPr>
          <p:nvPr>
            <p:ph idx="1"/>
          </p:nvPr>
        </p:nvSpPr>
        <p:spPr/>
        <p:txBody>
          <a:bodyPr/>
          <a:lstStyle/>
          <a:p>
            <a:r>
              <a:rPr lang="ar-AE" dirty="0" smtClean="0"/>
              <a:t>قبل التطرق الى الاساليب نود الذكر ، ان </a:t>
            </a:r>
            <a:r>
              <a:rPr lang="ar-EG" dirty="0" smtClean="0"/>
              <a:t>العلاقة </a:t>
            </a:r>
            <a:r>
              <a:rPr lang="ar-EG" dirty="0"/>
              <a:t>الطيبة بين </a:t>
            </a:r>
            <a:r>
              <a:rPr lang="ar-EG" dirty="0" smtClean="0"/>
              <a:t>الم</a:t>
            </a:r>
            <a:r>
              <a:rPr lang="ar-AE" dirty="0" smtClean="0"/>
              <a:t>ربية </a:t>
            </a:r>
            <a:r>
              <a:rPr lang="ar-EG" dirty="0" smtClean="0"/>
              <a:t>و</a:t>
            </a:r>
            <a:r>
              <a:rPr lang="ar-AE" dirty="0" smtClean="0"/>
              <a:t>الاطفال </a:t>
            </a:r>
            <a:r>
              <a:rPr lang="ar-EG" dirty="0" smtClean="0"/>
              <a:t>لها </a:t>
            </a:r>
            <a:r>
              <a:rPr lang="ar-EG" dirty="0"/>
              <a:t>أكبر الأثر في انضباطهم داخل </a:t>
            </a:r>
            <a:r>
              <a:rPr lang="ar-EG" dirty="0" smtClean="0"/>
              <a:t>ا</a:t>
            </a:r>
            <a:r>
              <a:rPr lang="ar-AE" dirty="0" smtClean="0"/>
              <a:t>لروضة </a:t>
            </a:r>
            <a:r>
              <a:rPr lang="ar-EG" dirty="0" smtClean="0"/>
              <a:t> وخارجه</a:t>
            </a:r>
            <a:r>
              <a:rPr lang="ar-AE" dirty="0" smtClean="0"/>
              <a:t>ا</a:t>
            </a:r>
            <a:r>
              <a:rPr lang="ar-EG" dirty="0" smtClean="0"/>
              <a:t>. </a:t>
            </a:r>
            <a:r>
              <a:rPr lang="ar-EG" dirty="0"/>
              <a:t>ويجب على </a:t>
            </a:r>
            <a:r>
              <a:rPr lang="ar-EG" dirty="0" smtClean="0"/>
              <a:t>ال</a:t>
            </a:r>
            <a:r>
              <a:rPr lang="ar-AE" dirty="0" smtClean="0"/>
              <a:t>مربية </a:t>
            </a:r>
            <a:r>
              <a:rPr lang="ar-EG" dirty="0" smtClean="0"/>
              <a:t> </a:t>
            </a:r>
            <a:r>
              <a:rPr lang="ar-AE" dirty="0" smtClean="0"/>
              <a:t>ال</a:t>
            </a:r>
            <a:r>
              <a:rPr lang="ar-EG" dirty="0" smtClean="0"/>
              <a:t>حرص </a:t>
            </a:r>
            <a:r>
              <a:rPr lang="ar-EG" dirty="0"/>
              <a:t>على غرس الحب في نفوس </a:t>
            </a:r>
            <a:r>
              <a:rPr lang="ar-EG" dirty="0" smtClean="0"/>
              <a:t>ال</a:t>
            </a:r>
            <a:r>
              <a:rPr lang="ar-AE" dirty="0" smtClean="0"/>
              <a:t>اطفال</a:t>
            </a:r>
            <a:r>
              <a:rPr lang="ar-EG" dirty="0" smtClean="0"/>
              <a:t> </a:t>
            </a:r>
            <a:r>
              <a:rPr lang="ar-EG" dirty="0"/>
              <a:t>، فكسب </a:t>
            </a:r>
            <a:r>
              <a:rPr lang="ar-EG" dirty="0" smtClean="0"/>
              <a:t>ال</a:t>
            </a:r>
            <a:r>
              <a:rPr lang="ar-AE" dirty="0" smtClean="0"/>
              <a:t>مربية </a:t>
            </a:r>
            <a:r>
              <a:rPr lang="ar-EG" dirty="0" smtClean="0"/>
              <a:t> </a:t>
            </a:r>
            <a:r>
              <a:rPr lang="ar-EG" dirty="0"/>
              <a:t>لحب </a:t>
            </a:r>
            <a:r>
              <a:rPr lang="ar-AE" dirty="0" smtClean="0"/>
              <a:t>اطفالها</a:t>
            </a:r>
            <a:r>
              <a:rPr lang="ar-EG" dirty="0" smtClean="0"/>
              <a:t> </a:t>
            </a:r>
            <a:r>
              <a:rPr lang="ar-EG" dirty="0"/>
              <a:t>من أنجح الوسائل التي </a:t>
            </a:r>
            <a:r>
              <a:rPr lang="ar-EG" dirty="0" smtClean="0"/>
              <a:t>تساعده</a:t>
            </a:r>
            <a:r>
              <a:rPr lang="ar-AE" dirty="0" smtClean="0"/>
              <a:t>ا</a:t>
            </a:r>
            <a:r>
              <a:rPr lang="ar-EG" dirty="0" smtClean="0"/>
              <a:t> </a:t>
            </a:r>
            <a:r>
              <a:rPr lang="ar-EG" dirty="0"/>
              <a:t>في ضبط </a:t>
            </a:r>
            <a:r>
              <a:rPr lang="ar-AE" dirty="0"/>
              <a:t> </a:t>
            </a:r>
            <a:r>
              <a:rPr lang="ar-AE" dirty="0" smtClean="0"/>
              <a:t>الروضة </a:t>
            </a:r>
            <a:r>
              <a:rPr lang="ar-EG" dirty="0" smtClean="0"/>
              <a:t> </a:t>
            </a:r>
            <a:r>
              <a:rPr lang="ar-EG" dirty="0"/>
              <a:t>… </a:t>
            </a:r>
          </a:p>
          <a:p>
            <a:endParaRPr lang="he-IL" dirty="0"/>
          </a:p>
        </p:txBody>
      </p:sp>
    </p:spTree>
    <p:extLst>
      <p:ext uri="{BB962C8B-B14F-4D97-AF65-F5344CB8AC3E}">
        <p14:creationId xmlns:p14="http://schemas.microsoft.com/office/powerpoint/2010/main" xmlns="" val="3473363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AE" sz="3200" dirty="0" smtClean="0"/>
              <a:t>للانضباط  نوعان </a:t>
            </a:r>
            <a:endParaRPr lang="he-IL" sz="3200" dirty="0"/>
          </a:p>
        </p:txBody>
      </p:sp>
      <p:sp>
        <p:nvSpPr>
          <p:cNvPr id="3" name="عنصر نائب للمحتوى 2"/>
          <p:cNvSpPr>
            <a:spLocks noGrp="1"/>
          </p:cNvSpPr>
          <p:nvPr>
            <p:ph idx="1"/>
          </p:nvPr>
        </p:nvSpPr>
        <p:spPr/>
        <p:txBody>
          <a:bodyPr>
            <a:normAutofit fontScale="92500"/>
          </a:bodyPr>
          <a:lstStyle/>
          <a:p>
            <a:r>
              <a:rPr lang="ar-EG" sz="2000" dirty="0" smtClean="0"/>
              <a:t>انضباط ذاتي… ينبع من نفس الطالب حيث يعمل على المحافظة على الهدوء ،نتيجة رغبته في المشاركة وتقبله لزملائه ومعلمه ……… </a:t>
            </a:r>
          </a:p>
          <a:p>
            <a:r>
              <a:rPr lang="ar-EG" sz="2000" dirty="0" smtClean="0"/>
              <a:t>وهناك انضباط آخر يقوم على استخدام وسائل خارجية … كالثواب والعقاب ، ليحافظ الطالب على النظام داخل الفصل ……… </a:t>
            </a:r>
          </a:p>
          <a:p>
            <a:r>
              <a:rPr lang="ar-EG" sz="2000" dirty="0" smtClean="0"/>
              <a:t>والانضباط </a:t>
            </a:r>
            <a:r>
              <a:rPr lang="ar-EG" sz="2000" dirty="0"/>
              <a:t>الذاتي الذي يعمل على مساعدة الطفل على ضبط دوافعه وميوله أكثر جدوى وأفضل من الآخر الناتج عن الخوف من العقاب أو طمعا في الثواب . </a:t>
            </a:r>
          </a:p>
          <a:p>
            <a:endParaRPr lang="he-IL" dirty="0"/>
          </a:p>
        </p:txBody>
      </p:sp>
    </p:spTree>
    <p:extLst>
      <p:ext uri="{BB962C8B-B14F-4D97-AF65-F5344CB8AC3E}">
        <p14:creationId xmlns:p14="http://schemas.microsoft.com/office/powerpoint/2010/main" xmlns="" val="1275169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AE" sz="2800" dirty="0" smtClean="0"/>
              <a:t>من اجل الوصول الى هدف الانضباط داخل الحقل </a:t>
            </a:r>
            <a:endParaRPr lang="he-IL" sz="2800" dirty="0"/>
          </a:p>
        </p:txBody>
      </p:sp>
      <p:sp>
        <p:nvSpPr>
          <p:cNvPr id="3" name="عنصر نائب للمحتوى 2"/>
          <p:cNvSpPr>
            <a:spLocks noGrp="1"/>
          </p:cNvSpPr>
          <p:nvPr>
            <p:ph idx="1"/>
          </p:nvPr>
        </p:nvSpPr>
        <p:spPr/>
        <p:txBody>
          <a:bodyPr>
            <a:normAutofit/>
          </a:bodyPr>
          <a:lstStyle/>
          <a:p>
            <a:pPr algn="ctr"/>
            <a:r>
              <a:rPr lang="ar-EG" sz="3200" dirty="0" smtClean="0"/>
              <a:t> </a:t>
            </a:r>
            <a:r>
              <a:rPr lang="ar-EG" sz="3200" dirty="0"/>
              <a:t>ينبغي </a:t>
            </a:r>
            <a:r>
              <a:rPr lang="ar-AE" sz="3200" dirty="0" smtClean="0"/>
              <a:t>على المربية ال</a:t>
            </a:r>
            <a:r>
              <a:rPr lang="ar-EG" sz="3200" dirty="0" smtClean="0"/>
              <a:t>تحلى ب</a:t>
            </a:r>
            <a:r>
              <a:rPr lang="ar-AE" sz="3200" dirty="0" smtClean="0"/>
              <a:t>بعض الصفات</a:t>
            </a:r>
            <a:r>
              <a:rPr lang="ar-EG" sz="3200" dirty="0" smtClean="0"/>
              <a:t>…ومن </a:t>
            </a:r>
            <a:r>
              <a:rPr lang="ar-EG" sz="3200" dirty="0"/>
              <a:t>هذه الصفات </a:t>
            </a:r>
            <a:r>
              <a:rPr lang="ar-EG" sz="3200" dirty="0" smtClean="0"/>
              <a:t>:-</a:t>
            </a:r>
            <a:endParaRPr lang="ar-AE" sz="3200" dirty="0" smtClean="0"/>
          </a:p>
        </p:txBody>
      </p:sp>
    </p:spTree>
    <p:extLst>
      <p:ext uri="{BB962C8B-B14F-4D97-AF65-F5344CB8AC3E}">
        <p14:creationId xmlns:p14="http://schemas.microsoft.com/office/powerpoint/2010/main" xmlns="" val="31805660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193</TotalTime>
  <Words>793</Words>
  <Application>Microsoft Office PowerPoint</Application>
  <PresentationFormat>‫הצגה על המסך (4:3)</PresentationFormat>
  <Paragraphs>40</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فن الخياطه الرفيعة</vt:lpstr>
      <vt:lpstr>الإدارة الصفية</vt:lpstr>
      <vt:lpstr>ما هو مفهوم الإدارة بشكل عام </vt:lpstr>
      <vt:lpstr>دور المعلمة في عملية الضبط</vt:lpstr>
      <vt:lpstr>ضبط النظام داخل الصف </vt:lpstr>
      <vt:lpstr>שקופית 5</vt:lpstr>
      <vt:lpstr>שקופית 6</vt:lpstr>
      <vt:lpstr>اساليب ضبط النظام</vt:lpstr>
      <vt:lpstr>للانضباط  نوعان </vt:lpstr>
      <vt:lpstr>من اجل الوصول الى هدف الانضباط داخل الحقل </vt:lpstr>
      <vt:lpstr>الحزم   متى نكون  </vt:lpstr>
      <vt:lpstr>اللين </vt:lpstr>
      <vt:lpstr>من الوسائل والأساليب التي تتبع في إدارة الروضة  لتحقيق النظام والانضباط :- </vt:lpstr>
      <vt:lpstr>שקופית 13</vt:lpstr>
      <vt:lpstr>שקופית 14</vt:lpstr>
      <vt:lpstr>فعاليات تساعد على الهدوء والاصغاء داخل البستان  </vt:lpstr>
      <vt:lpstr>שקופית 16</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الإدارة الصفية</dc:title>
  <dc:creator>user</dc:creator>
  <cp:lastModifiedBy>nehad</cp:lastModifiedBy>
  <cp:revision>13</cp:revision>
  <dcterms:created xsi:type="dcterms:W3CDTF">2012-12-25T01:41:18Z</dcterms:created>
  <dcterms:modified xsi:type="dcterms:W3CDTF">2013-01-30T18:08:33Z</dcterms:modified>
</cp:coreProperties>
</file>