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7" r:id="rId4"/>
    <p:sldId id="258" r:id="rId5"/>
    <p:sldId id="270" r:id="rId6"/>
    <p:sldId id="272" r:id="rId7"/>
    <p:sldId id="273" r:id="rId8"/>
    <p:sldId id="277" r:id="rId9"/>
    <p:sldId id="279" r:id="rId10"/>
    <p:sldId id="280" r:id="rId11"/>
    <p:sldId id="282" r:id="rId12"/>
    <p:sldId id="283" r:id="rId13"/>
    <p:sldId id="284" r:id="rId14"/>
    <p:sldId id="274" r:id="rId15"/>
    <p:sldId id="275" r:id="rId16"/>
    <p:sldId id="293" r:id="rId17"/>
    <p:sldId id="285" r:id="rId18"/>
    <p:sldId id="286" r:id="rId19"/>
    <p:sldId id="287" r:id="rId20"/>
    <p:sldId id="288" r:id="rId21"/>
    <p:sldId id="289" r:id="rId22"/>
    <p:sldId id="259" r:id="rId23"/>
    <p:sldId id="261" r:id="rId24"/>
    <p:sldId id="294" r:id="rId25"/>
    <p:sldId id="295" r:id="rId26"/>
    <p:sldId id="291" r:id="rId27"/>
    <p:sldId id="292" r:id="rId28"/>
    <p:sldId id="265" r:id="rId29"/>
    <p:sldId id="271" r:id="rId30"/>
    <p:sldId id="29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6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4AF47A-A364-4F11-8B6B-B659A4056C65}" type="datetimeFigureOut">
              <a:rPr lang="ar-SA" smtClean="0"/>
              <a:pPr/>
              <a:t>19/03/1434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BC11CF-A699-4FFB-AF5F-D2B46243F09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4AF47A-A364-4F11-8B6B-B659A4056C65}" type="datetimeFigureOut">
              <a:rPr lang="ar-SA" smtClean="0"/>
              <a:pPr/>
              <a:t>19/03/1434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BC11CF-A699-4FFB-AF5F-D2B46243F09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pic>
        <p:nvPicPr>
          <p:cNvPr id="1026" name="Picture 2" descr="C:\Users\hosam\Pictures\خلفيات بوربوينت\250167oobk.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مربع نص 4"/>
          <p:cNvSpPr txBox="1"/>
          <p:nvPr/>
        </p:nvSpPr>
        <p:spPr>
          <a:xfrm>
            <a:off x="1835696" y="980728"/>
            <a:ext cx="4464496" cy="4247317"/>
          </a:xfrm>
          <a:prstGeom prst="rect">
            <a:avLst/>
          </a:prstGeom>
          <a:noFill/>
        </p:spPr>
        <p:txBody>
          <a:bodyPr wrap="square" rtlCol="1">
            <a:spAutoFit/>
          </a:bodyPr>
          <a:lstStyle/>
          <a:p>
            <a:pPr algn="ctr"/>
            <a:r>
              <a:rPr lang="ar-SA" sz="2400" b="1" dirty="0" smtClean="0">
                <a:solidFill>
                  <a:srgbClr val="7030A0"/>
                </a:solidFill>
              </a:rPr>
              <a:t>أكاديمية القاسمي- كلية اكاديمية للتربية</a:t>
            </a:r>
          </a:p>
          <a:p>
            <a:pPr algn="ctr"/>
            <a:r>
              <a:rPr lang="ar-SA" sz="2400" b="1" dirty="0" smtClean="0">
                <a:solidFill>
                  <a:srgbClr val="7030A0"/>
                </a:solidFill>
              </a:rPr>
              <a:t>باقة الغربية</a:t>
            </a:r>
          </a:p>
          <a:p>
            <a:pPr algn="ctr"/>
            <a:endParaRPr lang="ar-SA" sz="2400" b="1" dirty="0">
              <a:solidFill>
                <a:srgbClr val="7030A0"/>
              </a:solidFill>
            </a:endParaRPr>
          </a:p>
          <a:p>
            <a:pPr algn="ctr"/>
            <a:r>
              <a:rPr lang="ar-SA" sz="2400" b="1" dirty="0" smtClean="0">
                <a:solidFill>
                  <a:srgbClr val="7030A0"/>
                </a:solidFill>
              </a:rPr>
              <a:t>عرض بعنوان</a:t>
            </a:r>
          </a:p>
          <a:p>
            <a:pPr algn="ctr"/>
            <a:r>
              <a:rPr lang="ar-SA" sz="2400" b="1" dirty="0" smtClean="0">
                <a:solidFill>
                  <a:srgbClr val="7030A0"/>
                </a:solidFill>
              </a:rPr>
              <a:t>منهج اللغة العربية في صف البستان</a:t>
            </a:r>
          </a:p>
          <a:p>
            <a:pPr algn="ctr"/>
            <a:endParaRPr lang="ar-SA" sz="2400" b="1" dirty="0">
              <a:solidFill>
                <a:srgbClr val="7030A0"/>
              </a:solidFill>
            </a:endParaRPr>
          </a:p>
          <a:p>
            <a:pPr algn="ctr"/>
            <a:r>
              <a:rPr lang="ar-SA" sz="2400" b="1" dirty="0" smtClean="0">
                <a:solidFill>
                  <a:srgbClr val="7030A0"/>
                </a:solidFill>
              </a:rPr>
              <a:t>ضمن التطبيقات العملية في صف البستان</a:t>
            </a:r>
          </a:p>
          <a:p>
            <a:pPr algn="ctr"/>
            <a:endParaRPr lang="ar-SA" sz="2400" b="1" dirty="0">
              <a:solidFill>
                <a:srgbClr val="7030A0"/>
              </a:solidFill>
            </a:endParaRPr>
          </a:p>
          <a:p>
            <a:pPr algn="ctr"/>
            <a:r>
              <a:rPr lang="ar-SA" sz="2400" b="1" dirty="0" smtClean="0">
                <a:solidFill>
                  <a:srgbClr val="7030A0"/>
                </a:solidFill>
              </a:rPr>
              <a:t>تقديم: مريم </a:t>
            </a:r>
            <a:r>
              <a:rPr lang="ar-SA" sz="2400" b="1" dirty="0" err="1" smtClean="0">
                <a:solidFill>
                  <a:srgbClr val="7030A0"/>
                </a:solidFill>
              </a:rPr>
              <a:t>شايب</a:t>
            </a:r>
            <a:r>
              <a:rPr lang="ar-SA" sz="2400" b="1" dirty="0">
                <a:solidFill>
                  <a:srgbClr val="7030A0"/>
                </a:solidFill>
              </a:rPr>
              <a:t> </a:t>
            </a:r>
            <a:r>
              <a:rPr lang="ar-SA" sz="2400" b="1" dirty="0" smtClean="0">
                <a:solidFill>
                  <a:srgbClr val="7030A0"/>
                </a:solidFill>
              </a:rPr>
              <a:t>  </a:t>
            </a:r>
            <a:r>
              <a:rPr lang="ar-SA" sz="2400" b="1" dirty="0" err="1" smtClean="0">
                <a:solidFill>
                  <a:srgbClr val="7030A0"/>
                </a:solidFill>
              </a:rPr>
              <a:t>ونيفين</a:t>
            </a:r>
            <a:r>
              <a:rPr lang="ar-SA" sz="2400" b="1" dirty="0" smtClean="0">
                <a:solidFill>
                  <a:srgbClr val="7030A0"/>
                </a:solidFill>
              </a:rPr>
              <a:t> </a:t>
            </a:r>
            <a:r>
              <a:rPr lang="ar-SA" sz="2400" b="1" dirty="0" err="1" smtClean="0">
                <a:solidFill>
                  <a:srgbClr val="7030A0"/>
                </a:solidFill>
              </a:rPr>
              <a:t>عثامنة</a:t>
            </a:r>
            <a:endParaRPr lang="ar-SA" sz="2400" b="1" dirty="0" smtClean="0">
              <a:solidFill>
                <a:srgbClr val="7030A0"/>
              </a:solidFill>
            </a:endParaRPr>
          </a:p>
          <a:p>
            <a:endParaRPr lang="ar-SA" dirty="0"/>
          </a:p>
          <a:p>
            <a:endParaRPr lang="ar-SA" dirty="0" smtClean="0"/>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6" name="مربع نص 5"/>
          <p:cNvSpPr txBox="1"/>
          <p:nvPr/>
        </p:nvSpPr>
        <p:spPr>
          <a:xfrm>
            <a:off x="1619672" y="692696"/>
            <a:ext cx="5976664" cy="5970865"/>
          </a:xfrm>
          <a:prstGeom prst="rect">
            <a:avLst/>
          </a:prstGeom>
          <a:noFill/>
        </p:spPr>
        <p:txBody>
          <a:bodyPr wrap="square" rtlCol="1">
            <a:spAutoFit/>
          </a:bodyPr>
          <a:lstStyle/>
          <a:p>
            <a:pPr>
              <a:buFont typeface="Arial" pitchFamily="34" charset="0"/>
              <a:buChar char="•"/>
            </a:pPr>
            <a:r>
              <a:rPr lang="ar-SA" sz="2800" dirty="0" smtClean="0">
                <a:latin typeface="Traditional Arabic" pitchFamily="18" charset="-78"/>
                <a:cs typeface="Traditional Arabic" pitchFamily="18" charset="-78"/>
              </a:rPr>
              <a:t>أغاني مقفاة </a:t>
            </a:r>
          </a:p>
          <a:p>
            <a:pPr>
              <a:buFont typeface="Arial" pitchFamily="34" charset="0"/>
              <a:buChar char="•"/>
            </a:pPr>
            <a:r>
              <a:rPr lang="ar-SA" sz="2800" dirty="0" smtClean="0">
                <a:latin typeface="Traditional Arabic" pitchFamily="18" charset="-78"/>
                <a:cs typeface="Traditional Arabic" pitchFamily="18" charset="-78"/>
              </a:rPr>
              <a:t>العاب مقفاة </a:t>
            </a:r>
          </a:p>
          <a:p>
            <a:pPr>
              <a:buFont typeface="Arial" pitchFamily="34" charset="0"/>
              <a:buChar char="•"/>
            </a:pPr>
            <a:r>
              <a:rPr lang="ar-SA" sz="2800" dirty="0" smtClean="0">
                <a:latin typeface="Traditional Arabic" pitchFamily="18" charset="-78"/>
                <a:cs typeface="Traditional Arabic" pitchFamily="18" charset="-78"/>
              </a:rPr>
              <a:t>اغاني </a:t>
            </a:r>
            <a:r>
              <a:rPr lang="ar-SA" sz="2800" dirty="0" err="1" smtClean="0">
                <a:latin typeface="Traditional Arabic" pitchFamily="18" charset="-78"/>
                <a:cs typeface="Traditional Arabic" pitchFamily="18" charset="-78"/>
              </a:rPr>
              <a:t>زائفة </a:t>
            </a:r>
            <a:r>
              <a:rPr lang="ar-SA" sz="2800" dirty="0" smtClean="0">
                <a:latin typeface="Traditional Arabic" pitchFamily="18" charset="-78"/>
                <a:cs typeface="Traditional Arabic" pitchFamily="18" charset="-78"/>
              </a:rPr>
              <a:t>(كلمات ليس لها معنى باللغة</a:t>
            </a:r>
            <a:r>
              <a:rPr lang="ar-SA" sz="2800" dirty="0" err="1" smtClean="0">
                <a:latin typeface="Traditional Arabic" pitchFamily="18" charset="-78"/>
                <a:cs typeface="Traditional Arabic" pitchFamily="18" charset="-78"/>
              </a:rPr>
              <a:t>)</a:t>
            </a:r>
            <a:endParaRPr lang="ar-SA" sz="2800" dirty="0" smtClean="0">
              <a:latin typeface="Traditional Arabic" pitchFamily="18" charset="-78"/>
              <a:cs typeface="Traditional Arabic" pitchFamily="18" charset="-78"/>
            </a:endParaRPr>
          </a:p>
          <a:p>
            <a:pPr>
              <a:buFont typeface="Arial" pitchFamily="34" charset="0"/>
              <a:buChar char="•"/>
            </a:pPr>
            <a:r>
              <a:rPr lang="ar-SA" sz="2800" dirty="0" smtClean="0">
                <a:latin typeface="Traditional Arabic" pitchFamily="18" charset="-78"/>
                <a:cs typeface="Traditional Arabic" pitchFamily="18" charset="-78"/>
              </a:rPr>
              <a:t>لعب العاب مقارنة شفهية بين الاصوات.</a:t>
            </a:r>
          </a:p>
          <a:p>
            <a:pPr>
              <a:buFont typeface="Arial" pitchFamily="34" charset="0"/>
              <a:buChar char="•"/>
            </a:pPr>
            <a:r>
              <a:rPr lang="ar-SA" sz="2800" dirty="0" smtClean="0">
                <a:latin typeface="Traditional Arabic" pitchFamily="18" charset="-78"/>
                <a:cs typeface="Traditional Arabic" pitchFamily="18" charset="-78"/>
              </a:rPr>
              <a:t>مقارنة بين الاصوات الاولى </a:t>
            </a:r>
            <a:r>
              <a:rPr lang="ar-SA" sz="2800" dirty="0" err="1" smtClean="0">
                <a:latin typeface="Traditional Arabic" pitchFamily="18" charset="-78"/>
                <a:cs typeface="Traditional Arabic" pitchFamily="18" charset="-78"/>
              </a:rPr>
              <a:t>والاخيرة</a:t>
            </a:r>
            <a:r>
              <a:rPr lang="ar-SA" sz="2800" dirty="0" smtClean="0">
                <a:latin typeface="Traditional Arabic" pitchFamily="18" charset="-78"/>
                <a:cs typeface="Traditional Arabic" pitchFamily="18" charset="-78"/>
              </a:rPr>
              <a:t> للكلمة مثلا.</a:t>
            </a:r>
          </a:p>
          <a:p>
            <a:pPr>
              <a:buFont typeface="Arial" pitchFamily="34" charset="0"/>
              <a:buChar char="•"/>
            </a:pPr>
            <a:r>
              <a:rPr lang="ar-SA" sz="2800" dirty="0" smtClean="0">
                <a:latin typeface="Traditional Arabic" pitchFamily="18" charset="-78"/>
                <a:cs typeface="Traditional Arabic" pitchFamily="18" charset="-78"/>
              </a:rPr>
              <a:t>العاب </a:t>
            </a:r>
            <a:r>
              <a:rPr lang="ar-SA" sz="2800" dirty="0" err="1" smtClean="0">
                <a:latin typeface="Traditional Arabic" pitchFamily="18" charset="-78"/>
                <a:cs typeface="Traditional Arabic" pitchFamily="18" charset="-78"/>
              </a:rPr>
              <a:t>سجع </a:t>
            </a:r>
            <a:r>
              <a:rPr lang="ar-SA" sz="2800" dirty="0" smtClean="0">
                <a:latin typeface="Traditional Arabic" pitchFamily="18" charset="-78"/>
                <a:cs typeface="Traditional Arabic" pitchFamily="18" charset="-78"/>
              </a:rPr>
              <a:t>(حتى لو لم يكن للكلمات معنى معين</a:t>
            </a:r>
            <a:r>
              <a:rPr lang="ar-SA" sz="2800" dirty="0" err="1" smtClean="0">
                <a:latin typeface="Traditional Arabic" pitchFamily="18" charset="-78"/>
                <a:cs typeface="Traditional Arabic" pitchFamily="18" charset="-78"/>
              </a:rPr>
              <a:t>).</a:t>
            </a:r>
            <a:endParaRPr lang="ar-SA" sz="2800" dirty="0" smtClean="0">
              <a:latin typeface="Traditional Arabic" pitchFamily="18" charset="-78"/>
              <a:cs typeface="Traditional Arabic" pitchFamily="18" charset="-78"/>
            </a:endParaRPr>
          </a:p>
          <a:p>
            <a:pPr>
              <a:buFont typeface="Arial" pitchFamily="34" charset="0"/>
              <a:buChar char="•"/>
            </a:pPr>
            <a:r>
              <a:rPr lang="ar-SA" sz="2800" dirty="0" smtClean="0">
                <a:latin typeface="Traditional Arabic" pitchFamily="18" charset="-78"/>
                <a:cs typeface="Traditional Arabic" pitchFamily="18" charset="-78"/>
              </a:rPr>
              <a:t>العاب حركة  غنائية مع تسمية اسماء الحروف.</a:t>
            </a:r>
          </a:p>
          <a:p>
            <a:pPr>
              <a:buFont typeface="Arial" pitchFamily="34" charset="0"/>
              <a:buChar char="•"/>
            </a:pPr>
            <a:r>
              <a:rPr lang="ar-SA" sz="2800" dirty="0" smtClean="0">
                <a:latin typeface="Traditional Arabic" pitchFamily="18" charset="-78"/>
                <a:cs typeface="Traditional Arabic" pitchFamily="18" charset="-78"/>
              </a:rPr>
              <a:t>ابتكار العاب اجتماعية لغوية مثل بطاقات </a:t>
            </a:r>
            <a:r>
              <a:rPr lang="ar-SA" sz="2800" dirty="0" err="1" smtClean="0">
                <a:latin typeface="Traditional Arabic" pitchFamily="18" charset="-78"/>
                <a:cs typeface="Traditional Arabic" pitchFamily="18" charset="-78"/>
              </a:rPr>
              <a:t>لموجموعة</a:t>
            </a:r>
            <a:r>
              <a:rPr lang="ar-SA" sz="2800" dirty="0" smtClean="0">
                <a:latin typeface="Traditional Arabic" pitchFamily="18" charset="-78"/>
                <a:cs typeface="Traditional Arabic" pitchFamily="18" charset="-78"/>
              </a:rPr>
              <a:t> صغيرة على الطاولة</a:t>
            </a:r>
          </a:p>
          <a:p>
            <a:pPr>
              <a:buFont typeface="Arial" pitchFamily="34" charset="0"/>
              <a:buChar char="•"/>
            </a:pPr>
            <a:r>
              <a:rPr lang="ar-SA" sz="2800" dirty="0" smtClean="0">
                <a:latin typeface="Traditional Arabic" pitchFamily="18" charset="-78"/>
                <a:cs typeface="Traditional Arabic" pitchFamily="18" charset="-78"/>
              </a:rPr>
              <a:t>العاب حاسوب لغوية.</a:t>
            </a:r>
          </a:p>
          <a:p>
            <a:pPr>
              <a:buFont typeface="Arial" pitchFamily="34" charset="0"/>
              <a:buChar char="•"/>
            </a:pPr>
            <a:r>
              <a:rPr lang="ar-SA" sz="2800" dirty="0" smtClean="0">
                <a:latin typeface="Traditional Arabic" pitchFamily="18" charset="-78"/>
                <a:cs typeface="Traditional Arabic" pitchFamily="18" charset="-78"/>
              </a:rPr>
              <a:t>عرض الطفل على كتب ومجلات وكراريس عمل.</a:t>
            </a:r>
          </a:p>
          <a:p>
            <a:pPr>
              <a:buFont typeface="Arial" pitchFamily="34" charset="0"/>
              <a:buChar char="•"/>
            </a:pPr>
            <a:endParaRPr lang="ar-SA" sz="2800" dirty="0" smtClean="0">
              <a:latin typeface="Traditional Arabic" pitchFamily="18" charset="-78"/>
              <a:cs typeface="Traditional Arabic" pitchFamily="18" charset="-78"/>
            </a:endParaRPr>
          </a:p>
          <a:p>
            <a:pPr>
              <a:buFont typeface="Arial" pitchFamily="34" charset="0"/>
              <a:buChar char="•"/>
            </a:pPr>
            <a:endParaRPr lang="ar-SA" sz="2800" dirty="0" smtClean="0">
              <a:latin typeface="Traditional Arabic" pitchFamily="18" charset="-78"/>
              <a:cs typeface="Traditional Arabic" pitchFamily="18" charset="-78"/>
            </a:endParaRPr>
          </a:p>
          <a:p>
            <a:pPr>
              <a:buFont typeface="Arial" pitchFamily="34" charset="0"/>
              <a:buChar char="•"/>
            </a:pPr>
            <a:endParaRPr lang="ar-SA"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6" name="مربع نص 5"/>
          <p:cNvSpPr txBox="1"/>
          <p:nvPr/>
        </p:nvSpPr>
        <p:spPr>
          <a:xfrm>
            <a:off x="1475656" y="1412776"/>
            <a:ext cx="5976664" cy="800219"/>
          </a:xfrm>
          <a:prstGeom prst="rect">
            <a:avLst/>
          </a:prstGeom>
          <a:noFill/>
        </p:spPr>
        <p:txBody>
          <a:bodyPr wrap="square" rtlCol="1">
            <a:spAutoFit/>
          </a:bodyPr>
          <a:lstStyle/>
          <a:p>
            <a:endParaRPr lang="ar-SA" sz="2800" dirty="0" smtClean="0">
              <a:latin typeface="Traditional Arabic" pitchFamily="18" charset="-78"/>
              <a:cs typeface="Traditional Arabic" pitchFamily="18" charset="-78"/>
            </a:endParaRPr>
          </a:p>
          <a:p>
            <a:pPr>
              <a:buFont typeface="Arial" pitchFamily="34" charset="0"/>
              <a:buChar char="•"/>
            </a:pPr>
            <a:endParaRPr lang="ar-SA" dirty="0" smtClean="0"/>
          </a:p>
        </p:txBody>
      </p:sp>
      <p:sp>
        <p:nvSpPr>
          <p:cNvPr id="7" name="مربع نص 6"/>
          <p:cNvSpPr txBox="1"/>
          <p:nvPr/>
        </p:nvSpPr>
        <p:spPr>
          <a:xfrm>
            <a:off x="467544" y="1340768"/>
            <a:ext cx="7848872" cy="4339650"/>
          </a:xfrm>
          <a:prstGeom prst="rect">
            <a:avLst/>
          </a:prstGeom>
          <a:noFill/>
        </p:spPr>
        <p:txBody>
          <a:bodyPr wrap="square" rtlCol="1">
            <a:spAutoFit/>
          </a:bodyPr>
          <a:lstStyle/>
          <a:p>
            <a:pPr algn="ctr"/>
            <a:r>
              <a:rPr lang="ar-SA" sz="2400" b="1" u="sng" dirty="0" smtClean="0">
                <a:solidFill>
                  <a:srgbClr val="FF0000"/>
                </a:solidFill>
              </a:rPr>
              <a:t>معرفة الحروف وسير تطورها</a:t>
            </a:r>
          </a:p>
          <a:p>
            <a:endParaRPr lang="ar-SA" dirty="0" smtClean="0"/>
          </a:p>
          <a:p>
            <a:r>
              <a:rPr lang="ar-SA" dirty="0" smtClean="0"/>
              <a:t>_ الحرف باللغة لديه 4 </a:t>
            </a:r>
            <a:r>
              <a:rPr lang="ar-SA" dirty="0" err="1" smtClean="0"/>
              <a:t>فونيمات</a:t>
            </a:r>
            <a:r>
              <a:rPr lang="ar-SA" dirty="0" smtClean="0"/>
              <a:t> مثلا حرف الدال اسمه دال </a:t>
            </a:r>
            <a:r>
              <a:rPr lang="ar-SA" dirty="0" err="1" smtClean="0"/>
              <a:t>ويلفظ </a:t>
            </a:r>
            <a:r>
              <a:rPr lang="ar-SA" dirty="0" smtClean="0"/>
              <a:t>(</a:t>
            </a:r>
            <a:r>
              <a:rPr lang="ar-SA" dirty="0" err="1" smtClean="0"/>
              <a:t>دْ</a:t>
            </a:r>
            <a:r>
              <a:rPr lang="ar-SA" dirty="0" smtClean="0"/>
              <a:t> </a:t>
            </a:r>
            <a:r>
              <a:rPr lang="ar-SA" dirty="0" err="1" smtClean="0"/>
              <a:t>دَ</a:t>
            </a:r>
            <a:r>
              <a:rPr lang="ar-SA" dirty="0" smtClean="0"/>
              <a:t> </a:t>
            </a:r>
            <a:r>
              <a:rPr lang="ar-SA" dirty="0" err="1" smtClean="0"/>
              <a:t>دِ</a:t>
            </a:r>
            <a:r>
              <a:rPr lang="ar-SA" dirty="0" smtClean="0"/>
              <a:t> </a:t>
            </a:r>
            <a:r>
              <a:rPr lang="ar-SA" dirty="0" err="1" smtClean="0"/>
              <a:t>دُ)</a:t>
            </a:r>
            <a:endParaRPr lang="ar-SA" dirty="0" smtClean="0"/>
          </a:p>
          <a:p>
            <a:r>
              <a:rPr lang="ar-SA" dirty="0" smtClean="0"/>
              <a:t>وهناك عدة وجهات نظر في تعليم اسم </a:t>
            </a:r>
            <a:r>
              <a:rPr lang="ar-SA" dirty="0" err="1" smtClean="0"/>
              <a:t>الحرف (دال </a:t>
            </a:r>
            <a:r>
              <a:rPr lang="ar-SA" dirty="0" smtClean="0"/>
              <a:t>)لان الكبار والبالغين يسمون الحرف باسمه وفي نفس الوقت على الطفل تمييز </a:t>
            </a:r>
            <a:r>
              <a:rPr lang="ar-SA" dirty="0" err="1" smtClean="0"/>
              <a:t>فونيما</a:t>
            </a:r>
            <a:r>
              <a:rPr lang="ar-SA" dirty="0" smtClean="0"/>
              <a:t> الحرف او </a:t>
            </a:r>
            <a:r>
              <a:rPr lang="ar-SA" dirty="0" err="1" smtClean="0"/>
              <a:t>صوته </a:t>
            </a:r>
            <a:r>
              <a:rPr lang="ar-SA" dirty="0" smtClean="0"/>
              <a:t>( </a:t>
            </a:r>
            <a:r>
              <a:rPr lang="ar-SA" dirty="0" err="1" smtClean="0"/>
              <a:t>دْ</a:t>
            </a:r>
            <a:r>
              <a:rPr lang="ar-SA" dirty="0" smtClean="0"/>
              <a:t> </a:t>
            </a:r>
            <a:r>
              <a:rPr lang="ar-SA" dirty="0" err="1" smtClean="0"/>
              <a:t>)</a:t>
            </a:r>
            <a:endParaRPr lang="ar-SA" dirty="0" smtClean="0"/>
          </a:p>
          <a:p>
            <a:endParaRPr lang="ar-SA" dirty="0" smtClean="0"/>
          </a:p>
          <a:p>
            <a:pPr>
              <a:buFontTx/>
              <a:buChar char="-"/>
            </a:pPr>
            <a:r>
              <a:rPr lang="ar-SA" dirty="0" smtClean="0"/>
              <a:t>يجب التركيز </a:t>
            </a:r>
            <a:r>
              <a:rPr lang="ar-SA" dirty="0" err="1" smtClean="0"/>
              <a:t>على </a:t>
            </a:r>
            <a:r>
              <a:rPr lang="ar-SA" dirty="0" smtClean="0"/>
              <a:t>(حروف تتشابه بالشكل، </a:t>
            </a:r>
            <a:r>
              <a:rPr lang="ar-SA" dirty="0" err="1" smtClean="0"/>
              <a:t>وباللفظ </a:t>
            </a:r>
            <a:r>
              <a:rPr lang="ar-SA" dirty="0" smtClean="0"/>
              <a:t>، والحروف التي تشكل اصوات غير مألوفة للطفل، والحروف التي تُكتب </a:t>
            </a:r>
            <a:r>
              <a:rPr lang="ar-SA" dirty="0" err="1" smtClean="0"/>
              <a:t>باكثر</a:t>
            </a:r>
            <a:r>
              <a:rPr lang="ar-SA" dirty="0" smtClean="0"/>
              <a:t> من شكل</a:t>
            </a:r>
            <a:r>
              <a:rPr lang="ar-SA" dirty="0" err="1" smtClean="0"/>
              <a:t>).</a:t>
            </a:r>
            <a:endParaRPr lang="ar-SA" dirty="0" smtClean="0"/>
          </a:p>
          <a:p>
            <a:pPr>
              <a:buFontTx/>
              <a:buChar char="-"/>
            </a:pPr>
            <a:endParaRPr lang="ar-SA" dirty="0" smtClean="0"/>
          </a:p>
          <a:p>
            <a:pPr>
              <a:buFontTx/>
              <a:buChar char="-"/>
            </a:pPr>
            <a:r>
              <a:rPr lang="ar-SA" dirty="0" smtClean="0"/>
              <a:t> هنالك علاقة متينة بين معرفة الحروف وقدرة الطالب على القراءة والكتابة.</a:t>
            </a:r>
          </a:p>
          <a:p>
            <a:pPr>
              <a:buFontTx/>
              <a:buChar char="-"/>
            </a:pPr>
            <a:endParaRPr lang="ar-SA" dirty="0" smtClean="0"/>
          </a:p>
          <a:p>
            <a:pPr>
              <a:buFontTx/>
              <a:buChar char="-"/>
            </a:pPr>
            <a:r>
              <a:rPr lang="ar-SA" dirty="0" smtClean="0"/>
              <a:t>الكتابة المشكلة وغير المشكلة: كلاهما صحيح ولكن يجب كشف الطفل على الحروف المشكلة مع ان الحروف الغير مشكلة ايضا تندرج تحت الكتابة السليمة في اللغة.</a:t>
            </a:r>
          </a:p>
          <a:p>
            <a:endParaRPr lang="ar-SA"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6" name="مربع نص 5"/>
          <p:cNvSpPr txBox="1"/>
          <p:nvPr/>
        </p:nvSpPr>
        <p:spPr>
          <a:xfrm>
            <a:off x="1475656" y="1412776"/>
            <a:ext cx="5976664" cy="800219"/>
          </a:xfrm>
          <a:prstGeom prst="rect">
            <a:avLst/>
          </a:prstGeom>
          <a:noFill/>
        </p:spPr>
        <p:txBody>
          <a:bodyPr wrap="square" rtlCol="1">
            <a:spAutoFit/>
          </a:bodyPr>
          <a:lstStyle/>
          <a:p>
            <a:endParaRPr lang="ar-SA" sz="2800" dirty="0" smtClean="0">
              <a:latin typeface="Traditional Arabic" pitchFamily="18" charset="-78"/>
              <a:cs typeface="Traditional Arabic" pitchFamily="18" charset="-78"/>
            </a:endParaRPr>
          </a:p>
          <a:p>
            <a:pPr>
              <a:buFont typeface="Arial" pitchFamily="34" charset="0"/>
              <a:buChar char="•"/>
            </a:pPr>
            <a:endParaRPr lang="ar-SA" dirty="0" smtClean="0"/>
          </a:p>
        </p:txBody>
      </p:sp>
      <p:sp>
        <p:nvSpPr>
          <p:cNvPr id="7" name="مربع نص 6"/>
          <p:cNvSpPr txBox="1"/>
          <p:nvPr/>
        </p:nvSpPr>
        <p:spPr>
          <a:xfrm>
            <a:off x="467544" y="1124744"/>
            <a:ext cx="7848872" cy="3877985"/>
          </a:xfrm>
          <a:prstGeom prst="rect">
            <a:avLst/>
          </a:prstGeom>
          <a:noFill/>
        </p:spPr>
        <p:txBody>
          <a:bodyPr wrap="square" rtlCol="1">
            <a:spAutoFit/>
          </a:bodyPr>
          <a:lstStyle/>
          <a:p>
            <a:pPr algn="ctr"/>
            <a:r>
              <a:rPr lang="ar-SA" sz="2400" b="1" u="sng" dirty="0" smtClean="0">
                <a:solidFill>
                  <a:srgbClr val="FF0000"/>
                </a:solidFill>
              </a:rPr>
              <a:t>سلم تطور الكتابة </a:t>
            </a:r>
            <a:r>
              <a:rPr lang="ar-SA" sz="2400" b="1" u="sng" dirty="0" err="1" smtClean="0">
                <a:solidFill>
                  <a:srgbClr val="FF0000"/>
                </a:solidFill>
              </a:rPr>
              <a:t>للاطفال</a:t>
            </a:r>
            <a:r>
              <a:rPr lang="ar-SA" sz="2400" b="1" u="sng" dirty="0" smtClean="0">
                <a:solidFill>
                  <a:srgbClr val="FF0000"/>
                </a:solidFill>
              </a:rPr>
              <a:t> </a:t>
            </a:r>
          </a:p>
          <a:p>
            <a:pPr algn="ctr"/>
            <a:endParaRPr lang="ar-SA" sz="2400" b="1" u="sng" dirty="0" smtClean="0">
              <a:solidFill>
                <a:srgbClr val="FF0000"/>
              </a:solidFill>
            </a:endParaRPr>
          </a:p>
          <a:p>
            <a:endParaRPr lang="ar-SA" dirty="0" smtClean="0"/>
          </a:p>
          <a:p>
            <a:endParaRPr lang="ar-SA" dirty="0" smtClean="0"/>
          </a:p>
          <a:p>
            <a:pPr marL="342900" indent="-342900">
              <a:buAutoNum type="arabicParenR"/>
            </a:pPr>
            <a:r>
              <a:rPr lang="ar-SA" dirty="0" smtClean="0"/>
              <a:t>خربشة غير تمثيلية: </a:t>
            </a:r>
            <a:r>
              <a:rPr lang="ar-SA" dirty="0" err="1" smtClean="0"/>
              <a:t>خربشات</a:t>
            </a:r>
            <a:r>
              <a:rPr lang="ar-SA" dirty="0" smtClean="0"/>
              <a:t> لا علاقة لها بالكتابة</a:t>
            </a:r>
          </a:p>
          <a:p>
            <a:pPr marL="342900" indent="-342900">
              <a:buAutoNum type="arabicParenR"/>
            </a:pPr>
            <a:endParaRPr lang="ar-SA" dirty="0" smtClean="0"/>
          </a:p>
          <a:p>
            <a:pPr marL="342900" indent="-342900">
              <a:buAutoNum type="arabicParenR"/>
            </a:pPr>
            <a:r>
              <a:rPr lang="ar-SA" dirty="0" smtClean="0"/>
              <a:t>شبه </a:t>
            </a:r>
            <a:r>
              <a:rPr lang="ar-SA" dirty="0" err="1" smtClean="0"/>
              <a:t>التكابة</a:t>
            </a:r>
            <a:r>
              <a:rPr lang="ar-SA" dirty="0" smtClean="0"/>
              <a:t>: شبه كلمة وشبه نص</a:t>
            </a:r>
          </a:p>
          <a:p>
            <a:pPr marL="342900" indent="-342900">
              <a:buAutoNum type="arabicParenR"/>
            </a:pPr>
            <a:endParaRPr lang="ar-SA" dirty="0" smtClean="0"/>
          </a:p>
          <a:p>
            <a:pPr marL="342900" indent="-342900">
              <a:buAutoNum type="arabicParenR"/>
            </a:pPr>
            <a:r>
              <a:rPr lang="ar-SA" dirty="0" smtClean="0"/>
              <a:t>حروف عشوائية: وهي كتابة حروف تشبه الحروف العربية وتكون مشوشة</a:t>
            </a:r>
          </a:p>
          <a:p>
            <a:pPr marL="342900" indent="-342900">
              <a:buAutoNum type="arabicParenR"/>
            </a:pPr>
            <a:endParaRPr lang="ar-SA" dirty="0" smtClean="0"/>
          </a:p>
          <a:p>
            <a:pPr marL="342900" indent="-342900">
              <a:buAutoNum type="arabicParenR"/>
            </a:pPr>
            <a:r>
              <a:rPr lang="ar-SA" dirty="0" smtClean="0"/>
              <a:t>الكتابة الصوتية: حسب ما يسمع الطفل مثلا كتابة زهرا    وليس زهرة</a:t>
            </a:r>
          </a:p>
          <a:p>
            <a:pPr marL="342900" indent="-342900">
              <a:buAutoNum type="arabicParenR"/>
            </a:pPr>
            <a:endParaRPr lang="ar-SA" dirty="0" smtClean="0"/>
          </a:p>
          <a:p>
            <a:pPr marL="342900" indent="-342900">
              <a:buAutoNum type="arabicParenR"/>
            </a:pPr>
            <a:r>
              <a:rPr lang="ar-SA" dirty="0" err="1" smtClean="0"/>
              <a:t>كآتابة</a:t>
            </a:r>
            <a:r>
              <a:rPr lang="ar-SA" dirty="0" smtClean="0"/>
              <a:t> </a:t>
            </a:r>
            <a:r>
              <a:rPr lang="ar-SA" dirty="0" err="1" smtClean="0"/>
              <a:t>أورتوجرافية</a:t>
            </a:r>
            <a:r>
              <a:rPr lang="ar-SA" dirty="0" smtClean="0"/>
              <a:t>: وهي الكتابة الصحيحة املائيا</a:t>
            </a:r>
            <a:r>
              <a:rPr lang="ar-SA" b="1" dirty="0" smtClean="0"/>
              <a:t>.</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6" name="مربع نص 5"/>
          <p:cNvSpPr txBox="1"/>
          <p:nvPr/>
        </p:nvSpPr>
        <p:spPr>
          <a:xfrm>
            <a:off x="1475656" y="1412776"/>
            <a:ext cx="5976664" cy="800219"/>
          </a:xfrm>
          <a:prstGeom prst="rect">
            <a:avLst/>
          </a:prstGeom>
          <a:noFill/>
        </p:spPr>
        <p:txBody>
          <a:bodyPr wrap="square" rtlCol="1">
            <a:spAutoFit/>
          </a:bodyPr>
          <a:lstStyle/>
          <a:p>
            <a:endParaRPr lang="ar-SA" sz="2800" dirty="0" smtClean="0">
              <a:latin typeface="Traditional Arabic" pitchFamily="18" charset="-78"/>
              <a:cs typeface="Traditional Arabic" pitchFamily="18" charset="-78"/>
            </a:endParaRPr>
          </a:p>
          <a:p>
            <a:pPr>
              <a:buFont typeface="Arial" pitchFamily="34" charset="0"/>
              <a:buChar char="•"/>
            </a:pPr>
            <a:endParaRPr lang="ar-SA" dirty="0" smtClean="0"/>
          </a:p>
        </p:txBody>
      </p:sp>
      <p:sp>
        <p:nvSpPr>
          <p:cNvPr id="7" name="مربع نص 6"/>
          <p:cNvSpPr txBox="1"/>
          <p:nvPr/>
        </p:nvSpPr>
        <p:spPr>
          <a:xfrm>
            <a:off x="467544" y="1124744"/>
            <a:ext cx="7848872" cy="4708981"/>
          </a:xfrm>
          <a:prstGeom prst="rect">
            <a:avLst/>
          </a:prstGeom>
          <a:noFill/>
        </p:spPr>
        <p:txBody>
          <a:bodyPr wrap="square" rtlCol="1">
            <a:spAutoFit/>
          </a:bodyPr>
          <a:lstStyle/>
          <a:p>
            <a:pPr algn="ctr"/>
            <a:r>
              <a:rPr lang="ar-SA" sz="2400" b="1" u="sng" dirty="0" smtClean="0">
                <a:solidFill>
                  <a:srgbClr val="FF0000"/>
                </a:solidFill>
              </a:rPr>
              <a:t>تطور قراءة الكلمات</a:t>
            </a:r>
          </a:p>
          <a:p>
            <a:pPr algn="ctr"/>
            <a:endParaRPr lang="ar-SA" sz="2400" b="1" u="sng" dirty="0" smtClean="0">
              <a:solidFill>
                <a:srgbClr val="FF0000"/>
              </a:solidFill>
            </a:endParaRPr>
          </a:p>
          <a:p>
            <a:endParaRPr lang="ar-SA" sz="2400" dirty="0" smtClean="0"/>
          </a:p>
          <a:p>
            <a:pPr marL="342900" indent="-342900">
              <a:buAutoNum type="arabicParenR"/>
            </a:pPr>
            <a:r>
              <a:rPr lang="ar-SA" sz="2400" dirty="0" smtClean="0"/>
              <a:t>القراءة التصويرية: وتكون من خلال انكشاف الطفل المتكرر لنفس الكلمة بواسطة البالغ مثل اسم الطفل كلمتي بابا </a:t>
            </a:r>
            <a:r>
              <a:rPr lang="ar-SA" sz="2400" dirty="0" err="1" smtClean="0"/>
              <a:t>وماما......</a:t>
            </a:r>
            <a:endParaRPr lang="ar-SA" sz="2400" dirty="0" smtClean="0"/>
          </a:p>
          <a:p>
            <a:pPr marL="342900" indent="-342900">
              <a:buAutoNum type="arabicParenR"/>
            </a:pPr>
            <a:r>
              <a:rPr lang="ar-SA" sz="2400" dirty="0" smtClean="0"/>
              <a:t>القراءة الصوتية الجزئية: وهي محاولة الطفل لقراءة كلمة من خلال معرفة بعض الحروف او الحرف الاول </a:t>
            </a:r>
          </a:p>
          <a:p>
            <a:pPr marL="342900" indent="-342900">
              <a:buAutoNum type="arabicParenR"/>
            </a:pPr>
            <a:r>
              <a:rPr lang="ar-SA" sz="2400" dirty="0" smtClean="0"/>
              <a:t>القراءة الصوتية: من خلال ربط كل حروف الكلمة </a:t>
            </a:r>
            <a:r>
              <a:rPr lang="ar-SA" sz="2400" dirty="0" err="1" smtClean="0"/>
              <a:t>باصواتها</a:t>
            </a:r>
            <a:r>
              <a:rPr lang="ar-SA" sz="2400" dirty="0" smtClean="0"/>
              <a:t> ومن المهم ان يكون للطفل في هذه المرحلة وعي فونولوجي كافي.</a:t>
            </a:r>
          </a:p>
          <a:p>
            <a:pPr marL="342900" indent="-342900">
              <a:buAutoNum type="arabicParenR"/>
            </a:pPr>
            <a:r>
              <a:rPr lang="ar-SA" sz="2400" dirty="0" smtClean="0"/>
              <a:t>القراءة </a:t>
            </a:r>
            <a:r>
              <a:rPr lang="ar-SA" sz="2400" dirty="0" err="1" smtClean="0"/>
              <a:t>الأورتوجرافية</a:t>
            </a:r>
            <a:r>
              <a:rPr lang="ar-SA" sz="2400" dirty="0" smtClean="0"/>
              <a:t>: وهي القراءة في طلاقة وبسرعة من خلال التكرار للكمات، وهذه المرحلة في المدرسة.</a:t>
            </a:r>
          </a:p>
          <a:p>
            <a:pPr marL="342900" indent="-342900">
              <a:buAutoNum type="arabicParenR"/>
            </a:pPr>
            <a:endParaRPr lang="ar-SA" dirty="0" smtClean="0"/>
          </a:p>
          <a:p>
            <a:pPr marL="342900" indent="-342900">
              <a:buAutoNum type="arabicParenR"/>
            </a:pPr>
            <a:endParaRPr lang="ar-S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3073" name="Picture 1" descr="C:\Users\hosam\Pictures\خلفيات بوربوينت\`_1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مستطيل 4"/>
          <p:cNvSpPr/>
          <p:nvPr/>
        </p:nvSpPr>
        <p:spPr>
          <a:xfrm>
            <a:off x="2818158" y="2492896"/>
            <a:ext cx="384207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الكفايات</a:t>
            </a: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اللغوية</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0"/>
            <a:ext cx="9205913" cy="6904434"/>
          </a:xfrm>
          <a:prstGeom prst="rect">
            <a:avLst/>
          </a:prstGeom>
          <a:noFill/>
        </p:spPr>
      </p:pic>
      <p:sp>
        <p:nvSpPr>
          <p:cNvPr id="5" name="مستطيل 4"/>
          <p:cNvSpPr/>
          <p:nvPr/>
        </p:nvSpPr>
        <p:spPr>
          <a:xfrm>
            <a:off x="1259632" y="692696"/>
            <a:ext cx="6408712" cy="5262979"/>
          </a:xfrm>
          <a:prstGeom prst="rect">
            <a:avLst/>
          </a:prstGeom>
        </p:spPr>
        <p:txBody>
          <a:bodyPr wrap="square">
            <a:spAutoFit/>
          </a:bodyPr>
          <a:lstStyle/>
          <a:p>
            <a:endParaRPr lang="ar-SA" sz="2800" dirty="0" smtClean="0">
              <a:latin typeface="Traditional Arabic" pitchFamily="18" charset="-78"/>
              <a:cs typeface="Traditional Arabic" pitchFamily="18" charset="-78"/>
            </a:endParaRPr>
          </a:p>
          <a:p>
            <a:pPr algn="ctr"/>
            <a:r>
              <a:rPr lang="ar-SA" sz="2800" b="1" u="sng" dirty="0" err="1" smtClean="0">
                <a:solidFill>
                  <a:srgbClr val="FF0000"/>
                </a:solidFill>
                <a:latin typeface="Traditional Arabic" pitchFamily="18" charset="-78"/>
                <a:cs typeface="Traditional Arabic" pitchFamily="18" charset="-78"/>
              </a:rPr>
              <a:t>الكفايات</a:t>
            </a:r>
            <a:r>
              <a:rPr lang="ar-SA" sz="2800" b="1" u="sng" dirty="0" smtClean="0">
                <a:solidFill>
                  <a:srgbClr val="FF0000"/>
                </a:solidFill>
                <a:latin typeface="Traditional Arabic" pitchFamily="18" charset="-78"/>
                <a:cs typeface="Traditional Arabic" pitchFamily="18" charset="-78"/>
              </a:rPr>
              <a:t>  اللغوية</a:t>
            </a:r>
          </a:p>
          <a:p>
            <a:pPr algn="ctr"/>
            <a:endParaRPr lang="ar-SA" sz="2800" b="1" u="sng" dirty="0" smtClean="0">
              <a:solidFill>
                <a:srgbClr val="FF0000"/>
              </a:solidFill>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 هذا الركّب يخص الثروة اللغوية ومبنى الكلمة باللغة العربية المحكية ومرادفتها في اللغة العربية المِعيارية، طبعًا تنمية الثروة اللغوية، خصوصًا في اللغة العربية في ظل </a:t>
            </a:r>
            <a:r>
              <a:rPr lang="ar-SA" sz="2800" dirty="0" err="1" smtClean="0">
                <a:latin typeface="Traditional Arabic" pitchFamily="18" charset="-78"/>
                <a:cs typeface="Traditional Arabic" pitchFamily="18" charset="-78"/>
              </a:rPr>
              <a:t>الإزدواجيّة</a:t>
            </a:r>
            <a:r>
              <a:rPr lang="ar-SA" sz="2800" dirty="0" smtClean="0">
                <a:latin typeface="Traditional Arabic" pitchFamily="18" charset="-78"/>
                <a:cs typeface="Traditional Arabic" pitchFamily="18" charset="-78"/>
              </a:rPr>
              <a:t> اللغوية، يتطلب التعامل مع الكتاب واللغة المكتوبة وتوعية الطفل </a:t>
            </a:r>
            <a:r>
              <a:rPr lang="ar-SA" sz="2800" dirty="0" err="1" smtClean="0">
                <a:latin typeface="Traditional Arabic" pitchFamily="18" charset="-78"/>
                <a:cs typeface="Traditional Arabic" pitchFamily="18" charset="-78"/>
              </a:rPr>
              <a:t>للإزدواجية</a:t>
            </a:r>
            <a:r>
              <a:rPr lang="ar-SA" sz="2800" dirty="0" smtClean="0">
                <a:latin typeface="Traditional Arabic" pitchFamily="18" charset="-78"/>
                <a:cs typeface="Traditional Arabic" pitchFamily="18" charset="-78"/>
              </a:rPr>
              <a:t> اللغوية واستعمالات كل منظومة </a:t>
            </a:r>
            <a:r>
              <a:rPr lang="ar-SA" sz="2800" dirty="0" err="1" smtClean="0">
                <a:latin typeface="Traditional Arabic" pitchFamily="18" charset="-78"/>
                <a:cs typeface="Traditional Arabic" pitchFamily="18" charset="-78"/>
              </a:rPr>
              <a:t>لغوية </a:t>
            </a:r>
            <a:r>
              <a:rPr lang="ar-SA" sz="2800" dirty="0" smtClean="0">
                <a:latin typeface="Traditional Arabic" pitchFamily="18" charset="-78"/>
                <a:cs typeface="Traditional Arabic" pitchFamily="18" charset="-78"/>
              </a:rPr>
              <a:t>، إن كانت محكية او مكتوبة، في سياقات عدة كالخطاب والمحادثة </a:t>
            </a:r>
            <a:r>
              <a:rPr lang="ar-SA" sz="2800" dirty="0" err="1" smtClean="0">
                <a:latin typeface="Traditional Arabic" pitchFamily="18" charset="-78"/>
                <a:cs typeface="Traditional Arabic" pitchFamily="18" charset="-78"/>
              </a:rPr>
              <a:t>اليومية </a:t>
            </a:r>
            <a:r>
              <a:rPr lang="ar-SA" sz="2800" dirty="0" smtClean="0">
                <a:latin typeface="Traditional Arabic" pitchFamily="18" charset="-78"/>
                <a:cs typeface="Traditional Arabic" pitchFamily="18" charset="-78"/>
              </a:rPr>
              <a:t>، القصة الخيالية، طرح أسئلة، التحدث باللغة المعيارية </a:t>
            </a:r>
            <a:r>
              <a:rPr lang="ar-SA" sz="2800" dirty="0" err="1" smtClean="0">
                <a:latin typeface="Traditional Arabic" pitchFamily="18" charset="-78"/>
                <a:cs typeface="Traditional Arabic" pitchFamily="18" charset="-78"/>
              </a:rPr>
              <a:t>وغيرها..</a:t>
            </a:r>
            <a:endParaRPr lang="ar-SA" sz="2800" dirty="0" smtClean="0">
              <a:latin typeface="Traditional Arabic" pitchFamily="18" charset="-78"/>
              <a:cs typeface="Traditional Arabic" pitchFamily="18" charset="-78"/>
            </a:endParaRPr>
          </a:p>
          <a:p>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0"/>
            <a:ext cx="9205913" cy="6904434"/>
          </a:xfrm>
          <a:prstGeom prst="rect">
            <a:avLst/>
          </a:prstGeom>
          <a:noFill/>
        </p:spPr>
      </p:pic>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SA" b="1" u="sng" dirty="0" smtClean="0">
                <a:solidFill>
                  <a:schemeClr val="tx1">
                    <a:lumMod val="95000"/>
                    <a:lumOff val="5000"/>
                  </a:schemeClr>
                </a:solidFill>
                <a:latin typeface="Traditional Arabic" pitchFamily="18" charset="-78"/>
                <a:cs typeface="Traditional Arabic" pitchFamily="18" charset="-78"/>
              </a:rPr>
              <a:t>معرفة الحروف معرفة أسماء</a:t>
            </a:r>
          </a:p>
          <a:p>
            <a:pPr algn="ctr"/>
            <a:r>
              <a:rPr lang="ar-SA" b="1" u="sng" dirty="0" smtClean="0">
                <a:solidFill>
                  <a:srgbClr val="FF0000"/>
                </a:solidFill>
                <a:latin typeface="Traditional Arabic" pitchFamily="18" charset="-78"/>
                <a:cs typeface="Traditional Arabic" pitchFamily="18" charset="-78"/>
              </a:rPr>
              <a:t/>
            </a:r>
            <a:br>
              <a:rPr lang="ar-SA" b="1" u="sng" dirty="0" smtClean="0">
                <a:solidFill>
                  <a:srgbClr val="FF0000"/>
                </a:solidFill>
                <a:latin typeface="Traditional Arabic" pitchFamily="18" charset="-78"/>
                <a:cs typeface="Traditional Arabic" pitchFamily="18" charset="-78"/>
              </a:rPr>
            </a:br>
            <a:r>
              <a:rPr lang="ar-SA" dirty="0" smtClean="0">
                <a:latin typeface="Traditional Arabic" pitchFamily="18" charset="-78"/>
                <a:cs typeface="Traditional Arabic" pitchFamily="18" charset="-78"/>
              </a:rPr>
              <a:t>أصوات وأشكال الحروف العربية وتمييز أشكالها المختلفة بحسب موقعها في </a:t>
            </a:r>
            <a:r>
              <a:rPr lang="ar-SA" dirty="0" err="1" smtClean="0">
                <a:latin typeface="Traditional Arabic" pitchFamily="18" charset="-78"/>
                <a:cs typeface="Traditional Arabic" pitchFamily="18" charset="-78"/>
              </a:rPr>
              <a:t>الكلمة </a:t>
            </a:r>
            <a:r>
              <a:rPr lang="ar-SA" dirty="0" smtClean="0">
                <a:latin typeface="Traditional Arabic" pitchFamily="18" charset="-78"/>
                <a:cs typeface="Traditional Arabic" pitchFamily="18" charset="-78"/>
              </a:rPr>
              <a:t>– من المهم </a:t>
            </a:r>
            <a:r>
              <a:rPr lang="ar-SA" dirty="0" err="1" smtClean="0">
                <a:latin typeface="Traditional Arabic" pitchFamily="18" charset="-78"/>
                <a:cs typeface="Traditional Arabic" pitchFamily="18" charset="-78"/>
              </a:rPr>
              <a:t>ملاءمة</a:t>
            </a:r>
            <a:r>
              <a:rPr lang="ar-SA" dirty="0" smtClean="0">
                <a:latin typeface="Traditional Arabic" pitchFamily="18" charset="-78"/>
                <a:cs typeface="Traditional Arabic" pitchFamily="18" charset="-78"/>
              </a:rPr>
              <a:t> ذلك للفئة العمرية- كذلك تعريف الطفل على الصوائت المختلفة وأنواعها وتأثيرها على لفظ الكلمات </a:t>
            </a:r>
            <a:r>
              <a:rPr lang="ar-SA" dirty="0" err="1" smtClean="0">
                <a:latin typeface="Traditional Arabic" pitchFamily="18" charset="-78"/>
                <a:cs typeface="Traditional Arabic" pitchFamily="18" charset="-78"/>
              </a:rPr>
              <a:t>ومعناها.</a:t>
            </a:r>
            <a:r>
              <a:rPr lang="ar-SA" dirty="0" smtClean="0">
                <a:latin typeface="Traditional Arabic" pitchFamily="18" charset="-78"/>
                <a:cs typeface="Traditional Arabic" pitchFamily="18" charset="-78"/>
              </a:rPr>
              <a:t> جميع المركّبات السابقة ضرورية وأساسية لتنمية مهارات التنوّر اللغوي في فترة الطفولة </a:t>
            </a:r>
            <a:r>
              <a:rPr lang="ar-SA" dirty="0" err="1" smtClean="0">
                <a:latin typeface="Traditional Arabic" pitchFamily="18" charset="-78"/>
                <a:cs typeface="Traditional Arabic" pitchFamily="18" charset="-78"/>
              </a:rPr>
              <a:t>المبكرة </a:t>
            </a:r>
            <a:r>
              <a:rPr lang="ar-SA" dirty="0" smtClean="0">
                <a:latin typeface="Traditional Arabic" pitchFamily="18" charset="-78"/>
                <a:cs typeface="Traditional Arabic" pitchFamily="18" charset="-78"/>
              </a:rPr>
              <a:t>، المركّبين الأولين مهمان للتطوير </a:t>
            </a:r>
            <a:r>
              <a:rPr lang="ar-SA" dirty="0" err="1" smtClean="0">
                <a:latin typeface="Traditional Arabic" pitchFamily="18" charset="-78"/>
                <a:cs typeface="Traditional Arabic" pitchFamily="18" charset="-78"/>
              </a:rPr>
              <a:t>وتمنية</a:t>
            </a:r>
            <a:r>
              <a:rPr lang="ar-SA" dirty="0" smtClean="0">
                <a:latin typeface="Traditional Arabic" pitchFamily="18" charset="-78"/>
                <a:cs typeface="Traditional Arabic" pitchFamily="18" charset="-78"/>
              </a:rPr>
              <a:t> أُسس القراءة وفهم المقروء </a:t>
            </a:r>
            <a:r>
              <a:rPr lang="ar-SA" dirty="0" err="1" smtClean="0">
                <a:latin typeface="Traditional Arabic" pitchFamily="18" charset="-78"/>
                <a:cs typeface="Traditional Arabic" pitchFamily="18" charset="-78"/>
              </a:rPr>
              <a:t>والمسموع </a:t>
            </a:r>
            <a:r>
              <a:rPr lang="ar-SA" dirty="0" smtClean="0">
                <a:latin typeface="Traditional Arabic" pitchFamily="18" charset="-78"/>
                <a:cs typeface="Traditional Arabic" pitchFamily="18" charset="-78"/>
              </a:rPr>
              <a:t>( أي المفهوم الواسع للتنوّر اللغوي) أما المركّبين الأخيرين فهما مهمان لاكتساب مهارات القراءة </a:t>
            </a:r>
            <a:r>
              <a:rPr lang="ar-SA" dirty="0" err="1" smtClean="0">
                <a:latin typeface="Traditional Arabic" pitchFamily="18" charset="-78"/>
                <a:cs typeface="Traditional Arabic" pitchFamily="18" charset="-78"/>
              </a:rPr>
              <a:t>والكتابة </a:t>
            </a:r>
            <a:r>
              <a:rPr lang="ar-SA" dirty="0" smtClean="0">
                <a:latin typeface="Traditional Arabic" pitchFamily="18" charset="-78"/>
                <a:cs typeface="Traditional Arabic" pitchFamily="18" charset="-78"/>
              </a:rPr>
              <a:t>( أي المفهوم الضيّق للتنوّر اللغوي</a:t>
            </a:r>
            <a:r>
              <a:rPr lang="ar-SA" dirty="0" err="1" smtClean="0">
                <a:latin typeface="Traditional Arabic" pitchFamily="18" charset="-78"/>
                <a:cs typeface="Traditional Arabic" pitchFamily="18" charset="-78"/>
              </a:rPr>
              <a:t>).</a:t>
            </a:r>
            <a:endParaRPr lang="ar-SA" dirty="0" smtClean="0">
              <a:latin typeface="Traditional Arabic" pitchFamily="18" charset="-78"/>
              <a:cs typeface="Traditional Arabic" pitchFamily="18" charset="-78"/>
            </a:endParaRP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فوق، تحت، بجانب</a:t>
            </a:r>
            <a:endParaRPr lang="ar-SA" dirty="0"/>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0"/>
            <a:ext cx="9205913" cy="6904434"/>
          </a:xfrm>
          <a:prstGeom prst="rect">
            <a:avLst/>
          </a:prstGeom>
          <a:noFill/>
        </p:spPr>
      </p:pic>
      <p:sp>
        <p:nvSpPr>
          <p:cNvPr id="5" name="مستطيل 4"/>
          <p:cNvSpPr/>
          <p:nvPr/>
        </p:nvSpPr>
        <p:spPr>
          <a:xfrm>
            <a:off x="1259632" y="692696"/>
            <a:ext cx="6408712" cy="954107"/>
          </a:xfrm>
          <a:prstGeom prst="rect">
            <a:avLst/>
          </a:prstGeom>
        </p:spPr>
        <p:txBody>
          <a:bodyPr wrap="square">
            <a:spAutoFit/>
          </a:bodyPr>
          <a:lstStyle/>
          <a:p>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p>
        </p:txBody>
      </p:sp>
      <p:sp>
        <p:nvSpPr>
          <p:cNvPr id="7" name="مستطيل 6"/>
          <p:cNvSpPr/>
          <p:nvPr/>
        </p:nvSpPr>
        <p:spPr>
          <a:xfrm>
            <a:off x="899592" y="1988840"/>
            <a:ext cx="7200800" cy="3046988"/>
          </a:xfrm>
          <a:prstGeom prst="rect">
            <a:avLst/>
          </a:prstGeom>
        </p:spPr>
        <p:txBody>
          <a:bodyPr wrap="square">
            <a:spAutoFit/>
          </a:bodyPr>
          <a:lstStyle/>
          <a:p>
            <a:pPr algn="ct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سؤال للمعلمات المتدربات</a:t>
            </a:r>
          </a:p>
          <a:p>
            <a:pPr algn="ct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كيف يمكن تطوير </a:t>
            </a:r>
            <a:r>
              <a:rPr lang="ar-SA" sz="4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الكفايات</a:t>
            </a: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اللغوية للأطفال من خلال فعاليات </a:t>
            </a:r>
            <a:r>
              <a:rPr lang="ar-SA" sz="4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متنوعة ؟؟؟؟؟</a:t>
            </a:r>
            <a:endParaRPr lang="ar-SA"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0"/>
            <a:ext cx="9205913" cy="6904434"/>
          </a:xfrm>
          <a:prstGeom prst="rect">
            <a:avLst/>
          </a:prstGeom>
          <a:noFill/>
        </p:spPr>
      </p:pic>
      <p:sp>
        <p:nvSpPr>
          <p:cNvPr id="5" name="مستطيل 4"/>
          <p:cNvSpPr/>
          <p:nvPr/>
        </p:nvSpPr>
        <p:spPr>
          <a:xfrm>
            <a:off x="1259632" y="692696"/>
            <a:ext cx="6408712" cy="954107"/>
          </a:xfrm>
          <a:prstGeom prst="rect">
            <a:avLst/>
          </a:prstGeom>
        </p:spPr>
        <p:txBody>
          <a:bodyPr wrap="square">
            <a:spAutoFit/>
          </a:bodyPr>
          <a:lstStyle/>
          <a:p>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p>
        </p:txBody>
      </p:sp>
      <p:sp>
        <p:nvSpPr>
          <p:cNvPr id="6" name="مربع نص 5"/>
          <p:cNvSpPr txBox="1"/>
          <p:nvPr/>
        </p:nvSpPr>
        <p:spPr>
          <a:xfrm>
            <a:off x="1835696" y="1268760"/>
            <a:ext cx="5616624" cy="1754326"/>
          </a:xfrm>
          <a:prstGeom prst="rect">
            <a:avLst/>
          </a:prstGeom>
          <a:noFill/>
        </p:spPr>
        <p:txBody>
          <a:bodyPr wrap="square" rtlCol="1">
            <a:spAutoFit/>
          </a:bodyPr>
          <a:lstStyle/>
          <a:p>
            <a:pPr>
              <a:buFontTx/>
              <a:buChar char="-"/>
            </a:pPr>
            <a:r>
              <a:rPr lang="ar-SA" dirty="0" smtClean="0"/>
              <a:t>سماع قصص بصورة </a:t>
            </a:r>
            <a:r>
              <a:rPr lang="ar-SA" dirty="0" err="1" smtClean="0"/>
              <a:t>متكرة.</a:t>
            </a:r>
            <a:endParaRPr lang="ar-SA" dirty="0" smtClean="0"/>
          </a:p>
          <a:p>
            <a:pPr>
              <a:buFontTx/>
              <a:buChar char="-"/>
            </a:pPr>
            <a:r>
              <a:rPr lang="ar-SA" dirty="0" smtClean="0"/>
              <a:t>من خلال التعرض لبرامج تلفزيونية متنوعة.</a:t>
            </a:r>
          </a:p>
          <a:p>
            <a:pPr>
              <a:buFontTx/>
              <a:buChar char="-"/>
            </a:pPr>
            <a:r>
              <a:rPr lang="ar-SA" dirty="0" smtClean="0"/>
              <a:t>من اللغة </a:t>
            </a:r>
            <a:r>
              <a:rPr lang="ar-SA" dirty="0" err="1" smtClean="0"/>
              <a:t>المحية</a:t>
            </a:r>
            <a:r>
              <a:rPr lang="ar-SA" dirty="0" smtClean="0"/>
              <a:t> واستعمال كلمات ترادف  وما الى ذلك من خلال الكلام مع التشديد عليها.</a:t>
            </a:r>
          </a:p>
          <a:p>
            <a:pPr>
              <a:buFontTx/>
              <a:buChar char="-"/>
            </a:pPr>
            <a:r>
              <a:rPr lang="ar-SA" dirty="0" smtClean="0"/>
              <a:t> </a:t>
            </a:r>
            <a:r>
              <a:rPr lang="ar-SA" dirty="0" err="1" smtClean="0"/>
              <a:t>فعاليات </a:t>
            </a:r>
            <a:r>
              <a:rPr lang="ar-SA" dirty="0" smtClean="0"/>
              <a:t>(فوق، تحت، </a:t>
            </a:r>
            <a:r>
              <a:rPr lang="ar-SA" dirty="0" err="1" smtClean="0"/>
              <a:t>بجانب، .......)</a:t>
            </a:r>
            <a:endParaRPr lang="ar-SA" dirty="0" smtClean="0"/>
          </a:p>
          <a:p>
            <a:pPr>
              <a:buFontTx/>
              <a:buChar char="-"/>
            </a:pPr>
            <a:r>
              <a:rPr lang="ar-SA" dirty="0" smtClean="0"/>
              <a:t>بطاقات لجمل مكتوبة تنقصها حروف جر او فعل او </a:t>
            </a:r>
            <a:r>
              <a:rPr lang="ar-SA" dirty="0" err="1" smtClean="0"/>
              <a:t>صفة ......</a:t>
            </a:r>
            <a:endParaRPr lang="ar-SA"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46434"/>
            <a:ext cx="9205913" cy="6904434"/>
          </a:xfrm>
          <a:prstGeom prst="rect">
            <a:avLst/>
          </a:prstGeom>
          <a:noFill/>
        </p:spPr>
      </p:pic>
      <p:sp>
        <p:nvSpPr>
          <p:cNvPr id="5" name="مستطيل 4"/>
          <p:cNvSpPr/>
          <p:nvPr/>
        </p:nvSpPr>
        <p:spPr>
          <a:xfrm>
            <a:off x="1259632" y="692696"/>
            <a:ext cx="6408712" cy="954107"/>
          </a:xfrm>
          <a:prstGeom prst="rect">
            <a:avLst/>
          </a:prstGeom>
        </p:spPr>
        <p:txBody>
          <a:bodyPr wrap="square">
            <a:spAutoFit/>
          </a:bodyPr>
          <a:lstStyle/>
          <a:p>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p>
        </p:txBody>
      </p:sp>
      <p:sp>
        <p:nvSpPr>
          <p:cNvPr id="6" name="مربع نص 5"/>
          <p:cNvSpPr txBox="1"/>
          <p:nvPr/>
        </p:nvSpPr>
        <p:spPr>
          <a:xfrm>
            <a:off x="1115616" y="620688"/>
            <a:ext cx="6840760" cy="5078313"/>
          </a:xfrm>
          <a:prstGeom prst="rect">
            <a:avLst/>
          </a:prstGeom>
          <a:noFill/>
        </p:spPr>
        <p:txBody>
          <a:bodyPr wrap="square" rtlCol="1">
            <a:spAutoFit/>
          </a:bodyPr>
          <a:lstStyle/>
          <a:p>
            <a:r>
              <a:rPr lang="ar-SA" b="1" u="sng" dirty="0" smtClean="0">
                <a:solidFill>
                  <a:srgbClr val="FF0000"/>
                </a:solidFill>
              </a:rPr>
              <a:t>التطور القاموسي في صف </a:t>
            </a:r>
            <a:r>
              <a:rPr lang="ar-SA" b="1" u="sng" dirty="0" err="1" smtClean="0">
                <a:solidFill>
                  <a:srgbClr val="FF0000"/>
                </a:solidFill>
              </a:rPr>
              <a:t>الروضة:</a:t>
            </a:r>
            <a:endParaRPr lang="ar-SA" b="1" u="sng" dirty="0" smtClean="0">
              <a:solidFill>
                <a:srgbClr val="FF0000"/>
              </a:solidFill>
            </a:endParaRPr>
          </a:p>
          <a:p>
            <a:r>
              <a:rPr lang="ar-SA" dirty="0" smtClean="0"/>
              <a:t>يوجد للطفل قاموسان في ذهنه</a:t>
            </a:r>
          </a:p>
          <a:p>
            <a:r>
              <a:rPr lang="ar-SA" dirty="0" smtClean="0"/>
              <a:t>1- قاموس الكلمات السهلة التي يعرفها ويلفظها.</a:t>
            </a:r>
          </a:p>
          <a:p>
            <a:r>
              <a:rPr lang="ar-SA" dirty="0" smtClean="0"/>
              <a:t>2- قاموس الكلمات الجزلة التي يفهم </a:t>
            </a:r>
            <a:r>
              <a:rPr lang="ar-SA" dirty="0" err="1" smtClean="0"/>
              <a:t>معنها</a:t>
            </a:r>
            <a:r>
              <a:rPr lang="ar-SA" dirty="0" smtClean="0"/>
              <a:t> ولا يستخدمها في كلامه.</a:t>
            </a:r>
          </a:p>
          <a:p>
            <a:r>
              <a:rPr lang="ar-SA" dirty="0" smtClean="0"/>
              <a:t>والطفل يستعمل كلمات </a:t>
            </a:r>
            <a:r>
              <a:rPr lang="ar-SA" dirty="0" err="1" smtClean="0"/>
              <a:t>المضمون </a:t>
            </a:r>
            <a:r>
              <a:rPr lang="ar-SA" dirty="0" smtClean="0"/>
              <a:t>(الصفة </a:t>
            </a:r>
            <a:r>
              <a:rPr lang="ar-SA" dirty="0" err="1" smtClean="0"/>
              <a:t>والاسماء</a:t>
            </a:r>
            <a:r>
              <a:rPr lang="ar-SA" dirty="0" smtClean="0"/>
              <a:t> </a:t>
            </a:r>
            <a:r>
              <a:rPr lang="ar-SA" dirty="0" err="1" smtClean="0"/>
              <a:t>والافعال</a:t>
            </a:r>
            <a:r>
              <a:rPr lang="ar-SA" dirty="0" smtClean="0"/>
              <a:t>) في غالبية كلامه.</a:t>
            </a:r>
          </a:p>
          <a:p>
            <a:endParaRPr lang="ar-SA" b="1" u="sng" dirty="0" smtClean="0">
              <a:solidFill>
                <a:srgbClr val="FF0000"/>
              </a:solidFill>
            </a:endParaRPr>
          </a:p>
          <a:p>
            <a:r>
              <a:rPr lang="ar-SA" b="1" u="sng" dirty="0" err="1" smtClean="0">
                <a:solidFill>
                  <a:srgbClr val="FF0000"/>
                </a:solidFill>
              </a:rPr>
              <a:t>الصرف:</a:t>
            </a:r>
            <a:endParaRPr lang="ar-SA" b="1" u="sng" dirty="0" smtClean="0">
              <a:solidFill>
                <a:srgbClr val="FF0000"/>
              </a:solidFill>
            </a:endParaRPr>
          </a:p>
          <a:p>
            <a:r>
              <a:rPr lang="ar-SA" dirty="0" smtClean="0"/>
              <a:t>وهو مهم جدا في اكتساب اللغة، </a:t>
            </a:r>
            <a:r>
              <a:rPr lang="ar-SA" dirty="0" err="1" smtClean="0"/>
              <a:t>لانها</a:t>
            </a:r>
            <a:r>
              <a:rPr lang="ar-SA" dirty="0" smtClean="0"/>
              <a:t> تساعد في اكتساب كلمات جديدة وتكوين جمل.</a:t>
            </a:r>
          </a:p>
          <a:p>
            <a:r>
              <a:rPr lang="ar-SA" dirty="0" smtClean="0"/>
              <a:t>وهي تعتمد على </a:t>
            </a:r>
            <a:r>
              <a:rPr lang="ar-SA" dirty="0" err="1" smtClean="0"/>
              <a:t>مورفيمات</a:t>
            </a:r>
            <a:r>
              <a:rPr lang="ar-SA" dirty="0" smtClean="0"/>
              <a:t> مثلا تكوين كلمة داري يستطيع الطفل فهم ما تعنيه كلمة دار وال ي وهي ياء الملكية أي انها دار </a:t>
            </a:r>
            <a:r>
              <a:rPr lang="ar-SA" dirty="0" err="1" smtClean="0"/>
              <a:t>المتحدت.</a:t>
            </a:r>
            <a:endParaRPr lang="ar-SA" dirty="0" smtClean="0"/>
          </a:p>
          <a:p>
            <a:r>
              <a:rPr lang="ar-SA" dirty="0" smtClean="0"/>
              <a:t>وتصريف الفعل مثل عمل الى فعًال عمّال أو عامل</a:t>
            </a:r>
          </a:p>
          <a:p>
            <a:endParaRPr lang="ar-SA" dirty="0" smtClean="0"/>
          </a:p>
          <a:p>
            <a:r>
              <a:rPr lang="ar-SA" b="1" u="sng" dirty="0" err="1" smtClean="0">
                <a:solidFill>
                  <a:srgbClr val="FF0000"/>
                </a:solidFill>
              </a:rPr>
              <a:t>النحو:</a:t>
            </a:r>
            <a:endParaRPr lang="ar-SA" b="1" u="sng" dirty="0" smtClean="0">
              <a:solidFill>
                <a:srgbClr val="FF0000"/>
              </a:solidFill>
            </a:endParaRPr>
          </a:p>
          <a:p>
            <a:r>
              <a:rPr lang="ar-SA" dirty="0" smtClean="0"/>
              <a:t>وهو المعرفة اللغوية الصحيحة التي تمكن الطفل من الربط بين الكلمات في جمل </a:t>
            </a:r>
            <a:r>
              <a:rPr lang="ar-SA" dirty="0" err="1" smtClean="0"/>
              <a:t>مفيدة.</a:t>
            </a:r>
            <a:r>
              <a:rPr lang="ar-SA" dirty="0" smtClean="0"/>
              <a:t> ويجب ان يستعمل الطفل النحو الصحيح تدريجيا مع التشديد عليه من قبلا البالغ كان يقول اريد ان اجلس عليك بدل عندك وتصحيحه ويجب ان يستعمل حروف الجر بصورة </a:t>
            </a:r>
            <a:r>
              <a:rPr lang="ar-SA" dirty="0" err="1" smtClean="0"/>
              <a:t>صحيحة،</a:t>
            </a:r>
            <a:r>
              <a:rPr lang="ar-SA" dirty="0" smtClean="0"/>
              <a:t> </a:t>
            </a:r>
          </a:p>
          <a:p>
            <a:endParaRPr lang="ar-SA" dirty="0" smtClean="0"/>
          </a:p>
          <a:p>
            <a:r>
              <a:rPr lang="ar-SA" dirty="0" smtClean="0"/>
              <a:t>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a:p>
        </p:txBody>
      </p:sp>
      <p:pic>
        <p:nvPicPr>
          <p:cNvPr id="2050" name="Picture 2" descr="C:\Users\hosam\Pictures\خلفيات بوربوينت\12843519581.gif"/>
          <p:cNvPicPr>
            <a:picLocks noChangeAspect="1" noChangeArrowheads="1" noCrop="1"/>
          </p:cNvPicPr>
          <p:nvPr/>
        </p:nvPicPr>
        <p:blipFill>
          <a:blip r:embed="rId2" cstate="print"/>
          <a:srcRect/>
          <a:stretch>
            <a:fillRect/>
          </a:stretch>
        </p:blipFill>
        <p:spPr bwMode="auto">
          <a:xfrm>
            <a:off x="0" y="0"/>
            <a:ext cx="9144000" cy="6853967"/>
          </a:xfrm>
          <a:prstGeom prst="rect">
            <a:avLst/>
          </a:prstGeom>
          <a:noFill/>
        </p:spPr>
      </p:pic>
      <p:sp>
        <p:nvSpPr>
          <p:cNvPr id="5" name="مستطيل 4"/>
          <p:cNvSpPr/>
          <p:nvPr/>
        </p:nvSpPr>
        <p:spPr>
          <a:xfrm>
            <a:off x="323528" y="692696"/>
            <a:ext cx="8568952" cy="4247317"/>
          </a:xfrm>
          <a:prstGeom prst="rect">
            <a:avLst/>
          </a:prstGeom>
          <a:noFill/>
        </p:spPr>
        <p:txBody>
          <a:bodyPr wrap="square" lIns="91440" tIns="45720" rIns="91440" bIns="45720">
            <a:spAutoFit/>
          </a:bodyPr>
          <a:lstStyle/>
          <a:p>
            <a:pPr algn="ct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ماذا يجب أن يعرف الطفل</a:t>
            </a:r>
          </a:p>
          <a:p>
            <a:pPr algn="ct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في مرحلة ما قبل المدرسة بخصوص الكتابة </a:t>
            </a:r>
            <a:r>
              <a:rPr lang="ar-SA"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والقرأة</a:t>
            </a: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حسب رأيك</a:t>
            </a:r>
          </a:p>
          <a:p>
            <a:pPr algn="ctr"/>
            <a:r>
              <a:rPr lang="ar-SA"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0"/>
            <a:ext cx="9205913" cy="6904434"/>
          </a:xfrm>
          <a:prstGeom prst="rect">
            <a:avLst/>
          </a:prstGeom>
          <a:noFill/>
        </p:spPr>
      </p:pic>
      <p:sp>
        <p:nvSpPr>
          <p:cNvPr id="5" name="مستطيل 4"/>
          <p:cNvSpPr/>
          <p:nvPr/>
        </p:nvSpPr>
        <p:spPr>
          <a:xfrm>
            <a:off x="1259632" y="692696"/>
            <a:ext cx="6408712" cy="954107"/>
          </a:xfrm>
          <a:prstGeom prst="rect">
            <a:avLst/>
          </a:prstGeom>
        </p:spPr>
        <p:txBody>
          <a:bodyPr wrap="square">
            <a:spAutoFit/>
          </a:bodyPr>
          <a:lstStyle/>
          <a:p>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p>
        </p:txBody>
      </p:sp>
      <p:sp>
        <p:nvSpPr>
          <p:cNvPr id="6" name="مربع نص 5"/>
          <p:cNvSpPr txBox="1"/>
          <p:nvPr/>
        </p:nvSpPr>
        <p:spPr>
          <a:xfrm>
            <a:off x="1835696" y="764704"/>
            <a:ext cx="6192688" cy="3170099"/>
          </a:xfrm>
          <a:prstGeom prst="rect">
            <a:avLst/>
          </a:prstGeom>
          <a:noFill/>
        </p:spPr>
        <p:txBody>
          <a:bodyPr wrap="square" rtlCol="1">
            <a:spAutoFit/>
          </a:bodyPr>
          <a:lstStyle/>
          <a:p>
            <a:r>
              <a:rPr lang="ar-SA" sz="2400" dirty="0" smtClean="0">
                <a:solidFill>
                  <a:srgbClr val="FF0000"/>
                </a:solidFill>
              </a:rPr>
              <a:t>تطور مهارة الاستماع والتكلم</a:t>
            </a:r>
          </a:p>
          <a:p>
            <a:endParaRPr lang="ar-SA" sz="2400" dirty="0" smtClean="0"/>
          </a:p>
          <a:p>
            <a:r>
              <a:rPr lang="ar-SA" sz="2400" dirty="0" smtClean="0"/>
              <a:t>وهو </a:t>
            </a:r>
            <a:r>
              <a:rPr lang="ar-SA" sz="2400" dirty="0" err="1" smtClean="0"/>
              <a:t>استمعال</a:t>
            </a:r>
            <a:r>
              <a:rPr lang="ar-SA" sz="2400" dirty="0" smtClean="0"/>
              <a:t> جميع الوسائل اللغوية التي ذكرت </a:t>
            </a:r>
            <a:r>
              <a:rPr lang="ar-SA" sz="2400" dirty="0" err="1" smtClean="0"/>
              <a:t>اعلاه </a:t>
            </a:r>
            <a:r>
              <a:rPr lang="ar-SA" sz="2400" dirty="0" smtClean="0"/>
              <a:t>(الصرف والنحو والقاموس اللغوي) ليستطيع الطفل التكلم بسلاسة وجمل مفيدة.</a:t>
            </a:r>
          </a:p>
          <a:p>
            <a:r>
              <a:rPr lang="ar-SA" sz="3600" b="1" u="sng" dirty="0" smtClean="0">
                <a:solidFill>
                  <a:srgbClr val="FF0000"/>
                </a:solidFill>
              </a:rPr>
              <a:t>ومن هنا </a:t>
            </a:r>
            <a:r>
              <a:rPr lang="ar-SA" sz="3600" b="1" u="sng" dirty="0" err="1" smtClean="0">
                <a:solidFill>
                  <a:srgbClr val="FF0000"/>
                </a:solidFill>
              </a:rPr>
              <a:t>بامكان</a:t>
            </a:r>
            <a:r>
              <a:rPr lang="ar-SA" sz="3600" b="1" u="sng" dirty="0" smtClean="0">
                <a:solidFill>
                  <a:srgbClr val="FF0000"/>
                </a:solidFill>
              </a:rPr>
              <a:t> طفل بصف البستان ان يقرأ نص قصصي مصور بلغته الخاصة</a:t>
            </a:r>
            <a:r>
              <a:rPr lang="ar-SA" sz="4400" b="1" u="sng" dirty="0" smtClean="0">
                <a:solidFill>
                  <a:srgbClr val="FF0000"/>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5" name="مربع نص 4"/>
          <p:cNvSpPr txBox="1"/>
          <p:nvPr/>
        </p:nvSpPr>
        <p:spPr>
          <a:xfrm>
            <a:off x="1259632" y="620688"/>
            <a:ext cx="6336704" cy="3970318"/>
          </a:xfrm>
          <a:prstGeom prst="rect">
            <a:avLst/>
          </a:prstGeom>
          <a:noFill/>
        </p:spPr>
        <p:txBody>
          <a:bodyPr wrap="square" rtlCol="1">
            <a:spAutoFit/>
          </a:bodyPr>
          <a:lstStyle/>
          <a:p>
            <a:pPr algn="ctr"/>
            <a:r>
              <a:rPr lang="ar-SA" sz="2800" b="1" u="sng" dirty="0" smtClean="0">
                <a:solidFill>
                  <a:srgbClr val="FF0000"/>
                </a:solidFill>
                <a:latin typeface="Traditional Arabic" pitchFamily="18" charset="-78"/>
                <a:cs typeface="Traditional Arabic" pitchFamily="18" charset="-78"/>
              </a:rPr>
              <a:t>من المهم جدا في هذه المرحلة</a:t>
            </a:r>
          </a:p>
          <a:p>
            <a:pPr algn="ctr"/>
            <a:endParaRPr lang="ar-SA" sz="2800" b="1" u="sng" dirty="0" smtClean="0">
              <a:solidFill>
                <a:srgbClr val="FF0000"/>
              </a:solidFill>
              <a:latin typeface="Traditional Arabic" pitchFamily="18" charset="-78"/>
              <a:cs typeface="Traditional Arabic" pitchFamily="18" charset="-78"/>
            </a:endParaRPr>
          </a:p>
          <a:p>
            <a:pPr algn="ctr">
              <a:buFontTx/>
              <a:buChar char="-"/>
            </a:pPr>
            <a:r>
              <a:rPr lang="ar-SA" sz="2800" dirty="0" smtClean="0">
                <a:latin typeface="Traditional Arabic" pitchFamily="18" charset="-78"/>
                <a:cs typeface="Traditional Arabic" pitchFamily="18" charset="-78"/>
              </a:rPr>
              <a:t>الإصغاء الى الطفل قدر المستطاع.</a:t>
            </a:r>
          </a:p>
          <a:p>
            <a:pPr algn="ctr">
              <a:buFontTx/>
              <a:buChar char="-"/>
            </a:pPr>
            <a:r>
              <a:rPr lang="ar-SA" sz="2800" dirty="0" smtClean="0">
                <a:latin typeface="Traditional Arabic" pitchFamily="18" charset="-78"/>
                <a:cs typeface="Traditional Arabic" pitchFamily="18" charset="-78"/>
              </a:rPr>
              <a:t> الانتباه الى لغة مربية </a:t>
            </a:r>
            <a:r>
              <a:rPr lang="ar-SA" sz="2800" dirty="0" err="1" smtClean="0">
                <a:latin typeface="Traditional Arabic" pitchFamily="18" charset="-78"/>
                <a:cs typeface="Traditional Arabic" pitchFamily="18" charset="-78"/>
              </a:rPr>
              <a:t>الروضة </a:t>
            </a:r>
            <a:r>
              <a:rPr lang="ar-SA" sz="2800" dirty="0" smtClean="0">
                <a:latin typeface="Traditional Arabic" pitchFamily="18" charset="-78"/>
                <a:cs typeface="Traditional Arabic" pitchFamily="18" charset="-78"/>
              </a:rPr>
              <a:t>(لغة معيارية</a:t>
            </a:r>
            <a:r>
              <a:rPr lang="ar-SA" sz="2800" dirty="0" err="1" smtClean="0">
                <a:latin typeface="Traditional Arabic" pitchFamily="18" charset="-78"/>
                <a:cs typeface="Traditional Arabic" pitchFamily="18" charset="-78"/>
              </a:rPr>
              <a:t>)</a:t>
            </a:r>
            <a:endParaRPr lang="ar-SA" sz="2800" dirty="0" smtClean="0">
              <a:latin typeface="Traditional Arabic" pitchFamily="18" charset="-78"/>
              <a:cs typeface="Traditional Arabic" pitchFamily="18" charset="-78"/>
            </a:endParaRPr>
          </a:p>
          <a:p>
            <a:pPr algn="ctr">
              <a:buFontTx/>
              <a:buChar char="-"/>
            </a:pPr>
            <a:r>
              <a:rPr lang="ar-SA" sz="2800" dirty="0" smtClean="0">
                <a:latin typeface="Traditional Arabic" pitchFamily="18" charset="-78"/>
                <a:cs typeface="Traditional Arabic" pitchFamily="18" charset="-78"/>
              </a:rPr>
              <a:t> تشجيع الاتصال والنقاش والفعاليات الاجتماعية وتوسيعها.</a:t>
            </a:r>
          </a:p>
          <a:p>
            <a:pPr algn="ctr">
              <a:buFontTx/>
              <a:buChar char="-"/>
            </a:pPr>
            <a:r>
              <a:rPr lang="ar-SA" sz="2800" dirty="0" smtClean="0">
                <a:latin typeface="Traditional Arabic" pitchFamily="18" charset="-78"/>
                <a:cs typeface="Traditional Arabic" pitchFamily="18" charset="-78"/>
              </a:rPr>
              <a:t>تصحيح الاخطاء اللغوية والانتباه </a:t>
            </a:r>
            <a:r>
              <a:rPr lang="ar-SA" sz="2800" dirty="0" err="1" smtClean="0">
                <a:latin typeface="Traditional Arabic" pitchFamily="18" charset="-78"/>
                <a:cs typeface="Traditional Arabic" pitchFamily="18" charset="-78"/>
              </a:rPr>
              <a:t>لها.</a:t>
            </a:r>
            <a:r>
              <a:rPr lang="ar-SA" sz="2800" dirty="0" smtClean="0">
                <a:latin typeface="Traditional Arabic" pitchFamily="18" charset="-78"/>
                <a:cs typeface="Traditional Arabic" pitchFamily="18" charset="-78"/>
              </a:rPr>
              <a:t> وذلك </a:t>
            </a:r>
            <a:r>
              <a:rPr lang="ar-SA" sz="2800" dirty="0" err="1" smtClean="0">
                <a:latin typeface="Traditional Arabic" pitchFamily="18" charset="-78"/>
                <a:cs typeface="Traditional Arabic" pitchFamily="18" charset="-78"/>
              </a:rPr>
              <a:t>كالاتي:</a:t>
            </a:r>
            <a:endParaRPr lang="ar-SA" sz="2800" dirty="0" smtClean="0">
              <a:latin typeface="Traditional Arabic" pitchFamily="18" charset="-78"/>
              <a:cs typeface="Traditional Arabic" pitchFamily="18" charset="-78"/>
            </a:endParaRPr>
          </a:p>
          <a:p>
            <a:pPr algn="ctr">
              <a:buFontTx/>
              <a:buChar char="-"/>
            </a:pPr>
            <a:r>
              <a:rPr lang="ar-SA" sz="2800" dirty="0" smtClean="0">
                <a:latin typeface="Traditional Arabic" pitchFamily="18" charset="-78"/>
                <a:cs typeface="Traditional Arabic" pitchFamily="18" charset="-78"/>
              </a:rPr>
              <a:t>مثلا اذا قال طفل هذه عصفورات نقول </a:t>
            </a:r>
            <a:r>
              <a:rPr lang="ar-SA" sz="2800" dirty="0" err="1" smtClean="0">
                <a:latin typeface="Traditional Arabic" pitchFamily="18" charset="-78"/>
                <a:cs typeface="Traditional Arabic" pitchFamily="18" charset="-78"/>
              </a:rPr>
              <a:t>له:</a:t>
            </a:r>
            <a:endParaRPr lang="ar-SA" sz="2800" dirty="0" smtClean="0">
              <a:latin typeface="Traditional Arabic" pitchFamily="18" charset="-78"/>
              <a:cs typeface="Traditional Arabic" pitchFamily="18" charset="-78"/>
            </a:endParaRPr>
          </a:p>
          <a:p>
            <a:pPr algn="ctr"/>
            <a:r>
              <a:rPr lang="ar-SA" sz="2800" dirty="0" smtClean="0">
                <a:latin typeface="Traditional Arabic" pitchFamily="18" charset="-78"/>
                <a:cs typeface="Traditional Arabic" pitchFamily="18" charset="-78"/>
              </a:rPr>
              <a:t>صحيح هذه </a:t>
            </a:r>
            <a:r>
              <a:rPr lang="ar-SA" sz="2800" dirty="0" err="1" smtClean="0">
                <a:latin typeface="Traditional Arabic" pitchFamily="18" charset="-78"/>
                <a:cs typeface="Traditional Arabic" pitchFamily="18" charset="-78"/>
              </a:rPr>
              <a:t>عصافير.</a:t>
            </a:r>
            <a:r>
              <a:rPr lang="ar-SA" sz="2800" dirty="0" smtClean="0">
                <a:latin typeface="Traditional Arabic" pitchFamily="18" charset="-78"/>
                <a:cs typeface="Traditional Arabic" pitchFamily="18" charset="-78"/>
              </a:rPr>
              <a:t> وليس ان نقول للطفل هذا خطأ لأنه هذا يحبط الطفل ولا يشجعه.</a:t>
            </a:r>
            <a:endParaRPr lang="ar-SA" sz="2800" dirty="0">
              <a:latin typeface="Traditional Arabic" pitchFamily="18" charset="-78"/>
              <a:cs typeface="Traditional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3073" name="Picture 1" descr="C:\Users\hosam\Pictures\خلفيات بوربوينت\`_1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مستطيل 5"/>
          <p:cNvSpPr/>
          <p:nvPr/>
        </p:nvSpPr>
        <p:spPr>
          <a:xfrm>
            <a:off x="2410993" y="2204864"/>
            <a:ext cx="4322017"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الإقبال على الكتاب</a:t>
            </a:r>
            <a:endParaRPr lang="ar-SA"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5" name="مربع نص 4"/>
          <p:cNvSpPr txBox="1"/>
          <p:nvPr/>
        </p:nvSpPr>
        <p:spPr>
          <a:xfrm>
            <a:off x="1259632" y="620688"/>
            <a:ext cx="6336704" cy="5262979"/>
          </a:xfrm>
          <a:prstGeom prst="rect">
            <a:avLst/>
          </a:prstGeom>
          <a:noFill/>
        </p:spPr>
        <p:txBody>
          <a:bodyPr wrap="square" rtlCol="1">
            <a:spAutoFit/>
          </a:bodyPr>
          <a:lstStyle/>
          <a:p>
            <a:pPr algn="ctr"/>
            <a:r>
              <a:rPr lang="ar-SA" sz="2800" b="1" u="sng" dirty="0" smtClean="0">
                <a:solidFill>
                  <a:srgbClr val="FF0000"/>
                </a:solidFill>
                <a:latin typeface="Traditional Arabic" pitchFamily="18" charset="-78"/>
                <a:cs typeface="Traditional Arabic" pitchFamily="18" charset="-78"/>
              </a:rPr>
              <a:t>الإقبال على الكتاب</a:t>
            </a:r>
          </a:p>
          <a:p>
            <a:pPr algn="ctr"/>
            <a:endParaRPr lang="ar-SA" sz="2800" b="1" u="sng" dirty="0" smtClean="0">
              <a:solidFill>
                <a:srgbClr val="FF0000"/>
              </a:solidFill>
              <a:latin typeface="Traditional Arabic" pitchFamily="18" charset="-78"/>
              <a:cs typeface="Traditional Arabic" pitchFamily="18" charset="-78"/>
            </a:endParaRPr>
          </a:p>
          <a:p>
            <a:pPr algn="ctr">
              <a:buFontTx/>
              <a:buChar char="-"/>
            </a:pPr>
            <a:r>
              <a:rPr lang="ar-SA" sz="2800" dirty="0" smtClean="0">
                <a:latin typeface="Traditional Arabic" pitchFamily="18" charset="-78"/>
                <a:cs typeface="Traditional Arabic" pitchFamily="18" charset="-78"/>
              </a:rPr>
              <a:t>يتناول هذا المركّب معرفة أنواع الألوان الأدبية المختلفة كالقصة بأنواعها ومعرفة مبناها </a:t>
            </a:r>
            <a:r>
              <a:rPr lang="ar-SA" sz="2800" dirty="0" err="1" smtClean="0">
                <a:latin typeface="Traditional Arabic" pitchFamily="18" charset="-78"/>
                <a:cs typeface="Traditional Arabic" pitchFamily="18" charset="-78"/>
              </a:rPr>
              <a:t>الجانري</a:t>
            </a:r>
            <a:r>
              <a:rPr lang="ar-SA" sz="2800" dirty="0" smtClean="0">
                <a:latin typeface="Traditional Arabic" pitchFamily="18" charset="-78"/>
                <a:cs typeface="Traditional Arabic" pitchFamily="18" charset="-78"/>
              </a:rPr>
              <a:t> </a:t>
            </a:r>
            <a:r>
              <a:rPr lang="ar-SA" sz="2800" dirty="0" err="1" smtClean="0">
                <a:latin typeface="Traditional Arabic" pitchFamily="18" charset="-78"/>
                <a:cs typeface="Traditional Arabic" pitchFamily="18" charset="-78"/>
              </a:rPr>
              <a:t>وعناصرها </a:t>
            </a:r>
            <a:r>
              <a:rPr lang="ar-SA" sz="2800" dirty="0" smtClean="0">
                <a:latin typeface="Traditional Arabic" pitchFamily="18" charset="-78"/>
                <a:cs typeface="Traditional Arabic" pitchFamily="18" charset="-78"/>
              </a:rPr>
              <a:t>(</a:t>
            </a:r>
            <a:r>
              <a:rPr lang="ar-SA" sz="2800" dirty="0" err="1" smtClean="0">
                <a:latin typeface="Traditional Arabic" pitchFamily="18" charset="-78"/>
                <a:cs typeface="Traditional Arabic" pitchFamily="18" charset="-78"/>
              </a:rPr>
              <a:t>الإفتتاحية</a:t>
            </a:r>
            <a:r>
              <a:rPr lang="ar-SA" sz="2800" dirty="0" smtClean="0">
                <a:latin typeface="Traditional Arabic" pitchFamily="18" charset="-78"/>
                <a:cs typeface="Traditional Arabic" pitchFamily="18" charset="-78"/>
              </a:rPr>
              <a:t>، الحبكة، محاولات حل الحبكة، النهاية)، والنص المعلوماتي بأنواعه ومميزاته </a:t>
            </a:r>
            <a:r>
              <a:rPr lang="ar-SA" sz="2800" dirty="0" err="1" smtClean="0">
                <a:latin typeface="Traditional Arabic" pitchFamily="18" charset="-78"/>
                <a:cs typeface="Traditional Arabic" pitchFamily="18" charset="-78"/>
              </a:rPr>
              <a:t>الجانرية.</a:t>
            </a:r>
            <a:r>
              <a:rPr lang="ar-SA" sz="2800" dirty="0" smtClean="0">
                <a:latin typeface="Traditional Arabic" pitchFamily="18" charset="-78"/>
                <a:cs typeface="Traditional Arabic" pitchFamily="18" charset="-78"/>
              </a:rPr>
              <a:t> </a:t>
            </a:r>
          </a:p>
          <a:p>
            <a:pPr algn="ctr">
              <a:buFontTx/>
              <a:buChar char="-"/>
            </a:pPr>
            <a:r>
              <a:rPr lang="ar-SA" sz="2800" dirty="0" smtClean="0">
                <a:latin typeface="Traditional Arabic" pitchFamily="18" charset="-78"/>
                <a:cs typeface="Traditional Arabic" pitchFamily="18" charset="-78"/>
              </a:rPr>
              <a:t>كذلك يجب تنمية المعرفة اللغوية التي تتناول كل لون أدبي من حيث الثروة اللغوية المميزة </a:t>
            </a:r>
            <a:r>
              <a:rPr lang="ar-SA" sz="2800" dirty="0" err="1" smtClean="0">
                <a:latin typeface="Traditional Arabic" pitchFamily="18" charset="-78"/>
                <a:cs typeface="Traditional Arabic" pitchFamily="18" charset="-78"/>
              </a:rPr>
              <a:t>للجانر</a:t>
            </a:r>
            <a:r>
              <a:rPr lang="ar-SA" sz="2800" dirty="0" smtClean="0">
                <a:latin typeface="Traditional Arabic" pitchFamily="18" charset="-78"/>
                <a:cs typeface="Traditional Arabic" pitchFamily="18" charset="-78"/>
              </a:rPr>
              <a:t> وللمباني </a:t>
            </a:r>
            <a:r>
              <a:rPr lang="ar-SA" sz="2800" dirty="0" err="1" smtClean="0">
                <a:latin typeface="Traditional Arabic" pitchFamily="18" charset="-78"/>
                <a:cs typeface="Traditional Arabic" pitchFamily="18" charset="-78"/>
              </a:rPr>
              <a:t>النحويّة.</a:t>
            </a:r>
            <a:r>
              <a:rPr lang="ar-SA" sz="2800" dirty="0" smtClean="0">
                <a:latin typeface="Traditional Arabic" pitchFamily="18" charset="-78"/>
                <a:cs typeface="Traditional Arabic" pitchFamily="18" charset="-78"/>
              </a:rPr>
              <a:t> كذلك من المهم التعرّف على المميزات العامة للكتاب: أقسامه، عنوانه وعدد الكلمات في العنوان، الُمؤلّف، اتجاه تصفّح الكتاب، اتجاه قراء الكلمات في كل سطر، العلاقة بين النص المكتوب والنص المرسوم، أنزاع علامات الترقيم في كل </a:t>
            </a:r>
            <a:r>
              <a:rPr lang="ar-SA" sz="2800" dirty="0" err="1" smtClean="0">
                <a:latin typeface="Traditional Arabic" pitchFamily="18" charset="-78"/>
                <a:cs typeface="Traditional Arabic" pitchFamily="18" charset="-78"/>
              </a:rPr>
              <a:t>صفحة..</a:t>
            </a:r>
            <a:endParaRPr lang="ar-SA" sz="2800" dirty="0">
              <a:latin typeface="Traditional Arabic" pitchFamily="18" charset="-78"/>
              <a:cs typeface="Traditional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243408"/>
            <a:ext cx="9205913" cy="6904434"/>
          </a:xfrm>
          <a:prstGeom prst="rect">
            <a:avLst/>
          </a:prstGeom>
          <a:noFill/>
        </p:spPr>
      </p:pic>
      <p:sp>
        <p:nvSpPr>
          <p:cNvPr id="5" name="مستطيل 4"/>
          <p:cNvSpPr/>
          <p:nvPr/>
        </p:nvSpPr>
        <p:spPr>
          <a:xfrm>
            <a:off x="1043608" y="1268761"/>
            <a:ext cx="7272808" cy="3785652"/>
          </a:xfrm>
          <a:prstGeom prst="rect">
            <a:avLst/>
          </a:prstGeom>
        </p:spPr>
        <p:txBody>
          <a:bodyPr wrap="square">
            <a:spAutoFit/>
          </a:bodyPr>
          <a:lstStyle/>
          <a:p>
            <a:pPr algn="ctr"/>
            <a:r>
              <a:rPr lang="ar-SA"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سؤال للمعلمات المتدربات</a:t>
            </a:r>
          </a:p>
          <a:p>
            <a:pPr algn="ctr"/>
            <a:r>
              <a:rPr lang="ar-SA"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كيف يمكن تشجيع الطفل بأن يقبل على الكتاب  من خلال فعاليات </a:t>
            </a:r>
            <a:r>
              <a:rPr lang="ar-SA" sz="6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متنوعة ؟؟؟؟؟</a:t>
            </a:r>
            <a:endParaRPr lang="ar-SA"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46434"/>
            <a:ext cx="9205913" cy="6904434"/>
          </a:xfrm>
          <a:prstGeom prst="rect">
            <a:avLst/>
          </a:prstGeom>
          <a:noFill/>
        </p:spPr>
      </p:pic>
      <p:sp>
        <p:nvSpPr>
          <p:cNvPr id="6" name="مربع نص 5"/>
          <p:cNvSpPr txBox="1"/>
          <p:nvPr/>
        </p:nvSpPr>
        <p:spPr>
          <a:xfrm>
            <a:off x="971600" y="620688"/>
            <a:ext cx="7200800" cy="5909310"/>
          </a:xfrm>
          <a:prstGeom prst="rect">
            <a:avLst/>
          </a:prstGeom>
          <a:noFill/>
        </p:spPr>
        <p:txBody>
          <a:bodyPr wrap="square" rtlCol="1">
            <a:spAutoFit/>
          </a:bodyPr>
          <a:lstStyle/>
          <a:p>
            <a:r>
              <a:rPr lang="ar-SA" sz="2000" dirty="0" smtClean="0">
                <a:latin typeface="Traditional Arabic" pitchFamily="18" charset="-78"/>
                <a:cs typeface="+mj-cs"/>
              </a:rPr>
              <a:t>المكتبة مركز للفعاليات يستخدمه الأطفال خلال وجودهم في </a:t>
            </a:r>
            <a:r>
              <a:rPr lang="ar-SA" sz="2000" dirty="0" err="1" smtClean="0">
                <a:latin typeface="Traditional Arabic" pitchFamily="18" charset="-78"/>
                <a:cs typeface="+mj-cs"/>
              </a:rPr>
              <a:t>الروضة.</a:t>
            </a:r>
            <a:r>
              <a:rPr lang="ar-SA" sz="2000" dirty="0" smtClean="0">
                <a:latin typeface="Traditional Arabic" pitchFamily="18" charset="-78"/>
                <a:cs typeface="+mj-cs"/>
              </a:rPr>
              <a:t> يستمعون في مجموعات إلى قراءة المربية، يتصفّحون الكتب، يحاولون القراءة بأنفسهم أو مع أصدقائهم، ويقومون بفعاليات في أعقاب القراءة.</a:t>
            </a:r>
          </a:p>
          <a:p>
            <a:r>
              <a:rPr lang="ar-SA" sz="2000" dirty="0" smtClean="0">
                <a:latin typeface="Traditional Arabic" pitchFamily="18" charset="-78"/>
                <a:cs typeface="+mj-cs"/>
              </a:rPr>
              <a:t>ومن أهم صفاتها ما </a:t>
            </a:r>
            <a:r>
              <a:rPr lang="ar-SA" sz="2000" dirty="0" err="1" smtClean="0">
                <a:latin typeface="Traditional Arabic" pitchFamily="18" charset="-78"/>
                <a:cs typeface="+mj-cs"/>
              </a:rPr>
              <a:t>يلي:</a:t>
            </a:r>
            <a:endParaRPr lang="ar-SA" sz="2000" dirty="0" smtClean="0">
              <a:latin typeface="Traditional Arabic" pitchFamily="18" charset="-78"/>
              <a:cs typeface="+mj-cs"/>
            </a:endParaRPr>
          </a:p>
          <a:p>
            <a:endParaRPr lang="ar-SA" sz="2000" dirty="0" smtClean="0">
              <a:latin typeface="Traditional Arabic" pitchFamily="18" charset="-78"/>
              <a:cs typeface="+mj-cs"/>
            </a:endParaRPr>
          </a:p>
          <a:p>
            <a:r>
              <a:rPr lang="ar-SA" sz="2000" dirty="0" smtClean="0">
                <a:latin typeface="Traditional Arabic" pitchFamily="18" charset="-78"/>
                <a:cs typeface="+mj-cs"/>
              </a:rPr>
              <a:t>- أنواع الكتب يجب ان تكون متنوعة وشاملة وفي جميع المجالات كتب مصوّرة، كتب معلومات، كتب علمية، كتب فنية، موسوعات، قواميس، قصص وأناشيد للأطفال، أساطير شعبية وحكايات، قصص دينية.</a:t>
            </a:r>
          </a:p>
          <a:p>
            <a:r>
              <a:rPr lang="ar-SA" sz="2000" dirty="0" smtClean="0">
                <a:latin typeface="Traditional Arabic" pitchFamily="18" charset="-78"/>
                <a:cs typeface="+mj-cs"/>
              </a:rPr>
              <a:t>- لا يقل عدد الكتب عن 150 كونها ايضا مكتبة استعارة ونشطة دوما.</a:t>
            </a:r>
          </a:p>
          <a:p>
            <a:r>
              <a:rPr lang="ar-SA" sz="2000" dirty="0" smtClean="0">
                <a:latin typeface="Traditional Arabic" pitchFamily="18" charset="-78"/>
                <a:cs typeface="+mj-cs"/>
              </a:rPr>
              <a:t> - من المهم وضع ضمن سلة النشاطات استعمال المكتبة في سلم الاولويات.</a:t>
            </a:r>
          </a:p>
          <a:p>
            <a:r>
              <a:rPr lang="ar-SA" sz="2000" dirty="0" smtClean="0">
                <a:latin typeface="Traditional Arabic" pitchFamily="18" charset="-78"/>
                <a:cs typeface="+mj-cs"/>
              </a:rPr>
              <a:t>- تنظيم </a:t>
            </a:r>
            <a:r>
              <a:rPr lang="ar-SA" sz="2000" dirty="0" err="1" smtClean="0">
                <a:latin typeface="Traditional Arabic" pitchFamily="18" charset="-78"/>
                <a:cs typeface="+mj-cs"/>
              </a:rPr>
              <a:t>المكتبة </a:t>
            </a:r>
            <a:r>
              <a:rPr lang="ar-SA" sz="2000" dirty="0" smtClean="0">
                <a:latin typeface="Traditional Arabic" pitchFamily="18" charset="-78"/>
                <a:cs typeface="+mj-cs"/>
              </a:rPr>
              <a:t>:</a:t>
            </a:r>
            <a:r>
              <a:rPr lang="ar-SA" sz="2000" dirty="0" smtClean="0"/>
              <a:t>هناك عدة طرائق لتنظيم الكتب في المكتبة: حسب </a:t>
            </a:r>
            <a:r>
              <a:rPr lang="ar-SA" sz="2000" dirty="0" err="1" smtClean="0"/>
              <a:t>الألفباء</a:t>
            </a:r>
            <a:r>
              <a:rPr lang="ar-SA" sz="2000" dirty="0" smtClean="0"/>
              <a:t> لأسماء المؤلفين، أو أسماء الكتب، أو بحسب </a:t>
            </a:r>
            <a:r>
              <a:rPr lang="ar-SA" sz="2000" dirty="0" err="1" smtClean="0"/>
              <a:t>الجانرات</a:t>
            </a:r>
            <a:r>
              <a:rPr lang="ar-SA" sz="2000" dirty="0" smtClean="0"/>
              <a:t> الأدبية، أو بحسب الموضوعات، </a:t>
            </a:r>
            <a:r>
              <a:rPr lang="ar-SA" sz="2000" dirty="0" err="1" smtClean="0"/>
              <a:t>وهكذا.</a:t>
            </a:r>
            <a:r>
              <a:rPr lang="ar-SA" sz="2000" dirty="0" smtClean="0"/>
              <a:t> من حين لآخر يمكن إعادة ترتيب الكتب في المكتبة، واختيار الكتب التي ستعرض في المعرض مع الأطفال.</a:t>
            </a:r>
            <a:endParaRPr lang="ar-SA" sz="2000" dirty="0" smtClean="0">
              <a:latin typeface="Traditional Arabic" pitchFamily="18" charset="-78"/>
              <a:cs typeface="+mj-cs"/>
            </a:endParaRPr>
          </a:p>
          <a:p>
            <a:r>
              <a:rPr lang="ar-SA" sz="2000" b="1" dirty="0" smtClean="0"/>
              <a:t>موضع المكتبة: يفضّل أن نختار مكانا يتّسع ل 6 </a:t>
            </a:r>
            <a:r>
              <a:rPr lang="ar-SA" sz="2000" dirty="0" smtClean="0"/>
              <a:t>أطفال على الأقل بالإضافة إلى شخص بالغ</a:t>
            </a:r>
            <a:endParaRPr lang="ar-SA" sz="2000" dirty="0" smtClean="0">
              <a:latin typeface="Traditional Arabic" pitchFamily="18" charset="-78"/>
              <a:cs typeface="+mj-cs"/>
            </a:endParaRPr>
          </a:p>
          <a:p>
            <a:pPr>
              <a:buFontTx/>
              <a:buChar char="-"/>
            </a:pPr>
            <a:r>
              <a:rPr lang="ar-SA" sz="2000" dirty="0" smtClean="0">
                <a:latin typeface="Traditional Arabic" pitchFamily="18" charset="-78"/>
                <a:cs typeface="+mj-cs"/>
              </a:rPr>
              <a:t>الاثاث يجب ان يكون كامل </a:t>
            </a:r>
            <a:r>
              <a:rPr lang="ar-SA" sz="2000" dirty="0" err="1" smtClean="0">
                <a:latin typeface="Traditional Arabic" pitchFamily="18" charset="-78"/>
                <a:cs typeface="+mj-cs"/>
              </a:rPr>
              <a:t>متكامل </a:t>
            </a:r>
            <a:r>
              <a:rPr lang="ar-SA" sz="2000" dirty="0" smtClean="0">
                <a:latin typeface="Traditional Arabic" pitchFamily="18" charset="-78"/>
                <a:cs typeface="+mj-cs"/>
              </a:rPr>
              <a:t>(كرسي، اريكة، ممكن </a:t>
            </a:r>
            <a:r>
              <a:rPr lang="ar-SA" sz="2000" dirty="0" err="1" smtClean="0">
                <a:latin typeface="Traditional Arabic" pitchFamily="18" charset="-78"/>
                <a:cs typeface="+mj-cs"/>
              </a:rPr>
              <a:t>فراش،...)</a:t>
            </a:r>
            <a:endParaRPr lang="ar-SA" sz="2000" dirty="0" smtClean="0">
              <a:latin typeface="Traditional Arabic" pitchFamily="18" charset="-78"/>
              <a:cs typeface="+mj-cs"/>
            </a:endParaRPr>
          </a:p>
          <a:p>
            <a:pPr>
              <a:buFontTx/>
              <a:buChar char="-"/>
            </a:pPr>
            <a:endParaRPr lang="ar-SA" sz="2000" dirty="0" smtClean="0">
              <a:latin typeface="Traditional Arabic" pitchFamily="18" charset="-78"/>
              <a:cs typeface="+mj-cs"/>
            </a:endParaRPr>
          </a:p>
          <a:p>
            <a:pPr>
              <a:buFontTx/>
              <a:buChar char="-"/>
            </a:pPr>
            <a:endParaRPr lang="ar-SA"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46434"/>
            <a:ext cx="9205913" cy="6904434"/>
          </a:xfrm>
          <a:prstGeom prst="rect">
            <a:avLst/>
          </a:prstGeom>
          <a:noFill/>
        </p:spPr>
      </p:pic>
      <p:sp>
        <p:nvSpPr>
          <p:cNvPr id="5" name="مربع نص 4"/>
          <p:cNvSpPr txBox="1"/>
          <p:nvPr/>
        </p:nvSpPr>
        <p:spPr>
          <a:xfrm>
            <a:off x="1619672" y="1268760"/>
            <a:ext cx="5472608" cy="369332"/>
          </a:xfrm>
          <a:prstGeom prst="rect">
            <a:avLst/>
          </a:prstGeom>
          <a:noFill/>
        </p:spPr>
        <p:txBody>
          <a:bodyPr wrap="square" rtlCol="1">
            <a:spAutoFit/>
          </a:bodyPr>
          <a:lstStyle/>
          <a:p>
            <a:endParaRPr lang="ar-SA"/>
          </a:p>
        </p:txBody>
      </p:sp>
      <p:sp>
        <p:nvSpPr>
          <p:cNvPr id="6" name="مستطيل 5"/>
          <p:cNvSpPr/>
          <p:nvPr/>
        </p:nvSpPr>
        <p:spPr>
          <a:xfrm>
            <a:off x="611560" y="764704"/>
            <a:ext cx="7632848" cy="4708981"/>
          </a:xfrm>
          <a:prstGeom prst="rect">
            <a:avLst/>
          </a:prstGeom>
        </p:spPr>
        <p:txBody>
          <a:bodyPr wrap="square">
            <a:spAutoFit/>
          </a:bodyPr>
          <a:lstStyle/>
          <a:p>
            <a:r>
              <a:rPr lang="ar-SA" sz="2800" b="1" dirty="0" smtClean="0">
                <a:solidFill>
                  <a:srgbClr val="FF0000"/>
                </a:solidFill>
                <a:latin typeface="Traditional Arabic" pitchFamily="18" charset="-78"/>
                <a:cs typeface="Traditional Arabic" pitchFamily="18" charset="-78"/>
              </a:rPr>
              <a:t>في هذا المجال التركيز على 3 جوانب </a:t>
            </a:r>
            <a:r>
              <a:rPr lang="ar-SA" sz="2800" b="1" dirty="0" err="1" smtClean="0">
                <a:solidFill>
                  <a:srgbClr val="FF0000"/>
                </a:solidFill>
                <a:latin typeface="Traditional Arabic" pitchFamily="18" charset="-78"/>
                <a:cs typeface="Traditional Arabic" pitchFamily="18" charset="-78"/>
              </a:rPr>
              <a:t>رئيسية:</a:t>
            </a:r>
            <a:endParaRPr lang="ar-SA" sz="2800" b="1" dirty="0" smtClean="0">
              <a:solidFill>
                <a:srgbClr val="FF0000"/>
              </a:solidFill>
              <a:latin typeface="Traditional Arabic" pitchFamily="18" charset="-78"/>
              <a:cs typeface="Traditional Arabic" pitchFamily="18" charset="-78"/>
            </a:endParaRPr>
          </a:p>
          <a:p>
            <a:endParaRPr lang="ar-SA" sz="2800" b="1" dirty="0" smtClean="0">
              <a:solidFill>
                <a:srgbClr val="FF0000"/>
              </a:solidFill>
              <a:latin typeface="Traditional Arabic" pitchFamily="18" charset="-78"/>
              <a:cs typeface="Traditional Arabic" pitchFamily="18" charset="-78"/>
            </a:endParaRPr>
          </a:p>
          <a:p>
            <a:r>
              <a:rPr lang="ar-SA" sz="2800" b="1" dirty="0" smtClean="0">
                <a:solidFill>
                  <a:srgbClr val="FF0000"/>
                </a:solidFill>
                <a:latin typeface="Traditional Arabic" pitchFamily="18" charset="-78"/>
                <a:cs typeface="Traditional Arabic" pitchFamily="18" charset="-78"/>
              </a:rPr>
              <a:t>الاستماع </a:t>
            </a:r>
            <a:r>
              <a:rPr lang="ar-SA" sz="2800" b="1" dirty="0" err="1" smtClean="0">
                <a:solidFill>
                  <a:srgbClr val="FF0000"/>
                </a:solidFill>
                <a:latin typeface="Traditional Arabic" pitchFamily="18" charset="-78"/>
                <a:cs typeface="Traditional Arabic" pitchFamily="18" charset="-78"/>
              </a:rPr>
              <a:t>بالقراءة:</a:t>
            </a:r>
            <a:endParaRPr lang="ar-SA" sz="2800" b="1" dirty="0" smtClean="0">
              <a:solidFill>
                <a:srgbClr val="FF0000"/>
              </a:solidFill>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pPr marL="457200" indent="-457200" algn="r"/>
            <a:r>
              <a:rPr lang="ar-SA" sz="2400" dirty="0" smtClean="0">
                <a:latin typeface="Traditional Arabic" pitchFamily="18" charset="-78"/>
                <a:cs typeface="Traditional Arabic" pitchFamily="18" charset="-78"/>
              </a:rPr>
              <a:t>الاستمتاع بالقراءة والتحفيز على القراءة: فبمجرد الشعور بالمتعة والاستمتاع اثناء القراءة يُقرب الطفل بصورة كبيرة لعالم الكتاب، وتفاعل الطفل مع الشخصيات الايجابية للقصة، وتعرفه على المؤلف وطلب قراءة قصص لنفس </a:t>
            </a:r>
            <a:r>
              <a:rPr lang="ar-SA" sz="2400" dirty="0" err="1" smtClean="0">
                <a:latin typeface="Traditional Arabic" pitchFamily="18" charset="-78"/>
                <a:cs typeface="Traditional Arabic" pitchFamily="18" charset="-78"/>
              </a:rPr>
              <a:t>المؤلف .</a:t>
            </a:r>
            <a:endParaRPr lang="ar-SA" sz="2400" dirty="0" smtClean="0">
              <a:latin typeface="Traditional Arabic" pitchFamily="18" charset="-78"/>
              <a:cs typeface="Traditional Arabic" pitchFamily="18" charset="-78"/>
            </a:endParaRPr>
          </a:p>
          <a:p>
            <a:r>
              <a:rPr lang="ar-SA" sz="2400" dirty="0" smtClean="0">
                <a:latin typeface="Traditional Arabic" pitchFamily="18" charset="-78"/>
                <a:cs typeface="Traditional Arabic" pitchFamily="18" charset="-78"/>
              </a:rPr>
              <a:t>تشكّل القراءة </a:t>
            </a:r>
            <a:r>
              <a:rPr lang="ar-SA" sz="2400" dirty="0" err="1" smtClean="0">
                <a:latin typeface="Traditional Arabic" pitchFamily="18" charset="-78"/>
                <a:cs typeface="Traditional Arabic" pitchFamily="18" charset="-78"/>
              </a:rPr>
              <a:t>المشترآة</a:t>
            </a:r>
            <a:r>
              <a:rPr lang="ar-SA" sz="2400" dirty="0" smtClean="0">
                <a:latin typeface="Traditional Arabic" pitchFamily="18" charset="-78"/>
                <a:cs typeface="Traditional Arabic" pitchFamily="18" charset="-78"/>
              </a:rPr>
              <a:t> للطفل مع البالغ فرصة ذهبية يشارك فيها البالغ في متعة الطفل ويعمل</a:t>
            </a:r>
          </a:p>
          <a:p>
            <a:r>
              <a:rPr lang="ar-SA" sz="2400" dirty="0" err="1" smtClean="0">
                <a:latin typeface="Traditional Arabic" pitchFamily="18" charset="-78"/>
                <a:cs typeface="Traditional Arabic" pitchFamily="18" charset="-78"/>
              </a:rPr>
              <a:t>إثرائها.</a:t>
            </a:r>
            <a:r>
              <a:rPr lang="ar-SA" sz="2400" dirty="0" smtClean="0">
                <a:latin typeface="Traditional Arabic" pitchFamily="18" charset="-78"/>
                <a:cs typeface="Traditional Arabic" pitchFamily="18" charset="-78"/>
              </a:rPr>
              <a:t> فالقراءة المتواصلة المكثفة تزيد من فرص ترفّه واستمتاع الطفل برفقة البالغين القريبين </a:t>
            </a:r>
            <a:r>
              <a:rPr lang="ar-SA" sz="2400" dirty="0" err="1" smtClean="0">
                <a:latin typeface="Traditional Arabic" pitchFamily="18" charset="-78"/>
                <a:cs typeface="Traditional Arabic" pitchFamily="18" charset="-78"/>
              </a:rPr>
              <a:t>منه.</a:t>
            </a:r>
            <a:r>
              <a:rPr lang="ar-SA" sz="2400" dirty="0" smtClean="0">
                <a:latin typeface="Traditional Arabic" pitchFamily="18" charset="-78"/>
                <a:cs typeface="Traditional Arabic" pitchFamily="18" charset="-78"/>
              </a:rPr>
              <a:t> بل يمكن القول بأن تواتر التجارب الإيجابية </a:t>
            </a:r>
            <a:r>
              <a:rPr lang="ar-SA" sz="2400" dirty="0" err="1" smtClean="0">
                <a:latin typeface="Traditional Arabic" pitchFamily="18" charset="-78"/>
                <a:cs typeface="Traditional Arabic" pitchFamily="18" charset="-78"/>
              </a:rPr>
              <a:t>المشترآة</a:t>
            </a:r>
            <a:r>
              <a:rPr lang="ar-SA" sz="2400" dirty="0" smtClean="0">
                <a:latin typeface="Traditional Arabic" pitchFamily="18" charset="-78"/>
                <a:cs typeface="Traditional Arabic" pitchFamily="18" charset="-78"/>
              </a:rPr>
              <a:t> يسهم أيضا في توثيق العلاقة بين الطفل والشخصيات </a:t>
            </a:r>
            <a:r>
              <a:rPr lang="ar-SA" sz="2400" dirty="0" err="1" smtClean="0">
                <a:latin typeface="Traditional Arabic" pitchFamily="18" charset="-78"/>
                <a:cs typeface="Traditional Arabic" pitchFamily="18" charset="-78"/>
              </a:rPr>
              <a:t>المرآزية</a:t>
            </a:r>
            <a:r>
              <a:rPr lang="ar-SA" sz="2400" dirty="0" smtClean="0">
                <a:latin typeface="Traditional Arabic" pitchFamily="18" charset="-78"/>
                <a:cs typeface="Traditional Arabic" pitchFamily="18" charset="-78"/>
              </a:rPr>
              <a:t> في حياته.</a:t>
            </a:r>
          </a:p>
          <a:p>
            <a:pPr marL="457200" indent="-457200">
              <a:buAutoNum type="arabicParenR"/>
            </a:pPr>
            <a:endParaRPr lang="ar-SA" sz="2400" dirty="0" smtClean="0">
              <a:latin typeface="Traditional Arabic" pitchFamily="18" charset="-78"/>
              <a:cs typeface="Traditional Arabic" pitchFamily="18"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0"/>
            <a:ext cx="9205913" cy="6904434"/>
          </a:xfrm>
          <a:prstGeom prst="rect">
            <a:avLst/>
          </a:prstGeom>
          <a:noFill/>
        </p:spPr>
      </p:pic>
      <p:sp>
        <p:nvSpPr>
          <p:cNvPr id="5" name="مستطيل 4"/>
          <p:cNvSpPr/>
          <p:nvPr/>
        </p:nvSpPr>
        <p:spPr>
          <a:xfrm>
            <a:off x="827584" y="692696"/>
            <a:ext cx="7416824" cy="4647426"/>
          </a:xfrm>
          <a:prstGeom prst="rect">
            <a:avLst/>
          </a:prstGeom>
        </p:spPr>
        <p:txBody>
          <a:bodyPr wrap="square">
            <a:spAutoFit/>
          </a:bodyPr>
          <a:lstStyle/>
          <a:p>
            <a:r>
              <a:rPr lang="ar-SA" sz="2800" b="1" u="sng" dirty="0" smtClean="0">
                <a:solidFill>
                  <a:srgbClr val="FF0000"/>
                </a:solidFill>
                <a:latin typeface="Traditional Arabic" pitchFamily="18" charset="-78"/>
                <a:cs typeface="Traditional Arabic" pitchFamily="18" charset="-78"/>
              </a:rPr>
              <a:t>فهم النص</a:t>
            </a:r>
          </a:p>
          <a:p>
            <a:endParaRPr lang="ar-SA" sz="2800" b="1" u="sng" dirty="0" smtClean="0">
              <a:solidFill>
                <a:srgbClr val="FF0000"/>
              </a:solidFill>
              <a:latin typeface="Traditional Arabic" pitchFamily="18" charset="-78"/>
              <a:cs typeface="Traditional Arabic" pitchFamily="18" charset="-78"/>
            </a:endParaRPr>
          </a:p>
          <a:p>
            <a:pPr algn="ctr"/>
            <a:r>
              <a:rPr lang="ar-SA" sz="2400" dirty="0" smtClean="0">
                <a:latin typeface="Traditional Arabic" pitchFamily="18" charset="-78"/>
                <a:cs typeface="Traditional Arabic" pitchFamily="18" charset="-78"/>
              </a:rPr>
              <a:t>فهم النص هو </a:t>
            </a:r>
            <a:r>
              <a:rPr lang="ar-SA" sz="2400" dirty="0" err="1" smtClean="0">
                <a:latin typeface="Traditional Arabic" pitchFamily="18" charset="-78"/>
                <a:cs typeface="Traditional Arabic" pitchFamily="18" charset="-78"/>
              </a:rPr>
              <a:t>سيرورة</a:t>
            </a:r>
            <a:r>
              <a:rPr lang="ar-SA" sz="2400" dirty="0" smtClean="0">
                <a:latin typeface="Traditional Arabic" pitchFamily="18" charset="-78"/>
                <a:cs typeface="Traditional Arabic" pitchFamily="18" charset="-78"/>
              </a:rPr>
              <a:t> مركبة؛ تتضمن إعمال القدرات الإدراكية واللغوية في الوقت ذاته، بالإضافة إلى الاعتماد على المعرفة الاجتماعية والثقافية </a:t>
            </a:r>
            <a:r>
              <a:rPr lang="ar-SA" sz="2400" dirty="0" err="1" smtClean="0">
                <a:latin typeface="Traditional Arabic" pitchFamily="18" charset="-78"/>
                <a:cs typeface="Traditional Arabic" pitchFamily="18" charset="-78"/>
              </a:rPr>
              <a:t>العامة.</a:t>
            </a:r>
            <a:r>
              <a:rPr lang="ar-SA" sz="2400" dirty="0" smtClean="0">
                <a:latin typeface="Traditional Arabic" pitchFamily="18" charset="-78"/>
                <a:cs typeface="Traditional Arabic" pitchFamily="18" charset="-78"/>
              </a:rPr>
              <a:t> في مجال الإدراك، يمكّن من المحافظة على التركيز والذاكرة للمدى القصير والبعيد، ويمكن الطفل من فهم جمل طويلة، وذلك الربط بين أجزاء النص؛ وفهم العلاقة السببية الهامة لفكّ الحبكة القصصية؛ ويسهم الربط بين المعارف العامة ومضمون النص في فهم </a:t>
            </a:r>
            <a:r>
              <a:rPr lang="ar-SA" sz="2400" dirty="0" err="1" smtClean="0">
                <a:latin typeface="Traditional Arabic" pitchFamily="18" charset="-78"/>
                <a:cs typeface="Traditional Arabic" pitchFamily="18" charset="-78"/>
              </a:rPr>
              <a:t>المعلومات.</a:t>
            </a:r>
            <a:r>
              <a:rPr lang="ar-SA" sz="2400" dirty="0" smtClean="0">
                <a:latin typeface="Traditional Arabic" pitchFamily="18" charset="-78"/>
                <a:cs typeface="Traditional Arabic" pitchFamily="18" charset="-78"/>
              </a:rPr>
              <a:t> من حيث اللغة، يمكّن القاموس اللغوي الغني، ومعرفة المباني الصرفية والنحوية الخاصة بالكتاب من فهم </a:t>
            </a:r>
            <a:r>
              <a:rPr lang="ar-SA" sz="2400" dirty="0" err="1" smtClean="0">
                <a:latin typeface="Traditional Arabic" pitchFamily="18" charset="-78"/>
                <a:cs typeface="Traditional Arabic" pitchFamily="18" charset="-78"/>
              </a:rPr>
              <a:t>المسموع.</a:t>
            </a:r>
            <a:r>
              <a:rPr lang="ar-SA" sz="2400" dirty="0" smtClean="0">
                <a:latin typeface="Traditional Arabic" pitchFamily="18" charset="-78"/>
                <a:cs typeface="Traditional Arabic" pitchFamily="18" charset="-78"/>
              </a:rPr>
              <a:t> فالأطفال الذين يكثرون من الاستماع إلى قراءة </a:t>
            </a:r>
            <a:r>
              <a:rPr lang="ar-SA" sz="2400" dirty="0" err="1" smtClean="0">
                <a:latin typeface="Traditional Arabic" pitchFamily="18" charset="-78"/>
                <a:cs typeface="Traditional Arabic" pitchFamily="18" charset="-78"/>
              </a:rPr>
              <a:t>آتب</a:t>
            </a:r>
            <a:r>
              <a:rPr lang="ar-SA" sz="2400" dirty="0" smtClean="0">
                <a:latin typeface="Traditional Arabic" pitchFamily="18" charset="-78"/>
                <a:cs typeface="Traditional Arabic" pitchFamily="18" charset="-78"/>
              </a:rPr>
              <a:t> الأطفال يكتسبون ثروة لغوية واسعة طبقات لغوية متنوعة.</a:t>
            </a:r>
          </a:p>
          <a:p>
            <a:r>
              <a:rPr lang="ar-SA" sz="2400" dirty="0" smtClean="0">
                <a:latin typeface="Traditional Arabic" pitchFamily="18" charset="-78"/>
                <a:cs typeface="Traditional Arabic" pitchFamily="18" charset="-78"/>
              </a:rPr>
              <a:t>يتعلم الطفل من الاستماع للقصص عن </a:t>
            </a:r>
            <a:r>
              <a:rPr lang="ar-SA" sz="2400" b="1" dirty="0" smtClean="0">
                <a:latin typeface="Traditional Arabic" pitchFamily="18" charset="-78"/>
                <a:cs typeface="Traditional Arabic" pitchFamily="18" charset="-78"/>
              </a:rPr>
              <a:t>مبنى القصة الذي يشمل: </a:t>
            </a:r>
            <a:r>
              <a:rPr lang="ar-SA" sz="2400" b="1" dirty="0" err="1" smtClean="0">
                <a:latin typeface="Traditional Arabic" pitchFamily="18" charset="-78"/>
                <a:cs typeface="Traditional Arabic" pitchFamily="18" charset="-78"/>
              </a:rPr>
              <a:t>بداية </a:t>
            </a:r>
            <a:r>
              <a:rPr lang="ar-SA" sz="2400" b="1" dirty="0" smtClean="0">
                <a:latin typeface="Traditional Arabic" pitchFamily="18" charset="-78"/>
                <a:cs typeface="Traditional Arabic" pitchFamily="18" charset="-78"/>
              </a:rPr>
              <a:t>(عرض الشخصيات، الزمان </a:t>
            </a:r>
            <a:r>
              <a:rPr lang="ar-SA" sz="2400" dirty="0" smtClean="0">
                <a:latin typeface="Traditional Arabic" pitchFamily="18" charset="-78"/>
                <a:cs typeface="Traditional Arabic" pitchFamily="18" charset="-78"/>
              </a:rPr>
              <a:t>والمكان)، </a:t>
            </a:r>
            <a:r>
              <a:rPr lang="ar-SA" sz="2400" dirty="0" err="1" smtClean="0">
                <a:latin typeface="Traditional Arabic" pitchFamily="18" charset="-78"/>
                <a:cs typeface="Traditional Arabic" pitchFamily="18" charset="-78"/>
              </a:rPr>
              <a:t>الحبكة </a:t>
            </a:r>
            <a:r>
              <a:rPr lang="ar-SA" sz="2400" dirty="0" smtClean="0">
                <a:latin typeface="Traditional Arabic" pitchFamily="18" charset="-78"/>
                <a:cs typeface="Traditional Arabic" pitchFamily="18" charset="-78"/>
              </a:rPr>
              <a:t>(عرض المشكلة، وحلّها)، </a:t>
            </a:r>
            <a:r>
              <a:rPr lang="ar-SA" sz="2400" dirty="0" err="1" smtClean="0">
                <a:latin typeface="Traditional Arabic" pitchFamily="18" charset="-78"/>
                <a:cs typeface="Traditional Arabic" pitchFamily="18" charset="-78"/>
              </a:rPr>
              <a:t>والنهاية.</a:t>
            </a:r>
            <a:r>
              <a:rPr lang="ar-SA" sz="2400" dirty="0" smtClean="0">
                <a:latin typeface="Traditional Arabic" pitchFamily="18" charset="-78"/>
                <a:cs typeface="Traditional Arabic" pitchFamily="18" charset="-78"/>
              </a:rPr>
              <a:t> معرفة هذا المبنى تطوّر لدى الطفل فهم المسموع والمقروء، وتساهم في قدرته على التعبير عن نفسه بالحديث.</a:t>
            </a:r>
            <a:endParaRPr lang="ar-SA" sz="2400" dirty="0">
              <a:latin typeface="Traditional Arabic" pitchFamily="18" charset="-78"/>
              <a:cs typeface="Traditional Arabic"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5" name="مستطيل 4"/>
          <p:cNvSpPr/>
          <p:nvPr/>
        </p:nvSpPr>
        <p:spPr>
          <a:xfrm>
            <a:off x="467544" y="764704"/>
            <a:ext cx="7848871" cy="1077218"/>
          </a:xfrm>
          <a:prstGeom prst="rect">
            <a:avLst/>
          </a:prstGeom>
        </p:spPr>
        <p:txBody>
          <a:bodyPr wrap="square">
            <a:spAutoFit/>
          </a:bodyPr>
          <a:lstStyle/>
          <a:p>
            <a:r>
              <a:rPr lang="ar-SA" sz="2800" b="1" dirty="0" smtClean="0">
                <a:solidFill>
                  <a:srgbClr val="FF0000"/>
                </a:solidFill>
              </a:rPr>
              <a:t>الإلمام بالكتاب </a:t>
            </a:r>
            <a:r>
              <a:rPr lang="ar-SA" sz="2800" b="1" dirty="0" err="1" smtClean="0">
                <a:solidFill>
                  <a:srgbClr val="FF0000"/>
                </a:solidFill>
              </a:rPr>
              <a:t>وموضعات</a:t>
            </a:r>
            <a:r>
              <a:rPr lang="ar-SA" sz="2800" b="1" dirty="0" smtClean="0">
                <a:solidFill>
                  <a:srgbClr val="FF0000"/>
                </a:solidFill>
              </a:rPr>
              <a:t> الكتابة</a:t>
            </a:r>
          </a:p>
          <a:p>
            <a:endParaRPr lang="ar-SA" b="1" dirty="0" smtClean="0"/>
          </a:p>
          <a:p>
            <a:endParaRPr lang="ar-SA" dirty="0"/>
          </a:p>
        </p:txBody>
      </p:sp>
      <p:sp>
        <p:nvSpPr>
          <p:cNvPr id="6" name="مستطيل 5"/>
          <p:cNvSpPr/>
          <p:nvPr/>
        </p:nvSpPr>
        <p:spPr>
          <a:xfrm>
            <a:off x="683568" y="1340768"/>
            <a:ext cx="7488832" cy="3785652"/>
          </a:xfrm>
          <a:prstGeom prst="rect">
            <a:avLst/>
          </a:prstGeom>
        </p:spPr>
        <p:txBody>
          <a:bodyPr wrap="square">
            <a:spAutoFit/>
          </a:bodyPr>
          <a:lstStyle/>
          <a:p>
            <a:r>
              <a:rPr lang="ar-SA" sz="2400" dirty="0" smtClean="0">
                <a:latin typeface="Traditional Arabic" pitchFamily="18" charset="-78"/>
                <a:cs typeface="Traditional Arabic" pitchFamily="18" charset="-78"/>
              </a:rPr>
              <a:t>يعتبر الكتاب أداة وفق </a:t>
            </a:r>
            <a:r>
              <a:rPr lang="ar-SA" sz="2400" dirty="0" err="1" smtClean="0">
                <a:latin typeface="Traditional Arabic" pitchFamily="18" charset="-78"/>
                <a:cs typeface="Traditional Arabic" pitchFamily="18" charset="-78"/>
              </a:rPr>
              <a:t>مواضعات</a:t>
            </a:r>
            <a:r>
              <a:rPr lang="ar-SA" sz="2400" dirty="0" smtClean="0">
                <a:latin typeface="Traditional Arabic" pitchFamily="18" charset="-78"/>
                <a:cs typeface="Traditional Arabic" pitchFamily="18" charset="-78"/>
              </a:rPr>
              <a:t> يجب التعرف عليها للإلمام </a:t>
            </a:r>
            <a:r>
              <a:rPr lang="ar-SA" sz="2400" dirty="0" err="1" smtClean="0">
                <a:latin typeface="Traditional Arabic" pitchFamily="18" charset="-78"/>
                <a:cs typeface="Traditional Arabic" pitchFamily="18" charset="-78"/>
              </a:rPr>
              <a:t>به.</a:t>
            </a:r>
            <a:r>
              <a:rPr lang="ar-SA" sz="2400" dirty="0" smtClean="0">
                <a:latin typeface="Traditional Arabic" pitchFamily="18" charset="-78"/>
                <a:cs typeface="Traditional Arabic" pitchFamily="18" charset="-78"/>
              </a:rPr>
              <a:t> ففي آل </a:t>
            </a:r>
            <a:r>
              <a:rPr lang="ar-SA" sz="2400" dirty="0" err="1" smtClean="0">
                <a:latin typeface="Traditional Arabic" pitchFamily="18" charset="-78"/>
                <a:cs typeface="Traditional Arabic" pitchFamily="18" charset="-78"/>
              </a:rPr>
              <a:t>آتاب</a:t>
            </a:r>
            <a:r>
              <a:rPr lang="ar-SA" sz="2400" dirty="0" smtClean="0">
                <a:latin typeface="Traditional Arabic" pitchFamily="18" charset="-78"/>
                <a:cs typeface="Traditional Arabic" pitchFamily="18" charset="-78"/>
              </a:rPr>
              <a:t>، مثلا، صفحة الغلاف التي تتضمن اسم الكتاب واسم مؤلفه واسم </a:t>
            </a:r>
            <a:r>
              <a:rPr lang="ar-SA" sz="2400" dirty="0" err="1" smtClean="0">
                <a:latin typeface="Traditional Arabic" pitchFamily="18" charset="-78"/>
                <a:cs typeface="Traditional Arabic" pitchFamily="18" charset="-78"/>
              </a:rPr>
              <a:t>الرسام.</a:t>
            </a:r>
            <a:r>
              <a:rPr lang="ar-SA" sz="2400" dirty="0" smtClean="0">
                <a:latin typeface="Traditional Arabic" pitchFamily="18" charset="-78"/>
                <a:cs typeface="Traditional Arabic" pitchFamily="18" charset="-78"/>
              </a:rPr>
              <a:t> يُفتح الكتاب في اتجاه معروف في اللغة العربية من اليمين إلى اليسار، والأوراق متوالية وفق نظام متفق عليه، والنص يبسط في أسطر تسير من اليمين إلى اليسار وتتوالى من الأعلى إلى الأسفل.</a:t>
            </a:r>
          </a:p>
          <a:p>
            <a:pPr algn="ctr"/>
            <a:r>
              <a:rPr lang="ar-SA" sz="2400" dirty="0" smtClean="0">
                <a:latin typeface="Traditional Arabic" pitchFamily="18" charset="-78"/>
                <a:cs typeface="Traditional Arabic" pitchFamily="18" charset="-78"/>
              </a:rPr>
              <a:t>يتعلم الطفل أن النص أعدّ للقراءة؛ وأن وظيفة الرسوم التوضيحية هي التجسيد والإضافة والتفسير.</a:t>
            </a:r>
          </a:p>
          <a:p>
            <a:pPr algn="ctr"/>
            <a:r>
              <a:rPr lang="ar-SA" sz="2400" dirty="0" smtClean="0">
                <a:latin typeface="Traditional Arabic" pitchFamily="18" charset="-78"/>
                <a:cs typeface="Traditional Arabic" pitchFamily="18" charset="-78"/>
              </a:rPr>
              <a:t>الكلمة المكتوبة في الكتاب، مجموعة الأحرف المحاطة بفراغات، تمثل </a:t>
            </a:r>
            <a:r>
              <a:rPr lang="ar-SA" sz="2400" dirty="0" err="1" smtClean="0">
                <a:latin typeface="Traditional Arabic" pitchFamily="18" charset="-78"/>
                <a:cs typeface="Traditional Arabic" pitchFamily="18" charset="-78"/>
              </a:rPr>
              <a:t>آلمة</a:t>
            </a:r>
            <a:r>
              <a:rPr lang="ar-SA" sz="2400" dirty="0" smtClean="0">
                <a:latin typeface="Traditional Arabic" pitchFamily="18" charset="-78"/>
                <a:cs typeface="Traditional Arabic" pitchFamily="18" charset="-78"/>
              </a:rPr>
              <a:t> محكية، وعلامات الترقيم، مثل علامة الاستفهام، لها مهام خاصة داخل </a:t>
            </a:r>
            <a:r>
              <a:rPr lang="ar-SA" sz="2400" dirty="0" err="1" smtClean="0">
                <a:latin typeface="Traditional Arabic" pitchFamily="18" charset="-78"/>
                <a:cs typeface="Traditional Arabic" pitchFamily="18" charset="-78"/>
              </a:rPr>
              <a:t>النص.</a:t>
            </a:r>
            <a:r>
              <a:rPr lang="ar-SA" sz="2400" dirty="0" smtClean="0">
                <a:latin typeface="Traditional Arabic" pitchFamily="18" charset="-78"/>
                <a:cs typeface="Traditional Arabic" pitchFamily="18" charset="-78"/>
              </a:rPr>
              <a:t> يتعلّّم الطفل هذه </a:t>
            </a:r>
            <a:r>
              <a:rPr lang="ar-SA" sz="2400" dirty="0" err="1" smtClean="0">
                <a:latin typeface="Traditional Arabic" pitchFamily="18" charset="-78"/>
                <a:cs typeface="Traditional Arabic" pitchFamily="18" charset="-78"/>
              </a:rPr>
              <a:t>المواضعات</a:t>
            </a:r>
            <a:r>
              <a:rPr lang="ar-SA" sz="2400" dirty="0" smtClean="0">
                <a:latin typeface="Traditional Arabic" pitchFamily="18" charset="-78"/>
                <a:cs typeface="Traditional Arabic" pitchFamily="18" charset="-78"/>
              </a:rPr>
              <a:t> خلال استماعه لقراءة الكتب ومتابعة النص، ويمكن تنمية هذا التعلم بلفت انتباهه إلى </a:t>
            </a:r>
            <a:r>
              <a:rPr lang="ar-SA" sz="2400" dirty="0" err="1" smtClean="0">
                <a:latin typeface="Traditional Arabic" pitchFamily="18" charset="-78"/>
                <a:cs typeface="Traditional Arabic" pitchFamily="18" charset="-78"/>
              </a:rPr>
              <a:t>مرآّبات</a:t>
            </a:r>
            <a:r>
              <a:rPr lang="ar-SA" sz="2400" dirty="0" smtClean="0">
                <a:latin typeface="Traditional Arabic" pitchFamily="18" charset="-78"/>
                <a:cs typeface="Traditional Arabic" pitchFamily="18" charset="-78"/>
              </a:rPr>
              <a:t> الكتاب المختلفة.</a:t>
            </a:r>
            <a:endParaRPr lang="ar-SA" sz="2400" dirty="0">
              <a:latin typeface="Traditional Arabic" pitchFamily="18" charset="-78"/>
              <a:cs typeface="Traditional Arabic" pitchFamily="18"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ttp://www.koko4.com/up/uploads/images/koko4-47cb542dcb.jpg"/>
          <p:cNvPicPr>
            <a:picLocks noChangeAspect="1" noChangeArrowheads="1"/>
          </p:cNvPicPr>
          <p:nvPr/>
        </p:nvPicPr>
        <p:blipFill>
          <a:blip r:embed="rId2" cstate="print"/>
          <a:srcRect/>
          <a:stretch>
            <a:fillRect/>
          </a:stretch>
        </p:blipFill>
        <p:spPr bwMode="auto">
          <a:xfrm>
            <a:off x="4427984" y="-675456"/>
            <a:ext cx="4128567" cy="7381949"/>
          </a:xfrm>
          <a:prstGeom prst="rect">
            <a:avLst/>
          </a:prstGeom>
          <a:noFill/>
        </p:spPr>
      </p:pic>
      <p:sp>
        <p:nvSpPr>
          <p:cNvPr id="2" name="عنوان 1"/>
          <p:cNvSpPr>
            <a:spLocks noGrp="1"/>
          </p:cNvSpPr>
          <p:nvPr>
            <p:ph type="title"/>
          </p:nvPr>
        </p:nvSpPr>
        <p:spPr/>
        <p:txBody>
          <a:bodyPr/>
          <a:lstStyle/>
          <a:p>
            <a:r>
              <a:rPr lang="ar-SA" b="1" u="sng" dirty="0" smtClean="0">
                <a:solidFill>
                  <a:srgbClr val="FF0000"/>
                </a:solidFill>
              </a:rPr>
              <a:t>تنويه وتشديد</a:t>
            </a:r>
            <a:endParaRPr lang="ar-SA" b="1" u="sng" dirty="0">
              <a:solidFill>
                <a:srgbClr val="FF0000"/>
              </a:solidFill>
            </a:endParaRPr>
          </a:p>
        </p:txBody>
      </p:sp>
      <p:sp>
        <p:nvSpPr>
          <p:cNvPr id="3" name="عنصر نائب للمحتوى 2"/>
          <p:cNvSpPr>
            <a:spLocks noGrp="1"/>
          </p:cNvSpPr>
          <p:nvPr>
            <p:ph idx="1"/>
          </p:nvPr>
        </p:nvSpPr>
        <p:spPr>
          <a:xfrm>
            <a:off x="457200" y="1772816"/>
            <a:ext cx="6347048" cy="4353347"/>
          </a:xfrm>
        </p:spPr>
        <p:txBody>
          <a:bodyPr/>
          <a:lstStyle/>
          <a:p>
            <a:r>
              <a:rPr lang="ar-SA" b="1" dirty="0" smtClean="0">
                <a:solidFill>
                  <a:schemeClr val="tx1">
                    <a:lumMod val="75000"/>
                    <a:lumOff val="25000"/>
                  </a:schemeClr>
                </a:solidFill>
              </a:rPr>
              <a:t>ليس الهدف تعليم أطفال الروضة فكّ رموز </a:t>
            </a:r>
            <a:r>
              <a:rPr lang="ar-SA" b="1" dirty="0" err="1" smtClean="0">
                <a:solidFill>
                  <a:schemeClr val="tx1">
                    <a:lumMod val="75000"/>
                    <a:lumOff val="25000"/>
                  </a:schemeClr>
                </a:solidFill>
              </a:rPr>
              <a:t>آلكمات</a:t>
            </a:r>
            <a:r>
              <a:rPr lang="ar-SA" b="1" dirty="0" smtClean="0">
                <a:solidFill>
                  <a:schemeClr val="tx1">
                    <a:lumMod val="75000"/>
                    <a:lumOff val="25000"/>
                  </a:schemeClr>
                </a:solidFill>
              </a:rPr>
              <a:t> ونصوص جديدة أو كتابة نصوص بإملاء صحيح، لأن</a:t>
            </a:r>
          </a:p>
          <a:p>
            <a:r>
              <a:rPr lang="ar-SA" b="1" dirty="0" smtClean="0">
                <a:solidFill>
                  <a:schemeClr val="tx1">
                    <a:lumMod val="75000"/>
                    <a:lumOff val="25000"/>
                  </a:schemeClr>
                </a:solidFill>
              </a:rPr>
              <a:t>الروضة ليست الإطار الذي يتعلم فيه الأطفال القراءة والكتابة بمفهومها الرسمي.</a:t>
            </a:r>
            <a:endParaRPr lang="ar-SA"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
        <p:nvSpPr>
          <p:cNvPr id="6" name="مربع نص 5"/>
          <p:cNvSpPr txBox="1"/>
          <p:nvPr/>
        </p:nvSpPr>
        <p:spPr>
          <a:xfrm>
            <a:off x="2267744" y="1052736"/>
            <a:ext cx="5040560" cy="369332"/>
          </a:xfrm>
          <a:prstGeom prst="rect">
            <a:avLst/>
          </a:prstGeom>
          <a:noFill/>
        </p:spPr>
        <p:txBody>
          <a:bodyPr wrap="square" rtlCol="1">
            <a:spAutoFit/>
          </a:bodyPr>
          <a:lstStyle/>
          <a:p>
            <a:r>
              <a:rPr lang="ar-SA" smtClean="0"/>
              <a:t>.</a:t>
            </a:r>
            <a:endParaRPr lang="ar-SA" dirty="0"/>
          </a:p>
        </p:txBody>
      </p:sp>
      <p:sp>
        <p:nvSpPr>
          <p:cNvPr id="9" name="مربع نص 8"/>
          <p:cNvSpPr txBox="1"/>
          <p:nvPr/>
        </p:nvSpPr>
        <p:spPr>
          <a:xfrm>
            <a:off x="5940152" y="1124744"/>
            <a:ext cx="184731" cy="369332"/>
          </a:xfrm>
          <a:prstGeom prst="rect">
            <a:avLst/>
          </a:prstGeom>
          <a:noFill/>
        </p:spPr>
        <p:txBody>
          <a:bodyPr wrap="none" rtlCol="1">
            <a:spAutoFit/>
          </a:bodyPr>
          <a:lstStyle/>
          <a:p>
            <a:endParaRPr lang="ar-SA" dirty="0"/>
          </a:p>
        </p:txBody>
      </p:sp>
      <p:pic>
        <p:nvPicPr>
          <p:cNvPr id="1026" name="Picture 2" descr="C:\Users\hosam\Pictures\خلفيات بوربوينت\39274157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4" name="مربع نص 13"/>
          <p:cNvSpPr txBox="1"/>
          <p:nvPr/>
        </p:nvSpPr>
        <p:spPr>
          <a:xfrm>
            <a:off x="1187624" y="1268759"/>
            <a:ext cx="7272808" cy="5201424"/>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التنوّر </a:t>
            </a:r>
            <a:r>
              <a:rPr lang="ar-SA" sz="2800" dirty="0" err="1" smtClean="0">
                <a:latin typeface="Traditional Arabic" pitchFamily="18" charset="-78"/>
                <a:cs typeface="Traditional Arabic" pitchFamily="18" charset="-78"/>
              </a:rPr>
              <a:t>اللغوي-</a:t>
            </a:r>
            <a:r>
              <a:rPr lang="ar-SA" sz="2800" dirty="0" smtClean="0">
                <a:latin typeface="Traditional Arabic" pitchFamily="18" charset="-78"/>
                <a:cs typeface="Traditional Arabic" pitchFamily="18" charset="-78"/>
              </a:rPr>
              <a:t> </a:t>
            </a:r>
            <a:r>
              <a:rPr lang="he-IL" sz="2800" dirty="0" smtClean="0">
                <a:latin typeface="Traditional Arabic" pitchFamily="18" charset="-78"/>
              </a:rPr>
              <a:t>אוריינות- </a:t>
            </a:r>
            <a:r>
              <a:rPr lang="ar-SA" sz="2800" dirty="0" smtClean="0">
                <a:latin typeface="Traditional Arabic" pitchFamily="18" charset="-78"/>
                <a:cs typeface="Traditional Arabic" pitchFamily="18" charset="-78"/>
              </a:rPr>
              <a:t>هو مصطلح واسع له العديد من التعريفات، أضيقها هو: اكتساب مهارات القراءة والكتابة"، وأوسع هذه التعريفات </a:t>
            </a:r>
            <a:r>
              <a:rPr lang="ar-SA" sz="2800" dirty="0" err="1" smtClean="0">
                <a:latin typeface="Traditional Arabic" pitchFamily="18" charset="-78"/>
                <a:cs typeface="Traditional Arabic" pitchFamily="18" charset="-78"/>
              </a:rPr>
              <a:t>هو: </a:t>
            </a:r>
            <a:r>
              <a:rPr lang="ar-SA" sz="2800" dirty="0" smtClean="0">
                <a:latin typeface="Traditional Arabic" pitchFamily="18" charset="-78"/>
                <a:cs typeface="Traditional Arabic" pitchFamily="18" charset="-78"/>
              </a:rPr>
              <a:t>" إجادة اللغة المحكية والمكتوبة بألوانٍ ادبية متنوعة ضمن سياقات اجتماعيّة </a:t>
            </a:r>
            <a:r>
              <a:rPr lang="ar-SA" sz="2800" dirty="0" err="1" smtClean="0">
                <a:latin typeface="Traditional Arabic" pitchFamily="18" charset="-78"/>
                <a:cs typeface="Traditional Arabic" pitchFamily="18" charset="-78"/>
              </a:rPr>
              <a:t>ملائمة".</a:t>
            </a:r>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تمّ وضع منهج </a:t>
            </a:r>
            <a:r>
              <a:rPr lang="ar-SA" sz="2800" dirty="0" err="1" smtClean="0">
                <a:latin typeface="Traditional Arabic" pitchFamily="18" charset="-78"/>
                <a:cs typeface="Traditional Arabic" pitchFamily="18" charset="-78"/>
              </a:rPr>
              <a:t>البستان </a:t>
            </a:r>
            <a:r>
              <a:rPr lang="ar-SA" sz="2800" dirty="0" smtClean="0">
                <a:latin typeface="Traditional Arabic" pitchFamily="18" charset="-78"/>
                <a:cs typeface="Traditional Arabic" pitchFamily="18" charset="-78"/>
              </a:rPr>
              <a:t>"البنية الأساسية للقراءة والكتابة في اللغة العربية كلغة أم" بناء على المفهوم الواسع للتنوّر اللغوي بمعنى أنّه يطرح توجّهًا ونهجًا تربويًّا-مهنيًّا يجب على مربية البستان </a:t>
            </a:r>
            <a:r>
              <a:rPr lang="ar-SA" sz="2800" dirty="0" err="1" smtClean="0">
                <a:latin typeface="Traditional Arabic" pitchFamily="18" charset="-78"/>
                <a:cs typeface="Traditional Arabic" pitchFamily="18" charset="-78"/>
              </a:rPr>
              <a:t>تبنيه.</a:t>
            </a:r>
            <a:r>
              <a:rPr lang="ar-SA" sz="2800" dirty="0" smtClean="0">
                <a:latin typeface="Traditional Arabic" pitchFamily="18" charset="-78"/>
                <a:cs typeface="Traditional Arabic" pitchFamily="18" charset="-78"/>
              </a:rPr>
              <a:t> يطرح هذا المنهج مركّبات </a:t>
            </a:r>
            <a:r>
              <a:rPr lang="ar-SA" sz="2800" dirty="0" err="1" smtClean="0">
                <a:latin typeface="Traditional Arabic" pitchFamily="18" charset="-78"/>
                <a:cs typeface="Traditional Arabic" pitchFamily="18" charset="-78"/>
              </a:rPr>
              <a:t>أساسية </a:t>
            </a:r>
            <a:r>
              <a:rPr lang="ar-SA" sz="2800" dirty="0" smtClean="0">
                <a:latin typeface="Traditional Arabic" pitchFamily="18" charset="-78"/>
                <a:cs typeface="Traditional Arabic" pitchFamily="18" charset="-78"/>
              </a:rPr>
              <a:t>(أنظري المنهج صفحة 6) تمهيدًا لاكتساب القراءة والكتابة في المدرسة، إلا أن عرض هذه المُركّبات بتسلسل يبدأ من الوعي الصوتي استمرارًا </a:t>
            </a:r>
            <a:r>
              <a:rPr lang="ar-SA" sz="2800" dirty="0" err="1" smtClean="0">
                <a:latin typeface="Traditional Arabic" pitchFamily="18" charset="-78"/>
                <a:cs typeface="Traditional Arabic" pitchFamily="18" charset="-78"/>
              </a:rPr>
              <a:t>بالكفايات</a:t>
            </a:r>
            <a:r>
              <a:rPr lang="ar-SA" sz="2800" dirty="0" smtClean="0">
                <a:latin typeface="Traditional Arabic" pitchFamily="18" charset="-78"/>
                <a:cs typeface="Traditional Arabic" pitchFamily="18" charset="-78"/>
              </a:rPr>
              <a:t> اللغوية وانتهاءً بالإقبال على الكتاب، يحمل معنًى مُضمّنًا بحجم وأهمية كل مركّب بالنسبة </a:t>
            </a:r>
            <a:r>
              <a:rPr lang="ar-SA" sz="2800" dirty="0" err="1" smtClean="0">
                <a:latin typeface="Traditional Arabic" pitchFamily="18" charset="-78"/>
                <a:cs typeface="Traditional Arabic" pitchFamily="18" charset="-78"/>
              </a:rPr>
              <a:t>للآخر.</a:t>
            </a:r>
            <a:r>
              <a:rPr lang="ar-SA" sz="2800" dirty="0" smtClean="0">
                <a:latin typeface="Traditional Arabic" pitchFamily="18" charset="-78"/>
                <a:cs typeface="Traditional Arabic" pitchFamily="18" charset="-78"/>
              </a:rPr>
              <a:t>  </a:t>
            </a:r>
          </a:p>
          <a:p>
            <a:endParaRPr lang="ar-SA" sz="2400" dirty="0">
              <a:latin typeface="Traditional Arabic" pitchFamily="18" charset="-78"/>
              <a:cs typeface="Traditional Arabic" pitchFamily="18" charset="-78"/>
            </a:endParaRPr>
          </a:p>
        </p:txBody>
      </p:sp>
      <p:sp>
        <p:nvSpPr>
          <p:cNvPr id="16" name="مستطيل 15"/>
          <p:cNvSpPr/>
          <p:nvPr/>
        </p:nvSpPr>
        <p:spPr>
          <a:xfrm>
            <a:off x="3527485" y="332656"/>
            <a:ext cx="2089033" cy="923330"/>
          </a:xfrm>
          <a:prstGeom prst="rect">
            <a:avLst/>
          </a:prstGeom>
          <a:noFill/>
        </p:spPr>
        <p:txBody>
          <a:bodyPr wrap="square" lIns="91440" tIns="45720" rIns="91440" bIns="45720">
            <a:spAutoFit/>
          </a:bodyPr>
          <a:lstStyle/>
          <a:p>
            <a:pPr algn="ctr"/>
            <a:r>
              <a:rPr lang="ar-SA"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المقدمة</a:t>
            </a:r>
            <a:endParaRPr lang="ar-SA"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026" name="Picture 2" descr="C:\Users\hosam\Pictures\خلفيات بوربوينت\powerpoint_wallpaper008.jpg"/>
          <p:cNvPicPr>
            <a:picLocks noChangeAspect="1" noChangeArrowheads="1"/>
          </p:cNvPicPr>
          <p:nvPr/>
        </p:nvPicPr>
        <p:blipFill>
          <a:blip r:embed="rId2" cstate="print"/>
          <a:srcRect/>
          <a:stretch>
            <a:fillRect/>
          </a:stretch>
        </p:blipFill>
        <p:spPr bwMode="auto">
          <a:xfrm>
            <a:off x="-180528" y="0"/>
            <a:ext cx="9324528" cy="6993396"/>
          </a:xfrm>
          <a:prstGeom prst="rect">
            <a:avLst/>
          </a:prstGeom>
          <a:noFill/>
        </p:spPr>
      </p:pic>
      <p:sp>
        <p:nvSpPr>
          <p:cNvPr id="5" name="مستطيل 4"/>
          <p:cNvSpPr/>
          <p:nvPr/>
        </p:nvSpPr>
        <p:spPr>
          <a:xfrm>
            <a:off x="899592" y="2492896"/>
            <a:ext cx="6011581"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شكرًا على حُسن الاستماع</a:t>
            </a:r>
          </a:p>
          <a:p>
            <a:pPr algn="ctr"/>
            <a:r>
              <a:rPr lang="ar-SA"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نيفين</a:t>
            </a:r>
            <a:r>
              <a:rPr lang="ar-S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ومريم</a:t>
            </a:r>
            <a:endParaRPr lang="ar-SA"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2" descr="C:\Users\hosam\Pictures\خلفيات بوربوينت\39274157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مربع نص 4"/>
          <p:cNvSpPr txBox="1"/>
          <p:nvPr/>
        </p:nvSpPr>
        <p:spPr>
          <a:xfrm>
            <a:off x="1187624" y="980728"/>
            <a:ext cx="6984776" cy="5693866"/>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فالوعي الصوتي هام جدًّا ويجب تطويره بشكل أساسي في الروضة والبستان، إلا أنّ التركيز عليه كهدف تعليمي تدريسي والانطلاق منه لتطوير التنوّر اللغوي في فترة الطفولة المبكرة، يعتبر خطأً تربويًّا بحق العديد من الأطفال، الأمر الذي يُسبب النفور والابتعاد عن اللغة وممارساتها </a:t>
            </a:r>
            <a:r>
              <a:rPr lang="ar-SA" sz="2800" dirty="0" err="1" smtClean="0">
                <a:latin typeface="Traditional Arabic" pitchFamily="18" charset="-78"/>
                <a:cs typeface="Traditional Arabic" pitchFamily="18" charset="-78"/>
              </a:rPr>
              <a:t>المكتوبة.</a:t>
            </a:r>
            <a:r>
              <a:rPr lang="ar-SA" sz="2800" dirty="0" smtClean="0">
                <a:latin typeface="Traditional Arabic" pitchFamily="18" charset="-78"/>
                <a:cs typeface="Traditional Arabic" pitchFamily="18" charset="-78"/>
              </a:rPr>
              <a:t> لذا ومن باب التوضيح أقترح تدرّجًا آخر لنفس المركّبات المطروحة في المنهج تتدرج من النص والكتاب واللغة المكتوبة إلى </a:t>
            </a:r>
            <a:r>
              <a:rPr lang="ar-SA" sz="2800" dirty="0" err="1" smtClean="0">
                <a:latin typeface="Traditional Arabic" pitchFamily="18" charset="-78"/>
                <a:cs typeface="Traditional Arabic" pitchFamily="18" charset="-78"/>
              </a:rPr>
              <a:t>الكفايات</a:t>
            </a:r>
            <a:r>
              <a:rPr lang="ar-SA" sz="2800" dirty="0" smtClean="0">
                <a:latin typeface="Traditional Arabic" pitchFamily="18" charset="-78"/>
                <a:cs typeface="Traditional Arabic" pitchFamily="18" charset="-78"/>
              </a:rPr>
              <a:t> اللغوية ومن ثم إلى الوعي الصوتي ومعرفة </a:t>
            </a:r>
            <a:r>
              <a:rPr lang="ar-SA" sz="2800" dirty="0" err="1" smtClean="0">
                <a:latin typeface="Traditional Arabic" pitchFamily="18" charset="-78"/>
                <a:cs typeface="Traditional Arabic" pitchFamily="18" charset="-78"/>
              </a:rPr>
              <a:t>الحروف.</a:t>
            </a:r>
            <a:r>
              <a:rPr lang="ar-SA" sz="2800" dirty="0" smtClean="0">
                <a:latin typeface="Traditional Arabic" pitchFamily="18" charset="-78"/>
                <a:cs typeface="Traditional Arabic" pitchFamily="18" charset="-78"/>
              </a:rPr>
              <a:t> </a:t>
            </a:r>
          </a:p>
          <a:p>
            <a:r>
              <a:rPr lang="ar-SA" sz="2800" dirty="0" smtClean="0">
                <a:latin typeface="Traditional Arabic" pitchFamily="18" charset="-78"/>
                <a:cs typeface="Traditional Arabic" pitchFamily="18" charset="-78"/>
              </a:rPr>
              <a:t>الدافع لذلك هو أن اللغة تحمل معنى ورسائل ومعاني ترتبط بعالم الطفل الخيالي والواقعي، أما التعامل مع اللغة على أساس ميكانيكي وفكّ رموز فلا يرتبط بعالم الطفل النموي.</a:t>
            </a:r>
          </a:p>
          <a:p>
            <a:r>
              <a:rPr lang="ar-SA" sz="2800" dirty="0" smtClean="0">
                <a:latin typeface="Traditional Arabic" pitchFamily="18" charset="-78"/>
                <a:cs typeface="Traditional Arabic" pitchFamily="18" charset="-78"/>
              </a:rPr>
              <a:t>يعكس طرح ترتيب مُغاير لتدرج المركّبات الأساسية المطروحة في منهج اللغة نقطة انطلاق للعمل </a:t>
            </a:r>
            <a:r>
              <a:rPr lang="ar-SA" sz="2800" dirty="0" err="1" smtClean="0">
                <a:latin typeface="Traditional Arabic" pitchFamily="18" charset="-78"/>
                <a:cs typeface="Traditional Arabic" pitchFamily="18" charset="-78"/>
              </a:rPr>
              <a:t>التربوي:</a:t>
            </a:r>
            <a:endParaRPr lang="ar-SA" sz="2800" dirty="0" smtClean="0">
              <a:latin typeface="Traditional Arabic" pitchFamily="18" charset="-78"/>
              <a:cs typeface="Traditional Arabic" pitchFamily="18" charset="-78"/>
            </a:endParaRPr>
          </a:p>
          <a:p>
            <a:endParaRPr lang="ar-SA" sz="2800" dirty="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
        <p:nvSpPr>
          <p:cNvPr id="4" name="مستطيل 3"/>
          <p:cNvSpPr/>
          <p:nvPr/>
        </p:nvSpPr>
        <p:spPr>
          <a:xfrm>
            <a:off x="611560" y="1124744"/>
            <a:ext cx="8294331" cy="25853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المركبات ا</a:t>
            </a:r>
            <a:r>
              <a:rPr lang="ar-S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لثلاثة الأساسية </a:t>
            </a:r>
          </a:p>
          <a:p>
            <a:pPr algn="ctr"/>
            <a:r>
              <a:rPr lang="ar-S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لمنهج اللغة العربية في رياض الاطفال</a:t>
            </a:r>
            <a:endParaRPr lang="ar-SA"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3073" name="Picture 1" descr="C:\Users\hosam\Pictures\خلفيات بوربوينت\`_1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مستطيل 4"/>
          <p:cNvSpPr/>
          <p:nvPr/>
        </p:nvSpPr>
        <p:spPr>
          <a:xfrm>
            <a:off x="971600" y="1700808"/>
            <a:ext cx="6408712" cy="227754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الوعي الصوتي</a:t>
            </a:r>
            <a:endPar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ar-SA" sz="4400" dirty="0" smtClean="0"/>
              <a:t>الوعي الصوتي والمبدأ الهجائي وبدايات القراءة والكتابة</a:t>
            </a:r>
            <a:endParaRPr lang="ar-SA"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5" name="مستطيل 4"/>
          <p:cNvSpPr/>
          <p:nvPr/>
        </p:nvSpPr>
        <p:spPr>
          <a:xfrm>
            <a:off x="611560" y="1052736"/>
            <a:ext cx="7704856" cy="2246769"/>
          </a:xfrm>
          <a:prstGeom prst="rect">
            <a:avLst/>
          </a:prstGeom>
        </p:spPr>
        <p:txBody>
          <a:bodyPr wrap="square">
            <a:spAutoFit/>
          </a:bodyPr>
          <a:lstStyle/>
          <a:p>
            <a:pPr algn="ctr"/>
            <a:r>
              <a:rPr lang="ar-SA" sz="2800" b="1" u="sng" dirty="0" smtClean="0">
                <a:solidFill>
                  <a:srgbClr val="FF0000"/>
                </a:solidFill>
                <a:latin typeface="Traditional Arabic" pitchFamily="18" charset="-78"/>
                <a:cs typeface="Traditional Arabic" pitchFamily="18" charset="-78"/>
              </a:rPr>
              <a:t>الوعي الصوتي</a:t>
            </a:r>
          </a:p>
          <a:p>
            <a:pPr algn="ctr"/>
            <a:endParaRPr lang="ar-SA" sz="2800" b="1" u="sng" dirty="0" smtClean="0">
              <a:solidFill>
                <a:srgbClr val="FF0000"/>
              </a:solidFill>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–يعني فهم العلاقة بين </a:t>
            </a:r>
            <a:r>
              <a:rPr lang="ar-SA" sz="2800" dirty="0" err="1" smtClean="0">
                <a:latin typeface="Traditional Arabic" pitchFamily="18" charset="-78"/>
                <a:cs typeface="Traditional Arabic" pitchFamily="18" charset="-78"/>
              </a:rPr>
              <a:t>الفونيمات</a:t>
            </a:r>
            <a:r>
              <a:rPr lang="ar-SA" sz="2800" dirty="0" smtClean="0">
                <a:latin typeface="Traditional Arabic" pitchFamily="18" charset="-78"/>
                <a:cs typeface="Traditional Arabic" pitchFamily="18" charset="-78"/>
              </a:rPr>
              <a:t> </a:t>
            </a:r>
            <a:r>
              <a:rPr lang="ar-SA" sz="2800" dirty="0" err="1" smtClean="0">
                <a:latin typeface="Traditional Arabic" pitchFamily="18" charset="-78"/>
                <a:cs typeface="Traditional Arabic" pitchFamily="18" charset="-78"/>
              </a:rPr>
              <a:t>والجرافيم</a:t>
            </a:r>
            <a:r>
              <a:rPr lang="ar-SA" sz="2800" dirty="0" smtClean="0">
                <a:latin typeface="Traditional Arabic" pitchFamily="18" charset="-78"/>
                <a:cs typeface="Traditional Arabic" pitchFamily="18" charset="-78"/>
              </a:rPr>
              <a:t> أي كل ما نلفظ نكتب والعكس </a:t>
            </a:r>
            <a:r>
              <a:rPr lang="ar-SA" sz="2800" dirty="0" err="1" smtClean="0">
                <a:latin typeface="Traditional Arabic" pitchFamily="18" charset="-78"/>
                <a:cs typeface="Traditional Arabic" pitchFamily="18" charset="-78"/>
              </a:rPr>
              <a:t>صحيح </a:t>
            </a:r>
            <a:r>
              <a:rPr lang="ar-SA" sz="2800" dirty="0" smtClean="0">
                <a:latin typeface="Traditional Arabic" pitchFamily="18" charset="-78"/>
                <a:cs typeface="Traditional Arabic" pitchFamily="18" charset="-78"/>
              </a:rPr>
              <a:t>(طبعًا المقصود في اللغة العربية</a:t>
            </a:r>
            <a:r>
              <a:rPr lang="ar-SA" sz="2800" dirty="0" err="1" smtClean="0">
                <a:latin typeface="Traditional Arabic" pitchFamily="18" charset="-78"/>
                <a:cs typeface="Traditional Arabic" pitchFamily="18" charset="-78"/>
              </a:rPr>
              <a:t>)</a:t>
            </a:r>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p>
        </p:txBody>
      </p:sp>
      <p:sp>
        <p:nvSpPr>
          <p:cNvPr id="6" name="مربع نص 5"/>
          <p:cNvSpPr txBox="1"/>
          <p:nvPr/>
        </p:nvSpPr>
        <p:spPr>
          <a:xfrm>
            <a:off x="1043608" y="3068960"/>
            <a:ext cx="6912768" cy="923330"/>
          </a:xfrm>
          <a:prstGeom prst="rect">
            <a:avLst/>
          </a:prstGeom>
          <a:noFill/>
        </p:spPr>
        <p:txBody>
          <a:bodyPr wrap="square" rtlCol="1">
            <a:spAutoFit/>
          </a:bodyPr>
          <a:lstStyle/>
          <a:p>
            <a:r>
              <a:rPr lang="ar-SA" dirty="0" smtClean="0"/>
              <a:t>على هذا النحو، يمكن من خلال تركيبات مختلفة </a:t>
            </a:r>
            <a:r>
              <a:rPr lang="ar-SA" dirty="0" err="1" smtClean="0"/>
              <a:t>للفونيمات</a:t>
            </a:r>
            <a:r>
              <a:rPr lang="ar-SA" dirty="0" smtClean="0"/>
              <a:t>، أنشاء عدد غير محدود من الكلمات</a:t>
            </a:r>
          </a:p>
          <a:p>
            <a:endParaRPr lang="ar-SA"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843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136525"/>
            <a:ext cx="9205913" cy="6904434"/>
          </a:xfrm>
          <a:prstGeom prst="rect">
            <a:avLst/>
          </a:prstGeom>
          <a:noFill/>
        </p:spPr>
      </p:pic>
      <p:sp>
        <p:nvSpPr>
          <p:cNvPr id="7" name="مربع نص 6"/>
          <p:cNvSpPr txBox="1"/>
          <p:nvPr/>
        </p:nvSpPr>
        <p:spPr>
          <a:xfrm>
            <a:off x="1763688" y="1628800"/>
            <a:ext cx="5904656" cy="369332"/>
          </a:xfrm>
          <a:prstGeom prst="rect">
            <a:avLst/>
          </a:prstGeom>
          <a:noFill/>
        </p:spPr>
        <p:txBody>
          <a:bodyPr wrap="square" rtlCol="1">
            <a:spAutoFit/>
          </a:bodyPr>
          <a:lstStyle/>
          <a:p>
            <a:endParaRPr lang="ar-SA" dirty="0"/>
          </a:p>
        </p:txBody>
      </p:sp>
      <p:sp>
        <p:nvSpPr>
          <p:cNvPr id="8" name="مربع نص 7"/>
          <p:cNvSpPr txBox="1"/>
          <p:nvPr/>
        </p:nvSpPr>
        <p:spPr>
          <a:xfrm>
            <a:off x="1043608" y="980728"/>
            <a:ext cx="6840760" cy="5201424"/>
          </a:xfrm>
          <a:prstGeom prst="rect">
            <a:avLst/>
          </a:prstGeom>
          <a:noFill/>
        </p:spPr>
        <p:txBody>
          <a:bodyPr wrap="square" rtlCol="1">
            <a:spAutoFit/>
          </a:bodyPr>
          <a:lstStyle/>
          <a:p>
            <a:r>
              <a:rPr lang="ar-SA" sz="2800" dirty="0" smtClean="0">
                <a:solidFill>
                  <a:srgbClr val="FF0000"/>
                </a:solidFill>
              </a:rPr>
              <a:t>العلاقة بين الوعي الصوتي واكتساب القراءة والكتابة</a:t>
            </a:r>
          </a:p>
          <a:p>
            <a:endParaRPr lang="ar-SA" sz="2800" dirty="0" smtClean="0"/>
          </a:p>
          <a:p>
            <a:r>
              <a:rPr lang="ar-SA" sz="2800" dirty="0" smtClean="0"/>
              <a:t>يساعد الوعي الصوتي في اكتساب القراءة والكتابة، معرفة الحروف </a:t>
            </a:r>
            <a:r>
              <a:rPr lang="ar-SA" sz="2800" dirty="0" err="1" smtClean="0"/>
              <a:t>ومحاو</a:t>
            </a:r>
            <a:r>
              <a:rPr lang="ar-SA" sz="2800" dirty="0" smtClean="0"/>
              <a:t> لات القراءة والكتابة لدى الأطفال تساعد الأطفال في </a:t>
            </a:r>
            <a:r>
              <a:rPr lang="ar-SA" sz="2800" dirty="0" err="1" smtClean="0"/>
              <a:t>التهيء</a:t>
            </a:r>
            <a:r>
              <a:rPr lang="ar-SA" sz="2800" dirty="0" smtClean="0"/>
              <a:t> والتحضير من اجل اكتساب عمليتي القراءة والكتابة.</a:t>
            </a:r>
          </a:p>
          <a:p>
            <a:r>
              <a:rPr lang="ar-SA" sz="2800" dirty="0" smtClean="0"/>
              <a:t>ولذلك من المهم ان يكتسب الاطفال الوعي الصوتي </a:t>
            </a:r>
            <a:r>
              <a:rPr lang="ar-SA" sz="2800" dirty="0" err="1" smtClean="0"/>
              <a:t>الفونيمي</a:t>
            </a:r>
            <a:r>
              <a:rPr lang="ar-SA" sz="2800" dirty="0" smtClean="0"/>
              <a:t> في جيل مبكرة جدا</a:t>
            </a:r>
          </a:p>
          <a:p>
            <a:endParaRPr lang="ar-SA" dirty="0" smtClean="0"/>
          </a:p>
          <a:p>
            <a:endParaRPr lang="ar-SA" dirty="0" smtClean="0"/>
          </a:p>
          <a:p>
            <a:endParaRPr lang="ar-SA" dirty="0" smtClean="0"/>
          </a:p>
          <a:p>
            <a:endParaRPr lang="ar-SA" dirty="0" smtClean="0"/>
          </a:p>
          <a:p>
            <a:endParaRPr lang="ar-SA"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2" descr="http://s3.amazonaws.com/pixblix_production/art_images/936/flower-pattern-powerpoint.jpg"/>
          <p:cNvPicPr>
            <a:picLocks noChangeAspect="1" noChangeArrowheads="1"/>
          </p:cNvPicPr>
          <p:nvPr/>
        </p:nvPicPr>
        <p:blipFill>
          <a:blip r:embed="rId2" cstate="print"/>
          <a:srcRect/>
          <a:stretch>
            <a:fillRect/>
          </a:stretch>
        </p:blipFill>
        <p:spPr bwMode="auto">
          <a:xfrm>
            <a:off x="-61913" y="-243408"/>
            <a:ext cx="9205913" cy="6904434"/>
          </a:xfrm>
          <a:prstGeom prst="rect">
            <a:avLst/>
          </a:prstGeom>
          <a:noFill/>
        </p:spPr>
      </p:pic>
      <p:sp>
        <p:nvSpPr>
          <p:cNvPr id="5" name="مستطيل 4"/>
          <p:cNvSpPr/>
          <p:nvPr/>
        </p:nvSpPr>
        <p:spPr>
          <a:xfrm>
            <a:off x="1043608" y="1268761"/>
            <a:ext cx="7272808" cy="3785652"/>
          </a:xfrm>
          <a:prstGeom prst="rect">
            <a:avLst/>
          </a:prstGeom>
        </p:spPr>
        <p:txBody>
          <a:bodyPr wrap="square">
            <a:spAutoFit/>
          </a:bodyPr>
          <a:lstStyle/>
          <a:p>
            <a:pPr algn="ctr"/>
            <a:r>
              <a:rPr lang="ar-SA"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سؤال للمعلمات المتدربات</a:t>
            </a:r>
          </a:p>
          <a:p>
            <a:pPr algn="ctr"/>
            <a:r>
              <a:rPr lang="ar-SA"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كيف يمكن تطوير الوعي الصوتي للأطفال من خلال فعاليات </a:t>
            </a:r>
            <a:r>
              <a:rPr lang="ar-SA" sz="6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متنوعة ؟؟؟؟؟</a:t>
            </a:r>
            <a:endParaRPr lang="ar-SA"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1845</Words>
  <Application>Microsoft Office PowerPoint</Application>
  <PresentationFormat>‫הצגה על המסך (4:3)</PresentationFormat>
  <Paragraphs>169</Paragraphs>
  <Slides>30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30</vt:i4>
      </vt:variant>
    </vt:vector>
  </HeadingPairs>
  <TitlesOfParts>
    <vt:vector size="31" baseType="lpstr">
      <vt:lpstr>سمة Office</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فوق، تحت، بجانب</vt:lpstr>
      <vt:lpstr>שקופית 18</vt:lpstr>
      <vt:lpstr>שקופית 19</vt:lpstr>
      <vt:lpstr>שקופית 20</vt:lpstr>
      <vt:lpstr>שקופית 21</vt:lpstr>
      <vt:lpstr>שקופית 22</vt:lpstr>
      <vt:lpstr>שקופית 23</vt:lpstr>
      <vt:lpstr>שקופית 24</vt:lpstr>
      <vt:lpstr>שקופית 25</vt:lpstr>
      <vt:lpstr>שקופית 26</vt:lpstr>
      <vt:lpstr>שקופית 27</vt:lpstr>
      <vt:lpstr>שקופית 28</vt:lpstr>
      <vt:lpstr>تنويه وتشديد</vt:lpstr>
      <vt:lpstr>שקופית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hosam</dc:creator>
  <cp:lastModifiedBy>nehad</cp:lastModifiedBy>
  <cp:revision>20</cp:revision>
  <dcterms:created xsi:type="dcterms:W3CDTF">2013-01-06T20:18:05Z</dcterms:created>
  <dcterms:modified xsi:type="dcterms:W3CDTF">2013-01-30T18:08:19Z</dcterms:modified>
</cp:coreProperties>
</file>