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3" r:id="rId2"/>
    <p:sldId id="256" r:id="rId3"/>
    <p:sldId id="257" r:id="rId4"/>
    <p:sldId id="265" r:id="rId5"/>
    <p:sldId id="266" r:id="rId6"/>
    <p:sldId id="258" r:id="rId7"/>
    <p:sldId id="259" r:id="rId8"/>
    <p:sldId id="260" r:id="rId9"/>
    <p:sldId id="261" r:id="rId10"/>
    <p:sldId id="264" r:id="rId11"/>
    <p:sldId id="267" r:id="rId12"/>
    <p:sldId id="268" r:id="rId13"/>
    <p:sldId id="269" r:id="rId14"/>
    <p:sldId id="270" r:id="rId15"/>
    <p:sldId id="271" r:id="rId16"/>
    <p:sldId id="272" r:id="rId17"/>
    <p:sldId id="262" r:id="rId1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AD237F"/>
    <a:srgbClr val="FFCCCC"/>
    <a:srgbClr val="C0106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9" d="100"/>
          <a:sy n="59" d="100"/>
        </p:scale>
        <p:origin x="-160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7FF97633-7E86-4A1F-B815-307710EDFC4C}" type="datetimeFigureOut">
              <a:rPr lang="he-IL" smtClean="0"/>
              <a:pPr/>
              <a:t>ז'/אדר/תשע"ג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3DAD312-040D-43C3-AC3E-02914AAEEAFF}"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FF97633-7E86-4A1F-B815-307710EDFC4C}" type="datetimeFigureOut">
              <a:rPr lang="he-IL" smtClean="0"/>
              <a:pPr/>
              <a:t>ז'/אדר/תשע"ג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3DAD312-040D-43C3-AC3E-02914AAEEAFF}"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FF97633-7E86-4A1F-B815-307710EDFC4C}" type="datetimeFigureOut">
              <a:rPr lang="he-IL" smtClean="0"/>
              <a:pPr/>
              <a:t>ז'/אדר/תשע"ג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3DAD312-040D-43C3-AC3E-02914AAEEAFF}"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FF97633-7E86-4A1F-B815-307710EDFC4C}" type="datetimeFigureOut">
              <a:rPr lang="he-IL" smtClean="0"/>
              <a:pPr/>
              <a:t>ז'/אדר/תשע"ג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3DAD312-040D-43C3-AC3E-02914AAEEAFF}"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7FF97633-7E86-4A1F-B815-307710EDFC4C}" type="datetimeFigureOut">
              <a:rPr lang="he-IL" smtClean="0"/>
              <a:pPr/>
              <a:t>ז'/אדר/תשע"ג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3DAD312-040D-43C3-AC3E-02914AAEEAFF}"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7FF97633-7E86-4A1F-B815-307710EDFC4C}" type="datetimeFigureOut">
              <a:rPr lang="he-IL" smtClean="0"/>
              <a:pPr/>
              <a:t>ז'/אדר/תשע"ג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3DAD312-040D-43C3-AC3E-02914AAEEAFF}"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7FF97633-7E86-4A1F-B815-307710EDFC4C}" type="datetimeFigureOut">
              <a:rPr lang="he-IL" smtClean="0"/>
              <a:pPr/>
              <a:t>ז'/אדר/תשע"ג</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63DAD312-040D-43C3-AC3E-02914AAEEAFF}"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7FF97633-7E86-4A1F-B815-307710EDFC4C}" type="datetimeFigureOut">
              <a:rPr lang="he-IL" smtClean="0"/>
              <a:pPr/>
              <a:t>ז'/אדר/תשע"ג</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63DAD312-040D-43C3-AC3E-02914AAEEAFF}"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FF97633-7E86-4A1F-B815-307710EDFC4C}" type="datetimeFigureOut">
              <a:rPr lang="he-IL" smtClean="0"/>
              <a:pPr/>
              <a:t>ז'/אדר/תשע"ג</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63DAD312-040D-43C3-AC3E-02914AAEEAFF}"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FF97633-7E86-4A1F-B815-307710EDFC4C}" type="datetimeFigureOut">
              <a:rPr lang="he-IL" smtClean="0"/>
              <a:pPr/>
              <a:t>ז'/אדר/תשע"ג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3DAD312-040D-43C3-AC3E-02914AAEEAFF}"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FF97633-7E86-4A1F-B815-307710EDFC4C}" type="datetimeFigureOut">
              <a:rPr lang="he-IL" smtClean="0"/>
              <a:pPr/>
              <a:t>ז'/אדר/תשע"ג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3DAD312-040D-43C3-AC3E-02914AAEEAFF}"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FF97633-7E86-4A1F-B815-307710EDFC4C}" type="datetimeFigureOut">
              <a:rPr lang="he-IL" smtClean="0"/>
              <a:pPr/>
              <a:t>ז'/אדר/תשע"ג</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3DAD312-040D-43C3-AC3E-02914AAEEAFF}"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ganenet.cet.ac.il/ShowItem.aspx?ItemID=1009c190-b46d-4193-af50-62c17e217abd&amp;lang=HEB"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im16.gulfup.com/2012-04-08/133389699541.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5" name="TextBox 4"/>
          <p:cNvSpPr txBox="1"/>
          <p:nvPr/>
        </p:nvSpPr>
        <p:spPr>
          <a:xfrm>
            <a:off x="251520" y="0"/>
            <a:ext cx="7704856" cy="5262979"/>
          </a:xfrm>
          <a:prstGeom prst="rect">
            <a:avLst/>
          </a:prstGeom>
          <a:noFill/>
        </p:spPr>
        <p:txBody>
          <a:bodyPr wrap="square" rtlCol="1">
            <a:spAutoFit/>
          </a:bodyPr>
          <a:lstStyle/>
          <a:p>
            <a:endParaRPr lang="ar-AE" sz="2800" b="1" dirty="0" smtClean="0"/>
          </a:p>
          <a:p>
            <a:r>
              <a:rPr lang="he-IL" sz="2800" b="1" dirty="0"/>
              <a:t> </a:t>
            </a:r>
            <a:r>
              <a:rPr lang="he-IL" sz="2800" b="1" dirty="0" smtClean="0"/>
              <a:t>               </a:t>
            </a:r>
            <a:r>
              <a:rPr lang="he-IL" sz="2800" b="1" dirty="0" smtClean="0">
                <a:solidFill>
                  <a:schemeClr val="accent6">
                    <a:lumMod val="75000"/>
                  </a:schemeClr>
                </a:solidFill>
                <a:effectLst>
                  <a:glow rad="228600">
                    <a:schemeClr val="accent3">
                      <a:satMod val="175000"/>
                      <a:alpha val="40000"/>
                    </a:schemeClr>
                  </a:glow>
                </a:effectLst>
              </a:rPr>
              <a:t>اكاديمية القاسمي – كلية للتربية والتعليم</a:t>
            </a:r>
          </a:p>
          <a:p>
            <a:endParaRPr lang="he-IL" sz="2800" b="1" dirty="0">
              <a:solidFill>
                <a:schemeClr val="accent6">
                  <a:lumMod val="75000"/>
                </a:schemeClr>
              </a:solidFill>
              <a:effectLst>
                <a:glow rad="228600">
                  <a:schemeClr val="accent3">
                    <a:satMod val="175000"/>
                    <a:alpha val="40000"/>
                  </a:schemeClr>
                </a:glow>
              </a:effectLst>
            </a:endParaRPr>
          </a:p>
          <a:p>
            <a:r>
              <a:rPr lang="he-IL" sz="2800" b="1" dirty="0" smtClean="0">
                <a:solidFill>
                  <a:schemeClr val="accent6">
                    <a:lumMod val="75000"/>
                  </a:schemeClr>
                </a:solidFill>
                <a:effectLst>
                  <a:glow rad="228600">
                    <a:schemeClr val="accent3">
                      <a:satMod val="175000"/>
                      <a:alpha val="40000"/>
                    </a:schemeClr>
                  </a:glow>
                </a:effectLst>
              </a:rPr>
              <a:t>   مقدم من الطالبات: </a:t>
            </a:r>
          </a:p>
          <a:p>
            <a:r>
              <a:rPr lang="he-IL" sz="2800" b="1" dirty="0">
                <a:solidFill>
                  <a:schemeClr val="accent6">
                    <a:lumMod val="75000"/>
                  </a:schemeClr>
                </a:solidFill>
                <a:effectLst>
                  <a:glow rad="228600">
                    <a:schemeClr val="accent3">
                      <a:satMod val="175000"/>
                      <a:alpha val="40000"/>
                    </a:schemeClr>
                  </a:glow>
                </a:effectLst>
              </a:rPr>
              <a:t> </a:t>
            </a:r>
            <a:r>
              <a:rPr lang="he-IL" sz="2800" b="1" dirty="0" smtClean="0">
                <a:solidFill>
                  <a:schemeClr val="accent6">
                    <a:lumMod val="75000"/>
                  </a:schemeClr>
                </a:solidFill>
                <a:effectLst>
                  <a:glow rad="228600">
                    <a:schemeClr val="accent3">
                      <a:satMod val="175000"/>
                      <a:alpha val="40000"/>
                    </a:schemeClr>
                  </a:glow>
                </a:effectLst>
              </a:rPr>
              <a:t>                رجاء عثامنة – 305253346</a:t>
            </a:r>
          </a:p>
          <a:p>
            <a:r>
              <a:rPr lang="he-IL" sz="2800" b="1" dirty="0">
                <a:solidFill>
                  <a:schemeClr val="accent6">
                    <a:lumMod val="75000"/>
                  </a:schemeClr>
                </a:solidFill>
                <a:effectLst>
                  <a:glow rad="228600">
                    <a:schemeClr val="accent3">
                      <a:satMod val="175000"/>
                      <a:alpha val="40000"/>
                    </a:schemeClr>
                  </a:glow>
                </a:effectLst>
              </a:rPr>
              <a:t> </a:t>
            </a:r>
            <a:r>
              <a:rPr lang="he-IL" sz="2800" b="1" dirty="0" smtClean="0">
                <a:solidFill>
                  <a:schemeClr val="accent6">
                    <a:lumMod val="75000"/>
                  </a:schemeClr>
                </a:solidFill>
                <a:effectLst>
                  <a:glow rad="228600">
                    <a:schemeClr val="accent3">
                      <a:satMod val="175000"/>
                      <a:alpha val="40000"/>
                    </a:schemeClr>
                  </a:glow>
                </a:effectLst>
              </a:rPr>
              <a:t>                هبة رابي </a:t>
            </a:r>
          </a:p>
          <a:p>
            <a:endParaRPr lang="he-IL" sz="2800" b="1" dirty="0">
              <a:solidFill>
                <a:schemeClr val="accent6">
                  <a:lumMod val="75000"/>
                </a:schemeClr>
              </a:solidFill>
              <a:effectLst>
                <a:glow rad="228600">
                  <a:schemeClr val="accent3">
                    <a:satMod val="175000"/>
                    <a:alpha val="40000"/>
                  </a:schemeClr>
                </a:glow>
              </a:effectLst>
            </a:endParaRPr>
          </a:p>
          <a:p>
            <a:r>
              <a:rPr lang="he-IL" sz="2800" b="1" dirty="0">
                <a:solidFill>
                  <a:schemeClr val="accent6">
                    <a:lumMod val="75000"/>
                  </a:schemeClr>
                </a:solidFill>
                <a:effectLst>
                  <a:glow rad="228600">
                    <a:schemeClr val="accent3">
                      <a:satMod val="175000"/>
                      <a:alpha val="40000"/>
                    </a:schemeClr>
                  </a:glow>
                </a:effectLst>
              </a:rPr>
              <a:t> </a:t>
            </a:r>
            <a:r>
              <a:rPr lang="he-IL" sz="2800" b="1" dirty="0" smtClean="0">
                <a:solidFill>
                  <a:schemeClr val="accent6">
                    <a:lumMod val="75000"/>
                  </a:schemeClr>
                </a:solidFill>
                <a:effectLst>
                  <a:glow rad="228600">
                    <a:schemeClr val="accent3">
                      <a:satMod val="175000"/>
                      <a:alpha val="40000"/>
                    </a:schemeClr>
                  </a:glow>
                </a:effectLst>
              </a:rPr>
              <a:t>                       مقدم ل: </a:t>
            </a:r>
            <a:r>
              <a:rPr lang="en-US" sz="2800" b="1" dirty="0" smtClean="0">
                <a:solidFill>
                  <a:schemeClr val="accent6">
                    <a:lumMod val="75000"/>
                  </a:schemeClr>
                </a:solidFill>
                <a:effectLst>
                  <a:glow rad="228600">
                    <a:schemeClr val="accent3">
                      <a:satMod val="175000"/>
                      <a:alpha val="40000"/>
                    </a:schemeClr>
                  </a:glow>
                </a:effectLst>
              </a:rPr>
              <a:t>أ</a:t>
            </a:r>
            <a:r>
              <a:rPr lang="he-IL" sz="2800" b="1" dirty="0" smtClean="0">
                <a:solidFill>
                  <a:schemeClr val="accent6">
                    <a:lumMod val="75000"/>
                  </a:schemeClr>
                </a:solidFill>
                <a:effectLst>
                  <a:glow rad="228600">
                    <a:schemeClr val="accent3">
                      <a:satMod val="175000"/>
                      <a:alpha val="40000"/>
                    </a:schemeClr>
                  </a:glow>
                </a:effectLst>
              </a:rPr>
              <a:t>. فهيمة مصاروة</a:t>
            </a:r>
          </a:p>
          <a:p>
            <a:r>
              <a:rPr lang="he-IL" sz="2800" b="1" dirty="0">
                <a:solidFill>
                  <a:schemeClr val="accent6">
                    <a:lumMod val="75000"/>
                  </a:schemeClr>
                </a:solidFill>
                <a:effectLst>
                  <a:glow rad="228600">
                    <a:schemeClr val="accent3">
                      <a:satMod val="175000"/>
                      <a:alpha val="40000"/>
                    </a:schemeClr>
                  </a:glow>
                </a:effectLst>
              </a:rPr>
              <a:t> </a:t>
            </a:r>
            <a:r>
              <a:rPr lang="he-IL" sz="2800" b="1" dirty="0" smtClean="0">
                <a:solidFill>
                  <a:schemeClr val="accent6">
                    <a:lumMod val="75000"/>
                  </a:schemeClr>
                </a:solidFill>
                <a:effectLst>
                  <a:glow rad="228600">
                    <a:schemeClr val="accent3">
                      <a:satMod val="175000"/>
                      <a:alpha val="40000"/>
                    </a:schemeClr>
                  </a:glow>
                </a:effectLst>
              </a:rPr>
              <a:t>        </a:t>
            </a:r>
          </a:p>
          <a:p>
            <a:r>
              <a:rPr lang="he-IL" sz="2800" b="1" dirty="0">
                <a:solidFill>
                  <a:schemeClr val="accent6">
                    <a:lumMod val="75000"/>
                  </a:schemeClr>
                </a:solidFill>
                <a:effectLst>
                  <a:glow rad="228600">
                    <a:schemeClr val="accent3">
                      <a:satMod val="175000"/>
                      <a:alpha val="40000"/>
                    </a:schemeClr>
                  </a:glow>
                </a:effectLst>
              </a:rPr>
              <a:t> </a:t>
            </a:r>
            <a:r>
              <a:rPr lang="he-IL" sz="2800" b="1" dirty="0" smtClean="0">
                <a:solidFill>
                  <a:schemeClr val="accent6">
                    <a:lumMod val="75000"/>
                  </a:schemeClr>
                </a:solidFill>
                <a:effectLst>
                  <a:glow rad="228600">
                    <a:schemeClr val="accent3">
                      <a:satMod val="175000"/>
                      <a:alpha val="40000"/>
                    </a:schemeClr>
                  </a:glow>
                </a:effectLst>
              </a:rPr>
              <a:t>                                 ضمن مساق: التربية العملية </a:t>
            </a:r>
          </a:p>
          <a:p>
            <a:r>
              <a:rPr lang="he-IL" sz="2800" b="1" dirty="0">
                <a:solidFill>
                  <a:schemeClr val="accent6">
                    <a:lumMod val="75000"/>
                  </a:schemeClr>
                </a:solidFill>
                <a:effectLst>
                  <a:glow rad="228600">
                    <a:schemeClr val="accent3">
                      <a:satMod val="175000"/>
                      <a:alpha val="40000"/>
                    </a:schemeClr>
                  </a:glow>
                </a:effectLst>
              </a:rPr>
              <a:t> </a:t>
            </a:r>
            <a:r>
              <a:rPr lang="he-IL" sz="2800" b="1" dirty="0" smtClean="0">
                <a:solidFill>
                  <a:schemeClr val="accent6">
                    <a:lumMod val="75000"/>
                  </a:schemeClr>
                </a:solidFill>
                <a:effectLst>
                  <a:glow rad="228600">
                    <a:schemeClr val="accent3">
                      <a:satMod val="175000"/>
                      <a:alpha val="40000"/>
                    </a:schemeClr>
                  </a:glow>
                </a:effectLst>
              </a:rPr>
              <a:t>          </a:t>
            </a:r>
          </a:p>
          <a:p>
            <a:r>
              <a:rPr lang="he-IL" sz="2800" b="1" dirty="0">
                <a:solidFill>
                  <a:schemeClr val="accent6">
                    <a:lumMod val="75000"/>
                  </a:schemeClr>
                </a:solidFill>
                <a:effectLst>
                  <a:glow rad="228600">
                    <a:schemeClr val="accent3">
                      <a:satMod val="175000"/>
                      <a:alpha val="40000"/>
                    </a:schemeClr>
                  </a:glow>
                </a:effectLst>
              </a:rPr>
              <a:t> </a:t>
            </a:r>
            <a:r>
              <a:rPr lang="he-IL" sz="2800" b="1" dirty="0" smtClean="0">
                <a:solidFill>
                  <a:schemeClr val="accent6">
                    <a:lumMod val="75000"/>
                  </a:schemeClr>
                </a:solidFill>
                <a:effectLst>
                  <a:glow rad="228600">
                    <a:schemeClr val="accent3">
                      <a:satMod val="175000"/>
                      <a:alpha val="40000"/>
                    </a:schemeClr>
                  </a:glow>
                </a:effectLst>
              </a:rPr>
              <a:t>                                    السنة الدراسية: 2012 - 2013</a:t>
            </a:r>
            <a:endParaRPr lang="he-IL" sz="2800" b="1" dirty="0">
              <a:solidFill>
                <a:schemeClr val="accent6">
                  <a:lumMod val="75000"/>
                </a:schemeClr>
              </a:solidFill>
              <a:effectLst>
                <a:glow rad="228600">
                  <a:schemeClr val="accent3">
                    <a:satMod val="175000"/>
                    <a:alpha val="40000"/>
                  </a:schemeClr>
                </a:glo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descr="مجموعة.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79512" y="3284984"/>
            <a:ext cx="2520280" cy="3285485"/>
          </a:xfrm>
          <a:prstGeom prst="rect">
            <a:avLst/>
          </a:prstGeom>
        </p:spPr>
      </p:pic>
      <p:sp>
        <p:nvSpPr>
          <p:cNvPr id="5" name="TextBox 4"/>
          <p:cNvSpPr txBox="1"/>
          <p:nvPr/>
        </p:nvSpPr>
        <p:spPr>
          <a:xfrm>
            <a:off x="251520" y="332656"/>
            <a:ext cx="8496944" cy="6186309"/>
          </a:xfrm>
          <a:prstGeom prst="rect">
            <a:avLst/>
          </a:prstGeom>
          <a:noFill/>
        </p:spPr>
        <p:txBody>
          <a:bodyPr wrap="square" rtlCol="1">
            <a:spAutoFit/>
          </a:bodyPr>
          <a:lstStyle/>
          <a:p>
            <a:r>
              <a:rPr lang="he-IL" b="1" dirty="0" smtClean="0">
                <a:solidFill>
                  <a:srgbClr val="FF0000"/>
                </a:solidFill>
                <a:effectLst>
                  <a:glow rad="228600">
                    <a:schemeClr val="accent3">
                      <a:satMod val="175000"/>
                      <a:alpha val="40000"/>
                    </a:schemeClr>
                  </a:glow>
                </a:effectLst>
              </a:rPr>
              <a:t>ما هو المطلوب من المربية كي تخطط للعمل في المجموعة الصغيرة؟</a:t>
            </a:r>
          </a:p>
          <a:p>
            <a:endParaRPr lang="he-IL" b="1" dirty="0" smtClean="0">
              <a:solidFill>
                <a:schemeClr val="accent3">
                  <a:lumMod val="50000"/>
                </a:schemeClr>
              </a:solidFill>
            </a:endParaRPr>
          </a:p>
          <a:p>
            <a:pPr>
              <a:buFont typeface="Wingdings" pitchFamily="2" charset="2"/>
              <a:buChar char="v"/>
            </a:pPr>
            <a:r>
              <a:rPr lang="he-IL" b="1" dirty="0" smtClean="0">
                <a:solidFill>
                  <a:schemeClr val="accent3">
                    <a:lumMod val="50000"/>
                  </a:schemeClr>
                </a:solidFill>
              </a:rPr>
              <a:t> معرفة باساليب التعلم ونمو الاطفال في جيل الطفولة ومعرفة شخصية للاطفال الذين يتعلمون في البستان.</a:t>
            </a:r>
          </a:p>
          <a:p>
            <a:pPr>
              <a:buFont typeface="Wingdings" pitchFamily="2" charset="2"/>
              <a:buChar char="v"/>
            </a:pPr>
            <a:r>
              <a:rPr lang="he-IL" b="1" dirty="0" smtClean="0">
                <a:solidFill>
                  <a:schemeClr val="accent3">
                    <a:lumMod val="50000"/>
                  </a:schemeClr>
                </a:solidFill>
              </a:rPr>
              <a:t> معرفة مميزات المجموعة:</a:t>
            </a:r>
            <a:r>
              <a:rPr lang="en-US" b="1" dirty="0" smtClean="0">
                <a:solidFill>
                  <a:schemeClr val="accent3">
                    <a:lumMod val="50000"/>
                  </a:schemeClr>
                </a:solidFill>
              </a:rPr>
              <a:t> </a:t>
            </a:r>
            <a:r>
              <a:rPr lang="he-IL" b="1" dirty="0" smtClean="0">
                <a:solidFill>
                  <a:schemeClr val="accent3">
                    <a:lumMod val="50000"/>
                  </a:schemeClr>
                </a:solidFill>
              </a:rPr>
              <a:t>علاقات متبادلة،</a:t>
            </a:r>
            <a:r>
              <a:rPr lang="en-US" b="1" dirty="0" smtClean="0">
                <a:solidFill>
                  <a:schemeClr val="accent3">
                    <a:lumMod val="50000"/>
                  </a:schemeClr>
                </a:solidFill>
              </a:rPr>
              <a:t> </a:t>
            </a:r>
            <a:r>
              <a:rPr lang="he-IL" b="1" dirty="0" smtClean="0">
                <a:solidFill>
                  <a:schemeClr val="accent3">
                    <a:lumMod val="50000"/>
                  </a:schemeClr>
                </a:solidFill>
              </a:rPr>
              <a:t>ارتباط متبادل واهداف مشتركة. </a:t>
            </a:r>
          </a:p>
          <a:p>
            <a:pPr>
              <a:buFont typeface="Wingdings" pitchFamily="2" charset="2"/>
              <a:buChar char="v"/>
            </a:pPr>
            <a:r>
              <a:rPr lang="he-IL" b="1" dirty="0" smtClean="0">
                <a:solidFill>
                  <a:schemeClr val="accent3">
                    <a:lumMod val="50000"/>
                  </a:schemeClr>
                </a:solidFill>
              </a:rPr>
              <a:t> معرفة عميقة ببرنامج النواة والبرامج التعليمية لوزارة التربية.</a:t>
            </a:r>
            <a:r>
              <a:rPr lang="en-US" b="1" dirty="0" smtClean="0">
                <a:solidFill>
                  <a:schemeClr val="accent3">
                    <a:lumMod val="50000"/>
                  </a:schemeClr>
                </a:solidFill>
              </a:rPr>
              <a:t> </a:t>
            </a:r>
            <a:endParaRPr lang="he-IL" b="1" dirty="0" smtClean="0">
              <a:solidFill>
                <a:schemeClr val="accent3">
                  <a:lumMod val="50000"/>
                </a:schemeClr>
              </a:solidFill>
            </a:endParaRPr>
          </a:p>
          <a:p>
            <a:pPr>
              <a:buFont typeface="Wingdings" pitchFamily="2" charset="2"/>
              <a:buChar char="v"/>
            </a:pPr>
            <a:r>
              <a:rPr lang="he-IL" b="1" dirty="0" smtClean="0">
                <a:solidFill>
                  <a:schemeClr val="accent3">
                    <a:lumMod val="50000"/>
                  </a:schemeClr>
                </a:solidFill>
              </a:rPr>
              <a:t> </a:t>
            </a:r>
            <a:r>
              <a:rPr lang="en-US" b="1" dirty="0" smtClean="0">
                <a:solidFill>
                  <a:schemeClr val="accent3">
                    <a:lumMod val="50000"/>
                  </a:schemeClr>
                </a:solidFill>
              </a:rPr>
              <a:t>إ</a:t>
            </a:r>
            <a:r>
              <a:rPr lang="he-IL" b="1" dirty="0" smtClean="0">
                <a:solidFill>
                  <a:schemeClr val="accent3">
                    <a:lumMod val="50000"/>
                  </a:schemeClr>
                </a:solidFill>
              </a:rPr>
              <a:t>لمام بالتخطيط للتعليم في رياض الاطفال:</a:t>
            </a:r>
            <a:r>
              <a:rPr lang="en-US" b="1" dirty="0" smtClean="0">
                <a:solidFill>
                  <a:schemeClr val="accent3">
                    <a:lumMod val="50000"/>
                  </a:schemeClr>
                </a:solidFill>
              </a:rPr>
              <a:t> </a:t>
            </a:r>
            <a:r>
              <a:rPr lang="he-IL" b="1" dirty="0" smtClean="0">
                <a:solidFill>
                  <a:schemeClr val="accent3">
                    <a:lumMod val="50000"/>
                  </a:schemeClr>
                </a:solidFill>
              </a:rPr>
              <a:t>تخطيط المضمون،</a:t>
            </a:r>
            <a:r>
              <a:rPr lang="en-US" b="1" dirty="0" smtClean="0">
                <a:solidFill>
                  <a:schemeClr val="accent3">
                    <a:lumMod val="50000"/>
                  </a:schemeClr>
                </a:solidFill>
              </a:rPr>
              <a:t> </a:t>
            </a:r>
            <a:r>
              <a:rPr lang="he-IL" b="1" dirty="0" smtClean="0">
                <a:solidFill>
                  <a:schemeClr val="accent3">
                    <a:lumMod val="50000"/>
                  </a:schemeClr>
                </a:solidFill>
              </a:rPr>
              <a:t>الفعاليات،</a:t>
            </a:r>
            <a:r>
              <a:rPr lang="en-US" b="1" dirty="0" smtClean="0">
                <a:solidFill>
                  <a:schemeClr val="accent3">
                    <a:lumMod val="50000"/>
                  </a:schemeClr>
                </a:solidFill>
              </a:rPr>
              <a:t> </a:t>
            </a:r>
            <a:r>
              <a:rPr lang="he-IL" b="1" dirty="0" smtClean="0">
                <a:solidFill>
                  <a:schemeClr val="accent3">
                    <a:lumMod val="50000"/>
                  </a:schemeClr>
                </a:solidFill>
              </a:rPr>
              <a:t>طرق التعليم يجب ان تتناسب مع الجيل والاطفال انفسهم،</a:t>
            </a:r>
            <a:r>
              <a:rPr lang="en-US" b="1" dirty="0" smtClean="0">
                <a:solidFill>
                  <a:schemeClr val="accent3">
                    <a:lumMod val="50000"/>
                  </a:schemeClr>
                </a:solidFill>
              </a:rPr>
              <a:t> </a:t>
            </a:r>
            <a:r>
              <a:rPr lang="he-IL" b="1" dirty="0" smtClean="0">
                <a:solidFill>
                  <a:schemeClr val="accent3">
                    <a:lumMod val="50000"/>
                  </a:schemeClr>
                </a:solidFill>
              </a:rPr>
              <a:t>متابعة وتوثيق مسار يتعلق بفحص وتقييم تقدم الاطفال من اجل اكتشاف الصعوبات ومتابعة التخطيط التربوي مستقبلا.</a:t>
            </a:r>
            <a:r>
              <a:rPr lang="en-US" b="1" dirty="0" smtClean="0">
                <a:solidFill>
                  <a:schemeClr val="accent3">
                    <a:lumMod val="50000"/>
                  </a:schemeClr>
                </a:solidFill>
              </a:rPr>
              <a:t> </a:t>
            </a:r>
            <a:endParaRPr lang="he-IL" b="1" dirty="0" smtClean="0">
              <a:solidFill>
                <a:schemeClr val="accent3">
                  <a:lumMod val="50000"/>
                </a:schemeClr>
              </a:solidFill>
            </a:endParaRPr>
          </a:p>
          <a:p>
            <a:pPr>
              <a:buFont typeface="Wingdings" pitchFamily="2" charset="2"/>
              <a:buChar char="v"/>
            </a:pPr>
            <a:r>
              <a:rPr lang="he-IL" b="1" dirty="0" smtClean="0">
                <a:solidFill>
                  <a:schemeClr val="accent3">
                    <a:lumMod val="50000"/>
                  </a:schemeClr>
                </a:solidFill>
              </a:rPr>
              <a:t> تخطيط العمل في اطار فردي، جماعي وشامل،</a:t>
            </a:r>
            <a:r>
              <a:rPr lang="en-US" b="1" dirty="0" smtClean="0">
                <a:solidFill>
                  <a:schemeClr val="accent3">
                    <a:lumMod val="50000"/>
                  </a:schemeClr>
                </a:solidFill>
              </a:rPr>
              <a:t> </a:t>
            </a:r>
            <a:r>
              <a:rPr lang="he-IL" b="1" dirty="0" smtClean="0">
                <a:solidFill>
                  <a:schemeClr val="accent3">
                    <a:lumMod val="50000"/>
                  </a:schemeClr>
                </a:solidFill>
              </a:rPr>
              <a:t>وملاءمته لاحتياجات الاطفال وتقدمهم التطوري التعليمي.</a:t>
            </a:r>
          </a:p>
          <a:p>
            <a:pPr>
              <a:buFont typeface="Wingdings" pitchFamily="2" charset="2"/>
              <a:buChar char="v"/>
            </a:pPr>
            <a:r>
              <a:rPr lang="he-IL" b="1" dirty="0" smtClean="0">
                <a:solidFill>
                  <a:schemeClr val="accent3">
                    <a:lumMod val="50000"/>
                  </a:schemeClr>
                </a:solidFill>
              </a:rPr>
              <a:t> الالمام بطرق تدخّل المربية ف العمل بمجموعة صغيرة:</a:t>
            </a:r>
            <a:r>
              <a:rPr lang="en-US" b="1" dirty="0" smtClean="0">
                <a:solidFill>
                  <a:schemeClr val="accent3">
                    <a:lumMod val="50000"/>
                  </a:schemeClr>
                </a:solidFill>
              </a:rPr>
              <a:t> </a:t>
            </a:r>
            <a:r>
              <a:rPr lang="he-IL" b="1" dirty="0" smtClean="0">
                <a:solidFill>
                  <a:schemeClr val="accent3">
                    <a:lumMod val="50000"/>
                  </a:schemeClr>
                </a:solidFill>
              </a:rPr>
              <a:t>الممارسة الذاتية للاطفال مع ادوات او مواد، نماذج،</a:t>
            </a:r>
            <a:r>
              <a:rPr lang="en-US" b="1" dirty="0" smtClean="0">
                <a:solidFill>
                  <a:schemeClr val="accent3">
                    <a:lumMod val="50000"/>
                  </a:schemeClr>
                </a:solidFill>
              </a:rPr>
              <a:t>   </a:t>
            </a:r>
            <a:r>
              <a:rPr lang="he-IL" b="1" dirty="0" smtClean="0">
                <a:solidFill>
                  <a:schemeClr val="accent3">
                    <a:lumMod val="50000"/>
                  </a:schemeClr>
                </a:solidFill>
              </a:rPr>
              <a:t>وساطة ،</a:t>
            </a:r>
            <a:r>
              <a:rPr lang="en-US" b="1" dirty="0" smtClean="0">
                <a:solidFill>
                  <a:schemeClr val="accent3">
                    <a:lumMod val="50000"/>
                  </a:schemeClr>
                </a:solidFill>
              </a:rPr>
              <a:t> </a:t>
            </a:r>
            <a:r>
              <a:rPr lang="he-IL" b="1" dirty="0" smtClean="0">
                <a:solidFill>
                  <a:schemeClr val="accent3">
                    <a:lumMod val="50000"/>
                  </a:schemeClr>
                </a:solidFill>
              </a:rPr>
              <a:t>اكساب معرفة،</a:t>
            </a:r>
            <a:r>
              <a:rPr lang="en-US" b="1" dirty="0" smtClean="0">
                <a:solidFill>
                  <a:schemeClr val="accent3">
                    <a:lumMod val="50000"/>
                  </a:schemeClr>
                </a:solidFill>
              </a:rPr>
              <a:t> </a:t>
            </a:r>
            <a:r>
              <a:rPr lang="he-IL" b="1" dirty="0" smtClean="0">
                <a:solidFill>
                  <a:schemeClr val="accent3">
                    <a:lumMod val="50000"/>
                  </a:schemeClr>
                </a:solidFill>
              </a:rPr>
              <a:t>والتعلم المشترك لاطفال المجموعة.</a:t>
            </a:r>
          </a:p>
          <a:p>
            <a:pPr>
              <a:buFont typeface="Wingdings" pitchFamily="2" charset="2"/>
              <a:buChar char="v"/>
            </a:pPr>
            <a:r>
              <a:rPr lang="he-IL" b="1" dirty="0" smtClean="0">
                <a:solidFill>
                  <a:schemeClr val="accent3">
                    <a:lumMod val="50000"/>
                  </a:schemeClr>
                </a:solidFill>
              </a:rPr>
              <a:t> معرفة طرق تفاعلات ايجابية متابعة مع الاطفال وبين الاطفال المشاركين في المجموعة الصغيرة.</a:t>
            </a:r>
          </a:p>
          <a:p>
            <a:pPr>
              <a:buFont typeface="Wingdings" pitchFamily="2" charset="2"/>
              <a:buChar char="v"/>
            </a:pPr>
            <a:r>
              <a:rPr lang="he-IL" b="1" dirty="0" smtClean="0">
                <a:solidFill>
                  <a:schemeClr val="accent3">
                    <a:lumMod val="50000"/>
                  </a:schemeClr>
                </a:solidFill>
              </a:rPr>
              <a:t> دراية بادارة طاقم ومشاركته في تفهم الاهداف وتقدمها وكذلك بتقسيم الادوات والمهام تبعا للعمل </a:t>
            </a:r>
          </a:p>
          <a:p>
            <a:r>
              <a:rPr lang="he-IL" b="1" dirty="0" smtClean="0">
                <a:solidFill>
                  <a:schemeClr val="accent3">
                    <a:lumMod val="50000"/>
                  </a:schemeClr>
                </a:solidFill>
              </a:rPr>
              <a:t>بمجموعة صغيرة.</a:t>
            </a:r>
          </a:p>
          <a:p>
            <a:endParaRPr lang="he-IL" b="1" dirty="0" smtClean="0">
              <a:solidFill>
                <a:schemeClr val="accent3">
                  <a:lumMod val="50000"/>
                </a:schemeClr>
              </a:solidFill>
            </a:endParaRPr>
          </a:p>
          <a:p>
            <a:r>
              <a:rPr lang="he-IL" b="1" dirty="0" smtClean="0">
                <a:solidFill>
                  <a:srgbClr val="FF0000"/>
                </a:solidFill>
                <a:effectLst>
                  <a:glow rad="228600">
                    <a:schemeClr val="accent3">
                      <a:satMod val="175000"/>
                      <a:alpha val="40000"/>
                    </a:schemeClr>
                  </a:glow>
                </a:effectLst>
              </a:rPr>
              <a:t>ما هي المركبات التي تؤخذ بعين الاعتبار في تخطيط العمل بمجموعة صغيرة؟</a:t>
            </a:r>
            <a:r>
              <a:rPr lang="en-US" b="1" dirty="0" smtClean="0">
                <a:solidFill>
                  <a:srgbClr val="FF0000"/>
                </a:solidFill>
              </a:rPr>
              <a:t> </a:t>
            </a:r>
            <a:endParaRPr lang="he-IL" b="1" dirty="0" smtClean="0">
              <a:solidFill>
                <a:srgbClr val="FF0000"/>
              </a:solidFill>
            </a:endParaRPr>
          </a:p>
          <a:p>
            <a:endParaRPr lang="he-IL" b="1" dirty="0" smtClean="0">
              <a:solidFill>
                <a:srgbClr val="FF0000"/>
              </a:solidFill>
            </a:endParaRPr>
          </a:p>
          <a:p>
            <a:pPr>
              <a:buFont typeface="Wingdings" pitchFamily="2" charset="2"/>
              <a:buChar char="v"/>
            </a:pPr>
            <a:r>
              <a:rPr lang="he-IL" b="1" dirty="0" smtClean="0">
                <a:solidFill>
                  <a:schemeClr val="bg2">
                    <a:lumMod val="25000"/>
                  </a:schemeClr>
                </a:solidFill>
              </a:rPr>
              <a:t> حين تخطط المربية المجموعات الصغيرة من المهمان ت</a:t>
            </a:r>
            <a:r>
              <a:rPr lang="en-US" b="1" dirty="0" smtClean="0">
                <a:solidFill>
                  <a:schemeClr val="bg2">
                    <a:lumMod val="25000"/>
                  </a:schemeClr>
                </a:solidFill>
              </a:rPr>
              <a:t>أ</a:t>
            </a:r>
            <a:r>
              <a:rPr lang="he-IL" b="1" dirty="0" smtClean="0">
                <a:solidFill>
                  <a:schemeClr val="bg2">
                    <a:lumMod val="25000"/>
                  </a:schemeClr>
                </a:solidFill>
              </a:rPr>
              <a:t>خذ بعين الاعتبار جيل </a:t>
            </a:r>
          </a:p>
          <a:p>
            <a:r>
              <a:rPr lang="he-IL" b="1" dirty="0" smtClean="0">
                <a:solidFill>
                  <a:schemeClr val="bg2">
                    <a:lumMod val="25000"/>
                  </a:schemeClr>
                </a:solidFill>
              </a:rPr>
              <a:t>الاطفال،</a:t>
            </a:r>
            <a:r>
              <a:rPr lang="en-US" b="1" dirty="0" smtClean="0">
                <a:solidFill>
                  <a:schemeClr val="bg2">
                    <a:lumMod val="25000"/>
                  </a:schemeClr>
                </a:solidFill>
              </a:rPr>
              <a:t> </a:t>
            </a:r>
            <a:r>
              <a:rPr lang="he-IL" b="1" dirty="0" smtClean="0">
                <a:solidFill>
                  <a:schemeClr val="bg2">
                    <a:lumMod val="25000"/>
                  </a:schemeClr>
                </a:solidFill>
              </a:rPr>
              <a:t>الجنس،</a:t>
            </a:r>
            <a:r>
              <a:rPr lang="en-US" b="1" dirty="0" smtClean="0">
                <a:solidFill>
                  <a:schemeClr val="bg2">
                    <a:lumMod val="25000"/>
                  </a:schemeClr>
                </a:solidFill>
              </a:rPr>
              <a:t> </a:t>
            </a:r>
            <a:r>
              <a:rPr lang="he-IL" b="1" dirty="0" smtClean="0">
                <a:solidFill>
                  <a:schemeClr val="bg2">
                    <a:lumMod val="25000"/>
                  </a:schemeClr>
                </a:solidFill>
              </a:rPr>
              <a:t>القدرات،</a:t>
            </a:r>
            <a:r>
              <a:rPr lang="en-US" b="1" dirty="0" smtClean="0">
                <a:solidFill>
                  <a:schemeClr val="bg2">
                    <a:lumMod val="25000"/>
                  </a:schemeClr>
                </a:solidFill>
              </a:rPr>
              <a:t> </a:t>
            </a:r>
            <a:r>
              <a:rPr lang="he-IL" b="1" dirty="0" smtClean="0">
                <a:solidFill>
                  <a:schemeClr val="bg2">
                    <a:lumMod val="25000"/>
                  </a:schemeClr>
                </a:solidFill>
              </a:rPr>
              <a:t>اسالب التعلم،</a:t>
            </a:r>
            <a:r>
              <a:rPr lang="en-US" b="1" dirty="0" smtClean="0">
                <a:solidFill>
                  <a:schemeClr val="bg2">
                    <a:lumMod val="25000"/>
                  </a:schemeClr>
                </a:solidFill>
              </a:rPr>
              <a:t> </a:t>
            </a:r>
            <a:r>
              <a:rPr lang="he-IL" b="1" dirty="0" smtClean="0">
                <a:solidFill>
                  <a:schemeClr val="bg2">
                    <a:lumMod val="25000"/>
                  </a:schemeClr>
                </a:solidFill>
              </a:rPr>
              <a:t>الوتيرة الذاتية الشخصية،</a:t>
            </a:r>
            <a:r>
              <a:rPr lang="en-US" b="1" dirty="0" smtClean="0">
                <a:solidFill>
                  <a:schemeClr val="bg2">
                    <a:lumMod val="25000"/>
                  </a:schemeClr>
                </a:solidFill>
              </a:rPr>
              <a:t> </a:t>
            </a:r>
            <a:r>
              <a:rPr lang="he-IL" b="1" dirty="0" smtClean="0">
                <a:solidFill>
                  <a:schemeClr val="bg2">
                    <a:lumMod val="25000"/>
                  </a:schemeClr>
                </a:solidFill>
              </a:rPr>
              <a:t>علاقات الصداقة،</a:t>
            </a:r>
            <a:r>
              <a:rPr lang="en-US" b="1" dirty="0" smtClean="0">
                <a:solidFill>
                  <a:schemeClr val="bg2">
                    <a:lumMod val="25000"/>
                  </a:schemeClr>
                </a:solidFill>
              </a:rPr>
              <a:t> </a:t>
            </a:r>
            <a:endParaRPr lang="he-IL" b="1" dirty="0" smtClean="0">
              <a:solidFill>
                <a:schemeClr val="bg2">
                  <a:lumMod val="25000"/>
                </a:schemeClr>
              </a:solidFill>
            </a:endParaRPr>
          </a:p>
          <a:p>
            <a:r>
              <a:rPr lang="he-IL" b="1" dirty="0" smtClean="0">
                <a:solidFill>
                  <a:schemeClr val="bg2">
                    <a:lumMod val="25000"/>
                  </a:schemeClr>
                </a:solidFill>
              </a:rPr>
              <a:t>الاحتياجات التطورية التعليمية ومجالات اهتماماتهم.</a:t>
            </a:r>
          </a:p>
          <a:p>
            <a:r>
              <a:rPr lang="he-IL" b="1" dirty="0" smtClean="0">
                <a:solidFill>
                  <a:schemeClr val="bg2">
                    <a:lumMod val="25000"/>
                  </a:schemeClr>
                </a:solidFill>
              </a:rPr>
              <a:t>من المفضل دمج طفل/ة ذ احتياجات خاصة/ سلوكه مغاير.</a:t>
            </a:r>
          </a:p>
          <a:p>
            <a:pPr>
              <a:buFont typeface="Wingdings" pitchFamily="2" charset="2"/>
              <a:buChar char="v"/>
            </a:pPr>
            <a:r>
              <a:rPr lang="he-IL" b="1" dirty="0" smtClean="0">
                <a:solidFill>
                  <a:schemeClr val="bg2">
                    <a:lumMod val="25000"/>
                  </a:schemeClr>
                </a:solidFill>
              </a:rPr>
              <a:t> يفضل ان يتالف عدد افراد المجموعة من3-6 اطفال.</a:t>
            </a:r>
            <a:r>
              <a:rPr lang="en-US" b="1" dirty="0" smtClean="0">
                <a:solidFill>
                  <a:schemeClr val="bg2">
                    <a:lumMod val="25000"/>
                  </a:schemeClr>
                </a:solidFill>
              </a:rPr>
              <a:t> </a:t>
            </a:r>
            <a:endParaRPr lang="he-IL" b="1" dirty="0" smtClean="0">
              <a:solidFill>
                <a:schemeClr val="bg2">
                  <a:lumMod val="2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descr="مجموعة1.jpg"/>
          <p:cNvPicPr>
            <a:picLocks noChangeAspect="1"/>
          </p:cNvPicPr>
          <p:nvPr/>
        </p:nvPicPr>
        <p:blipFill>
          <a:blip r:embed="rId2" cstate="print">
            <a:clrChange>
              <a:clrFrom>
                <a:srgbClr val="FFFFFF"/>
              </a:clrFrom>
              <a:clrTo>
                <a:srgbClr val="FFFFFF">
                  <a:alpha val="0"/>
                </a:srgbClr>
              </a:clrTo>
            </a:clrChange>
          </a:blip>
          <a:stretch>
            <a:fillRect/>
          </a:stretch>
        </p:blipFill>
        <p:spPr>
          <a:xfrm>
            <a:off x="6660232" y="3894093"/>
            <a:ext cx="2220069" cy="2963907"/>
          </a:xfrm>
          <a:prstGeom prst="rect">
            <a:avLst/>
          </a:prstGeom>
        </p:spPr>
      </p:pic>
      <p:sp>
        <p:nvSpPr>
          <p:cNvPr id="3" name="TextBox 2"/>
          <p:cNvSpPr txBox="1"/>
          <p:nvPr/>
        </p:nvSpPr>
        <p:spPr>
          <a:xfrm>
            <a:off x="251520" y="188640"/>
            <a:ext cx="8640960" cy="5632311"/>
          </a:xfrm>
          <a:prstGeom prst="rect">
            <a:avLst/>
          </a:prstGeom>
          <a:noFill/>
        </p:spPr>
        <p:txBody>
          <a:bodyPr wrap="square" rtlCol="1">
            <a:spAutoFit/>
          </a:bodyPr>
          <a:lstStyle/>
          <a:p>
            <a:pPr>
              <a:buFont typeface="Wingdings" pitchFamily="2" charset="2"/>
              <a:buChar char="v"/>
            </a:pPr>
            <a:r>
              <a:rPr lang="he-IL" b="1" dirty="0" smtClean="0">
                <a:solidFill>
                  <a:schemeClr val="bg2">
                    <a:lumMod val="25000"/>
                  </a:schemeClr>
                </a:solidFill>
              </a:rPr>
              <a:t> تحديد الاهداف التطورية والتعليمية(برنامج النواة)</a:t>
            </a:r>
            <a:r>
              <a:rPr lang="en-US" b="1" dirty="0" smtClean="0">
                <a:solidFill>
                  <a:schemeClr val="bg2">
                    <a:lumMod val="25000"/>
                  </a:schemeClr>
                </a:solidFill>
              </a:rPr>
              <a:t> </a:t>
            </a:r>
            <a:r>
              <a:rPr lang="he-IL" b="1" dirty="0" smtClean="0">
                <a:solidFill>
                  <a:schemeClr val="bg2">
                    <a:lumMod val="25000"/>
                  </a:schemeClr>
                </a:solidFill>
              </a:rPr>
              <a:t>لتقدم الاطفال بالمجموعات المختلفة. </a:t>
            </a:r>
          </a:p>
          <a:p>
            <a:pPr>
              <a:buFont typeface="Wingdings" pitchFamily="2" charset="2"/>
              <a:buChar char="v"/>
            </a:pPr>
            <a:r>
              <a:rPr lang="he-IL" b="1" dirty="0" smtClean="0">
                <a:solidFill>
                  <a:schemeClr val="bg2">
                    <a:lumMod val="25000"/>
                  </a:schemeClr>
                </a:solidFill>
              </a:rPr>
              <a:t> برمجة تخطيط المضمون المركزي للقاء،</a:t>
            </a:r>
            <a:r>
              <a:rPr lang="en-US" b="1" dirty="0" smtClean="0">
                <a:solidFill>
                  <a:schemeClr val="bg2">
                    <a:lumMod val="25000"/>
                  </a:schemeClr>
                </a:solidFill>
              </a:rPr>
              <a:t> </a:t>
            </a:r>
            <a:r>
              <a:rPr lang="he-IL" b="1" dirty="0" smtClean="0">
                <a:solidFill>
                  <a:schemeClr val="bg2">
                    <a:lumMod val="25000"/>
                  </a:schemeClr>
                </a:solidFill>
              </a:rPr>
              <a:t>وطرق التعليم المناسبة للمجموعة يمكن اشراك الاطفال في هذا التخطيط وهذا منوط بجيلهم.</a:t>
            </a:r>
          </a:p>
          <a:p>
            <a:pPr>
              <a:buFont typeface="Wingdings" pitchFamily="2" charset="2"/>
              <a:buChar char="v"/>
            </a:pPr>
            <a:r>
              <a:rPr lang="he-IL" b="1" dirty="0" smtClean="0">
                <a:solidFill>
                  <a:schemeClr val="bg2">
                    <a:lumMod val="25000"/>
                  </a:schemeClr>
                </a:solidFill>
              </a:rPr>
              <a:t> المدة الزمنية للبرنامج مع المجموعة نفسها تستمر لعدد محدد من الاسابيع.</a:t>
            </a:r>
          </a:p>
          <a:p>
            <a:pPr>
              <a:buFont typeface="Wingdings" pitchFamily="2" charset="2"/>
              <a:buChar char="v"/>
            </a:pPr>
            <a:r>
              <a:rPr lang="he-IL" b="1" dirty="0" smtClean="0">
                <a:solidFill>
                  <a:schemeClr val="bg2">
                    <a:lumMod val="25000"/>
                  </a:schemeClr>
                </a:solidFill>
              </a:rPr>
              <a:t> من المهم ان يشتمل البرنامج على التهيئة،</a:t>
            </a:r>
            <a:r>
              <a:rPr lang="en-US" b="1" dirty="0" smtClean="0">
                <a:solidFill>
                  <a:schemeClr val="bg2">
                    <a:lumMod val="25000"/>
                  </a:schemeClr>
                </a:solidFill>
              </a:rPr>
              <a:t> </a:t>
            </a:r>
            <a:r>
              <a:rPr lang="he-IL" b="1" dirty="0" smtClean="0">
                <a:solidFill>
                  <a:schemeClr val="bg2">
                    <a:lumMod val="25000"/>
                  </a:schemeClr>
                </a:solidFill>
              </a:rPr>
              <a:t>سير الفعالية وتلخيصها،</a:t>
            </a:r>
            <a:r>
              <a:rPr lang="en-US" b="1" dirty="0" smtClean="0">
                <a:solidFill>
                  <a:schemeClr val="bg2">
                    <a:lumMod val="25000"/>
                  </a:schemeClr>
                </a:solidFill>
              </a:rPr>
              <a:t> </a:t>
            </a:r>
            <a:r>
              <a:rPr lang="he-IL" b="1" dirty="0" smtClean="0">
                <a:solidFill>
                  <a:schemeClr val="bg2">
                    <a:lumMod val="25000"/>
                  </a:schemeClr>
                </a:solidFill>
              </a:rPr>
              <a:t>مردود الاطفال والمربية،</a:t>
            </a:r>
            <a:r>
              <a:rPr lang="en-US" b="1" dirty="0" smtClean="0">
                <a:solidFill>
                  <a:schemeClr val="bg2">
                    <a:lumMod val="25000"/>
                  </a:schemeClr>
                </a:solidFill>
              </a:rPr>
              <a:t> </a:t>
            </a:r>
            <a:r>
              <a:rPr lang="he-IL" b="1" dirty="0" smtClean="0">
                <a:solidFill>
                  <a:schemeClr val="bg2">
                    <a:lumMod val="25000"/>
                  </a:schemeClr>
                </a:solidFill>
              </a:rPr>
              <a:t>والتوثيق ايضا.</a:t>
            </a:r>
          </a:p>
          <a:p>
            <a:pPr>
              <a:buFont typeface="Wingdings" pitchFamily="2" charset="2"/>
              <a:buChar char="v"/>
            </a:pPr>
            <a:r>
              <a:rPr lang="he-IL" b="1" dirty="0" smtClean="0">
                <a:solidFill>
                  <a:schemeClr val="bg2">
                    <a:lumMod val="25000"/>
                  </a:schemeClr>
                </a:solidFill>
              </a:rPr>
              <a:t> من المفضل ان يخصص لكل لقاء بين 15-20 دقيقة.</a:t>
            </a:r>
            <a:r>
              <a:rPr lang="en-US" b="1" dirty="0" smtClean="0">
                <a:solidFill>
                  <a:schemeClr val="bg2">
                    <a:lumMod val="25000"/>
                  </a:schemeClr>
                </a:solidFill>
              </a:rPr>
              <a:t> </a:t>
            </a:r>
            <a:endParaRPr lang="he-IL" b="1" dirty="0" smtClean="0">
              <a:solidFill>
                <a:schemeClr val="bg2">
                  <a:lumMod val="25000"/>
                </a:schemeClr>
              </a:solidFill>
            </a:endParaRPr>
          </a:p>
          <a:p>
            <a:pPr>
              <a:buFont typeface="Wingdings" pitchFamily="2" charset="2"/>
              <a:buChar char="v"/>
            </a:pPr>
            <a:r>
              <a:rPr lang="he-IL" b="1" dirty="0" smtClean="0">
                <a:solidFill>
                  <a:schemeClr val="bg2">
                    <a:lumMod val="25000"/>
                  </a:schemeClr>
                </a:solidFill>
              </a:rPr>
              <a:t> من الممكن القاء المهام على الاطفال للاستعداد للقاء القادم.</a:t>
            </a:r>
          </a:p>
          <a:p>
            <a:pPr>
              <a:buFont typeface="Wingdings" pitchFamily="2" charset="2"/>
              <a:buChar char="v"/>
            </a:pPr>
            <a:r>
              <a:rPr lang="he-IL" b="1" dirty="0" smtClean="0">
                <a:solidFill>
                  <a:schemeClr val="bg2">
                    <a:lumMod val="25000"/>
                  </a:schemeClr>
                </a:solidFill>
              </a:rPr>
              <a:t> تخطيط التفاعلات الممكنة بين الاطفال انفسهم وبين المربية والاطفال.</a:t>
            </a:r>
          </a:p>
          <a:p>
            <a:pPr>
              <a:buFont typeface="Wingdings" pitchFamily="2" charset="2"/>
              <a:buChar char="v"/>
            </a:pPr>
            <a:r>
              <a:rPr lang="he-IL" b="1" dirty="0" smtClean="0">
                <a:solidFill>
                  <a:schemeClr val="bg2">
                    <a:lumMod val="25000"/>
                  </a:schemeClr>
                </a:solidFill>
              </a:rPr>
              <a:t> تخطيط الوقت،</a:t>
            </a:r>
            <a:r>
              <a:rPr lang="en-US" b="1" dirty="0" smtClean="0">
                <a:solidFill>
                  <a:schemeClr val="bg2">
                    <a:lumMod val="25000"/>
                  </a:schemeClr>
                </a:solidFill>
              </a:rPr>
              <a:t> </a:t>
            </a:r>
            <a:r>
              <a:rPr lang="he-IL" b="1" dirty="0" smtClean="0">
                <a:solidFill>
                  <a:schemeClr val="bg2">
                    <a:lumMod val="25000"/>
                  </a:schemeClr>
                </a:solidFill>
              </a:rPr>
              <a:t>بيئة النشاط، الادوات والمواد المساعدة.</a:t>
            </a:r>
          </a:p>
          <a:p>
            <a:pPr>
              <a:buFont typeface="Wingdings" pitchFamily="2" charset="2"/>
              <a:buChar char="v"/>
            </a:pPr>
            <a:r>
              <a:rPr lang="he-IL" b="1" dirty="0" smtClean="0">
                <a:solidFill>
                  <a:schemeClr val="bg2">
                    <a:lumMod val="25000"/>
                  </a:schemeClr>
                </a:solidFill>
              </a:rPr>
              <a:t> تخطيط عدد المجموعات في اليوم الواحد.</a:t>
            </a:r>
          </a:p>
          <a:p>
            <a:endParaRPr lang="he-IL" b="1" dirty="0" smtClean="0">
              <a:solidFill>
                <a:schemeClr val="bg2">
                  <a:lumMod val="25000"/>
                </a:schemeClr>
              </a:solidFill>
            </a:endParaRPr>
          </a:p>
          <a:p>
            <a:r>
              <a:rPr lang="he-IL" b="1" dirty="0" smtClean="0">
                <a:solidFill>
                  <a:srgbClr val="FF0000"/>
                </a:solidFill>
                <a:effectLst>
                  <a:glow rad="228600">
                    <a:schemeClr val="accent3">
                      <a:satMod val="175000"/>
                      <a:alpha val="40000"/>
                    </a:schemeClr>
                  </a:glow>
                </a:effectLst>
              </a:rPr>
              <a:t>مبادئ تفعيل المجموعة الصغيرة</a:t>
            </a:r>
          </a:p>
          <a:p>
            <a:endParaRPr lang="he-IL" b="1" dirty="0" smtClean="0">
              <a:solidFill>
                <a:srgbClr val="FF0000"/>
              </a:solidFill>
            </a:endParaRPr>
          </a:p>
          <a:p>
            <a:pPr>
              <a:buFont typeface="Arial" pitchFamily="34" charset="0"/>
              <a:buChar char="•"/>
            </a:pPr>
            <a:r>
              <a:rPr lang="he-IL" b="1" dirty="0" smtClean="0">
                <a:solidFill>
                  <a:schemeClr val="bg2">
                    <a:lumMod val="25000"/>
                  </a:schemeClr>
                </a:solidFill>
              </a:rPr>
              <a:t> من المهم ان يتجاوب العمل في المجموعات الصغيرة مع الفوارق الفردية بين الاطفال.</a:t>
            </a:r>
          </a:p>
          <a:p>
            <a:pPr>
              <a:buFont typeface="Arial" pitchFamily="34" charset="0"/>
              <a:buChar char="•"/>
            </a:pPr>
            <a:r>
              <a:rPr lang="he-IL" b="1" dirty="0" smtClean="0">
                <a:solidFill>
                  <a:schemeClr val="bg2">
                    <a:lumMod val="25000"/>
                  </a:schemeClr>
                </a:solidFill>
              </a:rPr>
              <a:t> يجب ان يكون العمل في المجموعات الصغيرة والمتنوعة جزءا من برنامج العمل لرياض الاطفال.</a:t>
            </a:r>
          </a:p>
          <a:p>
            <a:r>
              <a:rPr lang="he-IL" b="1" dirty="0" smtClean="0">
                <a:solidFill>
                  <a:schemeClr val="bg2">
                    <a:lumMod val="25000"/>
                  </a:schemeClr>
                </a:solidFill>
              </a:rPr>
              <a:t>                                  * من المهم تشجيع المشاركة الفعالة للاطفال واندماجهم جميعا في النشاطات </a:t>
            </a:r>
          </a:p>
          <a:p>
            <a:r>
              <a:rPr lang="he-IL" b="1" dirty="0" smtClean="0">
                <a:solidFill>
                  <a:schemeClr val="bg2">
                    <a:lumMod val="25000"/>
                  </a:schemeClr>
                </a:solidFill>
              </a:rPr>
              <a:t>                               بالمجموعة الصغيرة.</a:t>
            </a:r>
          </a:p>
          <a:p>
            <a:r>
              <a:rPr lang="he-IL" b="1" dirty="0" smtClean="0">
                <a:solidFill>
                  <a:schemeClr val="bg2">
                    <a:lumMod val="25000"/>
                  </a:schemeClr>
                </a:solidFill>
              </a:rPr>
              <a:t>                              * من المهم ان يشارك اطفال البستان في مجموعات صغيرة ومتنوعة خلال السنة.</a:t>
            </a:r>
          </a:p>
          <a:p>
            <a:pPr>
              <a:buFont typeface="Arial" pitchFamily="34" charset="0"/>
              <a:buChar char="•"/>
            </a:pPr>
            <a:r>
              <a:rPr lang="he-IL" b="1" dirty="0" smtClean="0">
                <a:solidFill>
                  <a:schemeClr val="bg2">
                    <a:lumMod val="25000"/>
                  </a:schemeClr>
                </a:solidFill>
              </a:rPr>
              <a:t>                              * من المهم ان تخلق المربية فرصا للعمل داخل مجموعات صغيرة ومتنوعة في كل يوم.</a:t>
            </a:r>
          </a:p>
          <a:p>
            <a:pPr>
              <a:buFont typeface="Arial" pitchFamily="34" charset="0"/>
              <a:buChar char="•"/>
            </a:pPr>
            <a:r>
              <a:rPr lang="he-IL" b="1" dirty="0" smtClean="0">
                <a:solidFill>
                  <a:schemeClr val="bg2">
                    <a:lumMod val="25000"/>
                  </a:schemeClr>
                </a:solidFill>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descr="طفل.jpg"/>
          <p:cNvPicPr>
            <a:picLocks noChangeAspect="1"/>
          </p:cNvPicPr>
          <p:nvPr/>
        </p:nvPicPr>
        <p:blipFill>
          <a:blip r:embed="rId2" cstate="print">
            <a:clrChange>
              <a:clrFrom>
                <a:srgbClr val="FFFFFF"/>
              </a:clrFrom>
              <a:clrTo>
                <a:srgbClr val="FFFFFF">
                  <a:alpha val="0"/>
                </a:srgbClr>
              </a:clrTo>
            </a:clrChange>
          </a:blip>
          <a:srcRect l="29350" t="3708" r="27801" b="8547"/>
          <a:stretch>
            <a:fillRect/>
          </a:stretch>
        </p:blipFill>
        <p:spPr>
          <a:xfrm>
            <a:off x="7668344" y="1556792"/>
            <a:ext cx="1475656" cy="5112568"/>
          </a:xfrm>
          <a:prstGeom prst="rect">
            <a:avLst/>
          </a:prstGeom>
        </p:spPr>
      </p:pic>
      <p:pic>
        <p:nvPicPr>
          <p:cNvPr id="3" name="תמונה 2" descr="قلم.jpg"/>
          <p:cNvPicPr>
            <a:picLocks noChangeAspect="1"/>
          </p:cNvPicPr>
          <p:nvPr/>
        </p:nvPicPr>
        <p:blipFill>
          <a:blip r:embed="rId3" cstate="print">
            <a:clrChange>
              <a:clrFrom>
                <a:srgbClr val="FFFFFF"/>
              </a:clrFrom>
              <a:clrTo>
                <a:srgbClr val="FFFFFF">
                  <a:alpha val="0"/>
                </a:srgbClr>
              </a:clrTo>
            </a:clrChange>
          </a:blip>
          <a:srcRect t="3225" r="3194"/>
          <a:stretch>
            <a:fillRect/>
          </a:stretch>
        </p:blipFill>
        <p:spPr>
          <a:xfrm rot="12686750" flipV="1">
            <a:off x="48695" y="232884"/>
            <a:ext cx="2120788" cy="2027917"/>
          </a:xfrm>
          <a:prstGeom prst="rect">
            <a:avLst/>
          </a:prstGeom>
        </p:spPr>
      </p:pic>
      <p:sp>
        <p:nvSpPr>
          <p:cNvPr id="4" name="TextBox 3"/>
          <p:cNvSpPr txBox="1"/>
          <p:nvPr/>
        </p:nvSpPr>
        <p:spPr>
          <a:xfrm>
            <a:off x="1907704" y="188640"/>
            <a:ext cx="6984776" cy="1754326"/>
          </a:xfrm>
          <a:prstGeom prst="rect">
            <a:avLst/>
          </a:prstGeom>
          <a:noFill/>
        </p:spPr>
        <p:txBody>
          <a:bodyPr wrap="square" rtlCol="1">
            <a:spAutoFit/>
          </a:bodyPr>
          <a:lstStyle/>
          <a:p>
            <a:r>
              <a:rPr lang="he-IL" b="1" dirty="0" smtClean="0">
                <a:solidFill>
                  <a:srgbClr val="FFFF00"/>
                </a:solidFill>
              </a:rPr>
              <a:t> </a:t>
            </a:r>
            <a:r>
              <a:rPr lang="he-IL" b="1" dirty="0" smtClean="0">
                <a:solidFill>
                  <a:srgbClr val="FFFF00"/>
                </a:solidFill>
                <a:effectLst>
                  <a:glow rad="228600">
                    <a:schemeClr val="accent6">
                      <a:satMod val="175000"/>
                      <a:alpha val="40000"/>
                    </a:schemeClr>
                  </a:glow>
                </a:effectLst>
              </a:rPr>
              <a:t>ما هي مراحل العمل للمجموعة الصغيرة؟</a:t>
            </a:r>
          </a:p>
          <a:p>
            <a:r>
              <a:rPr lang="he-IL" b="1" dirty="0" smtClean="0">
                <a:solidFill>
                  <a:schemeClr val="accent6">
                    <a:lumMod val="75000"/>
                  </a:schemeClr>
                </a:solidFill>
              </a:rPr>
              <a:t>قبيل نهاية اللقاء الصباحي تستعرض المربية المجموعات واسماء الاطفال الذين سيعملون بمجموعات صغيرة في اليوم نفسه وبتوجيه منها. من المهم عرض اسماء الاطفال المشاركين بمجموعات صغيرة على اللوح كل هذا من اجل راحة الاطفال والطاقم.</a:t>
            </a:r>
          </a:p>
          <a:p>
            <a:r>
              <a:rPr lang="he-IL" b="1" dirty="0" smtClean="0">
                <a:solidFill>
                  <a:schemeClr val="accent6">
                    <a:lumMod val="75000"/>
                  </a:schemeClr>
                </a:solidFill>
              </a:rPr>
              <a:t>في فترة النشاطات الحرة تعمل المربية مع الاطفال في مجموعات صغيرة بالمقابل للنشاطات</a:t>
            </a:r>
          </a:p>
          <a:p>
            <a:r>
              <a:rPr lang="he-IL" b="1" dirty="0" smtClean="0">
                <a:solidFill>
                  <a:schemeClr val="accent6">
                    <a:lumMod val="75000"/>
                  </a:schemeClr>
                </a:solidFill>
              </a:rPr>
              <a:t>               </a:t>
            </a:r>
          </a:p>
        </p:txBody>
      </p:sp>
      <p:sp>
        <p:nvSpPr>
          <p:cNvPr id="6" name="TextBox 5"/>
          <p:cNvSpPr txBox="1"/>
          <p:nvPr/>
        </p:nvSpPr>
        <p:spPr>
          <a:xfrm>
            <a:off x="1331640" y="1628800"/>
            <a:ext cx="6336704" cy="4247317"/>
          </a:xfrm>
          <a:prstGeom prst="rect">
            <a:avLst/>
          </a:prstGeom>
          <a:noFill/>
        </p:spPr>
        <p:txBody>
          <a:bodyPr wrap="square" rtlCol="1">
            <a:spAutoFit/>
          </a:bodyPr>
          <a:lstStyle/>
          <a:p>
            <a:r>
              <a:rPr lang="he-IL" b="1" dirty="0" smtClean="0">
                <a:solidFill>
                  <a:schemeClr val="accent6">
                    <a:lumMod val="75000"/>
                  </a:schemeClr>
                </a:solidFill>
              </a:rPr>
              <a:t>للنشاطات بالمجموعة الصغيرة تقوم المربية بالتخطيط لنشاطات اخرى فتستدعي اطفالا غير مشاركين في المجموعة الصغيرة للاشتراك بفعاليات متنوعة في البيئات المختلفة. </a:t>
            </a:r>
          </a:p>
          <a:p>
            <a:r>
              <a:rPr lang="he-IL" b="1" dirty="0" smtClean="0">
                <a:solidFill>
                  <a:schemeClr val="accent6">
                    <a:lumMod val="75000"/>
                  </a:schemeClr>
                </a:solidFill>
              </a:rPr>
              <a:t>يتم كل هذا من خلال متابعة احدى افراد طاقم العمل،</a:t>
            </a:r>
            <a:r>
              <a:rPr lang="en-US" b="1" dirty="0" smtClean="0">
                <a:solidFill>
                  <a:schemeClr val="accent6">
                    <a:lumMod val="75000"/>
                  </a:schemeClr>
                </a:solidFill>
              </a:rPr>
              <a:t> </a:t>
            </a:r>
            <a:r>
              <a:rPr lang="he-IL" b="1" dirty="0" smtClean="0">
                <a:solidFill>
                  <a:schemeClr val="accent6">
                    <a:lumMod val="75000"/>
                  </a:schemeClr>
                </a:solidFill>
              </a:rPr>
              <a:t>من المفضل ان يتم النشاط للمجموعة الصغيرة في مكان مركزي،</a:t>
            </a:r>
            <a:r>
              <a:rPr lang="en-US" b="1" dirty="0" smtClean="0">
                <a:solidFill>
                  <a:schemeClr val="accent6">
                    <a:lumMod val="75000"/>
                  </a:schemeClr>
                </a:solidFill>
              </a:rPr>
              <a:t> </a:t>
            </a:r>
            <a:r>
              <a:rPr lang="he-IL" b="1" dirty="0" smtClean="0">
                <a:solidFill>
                  <a:schemeClr val="accent6">
                    <a:lumMod val="75000"/>
                  </a:schemeClr>
                </a:solidFill>
              </a:rPr>
              <a:t>في رحاب الروضة او في الساحة،</a:t>
            </a:r>
            <a:r>
              <a:rPr lang="en-US" b="1" dirty="0" smtClean="0">
                <a:solidFill>
                  <a:schemeClr val="accent6">
                    <a:lumMod val="75000"/>
                  </a:schemeClr>
                </a:solidFill>
              </a:rPr>
              <a:t> </a:t>
            </a:r>
            <a:r>
              <a:rPr lang="he-IL" b="1" dirty="0" smtClean="0">
                <a:solidFill>
                  <a:schemeClr val="accent6">
                    <a:lumMod val="75000"/>
                  </a:schemeClr>
                </a:solidFill>
              </a:rPr>
              <a:t>كل هذا كي يسنح للمربية من رؤية جميع اطفال الروضة وكي يشعر الاطفال بوجودها.</a:t>
            </a:r>
          </a:p>
          <a:p>
            <a:r>
              <a:rPr lang="he-IL" b="1" dirty="0" smtClean="0">
                <a:solidFill>
                  <a:schemeClr val="accent6">
                    <a:lumMod val="75000"/>
                  </a:schemeClr>
                </a:solidFill>
              </a:rPr>
              <a:t>بعد نهاية نشاط المجموعة الصغيرة والذي تم بمبادرة المربية يستطيع هؤلاء الاطفال متابعة العمل وبشكل مستقل للمهمة التي القتها المربية عليهم،</a:t>
            </a:r>
            <a:r>
              <a:rPr lang="en-US" b="1" dirty="0" smtClean="0">
                <a:solidFill>
                  <a:schemeClr val="accent6">
                    <a:lumMod val="75000"/>
                  </a:schemeClr>
                </a:solidFill>
              </a:rPr>
              <a:t> </a:t>
            </a:r>
            <a:r>
              <a:rPr lang="he-IL" b="1" dirty="0" smtClean="0">
                <a:solidFill>
                  <a:schemeClr val="accent6">
                    <a:lumMod val="75000"/>
                  </a:schemeClr>
                </a:solidFill>
              </a:rPr>
              <a:t>مهم ان يندمج اطفال المجموعة الصغيرة بعد نهاية نشاطهم في النشاطات المقترحة في البيئات المتنوعة،</a:t>
            </a:r>
            <a:r>
              <a:rPr lang="en-US" b="1" dirty="0" smtClean="0">
                <a:solidFill>
                  <a:schemeClr val="accent6">
                    <a:lumMod val="75000"/>
                  </a:schemeClr>
                </a:solidFill>
              </a:rPr>
              <a:t> </a:t>
            </a:r>
            <a:r>
              <a:rPr lang="he-IL" b="1" dirty="0" smtClean="0">
                <a:solidFill>
                  <a:schemeClr val="accent6">
                    <a:lumMod val="75000"/>
                  </a:schemeClr>
                </a:solidFill>
              </a:rPr>
              <a:t>كل حسب اختياره.</a:t>
            </a:r>
          </a:p>
          <a:p>
            <a:r>
              <a:rPr lang="he-IL" b="1" dirty="0" smtClean="0">
                <a:solidFill>
                  <a:schemeClr val="accent6">
                    <a:lumMod val="75000"/>
                  </a:schemeClr>
                </a:solidFill>
              </a:rPr>
              <a:t>توثّق المربية وباختصار سير الفعالية وانطباعها عن كل طفل .</a:t>
            </a:r>
          </a:p>
          <a:p>
            <a:r>
              <a:rPr lang="he-IL" b="1" dirty="0" smtClean="0">
                <a:solidFill>
                  <a:schemeClr val="accent6">
                    <a:lumMod val="75000"/>
                  </a:schemeClr>
                </a:solidFill>
              </a:rPr>
              <a:t>في اللقاء التلخيصي المشترك قبيل نهاية الدوام،</a:t>
            </a:r>
            <a:r>
              <a:rPr lang="en-US" b="1" dirty="0" smtClean="0">
                <a:solidFill>
                  <a:schemeClr val="accent6">
                    <a:lumMod val="75000"/>
                  </a:schemeClr>
                </a:solidFill>
              </a:rPr>
              <a:t> </a:t>
            </a:r>
            <a:r>
              <a:rPr lang="he-IL" b="1" dirty="0" smtClean="0">
                <a:solidFill>
                  <a:schemeClr val="accent6">
                    <a:lumMod val="75000"/>
                  </a:schemeClr>
                </a:solidFill>
              </a:rPr>
              <a:t>تستطيع المربية استدعاء الاطفال الذين شاركوا بالمجموعة الصغيرة كي ينقلوا انطباعهم عن تجربتهم في المجموعة الصغيرة،</a:t>
            </a:r>
            <a:r>
              <a:rPr lang="en-US" b="1" dirty="0" smtClean="0">
                <a:solidFill>
                  <a:schemeClr val="accent6">
                    <a:lumMod val="75000"/>
                  </a:schemeClr>
                </a:solidFill>
              </a:rPr>
              <a:t> </a:t>
            </a:r>
            <a:r>
              <a:rPr lang="he-IL" b="1" dirty="0" smtClean="0">
                <a:solidFill>
                  <a:schemeClr val="accent6">
                    <a:lumMod val="75000"/>
                  </a:schemeClr>
                </a:solidFill>
              </a:rPr>
              <a:t>يتم ذلك امام الجميع.</a:t>
            </a:r>
          </a:p>
          <a:p>
            <a:endParaRPr lang="he-IL"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descr="اطفال.jpg"/>
          <p:cNvPicPr>
            <a:picLocks noChangeAspect="1"/>
          </p:cNvPicPr>
          <p:nvPr/>
        </p:nvPicPr>
        <p:blipFill>
          <a:blip r:embed="rId2" cstate="print">
            <a:clrChange>
              <a:clrFrom>
                <a:srgbClr val="FFFFFF"/>
              </a:clrFrom>
              <a:clrTo>
                <a:srgbClr val="FFFFFF">
                  <a:alpha val="0"/>
                </a:srgbClr>
              </a:clrTo>
            </a:clrChange>
          </a:blip>
          <a:stretch>
            <a:fillRect/>
          </a:stretch>
        </p:blipFill>
        <p:spPr>
          <a:xfrm>
            <a:off x="0" y="3905672"/>
            <a:ext cx="4166068" cy="2952328"/>
          </a:xfrm>
          <a:prstGeom prst="rect">
            <a:avLst/>
          </a:prstGeom>
        </p:spPr>
      </p:pic>
      <p:sp>
        <p:nvSpPr>
          <p:cNvPr id="3" name="TextBox 2"/>
          <p:cNvSpPr txBox="1"/>
          <p:nvPr/>
        </p:nvSpPr>
        <p:spPr>
          <a:xfrm>
            <a:off x="0" y="0"/>
            <a:ext cx="8748464" cy="5078313"/>
          </a:xfrm>
          <a:prstGeom prst="rect">
            <a:avLst/>
          </a:prstGeom>
          <a:noFill/>
        </p:spPr>
        <p:txBody>
          <a:bodyPr wrap="square" rtlCol="1">
            <a:spAutoFit/>
          </a:bodyPr>
          <a:lstStyle/>
          <a:p>
            <a:endParaRPr lang="he-IL" dirty="0" smtClean="0"/>
          </a:p>
          <a:p>
            <a:r>
              <a:rPr lang="he-IL" b="1" dirty="0" smtClean="0">
                <a:solidFill>
                  <a:srgbClr val="AD237F"/>
                </a:solidFill>
                <a:effectLst>
                  <a:glow rad="228600">
                    <a:schemeClr val="accent2">
                      <a:satMod val="175000"/>
                      <a:alpha val="40000"/>
                    </a:schemeClr>
                  </a:glow>
                </a:effectLst>
              </a:rPr>
              <a:t>ما هو مبنى الفعالية بمجموعة صغيرة؟</a:t>
            </a:r>
          </a:p>
          <a:p>
            <a:endParaRPr lang="he-IL" b="1" dirty="0" smtClean="0">
              <a:solidFill>
                <a:srgbClr val="AD237F"/>
              </a:solidFill>
              <a:effectLst>
                <a:glow rad="228600">
                  <a:schemeClr val="accent2">
                    <a:satMod val="175000"/>
                    <a:alpha val="40000"/>
                  </a:schemeClr>
                </a:glow>
              </a:effectLst>
            </a:endParaRPr>
          </a:p>
          <a:p>
            <a:r>
              <a:rPr lang="en-US" b="1" dirty="0" smtClean="0">
                <a:solidFill>
                  <a:srgbClr val="0070C0"/>
                </a:solidFill>
                <a:effectLst/>
              </a:rPr>
              <a:t>أ</a:t>
            </a:r>
            <a:r>
              <a:rPr lang="he-IL" b="1" dirty="0" smtClean="0">
                <a:solidFill>
                  <a:srgbClr val="0070C0"/>
                </a:solidFill>
                <a:effectLst/>
              </a:rPr>
              <a:t>.</a:t>
            </a:r>
            <a:r>
              <a:rPr lang="en-US" b="1" dirty="0" smtClean="0">
                <a:solidFill>
                  <a:srgbClr val="0070C0"/>
                </a:solidFill>
                <a:effectLst/>
              </a:rPr>
              <a:t> </a:t>
            </a:r>
            <a:r>
              <a:rPr lang="he-IL" b="1" dirty="0" smtClean="0">
                <a:solidFill>
                  <a:srgbClr val="0070C0"/>
                </a:solidFill>
                <a:effectLst/>
              </a:rPr>
              <a:t>تمهيد/ تهيئة: تعرض المربية الفعالية وباختصار او يذكر الاطفال مضمون نشاط المجموعة في اللقاء الاخير/ تعرض المربية المواد/ لعبة ادوات مساعدة تعليمية والطرق المتنوعة لاستخدامها.</a:t>
            </a:r>
            <a:r>
              <a:rPr lang="en-US" b="1" dirty="0" smtClean="0">
                <a:solidFill>
                  <a:srgbClr val="0070C0"/>
                </a:solidFill>
                <a:effectLst/>
              </a:rPr>
              <a:t> </a:t>
            </a:r>
            <a:endParaRPr lang="he-IL" b="1" dirty="0" smtClean="0">
              <a:solidFill>
                <a:srgbClr val="0070C0"/>
              </a:solidFill>
              <a:effectLst/>
            </a:endParaRPr>
          </a:p>
          <a:p>
            <a:r>
              <a:rPr lang="he-IL" b="1" dirty="0" smtClean="0">
                <a:solidFill>
                  <a:srgbClr val="0070C0"/>
                </a:solidFill>
                <a:effectLst/>
              </a:rPr>
              <a:t>ب.</a:t>
            </a:r>
            <a:r>
              <a:rPr lang="en-US" b="1" dirty="0" smtClean="0">
                <a:solidFill>
                  <a:srgbClr val="0070C0"/>
                </a:solidFill>
                <a:effectLst/>
              </a:rPr>
              <a:t> </a:t>
            </a:r>
            <a:r>
              <a:rPr lang="he-IL" b="1" dirty="0" smtClean="0">
                <a:solidFill>
                  <a:srgbClr val="0070C0"/>
                </a:solidFill>
                <a:effectLst/>
              </a:rPr>
              <a:t>سير الفعالية: من المفضل بعد بدء النشاط ان تقوم المربية بتشجيع الاطفال للبحث عن طرق اخرى لاستخدام المواد.</a:t>
            </a:r>
          </a:p>
          <a:p>
            <a:r>
              <a:rPr lang="he-IL" b="1" dirty="0" smtClean="0">
                <a:solidFill>
                  <a:srgbClr val="0070C0"/>
                </a:solidFill>
                <a:effectLst/>
              </a:rPr>
              <a:t>تتحدث معهم عما يقومون به، تطرح اسئلة مفتوحة وتشجع تفاعلهم وعملهم الجماعي المشترك.</a:t>
            </a:r>
            <a:r>
              <a:rPr lang="en-US" b="1" dirty="0" smtClean="0">
                <a:solidFill>
                  <a:srgbClr val="0070C0"/>
                </a:solidFill>
                <a:effectLst/>
              </a:rPr>
              <a:t> </a:t>
            </a:r>
            <a:endParaRPr lang="he-IL" b="1" dirty="0" smtClean="0">
              <a:solidFill>
                <a:srgbClr val="0070C0"/>
              </a:solidFill>
              <a:effectLst/>
            </a:endParaRPr>
          </a:p>
          <a:p>
            <a:r>
              <a:rPr lang="he-IL" b="1" dirty="0" smtClean="0">
                <a:solidFill>
                  <a:srgbClr val="0070C0"/>
                </a:solidFill>
                <a:effectLst/>
              </a:rPr>
              <a:t>يمكن للمربية ان تتوجه بسؤال للمجموعة الصغيرة طرح من قبل احد المشاركين وتسجل اقوال الاطفال.</a:t>
            </a:r>
            <a:r>
              <a:rPr lang="en-US" b="1" dirty="0" smtClean="0">
                <a:solidFill>
                  <a:srgbClr val="0070C0"/>
                </a:solidFill>
                <a:effectLst/>
              </a:rPr>
              <a:t> </a:t>
            </a:r>
            <a:endParaRPr lang="he-IL" b="1" dirty="0" smtClean="0">
              <a:solidFill>
                <a:srgbClr val="0070C0"/>
              </a:solidFill>
              <a:effectLst/>
            </a:endParaRPr>
          </a:p>
          <a:p>
            <a:r>
              <a:rPr lang="he-IL" b="1" dirty="0" smtClean="0">
                <a:solidFill>
                  <a:srgbClr val="0070C0"/>
                </a:solidFill>
                <a:effectLst/>
              </a:rPr>
              <a:t>تقترح المربية احيانا على الاطفال الت</a:t>
            </a:r>
            <a:r>
              <a:rPr lang="en-US" b="1" dirty="0" smtClean="0">
                <a:solidFill>
                  <a:srgbClr val="0070C0"/>
                </a:solidFill>
                <a:effectLst/>
              </a:rPr>
              <a:t>أ</a:t>
            </a:r>
            <a:r>
              <a:rPr lang="he-IL" b="1" dirty="0" smtClean="0">
                <a:solidFill>
                  <a:srgbClr val="0070C0"/>
                </a:solidFill>
                <a:effectLst/>
              </a:rPr>
              <a:t>مل بعمل احد الاطفال المشاركين كي يتعلموا منه.</a:t>
            </a:r>
          </a:p>
          <a:p>
            <a:r>
              <a:rPr lang="he-IL" b="1" dirty="0" smtClean="0">
                <a:solidFill>
                  <a:srgbClr val="0070C0"/>
                </a:solidFill>
                <a:effectLst/>
              </a:rPr>
              <a:t>تستطيع المربية ان تلعب احيانا دورا يحتذى به من خلال استخدامها لمواد العمل بطريقة معينة وتطلب من الاطفال تقليدها.</a:t>
            </a:r>
          </a:p>
          <a:p>
            <a:r>
              <a:rPr lang="he-IL" b="1" dirty="0" smtClean="0">
                <a:solidFill>
                  <a:srgbClr val="0070C0"/>
                </a:solidFill>
                <a:effectLst/>
              </a:rPr>
              <a:t>قبيل النهاية...</a:t>
            </a:r>
            <a:r>
              <a:rPr lang="en-US" b="1" dirty="0" smtClean="0">
                <a:solidFill>
                  <a:srgbClr val="0070C0"/>
                </a:solidFill>
                <a:effectLst/>
              </a:rPr>
              <a:t> </a:t>
            </a:r>
            <a:r>
              <a:rPr lang="he-IL" b="1" dirty="0" smtClean="0">
                <a:solidFill>
                  <a:srgbClr val="0070C0"/>
                </a:solidFill>
                <a:effectLst/>
              </a:rPr>
              <a:t>تقوم المربية بابلاغ الاطفال بنهاية الفعالية كي يمنحوا وقتا كافيا للانتظام والاستعداد.</a:t>
            </a:r>
          </a:p>
          <a:p>
            <a:r>
              <a:rPr lang="he-IL" b="1" dirty="0" smtClean="0">
                <a:solidFill>
                  <a:srgbClr val="0070C0"/>
                </a:solidFill>
                <a:effectLst/>
              </a:rPr>
              <a:t>ت.</a:t>
            </a:r>
            <a:r>
              <a:rPr lang="en-US" b="1" dirty="0" smtClean="0">
                <a:solidFill>
                  <a:srgbClr val="0070C0"/>
                </a:solidFill>
                <a:effectLst/>
              </a:rPr>
              <a:t> </a:t>
            </a:r>
            <a:r>
              <a:rPr lang="he-IL" b="1" dirty="0" smtClean="0">
                <a:solidFill>
                  <a:srgbClr val="0070C0"/>
                </a:solidFill>
                <a:effectLst/>
              </a:rPr>
              <a:t>تلخيص الفعالية: يقوم الاطفال والمربية بتلخيص التجربة،</a:t>
            </a:r>
            <a:r>
              <a:rPr lang="en-US" b="1" dirty="0" smtClean="0">
                <a:solidFill>
                  <a:srgbClr val="0070C0"/>
                </a:solidFill>
                <a:effectLst/>
              </a:rPr>
              <a:t> </a:t>
            </a:r>
            <a:r>
              <a:rPr lang="he-IL" b="1" dirty="0" smtClean="0">
                <a:solidFill>
                  <a:srgbClr val="0070C0"/>
                </a:solidFill>
                <a:effectLst/>
              </a:rPr>
              <a:t>يتشاركون فيما بينهم الاحاسيس والافكار التي ظهرت خلال الفعالية ويخططون تتمة للفعالية. </a:t>
            </a:r>
          </a:p>
          <a:p>
            <a:endParaRPr lang="he-IL" b="1" dirty="0" smtClean="0">
              <a:solidFill>
                <a:srgbClr val="0070C0"/>
              </a:solidFill>
              <a:effectLst/>
            </a:endParaRPr>
          </a:p>
          <a:p>
            <a:endParaRPr lang="he-IL" b="1" dirty="0" smtClean="0">
              <a:solidFill>
                <a:srgbClr val="0070C0"/>
              </a:solidFill>
              <a:effectLst/>
            </a:endParaRPr>
          </a:p>
          <a:p>
            <a:endParaRPr lang="he-IL" b="1" dirty="0">
              <a:solidFill>
                <a:srgbClr val="AD237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descr="56.JPG"/>
          <p:cNvPicPr>
            <a:picLocks noChangeAspect="1"/>
          </p:cNvPicPr>
          <p:nvPr/>
        </p:nvPicPr>
        <p:blipFill>
          <a:blip r:embed="rId2" cstate="print"/>
          <a:stretch>
            <a:fillRect/>
          </a:stretch>
        </p:blipFill>
        <p:spPr>
          <a:xfrm>
            <a:off x="0" y="0"/>
            <a:ext cx="9143999" cy="6858000"/>
          </a:xfrm>
          <a:prstGeom prst="rect">
            <a:avLst/>
          </a:prstGeom>
          <a:ln>
            <a:noFill/>
          </a:ln>
          <a:effectLst>
            <a:softEdge rad="112500"/>
          </a:effectLst>
        </p:spPr>
      </p:pic>
      <p:sp>
        <p:nvSpPr>
          <p:cNvPr id="3" name="TextBox 2"/>
          <p:cNvSpPr txBox="1"/>
          <p:nvPr/>
        </p:nvSpPr>
        <p:spPr>
          <a:xfrm>
            <a:off x="2915816" y="764704"/>
            <a:ext cx="3312368" cy="369332"/>
          </a:xfrm>
          <a:prstGeom prst="rect">
            <a:avLst/>
          </a:prstGeom>
          <a:noFill/>
        </p:spPr>
        <p:txBody>
          <a:bodyPr wrap="square" rtlCol="1">
            <a:spAutoFit/>
          </a:bodyPr>
          <a:lstStyle/>
          <a:p>
            <a:r>
              <a:rPr lang="he-IL" b="1" dirty="0" smtClean="0">
                <a:ln w="18415" cmpd="sng">
                  <a:solidFill>
                    <a:srgbClr val="FFFFFF"/>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rPr>
              <a:t>اسس المناقشة في المجموعات الصغيرة</a:t>
            </a:r>
            <a:endParaRPr lang="he-IL" b="1" dirty="0">
              <a:ln w="18415" cmpd="sng">
                <a:solidFill>
                  <a:srgbClr val="FFFFFF"/>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endParaRPr>
          </a:p>
        </p:txBody>
      </p:sp>
      <p:sp>
        <p:nvSpPr>
          <p:cNvPr id="4" name="TextBox 3"/>
          <p:cNvSpPr txBox="1"/>
          <p:nvPr/>
        </p:nvSpPr>
        <p:spPr>
          <a:xfrm>
            <a:off x="755576" y="1772816"/>
            <a:ext cx="7488832" cy="3139321"/>
          </a:xfrm>
          <a:prstGeom prst="rect">
            <a:avLst/>
          </a:prstGeom>
          <a:noFill/>
        </p:spPr>
        <p:txBody>
          <a:bodyPr wrap="square" rtlCol="1">
            <a:spAutoFit/>
          </a:bodyPr>
          <a:lstStyle/>
          <a:p>
            <a:r>
              <a:rPr lang="he-IL" b="1" dirty="0" smtClean="0">
                <a:solidFill>
                  <a:srgbClr val="00B050"/>
                </a:solidFill>
              </a:rPr>
              <a:t>خلق نقاش بمعضلات تشغل بال الاطفال او بمواضيع اقترحتها المربية لعرضها وتقديمها،</a:t>
            </a:r>
            <a:r>
              <a:rPr lang="en-US" b="1" dirty="0" smtClean="0">
                <a:solidFill>
                  <a:srgbClr val="00B050"/>
                </a:solidFill>
              </a:rPr>
              <a:t> </a:t>
            </a:r>
            <a:r>
              <a:rPr lang="he-IL" b="1" dirty="0" smtClean="0">
                <a:solidFill>
                  <a:srgbClr val="00B050"/>
                </a:solidFill>
              </a:rPr>
              <a:t>يعتبر احد المواضيع التي يمكن تناولها في المجموعة الصغيرة.</a:t>
            </a:r>
          </a:p>
          <a:p>
            <a:r>
              <a:rPr lang="he-IL" b="1" dirty="0" smtClean="0">
                <a:solidFill>
                  <a:srgbClr val="00B050"/>
                </a:solidFill>
              </a:rPr>
              <a:t>يجدر الاشارة ان النقاش في جيل الطفولة يتعلق بمرحلة التطور الشخصي لكل طفل،</a:t>
            </a:r>
            <a:r>
              <a:rPr lang="en-US" b="1" dirty="0" smtClean="0">
                <a:solidFill>
                  <a:srgbClr val="00B050"/>
                </a:solidFill>
              </a:rPr>
              <a:t> </a:t>
            </a:r>
            <a:r>
              <a:rPr lang="he-IL" b="1" dirty="0" smtClean="0">
                <a:solidFill>
                  <a:srgbClr val="00B050"/>
                </a:solidFill>
              </a:rPr>
              <a:t>خلفيته الثقافية،</a:t>
            </a:r>
            <a:r>
              <a:rPr lang="en-US" b="1" dirty="0" smtClean="0">
                <a:solidFill>
                  <a:srgbClr val="00B050"/>
                </a:solidFill>
              </a:rPr>
              <a:t> </a:t>
            </a:r>
            <a:r>
              <a:rPr lang="he-IL" b="1" dirty="0" smtClean="0">
                <a:solidFill>
                  <a:srgbClr val="00B050"/>
                </a:solidFill>
              </a:rPr>
              <a:t>الاجتماعية والعائلية،</a:t>
            </a:r>
            <a:r>
              <a:rPr lang="en-US" b="1" dirty="0" smtClean="0">
                <a:solidFill>
                  <a:srgbClr val="00B050"/>
                </a:solidFill>
              </a:rPr>
              <a:t> </a:t>
            </a:r>
            <a:r>
              <a:rPr lang="he-IL" b="1" dirty="0" smtClean="0">
                <a:solidFill>
                  <a:srgbClr val="00B050"/>
                </a:solidFill>
              </a:rPr>
              <a:t>وكذلك فان اهمية كبرى تتعلق ايضا في هذا النقاش لادراك المربية انها مثال يحتذى به من قبل الاطفال فيما يتعلق بتصرفات البالغ في النقاش وهذا الامر لا يختصر فقط على هذه الفعالية وانما ش</a:t>
            </a:r>
            <a:r>
              <a:rPr lang="en-US" b="1" dirty="0" smtClean="0">
                <a:solidFill>
                  <a:srgbClr val="00B050"/>
                </a:solidFill>
              </a:rPr>
              <a:t>أ</a:t>
            </a:r>
            <a:r>
              <a:rPr lang="he-IL" b="1" dirty="0" smtClean="0">
                <a:solidFill>
                  <a:srgbClr val="00B050"/>
                </a:solidFill>
              </a:rPr>
              <a:t>نه ش</a:t>
            </a:r>
            <a:r>
              <a:rPr lang="en-US" b="1" dirty="0" smtClean="0">
                <a:solidFill>
                  <a:srgbClr val="00B050"/>
                </a:solidFill>
              </a:rPr>
              <a:t>أ</a:t>
            </a:r>
            <a:r>
              <a:rPr lang="he-IL" b="1" dirty="0" smtClean="0">
                <a:solidFill>
                  <a:srgbClr val="00B050"/>
                </a:solidFill>
              </a:rPr>
              <a:t>ن باقي الفعاليات والنشاطات في البستان.</a:t>
            </a:r>
          </a:p>
          <a:p>
            <a:r>
              <a:rPr lang="he-IL" b="1" dirty="0" smtClean="0">
                <a:solidFill>
                  <a:srgbClr val="00B050"/>
                </a:solidFill>
              </a:rPr>
              <a:t>من المهم ان يتعلق النقاش بمعضلات،</a:t>
            </a:r>
            <a:r>
              <a:rPr lang="en-US" b="1" dirty="0" smtClean="0">
                <a:solidFill>
                  <a:srgbClr val="00B050"/>
                </a:solidFill>
              </a:rPr>
              <a:t> </a:t>
            </a:r>
            <a:r>
              <a:rPr lang="he-IL" b="1" dirty="0" smtClean="0">
                <a:solidFill>
                  <a:srgbClr val="00B050"/>
                </a:solidFill>
              </a:rPr>
              <a:t>اسئلة وافكار مهمة لاطفال المجموعة.</a:t>
            </a:r>
          </a:p>
          <a:p>
            <a:r>
              <a:rPr lang="he-IL" b="1" dirty="0" smtClean="0">
                <a:solidFill>
                  <a:srgbClr val="00B050"/>
                </a:solidFill>
              </a:rPr>
              <a:t>من المهم ان يعبر كل طفل عن رايه،</a:t>
            </a:r>
            <a:r>
              <a:rPr lang="en-US" b="1" dirty="0" smtClean="0">
                <a:solidFill>
                  <a:srgbClr val="00B050"/>
                </a:solidFill>
              </a:rPr>
              <a:t> </a:t>
            </a:r>
            <a:r>
              <a:rPr lang="he-IL" b="1" dirty="0" smtClean="0">
                <a:solidFill>
                  <a:srgbClr val="00B050"/>
                </a:solidFill>
              </a:rPr>
              <a:t>من المفضل توثيق اقواله.</a:t>
            </a:r>
          </a:p>
          <a:p>
            <a:r>
              <a:rPr lang="he-IL" b="1" dirty="0" smtClean="0">
                <a:solidFill>
                  <a:srgbClr val="00B050"/>
                </a:solidFill>
              </a:rPr>
              <a:t>من المهم احترام اقوال كل مشترك لاظهار التسامح تجاه كل مجموعة.</a:t>
            </a:r>
          </a:p>
          <a:p>
            <a:r>
              <a:rPr lang="he-IL" b="1" dirty="0" smtClean="0">
                <a:solidFill>
                  <a:srgbClr val="00B050"/>
                </a:solidFill>
              </a:rPr>
              <a:t>من المهم الاصغاء لاقوال اطفال المجموعة والتنبّه لتعابير وجوههم وحركات اجسامهم.</a:t>
            </a:r>
          </a:p>
          <a:p>
            <a:endParaRPr lang="he-IL" b="1" dirty="0" smtClean="0">
              <a:solidFill>
                <a:srgbClr val="00B05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descr="56.JPG"/>
          <p:cNvPicPr>
            <a:picLocks noChangeAspect="1"/>
          </p:cNvPicPr>
          <p:nvPr/>
        </p:nvPicPr>
        <p:blipFill>
          <a:blip r:embed="rId2" cstate="print"/>
          <a:stretch>
            <a:fillRect/>
          </a:stretch>
        </p:blipFill>
        <p:spPr>
          <a:xfrm>
            <a:off x="0" y="0"/>
            <a:ext cx="9143999" cy="6858000"/>
          </a:xfrm>
          <a:prstGeom prst="rect">
            <a:avLst/>
          </a:prstGeom>
          <a:ln>
            <a:noFill/>
          </a:ln>
          <a:effectLst>
            <a:softEdge rad="112500"/>
          </a:effectLst>
        </p:spPr>
      </p:pic>
      <p:sp>
        <p:nvSpPr>
          <p:cNvPr id="3" name="TextBox 2"/>
          <p:cNvSpPr txBox="1"/>
          <p:nvPr/>
        </p:nvSpPr>
        <p:spPr>
          <a:xfrm>
            <a:off x="2843808" y="692696"/>
            <a:ext cx="3384376" cy="369332"/>
          </a:xfrm>
          <a:prstGeom prst="rect">
            <a:avLst/>
          </a:prstGeom>
          <a:noFill/>
        </p:spPr>
        <p:txBody>
          <a:bodyPr wrap="square" rtlCol="1">
            <a:spAutoFit/>
          </a:bodyPr>
          <a:lstStyle/>
          <a:p>
            <a:r>
              <a:rPr lang="he-IL" b="1" dirty="0" smtClean="0">
                <a:solidFill>
                  <a:srgbClr val="00B050"/>
                </a:solidFill>
                <a:effectLst>
                  <a:glow rad="228600">
                    <a:schemeClr val="accent6">
                      <a:satMod val="175000"/>
                      <a:alpha val="40000"/>
                    </a:schemeClr>
                  </a:glow>
                </a:effectLst>
              </a:rPr>
              <a:t>مبادئ/اسس لتشغيل الاطفال خلال النقاش</a:t>
            </a:r>
            <a:endParaRPr lang="he-IL" b="1" dirty="0">
              <a:solidFill>
                <a:srgbClr val="00B050"/>
              </a:solidFill>
              <a:effectLst>
                <a:glow rad="228600">
                  <a:schemeClr val="accent6">
                    <a:satMod val="175000"/>
                    <a:alpha val="40000"/>
                  </a:schemeClr>
                </a:glow>
              </a:effectLst>
            </a:endParaRPr>
          </a:p>
        </p:txBody>
      </p:sp>
      <p:sp>
        <p:nvSpPr>
          <p:cNvPr id="4" name="TextBox 3"/>
          <p:cNvSpPr txBox="1"/>
          <p:nvPr/>
        </p:nvSpPr>
        <p:spPr>
          <a:xfrm>
            <a:off x="755576" y="1556792"/>
            <a:ext cx="7488832" cy="4247317"/>
          </a:xfrm>
          <a:prstGeom prst="rect">
            <a:avLst/>
          </a:prstGeom>
          <a:noFill/>
        </p:spPr>
        <p:txBody>
          <a:bodyPr wrap="square" rtlCol="1">
            <a:spAutoFit/>
          </a:bodyPr>
          <a:lstStyle/>
          <a:p>
            <a:pPr>
              <a:buFont typeface="Wingdings" pitchFamily="2" charset="2"/>
              <a:buChar char="q"/>
            </a:pPr>
            <a:r>
              <a:rPr lang="he-IL" b="1" dirty="0" smtClean="0">
                <a:solidFill>
                  <a:srgbClr val="FF3399"/>
                </a:solidFill>
              </a:rPr>
              <a:t>المربية:</a:t>
            </a:r>
            <a:r>
              <a:rPr lang="en-US" b="1" dirty="0" smtClean="0">
                <a:solidFill>
                  <a:srgbClr val="FF3399"/>
                </a:solidFill>
              </a:rPr>
              <a:t> </a:t>
            </a:r>
            <a:r>
              <a:rPr lang="he-IL" b="1" dirty="0" smtClean="0">
                <a:solidFill>
                  <a:srgbClr val="FF3399"/>
                </a:solidFill>
              </a:rPr>
              <a:t>تدعو المربية اطفالها للمشاركة في النقاش خلال الفعالية بمجموعة صغيرة.</a:t>
            </a:r>
          </a:p>
          <a:p>
            <a:pPr>
              <a:buFont typeface="Wingdings" pitchFamily="2" charset="2"/>
              <a:buChar char="q"/>
            </a:pPr>
            <a:r>
              <a:rPr lang="he-IL" b="1" dirty="0" smtClean="0">
                <a:solidFill>
                  <a:srgbClr val="FF3399"/>
                </a:solidFill>
              </a:rPr>
              <a:t> تضفي جوا مرحا ووديا:</a:t>
            </a:r>
            <a:r>
              <a:rPr lang="en-US" b="1" dirty="0" smtClean="0">
                <a:solidFill>
                  <a:srgbClr val="FF3399"/>
                </a:solidFill>
              </a:rPr>
              <a:t> </a:t>
            </a:r>
            <a:r>
              <a:rPr lang="he-IL" b="1" dirty="0" smtClean="0">
                <a:solidFill>
                  <a:srgbClr val="FF3399"/>
                </a:solidFill>
              </a:rPr>
              <a:t>النظر عن قرب والابتسامة يؤمنان بداية مريحة.</a:t>
            </a:r>
          </a:p>
          <a:p>
            <a:pPr>
              <a:buFont typeface="Wingdings" pitchFamily="2" charset="2"/>
              <a:buChar char="q"/>
            </a:pPr>
            <a:r>
              <a:rPr lang="he-IL" b="1" dirty="0" smtClean="0">
                <a:solidFill>
                  <a:srgbClr val="FF3399"/>
                </a:solidFill>
              </a:rPr>
              <a:t> توضح المعضلة المطروحة للنقاش مثل:</a:t>
            </a:r>
            <a:r>
              <a:rPr lang="en-US" b="1" dirty="0" smtClean="0">
                <a:solidFill>
                  <a:srgbClr val="FF3399"/>
                </a:solidFill>
              </a:rPr>
              <a:t> </a:t>
            </a:r>
            <a:r>
              <a:rPr lang="he-IL" b="1" dirty="0" smtClean="0">
                <a:solidFill>
                  <a:srgbClr val="FF3399"/>
                </a:solidFill>
              </a:rPr>
              <a:t>مناقشة مناسبة اجتماعية،</a:t>
            </a:r>
            <a:r>
              <a:rPr lang="en-US" b="1" dirty="0" smtClean="0">
                <a:solidFill>
                  <a:srgbClr val="FF3399"/>
                </a:solidFill>
              </a:rPr>
              <a:t> </a:t>
            </a:r>
            <a:r>
              <a:rPr lang="he-IL" b="1" dirty="0" smtClean="0">
                <a:solidFill>
                  <a:srgbClr val="FF3399"/>
                </a:solidFill>
              </a:rPr>
              <a:t>شخصية من كتاب،</a:t>
            </a:r>
            <a:r>
              <a:rPr lang="en-US" b="1" dirty="0" smtClean="0">
                <a:solidFill>
                  <a:srgbClr val="FF3399"/>
                </a:solidFill>
              </a:rPr>
              <a:t> </a:t>
            </a:r>
            <a:r>
              <a:rPr lang="he-IL" b="1" dirty="0" smtClean="0">
                <a:solidFill>
                  <a:srgbClr val="FF3399"/>
                </a:solidFill>
              </a:rPr>
              <a:t>حول</a:t>
            </a:r>
          </a:p>
          <a:p>
            <a:r>
              <a:rPr lang="he-IL" b="1" dirty="0" smtClean="0">
                <a:solidFill>
                  <a:srgbClr val="FF3399"/>
                </a:solidFill>
              </a:rPr>
              <a:t>التخطيط لمهمة تنفذ بشكل جماعي،</a:t>
            </a:r>
            <a:r>
              <a:rPr lang="en-US" b="1" dirty="0" smtClean="0">
                <a:solidFill>
                  <a:srgbClr val="FF3399"/>
                </a:solidFill>
              </a:rPr>
              <a:t> </a:t>
            </a:r>
            <a:r>
              <a:rPr lang="he-IL" b="1" dirty="0" smtClean="0">
                <a:solidFill>
                  <a:srgbClr val="FF3399"/>
                </a:solidFill>
              </a:rPr>
              <a:t>حول البحث عن حل لمشكلة عرضها الاطفال.</a:t>
            </a:r>
          </a:p>
          <a:p>
            <a:pPr>
              <a:buFont typeface="Wingdings" pitchFamily="2" charset="2"/>
              <a:buChar char="q"/>
            </a:pPr>
            <a:r>
              <a:rPr lang="he-IL" b="1" dirty="0" smtClean="0">
                <a:solidFill>
                  <a:srgbClr val="FF3399"/>
                </a:solidFill>
              </a:rPr>
              <a:t> تمنح الاطفال فرصة للتفكير وفحص الامكانيات المتاحة.</a:t>
            </a:r>
          </a:p>
          <a:p>
            <a:pPr>
              <a:buFont typeface="Wingdings" pitchFamily="2" charset="2"/>
              <a:buChar char="q"/>
            </a:pPr>
            <a:r>
              <a:rPr lang="he-IL" b="1" dirty="0" smtClean="0">
                <a:solidFill>
                  <a:srgbClr val="FF3399"/>
                </a:solidFill>
              </a:rPr>
              <a:t> تعطي فرصة لكل طفل لان يعبر عن رايه،</a:t>
            </a:r>
            <a:r>
              <a:rPr lang="en-US" b="1" dirty="0" smtClean="0">
                <a:solidFill>
                  <a:srgbClr val="FF3399"/>
                </a:solidFill>
              </a:rPr>
              <a:t> </a:t>
            </a:r>
            <a:r>
              <a:rPr lang="he-IL" b="1" dirty="0" smtClean="0">
                <a:solidFill>
                  <a:srgbClr val="FF3399"/>
                </a:solidFill>
              </a:rPr>
              <a:t>يعرض افكارا ويقترح اقتراحات.</a:t>
            </a:r>
          </a:p>
          <a:p>
            <a:pPr>
              <a:buFont typeface="Wingdings" pitchFamily="2" charset="2"/>
              <a:buChar char="q"/>
            </a:pPr>
            <a:r>
              <a:rPr lang="he-IL" b="1" dirty="0" smtClean="0">
                <a:solidFill>
                  <a:srgbClr val="FF3399"/>
                </a:solidFill>
              </a:rPr>
              <a:t>تحرص على ان تحافظ هي والاطفال على الدور في الحديث.</a:t>
            </a:r>
          </a:p>
          <a:p>
            <a:pPr>
              <a:buFont typeface="Wingdings" pitchFamily="2" charset="2"/>
              <a:buChar char="q"/>
            </a:pPr>
            <a:r>
              <a:rPr lang="he-IL" b="1" dirty="0" smtClean="0">
                <a:solidFill>
                  <a:srgbClr val="FF3399"/>
                </a:solidFill>
              </a:rPr>
              <a:t>تشجع الاطفال على شرح وتوضيح افكارهم.</a:t>
            </a:r>
          </a:p>
          <a:p>
            <a:pPr>
              <a:buFont typeface="Wingdings" pitchFamily="2" charset="2"/>
              <a:buChar char="q"/>
            </a:pPr>
            <a:r>
              <a:rPr lang="he-IL" b="1" dirty="0" smtClean="0">
                <a:solidFill>
                  <a:srgbClr val="FF3399"/>
                </a:solidFill>
              </a:rPr>
              <a:t> تفحص مع الاطفال كل فكرة تطرح امام المجموعة.</a:t>
            </a:r>
          </a:p>
          <a:p>
            <a:pPr>
              <a:buFont typeface="Wingdings" pitchFamily="2" charset="2"/>
              <a:buChar char="q"/>
            </a:pPr>
            <a:r>
              <a:rPr lang="he-IL" b="1" dirty="0" smtClean="0">
                <a:solidFill>
                  <a:srgbClr val="FF3399"/>
                </a:solidFill>
              </a:rPr>
              <a:t> تفسح المجال في النقاش للتعبير عن مشاعر المشاركين.</a:t>
            </a:r>
          </a:p>
          <a:p>
            <a:pPr>
              <a:buFont typeface="Wingdings" pitchFamily="2" charset="2"/>
              <a:buChar char="q"/>
            </a:pPr>
            <a:r>
              <a:rPr lang="he-IL" b="1" dirty="0" smtClean="0">
                <a:solidFill>
                  <a:srgbClr val="FF3399"/>
                </a:solidFill>
              </a:rPr>
              <a:t> تعلم الاطفال الرد على اقوال اصدقائهم بشكل مناسب. </a:t>
            </a:r>
          </a:p>
          <a:p>
            <a:pPr>
              <a:buFont typeface="Wingdings" pitchFamily="2" charset="2"/>
              <a:buChar char="q"/>
            </a:pPr>
            <a:r>
              <a:rPr lang="he-IL" b="1" dirty="0" smtClean="0">
                <a:solidFill>
                  <a:srgbClr val="FF3399"/>
                </a:solidFill>
              </a:rPr>
              <a:t> تجعل جلّ اهتمامات الاطفال مركزة على موضوع النقاش.</a:t>
            </a:r>
          </a:p>
          <a:p>
            <a:pPr>
              <a:buFont typeface="Wingdings" pitchFamily="2" charset="2"/>
              <a:buChar char="q"/>
            </a:pPr>
            <a:r>
              <a:rPr lang="he-IL" b="1" dirty="0" smtClean="0">
                <a:solidFill>
                  <a:srgbClr val="FF3399"/>
                </a:solidFill>
              </a:rPr>
              <a:t> تلخص من </a:t>
            </a:r>
            <a:r>
              <a:rPr lang="en-US" b="1" dirty="0" smtClean="0">
                <a:solidFill>
                  <a:srgbClr val="FF3399"/>
                </a:solidFill>
              </a:rPr>
              <a:t>آ</a:t>
            </a:r>
            <a:r>
              <a:rPr lang="he-IL" b="1" dirty="0" smtClean="0">
                <a:solidFill>
                  <a:srgbClr val="FF3399"/>
                </a:solidFill>
              </a:rPr>
              <a:t>ن الى اخر ما قيل من قبل الاطفال.</a:t>
            </a:r>
          </a:p>
          <a:p>
            <a:pPr>
              <a:buFont typeface="Wingdings" pitchFamily="2" charset="2"/>
              <a:buChar char="q"/>
            </a:pPr>
            <a:r>
              <a:rPr lang="he-IL" b="1" dirty="0" smtClean="0">
                <a:solidFill>
                  <a:srgbClr val="FF3399"/>
                </a:solidFill>
              </a:rPr>
              <a:t> يمكنها ان تختار طفلا من المجموعة يقوم بتقديم تقرير عن النقاش الذي جرى في المجموعة  </a:t>
            </a:r>
          </a:p>
          <a:p>
            <a:r>
              <a:rPr lang="he-IL" b="1" dirty="0" smtClean="0">
                <a:solidFill>
                  <a:srgbClr val="FF3399"/>
                </a:solidFill>
              </a:rPr>
              <a:t>                             ويكون ذلك امام الجميع.</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descr="56.JPG"/>
          <p:cNvPicPr>
            <a:picLocks noChangeAspect="1"/>
          </p:cNvPicPr>
          <p:nvPr/>
        </p:nvPicPr>
        <p:blipFill>
          <a:blip r:embed="rId2" cstate="print"/>
          <a:stretch>
            <a:fillRect/>
          </a:stretch>
        </p:blipFill>
        <p:spPr>
          <a:xfrm>
            <a:off x="0" y="0"/>
            <a:ext cx="9143999" cy="6858000"/>
          </a:xfrm>
          <a:prstGeom prst="rect">
            <a:avLst/>
          </a:prstGeom>
          <a:ln>
            <a:noFill/>
          </a:ln>
          <a:effectLst>
            <a:softEdge rad="112500"/>
          </a:effectLst>
        </p:spPr>
      </p:pic>
      <p:sp>
        <p:nvSpPr>
          <p:cNvPr id="3" name="TextBox 2"/>
          <p:cNvSpPr txBox="1"/>
          <p:nvPr/>
        </p:nvSpPr>
        <p:spPr>
          <a:xfrm>
            <a:off x="1475656" y="1916832"/>
            <a:ext cx="6480720" cy="2031325"/>
          </a:xfrm>
          <a:prstGeom prst="rect">
            <a:avLst/>
          </a:prstGeom>
          <a:noFill/>
        </p:spPr>
        <p:txBody>
          <a:bodyPr wrap="square" rtlCol="1">
            <a:spAutoFit/>
          </a:bodyPr>
          <a:lstStyle/>
          <a:p>
            <a:pPr>
              <a:buFont typeface="Wingdings" pitchFamily="2" charset="2"/>
              <a:buChar char="q"/>
            </a:pPr>
            <a:r>
              <a:rPr lang="he-IL" b="1" dirty="0" smtClean="0">
                <a:solidFill>
                  <a:srgbClr val="FF3399"/>
                </a:solidFill>
              </a:rPr>
              <a:t> تساعد في اسئلة التوضيح.</a:t>
            </a:r>
          </a:p>
          <a:p>
            <a:pPr>
              <a:buFont typeface="Wingdings" pitchFamily="2" charset="2"/>
              <a:buChar char="q"/>
            </a:pPr>
            <a:r>
              <a:rPr lang="he-IL" b="1" dirty="0" smtClean="0">
                <a:solidFill>
                  <a:srgbClr val="FF3399"/>
                </a:solidFill>
              </a:rPr>
              <a:t> تقوم بتلخيص النقاش والقرارات التي اتخذت.</a:t>
            </a:r>
          </a:p>
          <a:p>
            <a:pPr>
              <a:buFont typeface="Wingdings" pitchFamily="2" charset="2"/>
              <a:buChar char="q"/>
            </a:pPr>
            <a:r>
              <a:rPr lang="he-IL" b="1" dirty="0" smtClean="0">
                <a:solidFill>
                  <a:srgbClr val="FF3399"/>
                </a:solidFill>
              </a:rPr>
              <a:t> تذكر المربية في نهاية النقاش الاستنتاجات المتفق عليها من قبل معظم المشاركين في المجموعة.</a:t>
            </a:r>
          </a:p>
          <a:p>
            <a:pPr>
              <a:buFont typeface="Wingdings" pitchFamily="2" charset="2"/>
              <a:buChar char="q"/>
            </a:pPr>
            <a:r>
              <a:rPr lang="he-IL" b="1" dirty="0" smtClean="0">
                <a:solidFill>
                  <a:srgbClr val="FF3399"/>
                </a:solidFill>
              </a:rPr>
              <a:t> اذا كان التخطيط لمهمة ما مشتركا تقرر المربية والاطفال سويا بكل ما يتعلق بتقسيم الادوار قبل التنفيذ.</a:t>
            </a:r>
          </a:p>
          <a:p>
            <a:endParaRPr lang="he-IL" b="1" dirty="0">
              <a:solidFill>
                <a:srgbClr val="FF339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halatek.com/wallpaper/rose/2hua009.jpg"/>
          <p:cNvPicPr>
            <a:picLocks noChangeAspect="1" noChangeArrowheads="1"/>
          </p:cNvPicPr>
          <p:nvPr/>
        </p:nvPicPr>
        <p:blipFill>
          <a:blip r:embed="rId2" cstate="print"/>
          <a:srcRect/>
          <a:stretch>
            <a:fillRect/>
          </a:stretch>
        </p:blipFill>
        <p:spPr bwMode="auto">
          <a:xfrm>
            <a:off x="0" y="0"/>
            <a:ext cx="9143341" cy="6858000"/>
          </a:xfrm>
          <a:prstGeom prst="rect">
            <a:avLst/>
          </a:prstGeom>
          <a:noFill/>
        </p:spPr>
      </p:pic>
      <p:sp>
        <p:nvSpPr>
          <p:cNvPr id="3" name="TextBox 2"/>
          <p:cNvSpPr txBox="1"/>
          <p:nvPr/>
        </p:nvSpPr>
        <p:spPr>
          <a:xfrm>
            <a:off x="323528" y="188640"/>
            <a:ext cx="4824536" cy="369332"/>
          </a:xfrm>
          <a:prstGeom prst="rect">
            <a:avLst/>
          </a:prstGeom>
          <a:noFill/>
        </p:spPr>
        <p:txBody>
          <a:bodyPr wrap="square" rtlCol="1">
            <a:spAutoFit/>
          </a:bodyPr>
          <a:lstStyle/>
          <a:p>
            <a:endParaRPr lang="he-IL" dirty="0"/>
          </a:p>
        </p:txBody>
      </p:sp>
      <p:sp>
        <p:nvSpPr>
          <p:cNvPr id="5" name="מלבן 4"/>
          <p:cNvSpPr/>
          <p:nvPr/>
        </p:nvSpPr>
        <p:spPr>
          <a:xfrm rot="20422052">
            <a:off x="413022" y="1411622"/>
            <a:ext cx="4583049" cy="1754326"/>
          </a:xfrm>
          <a:prstGeom prst="rect">
            <a:avLst/>
          </a:prstGeom>
          <a:noFill/>
        </p:spPr>
        <p:txBody>
          <a:bodyPr wrap="square" lIns="91440" tIns="45720" rIns="91440" bIns="45720">
            <a:spAutoFit/>
          </a:bodyPr>
          <a:lstStyle/>
          <a:p>
            <a:pPr algn="ctr"/>
            <a:r>
              <a:rPr lang="he-IL"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اتمنى لكم المتعة </a:t>
            </a:r>
          </a:p>
          <a:p>
            <a:pPr algn="ctr"/>
            <a:r>
              <a:rPr lang="he-IL"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والاستفادة</a:t>
            </a:r>
            <a:endParaRPr lang="he-IL"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y-nas.net/uploads/images/domain-07c55bd020.jpg"/>
          <p:cNvPicPr>
            <a:picLocks noChangeAspect="1" noChangeArrowheads="1"/>
          </p:cNvPicPr>
          <p:nvPr/>
        </p:nvPicPr>
        <p:blipFill>
          <a:blip r:embed="rId2" cstate="print"/>
          <a:srcRect/>
          <a:stretch>
            <a:fillRect/>
          </a:stretch>
        </p:blipFill>
        <p:spPr bwMode="auto">
          <a:xfrm>
            <a:off x="3203848" y="260647"/>
            <a:ext cx="5940152" cy="6380163"/>
          </a:xfrm>
          <a:prstGeom prst="ellipse">
            <a:avLst/>
          </a:prstGeom>
          <a:ln>
            <a:noFill/>
          </a:ln>
          <a:effectLst>
            <a:softEdge rad="112500"/>
          </a:effectLst>
        </p:spPr>
      </p:pic>
      <p:sp>
        <p:nvSpPr>
          <p:cNvPr id="5" name="TextBox 4"/>
          <p:cNvSpPr txBox="1"/>
          <p:nvPr/>
        </p:nvSpPr>
        <p:spPr>
          <a:xfrm>
            <a:off x="0" y="1484784"/>
            <a:ext cx="3456384" cy="3554819"/>
          </a:xfrm>
          <a:prstGeom prst="rect">
            <a:avLst/>
          </a:prstGeom>
          <a:noFill/>
        </p:spPr>
        <p:txBody>
          <a:bodyPr wrap="square" rtlCol="1">
            <a:spAutoFit/>
          </a:bodyPr>
          <a:lstStyle/>
          <a:p>
            <a:r>
              <a:rPr lang="he-IL" sz="7500" b="1" dirty="0" smtClean="0">
                <a:ln w="18000">
                  <a:solidFill>
                    <a:schemeClr val="accent2">
                      <a:satMod val="140000"/>
                    </a:schemeClr>
                  </a:solidFill>
                  <a:prstDash val="solid"/>
                  <a:miter lim="800000"/>
                </a:ln>
                <a:solidFill>
                  <a:srgbClr val="C00000"/>
                </a:solidFill>
                <a:effectLst>
                  <a:glow rad="228600">
                    <a:schemeClr val="accent6">
                      <a:satMod val="175000"/>
                      <a:alpha val="40000"/>
                    </a:schemeClr>
                  </a:glow>
                  <a:outerShdw blurRad="25500" dist="23000" dir="7020000" algn="tl">
                    <a:srgbClr val="000000">
                      <a:alpha val="50000"/>
                    </a:srgbClr>
                  </a:outerShdw>
                </a:effectLst>
              </a:rPr>
              <a:t>العمل في المجموعة الصغيرة</a:t>
            </a:r>
            <a:endParaRPr lang="he-IL" sz="7500" b="1" dirty="0">
              <a:ln w="18000">
                <a:solidFill>
                  <a:schemeClr val="accent2">
                    <a:satMod val="140000"/>
                  </a:schemeClr>
                </a:solidFill>
                <a:prstDash val="solid"/>
                <a:miter lim="800000"/>
              </a:ln>
              <a:solidFill>
                <a:srgbClr val="C00000"/>
              </a:solidFill>
              <a:effectLst>
                <a:glow rad="228600">
                  <a:schemeClr val="accent6">
                    <a:satMod val="175000"/>
                    <a:alpha val="40000"/>
                  </a:schemeClr>
                </a:glow>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51720" y="548680"/>
            <a:ext cx="6624736" cy="523220"/>
          </a:xfrm>
          <a:prstGeom prst="rect">
            <a:avLst/>
          </a:prstGeom>
          <a:noFill/>
        </p:spPr>
        <p:txBody>
          <a:bodyPr wrap="square" rtlCol="1">
            <a:spAutoFit/>
          </a:bodyPr>
          <a:lstStyle/>
          <a:p>
            <a:r>
              <a:rPr lang="he-IL" sz="2800" dirty="0"/>
              <a:t> </a:t>
            </a:r>
          </a:p>
        </p:txBody>
      </p:sp>
      <p:sp>
        <p:nvSpPr>
          <p:cNvPr id="4100" name="Rectangle 4"/>
          <p:cNvSpPr>
            <a:spLocks noChangeArrowheads="1"/>
          </p:cNvSpPr>
          <p:nvPr/>
        </p:nvSpPr>
        <p:spPr bwMode="auto">
          <a:xfrm>
            <a:off x="827584" y="3007554"/>
            <a:ext cx="795637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AE"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r>
              <a:rPr kumimoji="0" lang="en-US" b="1" i="0" u="none" strike="noStrike" cap="none" normalizeH="0" baseline="0" dirty="0" smtClean="0">
                <a:ln>
                  <a:noFill/>
                </a:ln>
                <a:solidFill>
                  <a:schemeClr val="tx1"/>
                </a:solidFill>
                <a:effectLst/>
                <a:latin typeface="Arial" pitchFamily="34" charset="0"/>
                <a:cs typeface="Arial" pitchFamily="34" charset="0"/>
              </a:rPr>
              <a:t> </a:t>
            </a:r>
          </a:p>
        </p:txBody>
      </p:sp>
      <p:pic>
        <p:nvPicPr>
          <p:cNvPr id="7" name="תמונה 6" descr="57.png"/>
          <p:cNvPicPr>
            <a:picLocks noChangeAspect="1"/>
          </p:cNvPicPr>
          <p:nvPr/>
        </p:nvPicPr>
        <p:blipFill>
          <a:blip r:embed="rId2" cstate="print"/>
          <a:stretch>
            <a:fillRect/>
          </a:stretch>
        </p:blipFill>
        <p:spPr>
          <a:xfrm>
            <a:off x="0" y="0"/>
            <a:ext cx="9144000" cy="6858000"/>
          </a:xfrm>
          <a:prstGeom prst="rect">
            <a:avLst/>
          </a:prstGeom>
        </p:spPr>
      </p:pic>
      <p:sp>
        <p:nvSpPr>
          <p:cNvPr id="8" name="TextBox 7"/>
          <p:cNvSpPr txBox="1"/>
          <p:nvPr/>
        </p:nvSpPr>
        <p:spPr>
          <a:xfrm>
            <a:off x="1979712" y="836712"/>
            <a:ext cx="5904656" cy="5078313"/>
          </a:xfrm>
          <a:prstGeom prst="rect">
            <a:avLst/>
          </a:prstGeom>
          <a:noFill/>
        </p:spPr>
        <p:txBody>
          <a:bodyPr wrap="square" rtlCol="1">
            <a:spAutoFit/>
          </a:bodyPr>
          <a:lstStyle/>
          <a:p>
            <a:r>
              <a:rPr lang="en-US" dirty="0" smtClean="0"/>
              <a:t>إ</a:t>
            </a:r>
            <a:r>
              <a:rPr lang="he-IL" b="1" dirty="0" smtClean="0"/>
              <a:t>ن وجود </a:t>
            </a:r>
            <a:r>
              <a:rPr lang="en-US" b="1" dirty="0" smtClean="0"/>
              <a:t>أ</a:t>
            </a:r>
            <a:r>
              <a:rPr lang="he-IL" b="1" dirty="0" smtClean="0"/>
              <a:t>طفال بمستويات </a:t>
            </a:r>
            <a:r>
              <a:rPr lang="en-US" b="1" dirty="0" smtClean="0"/>
              <a:t>أ</a:t>
            </a:r>
            <a:r>
              <a:rPr lang="he-IL" b="1" dirty="0" smtClean="0"/>
              <a:t>داء مختلفة يساهم كثيرا في عملية التعلم، </a:t>
            </a:r>
          </a:p>
          <a:p>
            <a:r>
              <a:rPr lang="he-IL" b="1" dirty="0" smtClean="0"/>
              <a:t>وخاصة حين يطلب منهم القيام بفعالية مشتركة وكذلك فان التفاوت هذا يخلق</a:t>
            </a:r>
          </a:p>
          <a:p>
            <a:r>
              <a:rPr lang="he-IL" b="1" dirty="0" smtClean="0"/>
              <a:t>فرصة لحل مشترك لبعض المشاكل زللتسامح والاستماع لوجهات نظر مختلفة، كل هذا تم بمساعدة البال الذي يقوم بدور الوسيط في عملية التعلم.</a:t>
            </a:r>
            <a:r>
              <a:rPr lang="en-US" b="1" dirty="0" smtClean="0"/>
              <a:t> </a:t>
            </a:r>
            <a:endParaRPr lang="he-IL" b="1" dirty="0" smtClean="0"/>
          </a:p>
          <a:p>
            <a:r>
              <a:rPr lang="he-IL" b="1" dirty="0" smtClean="0"/>
              <a:t>يوجد ل</a:t>
            </a:r>
            <a:r>
              <a:rPr lang="en-US" b="1" dirty="0" smtClean="0"/>
              <a:t>أ</a:t>
            </a:r>
            <a:r>
              <a:rPr lang="he-IL" b="1" dirty="0" smtClean="0"/>
              <a:t>طفال البستان علاقات اجتماعية مختلفة: منها العفوية ومنها ايضا الموحهة، فخلال الفعاليات العفوية غير المخططة اليومية يختار الاطفال اصدقاءهم وغالبا لا تتدخل المربية بهذا الاختيار، اما خلال الفعاليات المخططة، من خلال المربية والتي تتطلب العمل داخل مجموعات، فان المربية هي من تحدد تركيبة المجموعات وفقا لمعايير متعددة منها:</a:t>
            </a:r>
            <a:r>
              <a:rPr lang="en-US" b="1" dirty="0" smtClean="0"/>
              <a:t> </a:t>
            </a:r>
            <a:endParaRPr lang="he-IL" b="1" dirty="0" smtClean="0"/>
          </a:p>
          <a:p>
            <a:r>
              <a:rPr lang="he-IL" b="1" dirty="0" smtClean="0"/>
              <a:t>درجة التشابه، مستوى الاداء(مجموعات متجانسة وغير متجانسة</a:t>
            </a:r>
            <a:r>
              <a:rPr lang="en-US" b="1" dirty="0" smtClean="0"/>
              <a:t> </a:t>
            </a:r>
            <a:r>
              <a:rPr lang="he-IL" b="1" dirty="0" smtClean="0"/>
              <a:t>) كبر المجموعة،</a:t>
            </a:r>
            <a:r>
              <a:rPr lang="en-US" b="1" dirty="0" smtClean="0"/>
              <a:t> </a:t>
            </a:r>
            <a:r>
              <a:rPr lang="he-IL" b="1" dirty="0" smtClean="0"/>
              <a:t>نوع الفعالية،</a:t>
            </a:r>
            <a:r>
              <a:rPr lang="en-US" b="1" dirty="0" smtClean="0"/>
              <a:t> </a:t>
            </a:r>
            <a:r>
              <a:rPr lang="he-IL" b="1" dirty="0" smtClean="0"/>
              <a:t>مدى التوجيه والتدخل خلال الفعالية،</a:t>
            </a:r>
            <a:r>
              <a:rPr lang="en-US" b="1" dirty="0" smtClean="0"/>
              <a:t> </a:t>
            </a:r>
            <a:r>
              <a:rPr lang="he-IL" b="1" dirty="0" smtClean="0"/>
              <a:t> لانه في المجموعات الصغيرة التي تقوم المربية بتركيبها تستطيع التدخل وبشكل مؤثر مع كل طفل من اطفال المجموعة،</a:t>
            </a:r>
            <a:r>
              <a:rPr lang="en-US" b="1" dirty="0" smtClean="0"/>
              <a:t> </a:t>
            </a:r>
            <a:r>
              <a:rPr lang="he-IL" b="1" dirty="0" smtClean="0"/>
              <a:t>هذا التدخل الذي لا يتاح لها حين تعمل مع المجموع الكلي للاطفال كذلك يجب عليها الاخذ ب بعين الاعتبار حين تقوم بتركيبه المجموعات الصغيرة، الاهداف التعليمية والمقاييس التي وصفت على انها مطورة للسيرورا ت التعليمية.</a:t>
            </a:r>
          </a:p>
          <a:p>
            <a:r>
              <a:rPr lang="he-IL" b="1" dirty="0" smtClean="0"/>
              <a:t>من المهم ان يتواجد الاطفال في مجموعات متفاوتة وان يؤدوا ادوارا مختلفة ايضا.</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descr="57.png"/>
          <p:cNvPicPr>
            <a:picLocks noChangeAspect="1"/>
          </p:cNvPicPr>
          <p:nvPr/>
        </p:nvPicPr>
        <p:blipFill>
          <a:blip r:embed="rId2" cstate="print"/>
          <a:stretch>
            <a:fillRect/>
          </a:stretch>
        </p:blipFill>
        <p:spPr>
          <a:xfrm>
            <a:off x="0" y="0"/>
            <a:ext cx="9144000" cy="6858000"/>
          </a:xfrm>
          <a:prstGeom prst="rect">
            <a:avLst/>
          </a:prstGeom>
        </p:spPr>
      </p:pic>
      <p:sp>
        <p:nvSpPr>
          <p:cNvPr id="5" name="TextBox 4"/>
          <p:cNvSpPr txBox="1"/>
          <p:nvPr/>
        </p:nvSpPr>
        <p:spPr>
          <a:xfrm>
            <a:off x="1907704" y="692696"/>
            <a:ext cx="6048672" cy="5632311"/>
          </a:xfrm>
          <a:prstGeom prst="rect">
            <a:avLst/>
          </a:prstGeom>
          <a:noFill/>
        </p:spPr>
        <p:txBody>
          <a:bodyPr wrap="square" rtlCol="1">
            <a:spAutoFit/>
          </a:bodyPr>
          <a:lstStyle/>
          <a:p>
            <a:r>
              <a:rPr lang="he-IL" b="1" dirty="0" smtClean="0"/>
              <a:t>يشاركون احيانا في مجموعات متشابهةمن حيث الاداء،</a:t>
            </a:r>
            <a:r>
              <a:rPr lang="en-US" b="1" dirty="0" smtClean="0"/>
              <a:t> </a:t>
            </a:r>
            <a:r>
              <a:rPr lang="he-IL" b="1" dirty="0" smtClean="0"/>
              <a:t>واحيانا اخرى في مجموعة موجهة من هذه الناحية.</a:t>
            </a:r>
          </a:p>
          <a:p>
            <a:r>
              <a:rPr lang="he-IL" b="1" dirty="0" smtClean="0"/>
              <a:t>حين يشارك الطفل في مجموعة متجانسة فان غالبية زملائه من مستواه،</a:t>
            </a:r>
            <a:r>
              <a:rPr lang="en-US" b="1" dirty="0" smtClean="0"/>
              <a:t> </a:t>
            </a:r>
            <a:r>
              <a:rPr lang="he-IL" b="1" dirty="0" smtClean="0"/>
              <a:t>هذا الامر يجعل عملية التعلم،</a:t>
            </a:r>
            <a:r>
              <a:rPr lang="en-US" b="1" dirty="0" smtClean="0"/>
              <a:t> </a:t>
            </a:r>
            <a:r>
              <a:rPr lang="he-IL" b="1" dirty="0" smtClean="0"/>
              <a:t>سرعتها،</a:t>
            </a:r>
            <a:r>
              <a:rPr lang="en-US" b="1" dirty="0" smtClean="0"/>
              <a:t> </a:t>
            </a:r>
            <a:r>
              <a:rPr lang="he-IL" b="1" dirty="0" smtClean="0"/>
              <a:t> تطورها،</a:t>
            </a:r>
            <a:r>
              <a:rPr lang="en-US" b="1" dirty="0" smtClean="0"/>
              <a:t> </a:t>
            </a:r>
            <a:r>
              <a:rPr lang="he-IL" b="1" dirty="0" smtClean="0"/>
              <a:t>درجة الوساطة،</a:t>
            </a:r>
            <a:r>
              <a:rPr lang="en-US" b="1" dirty="0" smtClean="0"/>
              <a:t> </a:t>
            </a:r>
            <a:r>
              <a:rPr lang="he-IL" b="1" dirty="0" smtClean="0"/>
              <a:t>القدرة،</a:t>
            </a:r>
            <a:r>
              <a:rPr lang="en-US" b="1" dirty="0" smtClean="0"/>
              <a:t> </a:t>
            </a:r>
            <a:r>
              <a:rPr lang="he-IL" b="1" dirty="0" smtClean="0"/>
              <a:t>ومواجهة المصاعب تتناسب مع احتياجاته في المجال او في الفعالية نفسها.</a:t>
            </a:r>
            <a:r>
              <a:rPr lang="en-US" b="1" dirty="0" smtClean="0"/>
              <a:t> </a:t>
            </a:r>
            <a:r>
              <a:rPr lang="he-IL" b="1" dirty="0" smtClean="0"/>
              <a:t>حين يشارك الطفل في مجموعة يتفاوت فيها مستوى الاداء عند الاطفال يمكن ان ينتج عن هذا التفاوت تفاعل ايجابي اي تقبل الاخر وعرض المساعدة عليه.</a:t>
            </a:r>
          </a:p>
          <a:p>
            <a:r>
              <a:rPr lang="he-IL" b="1" dirty="0" smtClean="0"/>
              <a:t>يمكن ان تحقق في هذه المجموعة نتائج لم نكن لتحققها في المجموعة المتجانسة،</a:t>
            </a:r>
            <a:r>
              <a:rPr lang="en-US" b="1" dirty="0" smtClean="0"/>
              <a:t> </a:t>
            </a:r>
            <a:r>
              <a:rPr lang="he-IL" b="1" dirty="0" smtClean="0"/>
              <a:t>لذلك يجب الاهتمام الا تكون الفجوات كبيرة بين اعضاء المجموعة.</a:t>
            </a:r>
          </a:p>
          <a:p>
            <a:r>
              <a:rPr lang="he-IL" b="1" dirty="0" smtClean="0">
                <a:solidFill>
                  <a:srgbClr val="FF0000"/>
                </a:solidFill>
              </a:rPr>
              <a:t>ملاحظة: </a:t>
            </a:r>
            <a:r>
              <a:rPr lang="he-IL" b="1" dirty="0" smtClean="0"/>
              <a:t>حتى حين تكون الفعالية بين مجموعة متجانسة من المهم اجراء تغيير على تركيبة المجموعة،</a:t>
            </a:r>
            <a:r>
              <a:rPr lang="en-US" b="1" dirty="0" smtClean="0"/>
              <a:t> </a:t>
            </a:r>
            <a:r>
              <a:rPr lang="he-IL" b="1" dirty="0" smtClean="0"/>
              <a:t>على الاقل مرتين في السنة والامتناع عن جعل المجموعات ثابتة على مدار السنة من المهم ايضا ان يشارك الاطفال في مجموعات مختلفة من ناحية العدد لان كبر المجموعة يؤثر على دور الطفل وادائه وعلى نوع التفاعلات التي يخلقها مع اصدقائه وعلى درجة انتقائه للمجموعة والمسؤولية التي يشعر بها تجاه كل ما تم عمله وانتاجه.</a:t>
            </a:r>
            <a:r>
              <a:rPr lang="en-US" b="1" dirty="0" smtClean="0"/>
              <a:t> </a:t>
            </a:r>
            <a:endParaRPr lang="he-IL" b="1" dirty="0" smtClean="0"/>
          </a:p>
          <a:p>
            <a:r>
              <a:rPr lang="he-IL" b="1" dirty="0" smtClean="0"/>
              <a:t>*</a:t>
            </a:r>
            <a:r>
              <a:rPr lang="he-IL" b="1" dirty="0" smtClean="0">
                <a:solidFill>
                  <a:srgbClr val="FF0000"/>
                </a:solidFill>
              </a:rPr>
              <a:t>** </a:t>
            </a:r>
            <a:r>
              <a:rPr lang="he-IL" b="1" dirty="0" smtClean="0"/>
              <a:t>من المهم ايضا ان يشارك الاطفال بنشاطات مشتركة ومتنوعة وان تتضمن هذه النشاطات المواضيع التي يتميزون بها عن غيرهم، حيث يشعرون خلالها بالقدرة على القيادة وتقديم المساعدة،</a:t>
            </a:r>
            <a:r>
              <a:rPr lang="en-US" b="1" dirty="0" smtClean="0"/>
              <a:t> </a:t>
            </a:r>
            <a:r>
              <a:rPr lang="he-IL" b="1" dirty="0" smtClean="0"/>
              <a:t>وتتضمن احيانا اخرى مواضيع لا يتميزون بها حيث يحتاجون الى مساعدة اطفال اخرين يقودون الفعالية بل والتجارب معهم</a:t>
            </a:r>
            <a:r>
              <a:rPr lang="he-IL" dirty="0" smtClean="0"/>
              <a:t>.</a:t>
            </a:r>
            <a:endParaRPr lang="he-I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descr="55.jpg"/>
          <p:cNvPicPr>
            <a:picLocks noChangeAspect="1"/>
          </p:cNvPicPr>
          <p:nvPr/>
        </p:nvPicPr>
        <p:blipFill>
          <a:blip r:embed="rId2" cstate="print"/>
          <a:stretch>
            <a:fillRect/>
          </a:stretch>
        </p:blipFill>
        <p:spPr>
          <a:xfrm>
            <a:off x="0" y="20781"/>
            <a:ext cx="9144000" cy="6837219"/>
          </a:xfrm>
          <a:prstGeom prst="rect">
            <a:avLst/>
          </a:prstGeom>
        </p:spPr>
      </p:pic>
      <p:sp>
        <p:nvSpPr>
          <p:cNvPr id="4" name="TextBox 3"/>
          <p:cNvSpPr txBox="1"/>
          <p:nvPr/>
        </p:nvSpPr>
        <p:spPr>
          <a:xfrm>
            <a:off x="683568" y="620688"/>
            <a:ext cx="6696744" cy="4647426"/>
          </a:xfrm>
          <a:prstGeom prst="rect">
            <a:avLst/>
          </a:prstGeom>
          <a:noFill/>
        </p:spPr>
        <p:txBody>
          <a:bodyPr wrap="square" rtlCol="1">
            <a:spAutoFit/>
          </a:bodyPr>
          <a:lstStyle/>
          <a:p>
            <a:endParaRPr lang="he-IL" dirty="0" smtClean="0"/>
          </a:p>
          <a:p>
            <a:r>
              <a:rPr lang="he-IL" sz="2600" b="1" dirty="0" smtClean="0">
                <a:ln w="18000">
                  <a:solidFill>
                    <a:schemeClr val="accent2">
                      <a:satMod val="140000"/>
                    </a:schemeClr>
                  </a:solidFill>
                  <a:prstDash val="solid"/>
                  <a:miter lim="800000"/>
                </a:ln>
                <a:noFill/>
                <a:effectLst>
                  <a:glow rad="228600">
                    <a:schemeClr val="accent6">
                      <a:satMod val="175000"/>
                      <a:alpha val="40000"/>
                    </a:schemeClr>
                  </a:glow>
                  <a:outerShdw blurRad="25500" dist="23000" dir="7020000" algn="tl">
                    <a:srgbClr val="000000">
                      <a:alpha val="50000"/>
                    </a:srgbClr>
                  </a:outerShdw>
                </a:effectLst>
              </a:rPr>
              <a:t>العمل داخل مجموعات صغيرة هو جزء من العمل اليومي في حياة الروضة بحيث يتم ادراجه في البرنامج اليومي للروضة وتقوم المربية بالعمل داخل المجموعات الصغيرة كل يوم في اوقات واماكن وفقا لاختيارها ورؤيتها.</a:t>
            </a:r>
          </a:p>
          <a:p>
            <a:endParaRPr lang="he-IL" sz="2600" b="1" dirty="0" smtClean="0">
              <a:ln w="18000">
                <a:solidFill>
                  <a:schemeClr val="accent2">
                    <a:satMod val="140000"/>
                  </a:schemeClr>
                </a:solidFill>
                <a:prstDash val="solid"/>
                <a:miter lim="800000"/>
              </a:ln>
              <a:noFill/>
              <a:effectLst>
                <a:glow rad="228600">
                  <a:schemeClr val="accent6">
                    <a:satMod val="175000"/>
                    <a:alpha val="40000"/>
                  </a:schemeClr>
                </a:glow>
                <a:outerShdw blurRad="25500" dist="23000" dir="7020000" algn="tl">
                  <a:srgbClr val="000000">
                    <a:alpha val="50000"/>
                  </a:srgbClr>
                </a:outerShdw>
              </a:effectLst>
            </a:endParaRPr>
          </a:p>
          <a:p>
            <a:r>
              <a:rPr lang="he-IL" sz="2600" b="1" dirty="0" smtClean="0">
                <a:ln w="18000">
                  <a:solidFill>
                    <a:schemeClr val="accent2">
                      <a:satMod val="140000"/>
                    </a:schemeClr>
                  </a:solidFill>
                  <a:prstDash val="solid"/>
                  <a:miter lim="800000"/>
                </a:ln>
                <a:noFill/>
                <a:effectLst>
                  <a:glow rad="228600">
                    <a:schemeClr val="accent6">
                      <a:satMod val="175000"/>
                      <a:alpha val="40000"/>
                    </a:schemeClr>
                  </a:glow>
                  <a:outerShdw blurRad="25500" dist="23000" dir="7020000" algn="tl">
                    <a:srgbClr val="000000">
                      <a:alpha val="50000"/>
                    </a:srgbClr>
                  </a:outerShdw>
                </a:effectLst>
              </a:rPr>
              <a:t>من المهم توثيق سيرورة العمل في كل مجموعة وتلخيصها في كل لقاء.</a:t>
            </a:r>
          </a:p>
          <a:p>
            <a:endParaRPr lang="he-IL" sz="2600" b="1" dirty="0" smtClean="0">
              <a:ln w="18000">
                <a:solidFill>
                  <a:schemeClr val="accent2">
                    <a:satMod val="140000"/>
                  </a:schemeClr>
                </a:solidFill>
                <a:prstDash val="solid"/>
                <a:miter lim="800000"/>
              </a:ln>
              <a:noFill/>
              <a:effectLst>
                <a:glow rad="228600">
                  <a:schemeClr val="accent6">
                    <a:satMod val="175000"/>
                    <a:alpha val="40000"/>
                  </a:schemeClr>
                </a:glow>
                <a:outerShdw blurRad="25500" dist="23000" dir="7020000" algn="tl">
                  <a:srgbClr val="000000">
                    <a:alpha val="50000"/>
                  </a:srgbClr>
                </a:outerShdw>
              </a:effectLst>
            </a:endParaRPr>
          </a:p>
          <a:p>
            <a:r>
              <a:rPr lang="he-IL" sz="2600" b="1" dirty="0" smtClean="0">
                <a:ln w="18000">
                  <a:solidFill>
                    <a:schemeClr val="accent2">
                      <a:satMod val="140000"/>
                    </a:schemeClr>
                  </a:solidFill>
                  <a:prstDash val="solid"/>
                  <a:miter lim="800000"/>
                </a:ln>
                <a:noFill/>
                <a:effectLst>
                  <a:glow rad="228600">
                    <a:schemeClr val="accent6">
                      <a:satMod val="175000"/>
                      <a:alpha val="40000"/>
                    </a:schemeClr>
                  </a:glow>
                  <a:outerShdw blurRad="25500" dist="23000" dir="7020000" algn="tl">
                    <a:srgbClr val="000000">
                      <a:alpha val="50000"/>
                    </a:srgbClr>
                  </a:outerShdw>
                </a:effectLst>
              </a:rPr>
              <a:t> هذا التوثيق يكون بمثابة المستند لمتابعة تطور كل طفل في           المجالات المختلفة.</a:t>
            </a:r>
          </a:p>
          <a:p>
            <a:r>
              <a:rPr lang="he-IL" dirty="0" smtClean="0"/>
              <a:t> </a:t>
            </a:r>
            <a:endParaRPr lang="he-I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700bk.com/wp-content/uploads/PIC-324-1330370997.jpg"/>
          <p:cNvPicPr>
            <a:picLocks noChangeAspect="1" noChangeArrowheads="1"/>
          </p:cNvPicPr>
          <p:nvPr/>
        </p:nvPicPr>
        <p:blipFill>
          <a:blip r:embed="rId2" cstate="print"/>
          <a:srcRect/>
          <a:stretch>
            <a:fillRect/>
          </a:stretch>
        </p:blipFill>
        <p:spPr bwMode="auto">
          <a:xfrm>
            <a:off x="0" y="27384"/>
            <a:ext cx="9144000" cy="6858000"/>
          </a:xfrm>
          <a:prstGeom prst="rect">
            <a:avLst/>
          </a:prstGeom>
          <a:noFill/>
        </p:spPr>
      </p:pic>
      <p:sp>
        <p:nvSpPr>
          <p:cNvPr id="5" name="TextBox 4"/>
          <p:cNvSpPr txBox="1"/>
          <p:nvPr/>
        </p:nvSpPr>
        <p:spPr>
          <a:xfrm>
            <a:off x="0" y="2276872"/>
            <a:ext cx="6264696" cy="1077218"/>
          </a:xfrm>
          <a:prstGeom prst="rect">
            <a:avLst/>
          </a:prstGeom>
          <a:noFill/>
        </p:spPr>
        <p:txBody>
          <a:bodyPr wrap="square" rtlCol="1">
            <a:spAutoFit/>
          </a:bodyPr>
          <a:lstStyle/>
          <a:p>
            <a:pPr lvl="0" fontAlgn="base">
              <a:spcBef>
                <a:spcPct val="0"/>
              </a:spcBef>
              <a:spcAft>
                <a:spcPct val="0"/>
              </a:spcAft>
            </a:pPr>
            <a:r>
              <a:rPr lang="he-IL" sz="3200" b="1" dirty="0" smtClean="0">
                <a:solidFill>
                  <a:schemeClr val="accent4">
                    <a:lumMod val="75000"/>
                  </a:schemeClr>
                </a:solidFill>
                <a:latin typeface="Calibri" pitchFamily="34" charset="0"/>
                <a:ea typeface="Calibri" pitchFamily="34" charset="0"/>
                <a:cs typeface="Arial" pitchFamily="34" charset="0"/>
                <a:hlinkClick r:id="rId3" tooltip="فيديو للعمل في مجموعة صغيرة - التربية البدنية"/>
              </a:rPr>
              <a:t> </a:t>
            </a:r>
            <a:r>
              <a:rPr lang="he-IL" sz="3200" b="1" dirty="0" smtClean="0">
                <a:solidFill>
                  <a:schemeClr val="accent4">
                    <a:lumMod val="75000"/>
                  </a:schemeClr>
                </a:solidFill>
                <a:effectLst>
                  <a:glow rad="228600">
                    <a:schemeClr val="accent4">
                      <a:satMod val="175000"/>
                      <a:alpha val="40000"/>
                    </a:schemeClr>
                  </a:glow>
                </a:effectLst>
                <a:latin typeface="Calibri" pitchFamily="34" charset="0"/>
                <a:ea typeface="Calibri" pitchFamily="34" charset="0"/>
                <a:cs typeface="Arial" pitchFamily="34" charset="0"/>
                <a:hlinkClick r:id="rId3" tooltip="فيديو للعمل في مجموعة صغيرة - التربية البدنية"/>
              </a:rPr>
              <a:t>فيديو للعمل مع مجموعة صغيرة</a:t>
            </a:r>
          </a:p>
          <a:p>
            <a:pPr lvl="0" fontAlgn="base">
              <a:spcBef>
                <a:spcPct val="0"/>
              </a:spcBef>
              <a:spcAft>
                <a:spcPct val="0"/>
              </a:spcAft>
            </a:pPr>
            <a:r>
              <a:rPr lang="he-IL" sz="3200" b="1" dirty="0" smtClean="0">
                <a:solidFill>
                  <a:schemeClr val="accent4">
                    <a:lumMod val="75000"/>
                  </a:schemeClr>
                </a:solidFill>
                <a:effectLst>
                  <a:glow rad="228600">
                    <a:schemeClr val="accent4">
                      <a:satMod val="175000"/>
                      <a:alpha val="40000"/>
                    </a:schemeClr>
                  </a:glow>
                </a:effectLst>
                <a:latin typeface="Calibri" pitchFamily="34" charset="0"/>
                <a:ea typeface="Calibri" pitchFamily="34" charset="0"/>
                <a:cs typeface="Arial" pitchFamily="34" charset="0"/>
                <a:hlinkClick r:id="rId3" tooltip="فيديو للعمل في مجموعة صغيرة - التربية البدنية"/>
              </a:rPr>
              <a:t>            -التربية البدنية</a:t>
            </a:r>
            <a:r>
              <a:rPr lang="he-IL" sz="3200" b="1" dirty="0" smtClean="0">
                <a:solidFill>
                  <a:schemeClr val="accent4">
                    <a:lumMod val="75000"/>
                  </a:schemeClr>
                </a:solidFill>
                <a:effectLst>
                  <a:glow rad="228600">
                    <a:schemeClr val="accent4">
                      <a:satMod val="175000"/>
                      <a:alpha val="40000"/>
                    </a:schemeClr>
                  </a:glow>
                </a:effectLst>
                <a:latin typeface="Calibri" pitchFamily="34" charset="0"/>
                <a:ea typeface="Calibri" pitchFamily="34" charset="0"/>
                <a:cs typeface="Arial" pitchFamily="34" charset="0"/>
              </a:rPr>
              <a:t> -</a:t>
            </a:r>
            <a:endParaRPr lang="he-IL" sz="3200" b="1" dirty="0" smtClean="0">
              <a:solidFill>
                <a:schemeClr val="accent4">
                  <a:lumMod val="75000"/>
                </a:schemeClr>
              </a:solidFill>
              <a:effectLst>
                <a:glow rad="228600">
                  <a:schemeClr val="accent4">
                    <a:satMod val="175000"/>
                    <a:alpha val="40000"/>
                  </a:schemeClr>
                </a:glow>
              </a:effectLst>
              <a:latin typeface="Calibri" pitchFamily="34" charset="0"/>
              <a:ea typeface="Calibri" pitchFamily="34" charset="0"/>
              <a:cs typeface="Arial" pitchFamily="34" charset="0"/>
              <a:hlinkClick r:id="rId3" tooltip="فيديو للعمل في مجموعة صغيرة - التربية البدنية"/>
            </a:endParaRPr>
          </a:p>
        </p:txBody>
      </p:sp>
      <p:pic>
        <p:nvPicPr>
          <p:cNvPr id="6" name="תמונה 5" descr="طفل يقرا.jpg"/>
          <p:cNvPicPr>
            <a:picLocks noChangeAspect="1"/>
          </p:cNvPicPr>
          <p:nvPr/>
        </p:nvPicPr>
        <p:blipFill>
          <a:blip r:embed="rId4" cstate="print"/>
          <a:stretch>
            <a:fillRect/>
          </a:stretch>
        </p:blipFill>
        <p:spPr>
          <a:xfrm>
            <a:off x="179512" y="188640"/>
            <a:ext cx="2181225" cy="20955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descr="data:image/jpeg;base64,/9j/4AAQSkZJRgABAQAAAQABAAD/2wCEAAkGBhQSEBASEBAVExUWFRcSEhUYFxYXFBUYExUXFhcVExcXGyceGBojGRYUIDIgJCcpLCwsFx4xNTAqNSYrLCkBCQoKDgwOGg8PGi0kHyQpLiksLSwsLCwpLCo1KSwsLCkqLCwsMC0pKSwpLCksLCwsLCkpNCwsKSwsLyksLCwpLP/AABEIAMIBAwMBIgACEQEDEQH/xAAbAAEAAgMBAQAAAAAAAAAAAAAAAwUCBAYBB//EAEIQAAIBAgMFBQYCCAUDBQAAAAECAAMRBBIhBRMxQWFRUnGBkQYiMjOhsUJiFENygpLB0fAHU6Ky4RUj8SQ0g6PC/8QAGAEBAQEBAQAAAAAAAAAAAAAAAAEDAgT/xAApEQEBAAIBAwIGAQUAAAAAAAAAAQIRIQMSMUFRIjJhcZHRBBMjgaHB/9oADAMBAAIRAxEAPwD6rszaNOogIGVlJR0ZQHVl0IYfUHgQQRN8Op+FV9AZSbSwjUCmJoqSVQCrTXjWoj3iAOdWndmXmQWXncWlOqrqlWmwZWCkMODq9rHroQRM9+jvimLFS16S0iexwQD0zKDl/hM08HtFapyGnu6iOBVpta6+6zKQRoyHLow0NjwIIHu0dlUWu9R3pn/MFepTK+Bz5R4Wt0lXRz069Dftvlvlw2KFgWD6NQr5dCfxKw0YpyOh2klgv6KALbKNCVOg5E2+lp66qQQACTpoBpfmeyZUuL/tfdVksxnhWG6HdHoI3Q7o9BMpkqE8BKI90O6PQRuh3R6CS7vtIgIO2ERbsd0egmWUdg9BJRS8fSeij0vGjhjSpgnVV9BJdwvdHoIpJblJJ1HNR7he6PQRuF7o9BJIlRHuF7o9BG4Xuj0EkiBHuF7o9BG4Xuj0EkiBHuF7o9BG4Xuj0EkiBHuF7o9BG4Xuj0EkiBHuF7o9BG4Xuj0EkiBHuF7o9BG4Xuj0EkiBHuF7o9BG4Xuj0EkiBHuF7o9BG4Xuj0EkiBUYymM7aDlyHYImWN+Y3l9hEDd3WamovY2BB7CBoZz2z13GIOHOlOpnrYcfhRwb1qI6AneKOx25KJ0tD4F8B9pSe1eHvQaqhAemRXpHlvKQJAPR1z0z0acZT1ixZSix2zN0WqYdfcbWvRA9xuYrU14CopAY2+IDtAMtsDjFrUqdVPhdQ6342YXseo4HqJHiKwNM+OS3PmD9LxM9O2zQS5c/mP0AH8jJmAAuTp2k2E06dViMqdczcrk3IXvG9+kkSgBqfePa2p8uQ8pzLxwnKT9JU/Dc/sqT9bWmW/7Uqen9DPd4Z6Ks6QTEpe3wnsYFT5ZhrNmQGoCLMLj6SPJl+WbjuE/7CeHhw8Jdo24mFKqGFx/fQ9hmc6QiIgIiICIiAiIgIiICIiAiIgIiICIiAiIgVWN+Y3l9hEY35jeX2EQJmxmUMB+GiKn3t9pzXtZtArs7DWPx1qCH91s5+tOWlSrd05Z6e4cH8LEXQ+B5HxnKe2BLbMy86VdSegcOv+5pv0sd5R6enhzPvF/g9pU8KcXTrOKdNKgr0if8vFZnyqBxIqiuLDkBIcVtpSoqZamT47hGJAa2pVdRy8JSbOxgxOMoYyqitSu2GogjVaiUf0gt197egX6dk7vDUco/MdWPaTxnkzwmNmPt5/TmyY8VFszEpUpq9KoKiEe6QABpyAHC3YdZtSm2XRCYzGqgshWjVIHAVHFQMQORIRCZczqyS6iWapE9E9ymcuWMSVaB8JmMP1l0m0ZXIwPJrBvHkf5ek2ZDix7jdASPEaj6iSgzqOHsREoREQEREBERAREQEREBERAREQEREBERAqsb8xvL7CIxvzG8vsIgRVMtRFDDKQAAw19Rxtf+ukptu7NNRa9MCxrUyLcRvB76MDzVnUa/mIl0+Hyquo4DmAeHYZqvicts2ljcG2qntA5jtHOaY2zw3wtnhxfsdtWmMGVdbmhiaNQDpVfJmPgGf6T6IWZvhso7SLk9QOzxnyP2o/8ATYzFZRZKtNmsOB3i5gV7QKguOgn2SjYkdnGc/wAjD+53TxZt31pq93vyr8JgjRDkXqZmL1G/WMbAXPI2AAAFrACwm1isWtKkazhigGYlRmIXm1hqQBrpc2m3QxAYsvAqbEfYjoRKra+1FwuHxLuLhPhXvGoPdTzYkeEzxm8p67YbtqypY2maYqq67sjMHuMtjzvwjDYpKgDU2VgRcEG4PW8+TbHxDjC0qVs/vEqrXyKGbiQOPM+c+hezGCYLUqsT75GReSKgIFh1JN+3TpNup0+2plJLXQRI993tPt6wcQvbfoNT6CZbcscV8JHb7v8AFpJpCiknMRa3wj+Z6yaIEREoREQEREBERAREQEREBERAREQEREBERAqsb8xvL7CIxvzG8vsIgUX6Bmc06SmtUFjUOYU6VMsLhXcqzM1iDlUHQi9riTf9FxVPVVouOaZ2selnSx/0+Ill7I5f0SmRxJc1L8d5vGz5uua49JbUa4YEg6Alb8rg2NvO48ppc7OG16ll0+Ze3+ESrh6dVKZp1KJyV6R0ZFqHQ8dVz8CLj3jY6Gdf7FbW/SMJRqE3YDd1P2k0J8xY/vSP28withaz8HWjUykWuc2VchvxVrjQ8wDxAM5v/CnElKuLwz3BHvgHkVbdvp/B6TTcz6evXFpvv6V+jvWW1a/eFj/fkJR+2ew3xVCotLVlqU2C3Az5Va4udB8wH92XWJqgVLk6KLny1mtSV6mnDUlu6CdTmtqzfl4DnPHjn2Zbnu8845fOsH7NYuowRwcNTvYuR77DspoDmYny8e3sdk+xVKiValTdWH6x6tQOfFKbAW6GdBR2ZTUWyg9pIFz/AE8pmAUtqSnDXUrfgQeybZ9bPL6T6Orndajz9Fc8ax/dCr9wTH6GeVV/VT91m1Ez7Yzav/cXsqDp7rf0P0k1GuGFx4EcCD2EcjJJrYikQc6fEOI747PHs/5jwrZiY03BAI1BFx5zKdIREQEREBERAREQEREBERAREQEREBERAqsb8xvL7CIxvzG8vsIgV2GwCb0h81qgBDJUqIHNrWqCmwVjbS5F9BNurjciVaagLuyuSwsMuZbCw7BYSxTCoyLdRwHLXgNQZq4zZ/vFibhlKMeY7GPbYga/+ZjlM9eXW9+Vb7RYgVaNJR+trYanbxrh6g/gptKzB4HdbdZgLLWw7VD43UN/qQH96TYcE4rD0iPdpmrXb9sIKCD/AO1z+7LLHkLisPUtruq6erUWH1H1nfQ6nm31jTHjc94kqXqVWJvlDW04sV5L4cb8pvomgBNhyVbgDxPE/wB6Tn8d7U4fCkU3ZqlXhu6YzOCTwPIEk3te9z4S72e9SooZ6O6vwVnBf94KLD1MmPTyk7rPKXGybqU0l5IvjYSOpQXK1hbQ8NPtN1aA5xuBf+7S9rjca9NyurG45nhb9rp1/wDM3CYK6WkA+A9LjyU/0EvhEyknpMoETpGvhBbOvYxt4MA3/wCpsSDC6525M1x4ABb/AEv5yeTHwEREoREQEREBERAREQEREBERAREQERECqxvzG8vsIjG/Mby+wiBYYX4F8B9p5icQFFri5+EcyeA08ZSbT21Up4alWoqHyuq1UOl1Iymx5G5UgysxG2iVqVKfzatqWHB4ipUOVb9EF3PRCZxnlrGX0qyBxty1RB7orGnTOnvLh7oTccs4fyA8oP8AEDbZw60Wp/MZagpnu33V38QL262PKWOHo0nwwo4dsww7/oxv8QakQjZupvmvzvecX/ilir4unSBuKdIerkk/6Qk3/i4TOyX6vX0ZMrIy/wAMNnK+Jq4ira1Fc12OgZ7+8SexVc3PbefQNm+1KYmoy4VGqKhs9U+5SB7FJ95j4LbrqJ8yxgbDbLo0/hbFua1Tt3VMAIp6EkNPo3sds44bBUaZFnINSp25nN7HqBYeU3/ka+e/aHXkvxf4jorzA1NdNZR7V2wATRotnxDaKi65L/rKvJEHHXjawveWgOs8d3Hm7dRsNV7oN/AgecyppYW/vqZ6DPZXCEIy/DYjkDpbwNp4yM2hso52JJPS9hb++EniTQ8VbCwnsRKEREBERAREQEREBERAREQEREBERAREQKrG/Mby+wiMb8xvL7CIFDTre5UU8GFiOoIIP0kWFxC0WzEA2BKj82UgW7NDYnsvKfaG3UpEgsONj0F73+n1kODxjVg1ZUcpcKnu2vchVVT+Jma2nUcAJM+n/Tw173h35W3s7XTDU8ZXrvlVnR3bvOWZjbtY8AOek49cWlfGVMTjUcIzZ937ilhwVCarpZQAoJHHzvO5wnsTnyviqrMwOZaSZd3TJ7MynO3AFtL2ta0t0wgpAU2VHouQh9xFKljYZwqhWUmwvYEEjiDcXo5Xpzj1/LbDLtl15rjcPtNK+LGIxFHeMtlw9Fa2EC01U+6cr1gXa+vIX5GwmptTamPxFfdVn/QUY2RahNFCCdAKgvvG6Bj4TtMb7LqQTQH/AMZsUPQZuHgbiRYLBBsLvaCXQhlrYRhek+RirrTR77t7qbAe7yI5jaZWfFjd+nM8JOpqodiYajgKRpoxq1GOao3AFrW8gOzXiZe7NxtSpxoWXvZiPS418pUVcHVw1Na2AJq4cqHOGYFyqkA5sKScw013RNu7Y6GSl7R1mVHUKyMAyMFJVgeBBBme++3fk+f7upAnsrdmbZFTR1KN1vY+BP2llJZphZZdUiIkQiIgIiICIiAiIgIiICIiAiIgIiICIiAiIgVWN+Y3l9hEY35jeX2EQOQwXsnR9wY1Kpd62dKpZcmp9yjdGJVbcmtmPO9hLptt0qpwVUt7rh3QcSahK0EXxvVqeGUnlLDbdNTgq9/8lmHQomZT4hlB8pxGx9klC2drDD1DuidFU1QXv2lgrKQBza/KbYSZY/FfD0YYzKbd9isfTTQnXsGrHy5ecx2gl6FS+hK5QPzNooHXMVnK0sTlYMmpHAsLjxy3/nNttqVSQxq/Dqq5UsDa17W1OvOcf09Fx14dZXqhSpOim4J5Am1r/UeJEixmJWihIXUk5EGhqO2tgOZJ4nxJ0vKPB+1euTEAZTpm5a6e8OBHh6ToaGBpqcyU0U2tdVUG3iBwks15Y2a8tegow2FXOdKNEZiOymmpHoZxXs/tSpmpGm+7GNNetSpaZVq06rZ1UHQB0s1+8j97TvsbhxUp1EbQMjIfBgQfvOG2js0PRxFSgMowtEHCnunDkVF/iyNf9qOO231nKzKT7uhw+2KyNbEUzl4Fsp066aES+VgQCDccpTbJ29nWnvBbOAVbkb8j56eUuQJx3TLwZXfo9iQVscimzOAezifQazKhike+Rw1tDYg26HslcJYiICIiAiIgIiICIiAiIgIiICIiAiIgIiIFVjfmN5fYRGN+Y3l9hEDn/aXbiJgWV/cLscOy3ubD5pU8/wDt3IPa63lRs3DVqy7+ud0js1QZgbkub2ppxItlAJtoo7JLiMB+i0/07Hpv33lqNIWyUxUYtna9wW4a62so7CK+rtSpi6tSszmmhNqSlWOVb6A8Be2p14npPVjjrH4fz+nrlmOPH5/TpcNWw9P9U7/ma30W9vWdBsraNCqCtLLcfElgGF+ZHZ1Gk4ZKRTU5nXtU/wAucstmU8NvKdcIyuvB0dtQeKujGxB5j/iebLPGfNv/AIyuq6Db3s6lam2RVSpYlGAsCeQe3EH6Tz2OxDvgqBqCzhSjA8Qabsmv8MssJXLjNlKj8N+J6ydUA0At4ddT9Yme8dM+7jSq9pqzihlpi7VHSiOmc2JPS15qCgMrUE+WgO+Y/jNtb9On8hOgZb8R1nPe0yMtCqtPQZG/fqVTkpr1Jcr6+Ez6lvbqJGt7I1qdXDrh31enTouQdGArUadTMp/advp2zpKxK02sdQp18uJ+84vFYfc4x91dci0gG7ctNVt/CE06zqNm7ZWqMrWV7cOTfs3+01uEmrPYb9CgEFlHj2k8yTzPWQ4vAB7Ee64+Fx8S/wBR+U6GTJStpmNuQ09LySco1dn4oupDgB0YpUA4ZgAbi/Igqw6MJtSvw/8A7quB/l0Sf2iaw/2qvoJYS0IiJAiIgIiICIiAiIgIiICIiAiIgIiIFVjfmN5fYRGN+Y3l9hED59idnb+u7VSWIBCXJPQ2v2S1wVDdquXQFR9tVYcD5zY9o8HumpVEGmUf838Sf9UmwlEVaRdNSvxrzsdQw+o8pcutl279J5jTK7QUKaXN1sOYU248xyvLTZ/s41OstehiA1NtHpuoOYdoYcGHh2jnKt8JVQpXopvqYYCtT/GFPxWH4tNRbW4Gmk6zD7NyH/t1GAOuU2I8r8JzLcecbvG/6c1uO1gSeQvPVOmotMK1MlCAdSND15GQf9RA+YrIeYysR+6wFj9+ghymDEltbAadSbA/zE5L2k2oauKw+Hpm1OlWp1MQ3LMrBlp3/KPfPZZOs3drbYcllwwZCRZqjrYDsyI3vZ+pGUc82glPs3Ym8qJR/VgZ6upJZSTo7nUl2zX7QHJM0wm+b4Vhs/bO9xWJUoWbNv0p296pRqU6YamB3wi0agHG6kaS5q+zq1kD4esMrC631Hkw1Fj0vKv2g2K9PauCxNLhVqIj25FVs3kaQP8ACZ1NbZJDGpQqbp2N3Fs1Nz2ulx735lKk8yZrnZNXH2RDsTDYumSuIqUqifhYZt4OjXFmHXj4y0xGIVFZ3YKqi7E8ABzM0c+K4ZKB/NnqDzyZD6Zop7KZmV8RU3hU5kQLlpKRwbLclmHIsTbiADMrzd0ZbIpNZ6rqVaq2fKeKqAFRT2HKASORZpYRE5oRESBERAREQEREBERAREQEREBERAREQKrG/Mby+wiMb8xvL7CIGW08KHw+o+FQw9NR5iVOwvZ16VSnXpVbIwK1KTDQqSSCjciNDY3566zoRQDIobhYXHbpwPSTgW4STcytnrF3w1KGFy1XK6BlBI5ZrnhMtpYZqlJlpuUfQo3YykEX7RcajsvNqeExjO3wjlKftPiE9zEUFVxpe5AbqOIPkZLU2zVccco/Lp9eMuHx6sGBThxVso+hOvjac7tXbVOnqlJGPJQABfqbcOs7mcyvEXSWnQJDNwVQWZvwqBqT14cPCXWwcBu6V2Hv1DvHvxBI0X91Qq+R7ZzGy8RXripVr1LId3RWioIp5WqLncg8Ta637LzuZ1lxwMHpA5SRfKcw6GxF/Qn1mcxZb87TGg9xryJHoSP5TNEkREBERAREQEREBERAREQEREBERAREQEREBERAqsb8xvL7CIxvzG8vsIgRU67WHvHgOZmW/bvH1MRAb9u8fUxv27x9TEQNbHVSab3YnTtPbOZxlMXXQcOzrESxYtcPpRqAcMjacvhlyK7d4+piIqPd+3ePqZhSrNb4jxbme8Z5Egk37d4+pjft3j6mIgN+3ePqY37d4+piIDft3j6mN+3ePqYiA37d4+pjft3j6mIgN+3ePqY37d4+piIDft3j6mN+3ePqYiA37d4+pjft3j6mIgN+3ePqY37d4+piIDft3j6mN+3ePqYiA37d4+pjft3j6mIgN+3ePqY37d4+piIGniKpzH3j69IiIH//2Q=="/>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16388" name="AutoShape 4" descr="data:image/jpeg;base64,/9j/4AAQSkZJRgABAQAAAQABAAD/2wCEAAkGBhQSEBASEBAVExUWFRcSEhUYFxYXFBUYExUXFhcVExcXGyceGBojGRYUIDIgJCcpLCwsFx4xNTAqNSYrLCkBCQoKDgwOGg8PGi0kHyQpLiksLSwsLCwpLCo1KSwsLCkqLCwsMC0pKSwpLCksLCwsLCkpNCwsKSwsLyksLCwpLP/AABEIAMIBAwMBIgACEQEDEQH/xAAbAAEAAgMBAQAAAAAAAAAAAAAAAwUCBAYBB//EAEIQAAIBAgMFBQYCCAUDBQAAAAECAAMRBBIhBRMxQWFRUnGBkQYiMjOhsUJiFENygpLB0fAHU6Ky4RUj8SQ0g6PC/8QAGAEBAQEBAQAAAAAAAAAAAAAAAAEDAgT/xAApEQEBAAIBAwIGAQUAAAAAAAAAAQIRIQMSMUFRIjJhcZHRBBMjgaHB/9oADAMBAAIRAxEAPwD6rszaNOogIGVlJR0ZQHVl0IYfUHgQQRN8Op+FV9AZSbSwjUCmJoqSVQCrTXjWoj3iAOdWndmXmQWXncWlOqrqlWmwZWCkMODq9rHroQRM9+jvimLFS16S0iexwQD0zKDl/hM08HtFapyGnu6iOBVpta6+6zKQRoyHLow0NjwIIHu0dlUWu9R3pn/MFepTK+Bz5R4Wt0lXRz069Dftvlvlw2KFgWD6NQr5dCfxKw0YpyOh2klgv6KALbKNCVOg5E2+lp66qQQACTpoBpfmeyZUuL/tfdVksxnhWG6HdHoI3Q7o9BMpkqE8BKI90O6PQRuh3R6CS7vtIgIO2ERbsd0egmWUdg9BJRS8fSeij0vGjhjSpgnVV9BJdwvdHoIpJblJJ1HNR7he6PQRuF7o9BJIlRHuF7o9BG4Xuj0EkiBHuF7o9BG4Xuj0EkiBHuF7o9BG4Xuj0EkiBHuF7o9BG4Xuj0EkiBHuF7o9BG4Xuj0EkiBHuF7o9BG4Xuj0EkiBHuF7o9BG4Xuj0EkiBHuF7o9BG4Xuj0EkiBUYymM7aDlyHYImWN+Y3l9hEDd3WamovY2BB7CBoZz2z13GIOHOlOpnrYcfhRwb1qI6AneKOx25KJ0tD4F8B9pSe1eHvQaqhAemRXpHlvKQJAPR1z0z0acZT1ixZSix2zN0WqYdfcbWvRA9xuYrU14CopAY2+IDtAMtsDjFrUqdVPhdQ6342YXseo4HqJHiKwNM+OS3PmD9LxM9O2zQS5c/mP0AH8jJmAAuTp2k2E06dViMqdczcrk3IXvG9+kkSgBqfePa2p8uQ8pzLxwnKT9JU/Dc/sqT9bWmW/7Uqen9DPd4Z6Ks6QTEpe3wnsYFT5ZhrNmQGoCLMLj6SPJl+WbjuE/7CeHhw8Jdo24mFKqGFx/fQ9hmc6QiIgIiICIiAiIgIiICIiAiIgIiICIiAiIgVWN+Y3l9hEY35jeX2EQJmxmUMB+GiKn3t9pzXtZtArs7DWPx1qCH91s5+tOWlSrd05Z6e4cH8LEXQ+B5HxnKe2BLbMy86VdSegcOv+5pv0sd5R6enhzPvF/g9pU8KcXTrOKdNKgr0if8vFZnyqBxIqiuLDkBIcVtpSoqZamT47hGJAa2pVdRy8JSbOxgxOMoYyqitSu2GogjVaiUf0gt197egX6dk7vDUco/MdWPaTxnkzwmNmPt5/TmyY8VFszEpUpq9KoKiEe6QABpyAHC3YdZtSm2XRCYzGqgshWjVIHAVHFQMQORIRCZczqyS6iWapE9E9ymcuWMSVaB8JmMP1l0m0ZXIwPJrBvHkf5ek2ZDix7jdASPEaj6iSgzqOHsREoREQEREBERAREQEREBERAREQEREBERAqsb8xvL7CIxvzG8vsIgRVMtRFDDKQAAw19Rxtf+ukptu7NNRa9MCxrUyLcRvB76MDzVnUa/mIl0+Hyquo4DmAeHYZqvicts2ljcG2qntA5jtHOaY2zw3wtnhxfsdtWmMGVdbmhiaNQDpVfJmPgGf6T6IWZvhso7SLk9QOzxnyP2o/8ATYzFZRZKtNmsOB3i5gV7QKguOgn2SjYkdnGc/wAjD+53TxZt31pq93vyr8JgjRDkXqZmL1G/WMbAXPI2AAAFrACwm1isWtKkazhigGYlRmIXm1hqQBrpc2m3QxAYsvAqbEfYjoRKra+1FwuHxLuLhPhXvGoPdTzYkeEzxm8p67YbtqypY2maYqq67sjMHuMtjzvwjDYpKgDU2VgRcEG4PW8+TbHxDjC0qVs/vEqrXyKGbiQOPM+c+hezGCYLUqsT75GReSKgIFh1JN+3TpNup0+2plJLXQRI993tPt6wcQvbfoNT6CZbcscV8JHb7v8AFpJpCiknMRa3wj+Z6yaIEREoREQEREBERAREQEREBERAREQEREBERAqsb8xvL7CIxvzG8vsIgUX6Bmc06SmtUFjUOYU6VMsLhXcqzM1iDlUHQi9riTf9FxVPVVouOaZ2selnSx/0+Ill7I5f0SmRxJc1L8d5vGz5uua49JbUa4YEg6Alb8rg2NvO48ppc7OG16ll0+Ze3+ESrh6dVKZp1KJyV6R0ZFqHQ8dVz8CLj3jY6Gdf7FbW/SMJRqE3YDd1P2k0J8xY/vSP28withaz8HWjUykWuc2VchvxVrjQ8wDxAM5v/CnElKuLwz3BHvgHkVbdvp/B6TTcz6evXFpvv6V+jvWW1a/eFj/fkJR+2ew3xVCotLVlqU2C3Az5Va4udB8wH92XWJqgVLk6KLny1mtSV6mnDUlu6CdTmtqzfl4DnPHjn2Zbnu8845fOsH7NYuowRwcNTvYuR77DspoDmYny8e3sdk+xVKiValTdWH6x6tQOfFKbAW6GdBR2ZTUWyg9pIFz/AE8pmAUtqSnDXUrfgQeybZ9bPL6T6Orndajz9Fc8ax/dCr9wTH6GeVV/VT91m1Ez7Yzav/cXsqDp7rf0P0k1GuGFx4EcCD2EcjJJrYikQc6fEOI747PHs/5jwrZiY03BAI1BFx5zKdIREQEREBERAREQEREBERAREQEREBERAqsb8xvL7CIxvzG8vsIgV2GwCb0h81qgBDJUqIHNrWqCmwVjbS5F9BNurjciVaagLuyuSwsMuZbCw7BYSxTCoyLdRwHLXgNQZq4zZ/vFibhlKMeY7GPbYga/+ZjlM9eXW9+Vb7RYgVaNJR+trYanbxrh6g/gptKzB4HdbdZgLLWw7VD43UN/qQH96TYcE4rD0iPdpmrXb9sIKCD/AO1z+7LLHkLisPUtruq6erUWH1H1nfQ6nm31jTHjc94kqXqVWJvlDW04sV5L4cb8pvomgBNhyVbgDxPE/wB6Tn8d7U4fCkU3ZqlXhu6YzOCTwPIEk3te9z4S72e9SooZ6O6vwVnBf94KLD1MmPTyk7rPKXGybqU0l5IvjYSOpQXK1hbQ8NPtN1aA5xuBf+7S9rjca9NyurG45nhb9rp1/wDM3CYK6WkA+A9LjyU/0EvhEyknpMoETpGvhBbOvYxt4MA3/wCpsSDC6525M1x4ABb/AEv5yeTHwEREoREQEREBERAREQEREBERAREQERECqxvzG8vsIjG/Mby+wiBYYX4F8B9p5icQFFri5+EcyeA08ZSbT21Up4alWoqHyuq1UOl1Iymx5G5UgysxG2iVqVKfzatqWHB4ipUOVb9EF3PRCZxnlrGX0qyBxty1RB7orGnTOnvLh7oTccs4fyA8oP8AEDbZw60Wp/MZagpnu33V38QL262PKWOHo0nwwo4dsww7/oxv8QakQjZupvmvzvecX/ilir4unSBuKdIerkk/6Qk3/i4TOyX6vX0ZMrIy/wAMNnK+Jq4ira1Fc12OgZ7+8SexVc3PbefQNm+1KYmoy4VGqKhs9U+5SB7FJ95j4LbrqJ8yxgbDbLo0/hbFua1Tt3VMAIp6EkNPo3sds44bBUaZFnINSp25nN7HqBYeU3/ka+e/aHXkvxf4jorzA1NdNZR7V2wATRotnxDaKi65L/rKvJEHHXjawveWgOs8d3Hm7dRsNV7oN/AgecyppYW/vqZ6DPZXCEIy/DYjkDpbwNp4yM2hso52JJPS9hb++EniTQ8VbCwnsRKEREBERAREQEREBERAREQEREBERAREQKrG/Mby+wiMb8xvL7CIFDTre5UU8GFiOoIIP0kWFxC0WzEA2BKj82UgW7NDYnsvKfaG3UpEgsONj0F73+n1kODxjVg1ZUcpcKnu2vchVVT+Jma2nUcAJM+n/Tw173h35W3s7XTDU8ZXrvlVnR3bvOWZjbtY8AOek49cWlfGVMTjUcIzZ937ilhwVCarpZQAoJHHzvO5wnsTnyviqrMwOZaSZd3TJ7MynO3AFtL2ta0t0wgpAU2VHouQh9xFKljYZwqhWUmwvYEEjiDcXo5Xpzj1/LbDLtl15rjcPtNK+LGIxFHeMtlw9Fa2EC01U+6cr1gXa+vIX5GwmptTamPxFfdVn/QUY2RahNFCCdAKgvvG6Bj4TtMb7LqQTQH/AMZsUPQZuHgbiRYLBBsLvaCXQhlrYRhek+RirrTR77t7qbAe7yI5jaZWfFjd+nM8JOpqodiYajgKRpoxq1GOao3AFrW8gOzXiZe7NxtSpxoWXvZiPS418pUVcHVw1Na2AJq4cqHOGYFyqkA5sKScw013RNu7Y6GSl7R1mVHUKyMAyMFJVgeBBBme++3fk+f7upAnsrdmbZFTR1KN1vY+BP2llJZphZZdUiIkQiIgIiICIiAiIgIiICIiAiIgIiICIiAiIgVWN+Y3l9hEY35jeX2EQOQwXsnR9wY1Kpd62dKpZcmp9yjdGJVbcmtmPO9hLptt0qpwVUt7rh3QcSahK0EXxvVqeGUnlLDbdNTgq9/8lmHQomZT4hlB8pxGx9klC2drDD1DuidFU1QXv2lgrKQBza/KbYSZY/FfD0YYzKbd9isfTTQnXsGrHy5ecx2gl6FS+hK5QPzNooHXMVnK0sTlYMmpHAsLjxy3/nNttqVSQxq/Dqq5UsDa17W1OvOcf09Fx14dZXqhSpOim4J5Am1r/UeJEixmJWihIXUk5EGhqO2tgOZJ4nxJ0vKPB+1euTEAZTpm5a6e8OBHh6ToaGBpqcyU0U2tdVUG3iBwks15Y2a8tegow2FXOdKNEZiOymmpHoZxXs/tSpmpGm+7GNNetSpaZVq06rZ1UHQB0s1+8j97TvsbhxUp1EbQMjIfBgQfvOG2js0PRxFSgMowtEHCnunDkVF/iyNf9qOO231nKzKT7uhw+2KyNbEUzl4Fsp066aES+VgQCDccpTbJ29nWnvBbOAVbkb8j56eUuQJx3TLwZXfo9iQVscimzOAezifQazKhike+Rw1tDYg26HslcJYiICIiAiIgIiICIiAiIgIiICIiAiIgIiIFVjfmN5fYRGN+Y3l9hEDn/aXbiJgWV/cLscOy3ubD5pU8/wDt3IPa63lRs3DVqy7+ud0js1QZgbkub2ppxItlAJtoo7JLiMB+i0/07Hpv33lqNIWyUxUYtna9wW4a62so7CK+rtSpi6tSszmmhNqSlWOVb6A8Be2p14npPVjjrH4fz+nrlmOPH5/TpcNWw9P9U7/ma30W9vWdBsraNCqCtLLcfElgGF+ZHZ1Gk4ZKRTU5nXtU/wAucstmU8NvKdcIyuvB0dtQeKujGxB5j/iebLPGfNv/AIyuq6Db3s6lam2RVSpYlGAsCeQe3EH6Tz2OxDvgqBqCzhSjA8Qabsmv8MssJXLjNlKj8N+J6ydUA0At4ddT9Yme8dM+7jSq9pqzihlpi7VHSiOmc2JPS15qCgMrUE+WgO+Y/jNtb9On8hOgZb8R1nPe0yMtCqtPQZG/fqVTkpr1Jcr6+Ez6lvbqJGt7I1qdXDrh31enTouQdGArUadTMp/advp2zpKxK02sdQp18uJ+84vFYfc4x91dci0gG7ctNVt/CE06zqNm7ZWqMrWV7cOTfs3+01uEmrPYb9CgEFlHj2k8yTzPWQ4vAB7Ee64+Fx8S/wBR+U6GTJStpmNuQ09LySco1dn4oupDgB0YpUA4ZgAbi/Igqw6MJtSvw/8A7quB/l0Sf2iaw/2qvoJYS0IiJAiIgIiICIiAiIgIiICIiAiIgIiIFVjfmN5fYRGN+Y3l9hED59idnb+u7VSWIBCXJPQ2v2S1wVDdquXQFR9tVYcD5zY9o8HumpVEGmUf838Sf9UmwlEVaRdNSvxrzsdQw+o8pcutl279J5jTK7QUKaXN1sOYU248xyvLTZ/s41OstehiA1NtHpuoOYdoYcGHh2jnKt8JVQpXopvqYYCtT/GFPxWH4tNRbW4Gmk6zD7NyH/t1GAOuU2I8r8JzLcecbvG/6c1uO1gSeQvPVOmotMK1MlCAdSND15GQf9RA+YrIeYysR+6wFj9+ghymDEltbAadSbA/zE5L2k2oauKw+Hpm1OlWp1MQ3LMrBlp3/KPfPZZOs3drbYcllwwZCRZqjrYDsyI3vZ+pGUc82glPs3Ym8qJR/VgZ6upJZSTo7nUl2zX7QHJM0wm+b4Vhs/bO9xWJUoWbNv0p296pRqU6YamB3wi0agHG6kaS5q+zq1kD4esMrC631Hkw1Fj0vKv2g2K9PauCxNLhVqIj25FVs3kaQP8ACZ1NbZJDGpQqbp2N3Fs1Nz2ulx735lKk8yZrnZNXH2RDsTDYumSuIqUqifhYZt4OjXFmHXj4y0xGIVFZ3YKqi7E8ABzM0c+K4ZKB/NnqDzyZD6Zop7KZmV8RU3hU5kQLlpKRwbLclmHIsTbiADMrzd0ZbIpNZ6rqVaq2fKeKqAFRT2HKASORZpYRE5oRESBERAREQEREBERAREQEREBERAREQKrG/Mby+wiMb8xvL7CIGW08KHw+o+FQw9NR5iVOwvZ16VSnXpVbIwK1KTDQqSSCjciNDY3566zoRQDIobhYXHbpwPSTgW4STcytnrF3w1KGFy1XK6BlBI5ZrnhMtpYZqlJlpuUfQo3YykEX7RcajsvNqeExjO3wjlKftPiE9zEUFVxpe5AbqOIPkZLU2zVccco/Lp9eMuHx6sGBThxVso+hOvjac7tXbVOnqlJGPJQABfqbcOs7mcyvEXSWnQJDNwVQWZvwqBqT14cPCXWwcBu6V2Hv1DvHvxBI0X91Qq+R7ZzGy8RXripVr1LId3RWioIp5WqLncg8Ta637LzuZ1lxwMHpA5SRfKcw6GxF/Qn1mcxZb87TGg9xryJHoSP5TNEkREBERAREQEREBERAREQEREBERAREQEREBERAqsb8xvL7CIxvzG8vsIgRU67WHvHgOZmW/bvH1MRAb9u8fUxv27x9TEQNbHVSab3YnTtPbOZxlMXXQcOzrESxYtcPpRqAcMjacvhlyK7d4+piIqPd+3ePqZhSrNb4jxbme8Z5Egk37d4+pjft3j6mIgN+3ePqY37d4+piIDft3j6mN+3ePqYiA37d4+pjft3j6mIgN+3ePqY37d4+piIDft3j6mN+3ePqYiA37d4+pjft3j6mIgN+3ePqY37d4+piIDft3j6mN+3ePqYiA37d4+pjft3j6mIgN+3ePqY37d4+piIGniKpzH3j69IiIH//2Q=="/>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4" name="תמונה 3" descr="8.gif"/>
          <p:cNvPicPr>
            <a:picLocks noChangeAspect="1"/>
          </p:cNvPicPr>
          <p:nvPr/>
        </p:nvPicPr>
        <p:blipFill>
          <a:blip r:embed="rId2" cstate="print"/>
          <a:stretch>
            <a:fillRect/>
          </a:stretch>
        </p:blipFill>
        <p:spPr>
          <a:xfrm>
            <a:off x="0" y="0"/>
            <a:ext cx="9144000" cy="6895124"/>
          </a:xfrm>
          <a:prstGeom prst="rect">
            <a:avLst/>
          </a:prstGeom>
        </p:spPr>
      </p:pic>
      <p:sp>
        <p:nvSpPr>
          <p:cNvPr id="6" name="TextBox 5"/>
          <p:cNvSpPr txBox="1"/>
          <p:nvPr/>
        </p:nvSpPr>
        <p:spPr>
          <a:xfrm>
            <a:off x="323528" y="260648"/>
            <a:ext cx="8568952" cy="6463308"/>
          </a:xfrm>
          <a:prstGeom prst="rect">
            <a:avLst/>
          </a:prstGeom>
          <a:noFill/>
        </p:spPr>
        <p:txBody>
          <a:bodyPr wrap="square" rtlCol="1">
            <a:spAutoFit/>
          </a:bodyPr>
          <a:lstStyle/>
          <a:p>
            <a:r>
              <a:rPr lang="he-IL" b="1" dirty="0" smtClean="0">
                <a:solidFill>
                  <a:srgbClr val="FFCCCC"/>
                </a:solidFill>
              </a:rPr>
              <a:t>ب</a:t>
            </a:r>
            <a:r>
              <a:rPr lang="en-US" b="1" dirty="0" smtClean="0">
                <a:solidFill>
                  <a:srgbClr val="FFCCCC"/>
                </a:solidFill>
              </a:rPr>
              <a:t>أ</a:t>
            </a:r>
            <a:r>
              <a:rPr lang="he-IL" b="1" dirty="0" smtClean="0">
                <a:solidFill>
                  <a:srgbClr val="FFCCCC"/>
                </a:solidFill>
              </a:rPr>
              <a:t>عقاب الاصلاح التربوي"افق جديد" تم اضافة ساعات تعليمية في رياض الاطفال سميت ساعات فردية،</a:t>
            </a:r>
            <a:r>
              <a:rPr lang="en-US" b="1" dirty="0" smtClean="0">
                <a:solidFill>
                  <a:srgbClr val="FFCCCC"/>
                </a:solidFill>
              </a:rPr>
              <a:t> </a:t>
            </a:r>
            <a:r>
              <a:rPr lang="he-IL" b="1" dirty="0" smtClean="0">
                <a:solidFill>
                  <a:srgbClr val="FFCCCC"/>
                </a:solidFill>
              </a:rPr>
              <a:t>تكرّس وتخطط لاعطاء فترات زمنية اطول للقاءات الشخصية مع الاطفال او للعمل داخل مجموعات صغيرة . </a:t>
            </a:r>
          </a:p>
          <a:p>
            <a:r>
              <a:rPr lang="he-IL" b="1" dirty="0" smtClean="0">
                <a:solidFill>
                  <a:srgbClr val="FFCCCC"/>
                </a:solidFill>
              </a:rPr>
              <a:t>تخصّص المربية اوقاتا محددة للنشاطات وذلك خلال تخطيطها لبرنامج العمل اليومي في البستان،</a:t>
            </a:r>
            <a:r>
              <a:rPr lang="en-US" b="1" dirty="0" smtClean="0">
                <a:solidFill>
                  <a:srgbClr val="FFCCCC"/>
                </a:solidFill>
              </a:rPr>
              <a:t> </a:t>
            </a:r>
            <a:r>
              <a:rPr lang="he-IL" b="1" dirty="0" smtClean="0">
                <a:solidFill>
                  <a:srgbClr val="FFCCCC"/>
                </a:solidFill>
              </a:rPr>
              <a:t>تقترح من خلالها فرصا للعب، الابداع والتعلم ب</a:t>
            </a:r>
            <a:r>
              <a:rPr lang="en-US" b="1" dirty="0" smtClean="0">
                <a:solidFill>
                  <a:srgbClr val="FFCCCC"/>
                </a:solidFill>
              </a:rPr>
              <a:t>أ</a:t>
            </a:r>
            <a:r>
              <a:rPr lang="he-IL" b="1" dirty="0" smtClean="0">
                <a:solidFill>
                  <a:srgbClr val="FFCCCC"/>
                </a:solidFill>
              </a:rPr>
              <a:t>طر مختلفة:</a:t>
            </a:r>
            <a:r>
              <a:rPr lang="en-US" b="1" dirty="0" smtClean="0">
                <a:solidFill>
                  <a:srgbClr val="FFCCCC"/>
                </a:solidFill>
              </a:rPr>
              <a:t> </a:t>
            </a:r>
            <a:r>
              <a:rPr lang="he-IL" b="1" dirty="0" smtClean="0">
                <a:solidFill>
                  <a:srgbClr val="FFCCCC"/>
                </a:solidFill>
              </a:rPr>
              <a:t>العمل الذاتي، الزوجي،</a:t>
            </a:r>
            <a:r>
              <a:rPr lang="en-US" b="1" dirty="0" smtClean="0">
                <a:solidFill>
                  <a:srgbClr val="FFCCCC"/>
                </a:solidFill>
              </a:rPr>
              <a:t> </a:t>
            </a:r>
            <a:r>
              <a:rPr lang="he-IL" b="1" dirty="0" smtClean="0">
                <a:solidFill>
                  <a:srgbClr val="FFCCCC"/>
                </a:solidFill>
              </a:rPr>
              <a:t>عمل داخل مجموعات صغيرة،</a:t>
            </a:r>
            <a:r>
              <a:rPr lang="en-US" b="1" dirty="0" smtClean="0">
                <a:solidFill>
                  <a:srgbClr val="FFCCCC"/>
                </a:solidFill>
              </a:rPr>
              <a:t> </a:t>
            </a:r>
            <a:r>
              <a:rPr lang="he-IL" b="1" dirty="0" smtClean="0">
                <a:solidFill>
                  <a:srgbClr val="FFCCCC"/>
                </a:solidFill>
              </a:rPr>
              <a:t>وعمل مشترك يشمل الجميع.</a:t>
            </a:r>
          </a:p>
          <a:p>
            <a:r>
              <a:rPr lang="he-IL" b="1" dirty="0" smtClean="0">
                <a:solidFill>
                  <a:srgbClr val="FFCCCC"/>
                </a:solidFill>
              </a:rPr>
              <a:t>يمكن التعرف في البستان على نوعين من المجموعات الصغيرة:</a:t>
            </a:r>
            <a:r>
              <a:rPr lang="en-US" b="1" dirty="0" smtClean="0">
                <a:solidFill>
                  <a:srgbClr val="FFCCCC"/>
                </a:solidFill>
              </a:rPr>
              <a:t> </a:t>
            </a:r>
            <a:endParaRPr lang="he-IL" b="1" dirty="0" smtClean="0">
              <a:solidFill>
                <a:srgbClr val="FFCCCC"/>
              </a:solidFill>
            </a:endParaRPr>
          </a:p>
          <a:p>
            <a:r>
              <a:rPr lang="he-IL" b="1" dirty="0" smtClean="0">
                <a:solidFill>
                  <a:srgbClr val="FFCCCC"/>
                </a:solidFill>
              </a:rPr>
              <a:t>مجموعة شكّلت بمبادرة الاطفال انفسهم،</a:t>
            </a:r>
            <a:r>
              <a:rPr lang="en-US" b="1" dirty="0" smtClean="0">
                <a:solidFill>
                  <a:srgbClr val="FFCCCC"/>
                </a:solidFill>
              </a:rPr>
              <a:t> </a:t>
            </a:r>
            <a:r>
              <a:rPr lang="he-IL" b="1" dirty="0" smtClean="0">
                <a:solidFill>
                  <a:srgbClr val="FFCCCC"/>
                </a:solidFill>
              </a:rPr>
              <a:t>واخرى بمبادرة المربية. </a:t>
            </a:r>
          </a:p>
          <a:p>
            <a:r>
              <a:rPr lang="he-IL" b="1" dirty="0" smtClean="0">
                <a:solidFill>
                  <a:srgbClr val="FFCCCC"/>
                </a:solidFill>
              </a:rPr>
              <a:t>في المجموعة الصغيرة التي شكلت بمبادرة الاطفال هم من يحددون مع من يلعبون،</a:t>
            </a:r>
            <a:r>
              <a:rPr lang="en-US" b="1" dirty="0" smtClean="0">
                <a:solidFill>
                  <a:srgbClr val="FFCCCC"/>
                </a:solidFill>
              </a:rPr>
              <a:t> </a:t>
            </a:r>
            <a:r>
              <a:rPr lang="he-IL" b="1" dirty="0" smtClean="0">
                <a:solidFill>
                  <a:srgbClr val="FFCCCC"/>
                </a:solidFill>
              </a:rPr>
              <a:t>البيئة،</a:t>
            </a:r>
            <a:r>
              <a:rPr lang="en-US" b="1" dirty="0" smtClean="0">
                <a:solidFill>
                  <a:srgbClr val="FFCCCC"/>
                </a:solidFill>
              </a:rPr>
              <a:t> </a:t>
            </a:r>
            <a:r>
              <a:rPr lang="he-IL" b="1" dirty="0" smtClean="0">
                <a:solidFill>
                  <a:srgbClr val="FFCCCC"/>
                </a:solidFill>
              </a:rPr>
              <a:t>وماذا سيكون مضمون اللعب، وكذلك فان هذه المجموعة تتيح تفاعلات اجتماعية وفرصا غنية للتعلم من جراء الاضافات المتبادلة التي يقدّمها الاطفال من خلال تطور اللعبة نفسها.</a:t>
            </a:r>
          </a:p>
          <a:p>
            <a:r>
              <a:rPr lang="he-IL" b="1" dirty="0" smtClean="0">
                <a:solidFill>
                  <a:srgbClr val="FFCCCC"/>
                </a:solidFill>
              </a:rPr>
              <a:t>تكون المربية صاحبة القرار وليست الوسيطة كي تسمح بمبادرات حرة من قبل الاطفال فتستطيع احيانا ت</a:t>
            </a:r>
            <a:r>
              <a:rPr lang="en-US" b="1" dirty="0" smtClean="0">
                <a:solidFill>
                  <a:srgbClr val="FFCCCC"/>
                </a:solidFill>
              </a:rPr>
              <a:t>أ</a:t>
            </a:r>
            <a:r>
              <a:rPr lang="he-IL" b="1" dirty="0" smtClean="0">
                <a:solidFill>
                  <a:srgbClr val="FFCCCC"/>
                </a:solidFill>
              </a:rPr>
              <a:t>مل الاطفال </a:t>
            </a:r>
          </a:p>
          <a:p>
            <a:r>
              <a:rPr lang="he-IL" b="1" dirty="0" smtClean="0">
                <a:solidFill>
                  <a:srgbClr val="FFCCCC"/>
                </a:solidFill>
              </a:rPr>
              <a:t>            واحيانا اخرى تتدخل وتساهم بتوضيحات لاغناء اللعب،</a:t>
            </a:r>
            <a:r>
              <a:rPr lang="en-US" b="1" dirty="0" smtClean="0">
                <a:solidFill>
                  <a:srgbClr val="FFCCCC"/>
                </a:solidFill>
              </a:rPr>
              <a:t> </a:t>
            </a:r>
            <a:r>
              <a:rPr lang="he-IL" b="1" dirty="0" smtClean="0">
                <a:solidFill>
                  <a:srgbClr val="FFCCCC"/>
                </a:solidFill>
              </a:rPr>
              <a:t>تلفت انتباه الاطفال لنقاط خاصة تكون بمثابة مادة </a:t>
            </a:r>
          </a:p>
          <a:p>
            <a:r>
              <a:rPr lang="he-IL" b="1" dirty="0" smtClean="0">
                <a:solidFill>
                  <a:srgbClr val="FFCCCC"/>
                </a:solidFill>
              </a:rPr>
              <a:t>         للتفكير،</a:t>
            </a:r>
            <a:r>
              <a:rPr lang="en-US" b="1" dirty="0" smtClean="0">
                <a:solidFill>
                  <a:srgbClr val="FFCCCC"/>
                </a:solidFill>
              </a:rPr>
              <a:t> </a:t>
            </a:r>
            <a:r>
              <a:rPr lang="he-IL" b="1" dirty="0" smtClean="0">
                <a:solidFill>
                  <a:srgbClr val="FFCCCC"/>
                </a:solidFill>
              </a:rPr>
              <a:t>الابداع،</a:t>
            </a:r>
            <a:r>
              <a:rPr lang="en-US" b="1" dirty="0" smtClean="0">
                <a:solidFill>
                  <a:srgbClr val="FFCCCC"/>
                </a:solidFill>
              </a:rPr>
              <a:t> </a:t>
            </a:r>
            <a:r>
              <a:rPr lang="he-IL" b="1" dirty="0" smtClean="0">
                <a:solidFill>
                  <a:srgbClr val="FFCCCC"/>
                </a:solidFill>
              </a:rPr>
              <a:t>الاثراء الاضافي او بهدف تذكيرهم بالعادات والقوانين المتعارف عليها في البستان.</a:t>
            </a:r>
          </a:p>
          <a:p>
            <a:r>
              <a:rPr lang="he-IL" b="1" dirty="0" smtClean="0">
                <a:solidFill>
                  <a:srgbClr val="FFCCCC"/>
                </a:solidFill>
              </a:rPr>
              <a:t>   </a:t>
            </a:r>
            <a:r>
              <a:rPr lang="en-US" b="1" dirty="0" smtClean="0">
                <a:solidFill>
                  <a:srgbClr val="FFCCCC"/>
                </a:solidFill>
              </a:rPr>
              <a:t>أ</a:t>
            </a:r>
            <a:r>
              <a:rPr lang="he-IL" b="1" dirty="0" smtClean="0">
                <a:solidFill>
                  <a:srgbClr val="FFCCCC"/>
                </a:solidFill>
              </a:rPr>
              <a:t>حيانا اخرى تدعو المجموعة المربية للانضمام للنشاطات. </a:t>
            </a:r>
          </a:p>
          <a:p>
            <a:r>
              <a:rPr lang="he-IL" b="1" dirty="0" smtClean="0">
                <a:solidFill>
                  <a:srgbClr val="FFCCCC"/>
                </a:solidFill>
              </a:rPr>
              <a:t>                                        في جميع الحالات للمربية والطاقم دور مركزي في تخطيط وتنظيم المناخ </a:t>
            </a:r>
          </a:p>
          <a:p>
            <a:r>
              <a:rPr lang="he-IL" b="1" dirty="0" smtClean="0">
                <a:solidFill>
                  <a:srgbClr val="FFCCCC"/>
                </a:solidFill>
              </a:rPr>
              <a:t>                                           التربوي وتشجيع النشاطات الجماعية داخل مجموعات صغيرة شكلت بمبادرة </a:t>
            </a:r>
          </a:p>
          <a:p>
            <a:r>
              <a:rPr lang="he-IL" b="1" dirty="0" smtClean="0">
                <a:solidFill>
                  <a:srgbClr val="FFCCCC"/>
                </a:solidFill>
              </a:rPr>
              <a:t>                                              الاطفال.</a:t>
            </a:r>
            <a:r>
              <a:rPr lang="en-US" b="1" dirty="0" smtClean="0">
                <a:solidFill>
                  <a:srgbClr val="FFCCCC"/>
                </a:solidFill>
              </a:rPr>
              <a:t> </a:t>
            </a:r>
            <a:endParaRPr lang="he-IL" b="1" dirty="0" smtClean="0">
              <a:solidFill>
                <a:srgbClr val="FFCCCC"/>
              </a:solidFill>
            </a:endParaRPr>
          </a:p>
          <a:p>
            <a:r>
              <a:rPr lang="he-IL" b="1" dirty="0" smtClean="0">
                <a:solidFill>
                  <a:srgbClr val="FFCCCC"/>
                </a:solidFill>
              </a:rPr>
              <a:t>                                           الاطار الاخر هو العمل داخل مجموعات صغيرة بمبادرة المربية،</a:t>
            </a:r>
            <a:r>
              <a:rPr lang="en-US" b="1" dirty="0" smtClean="0">
                <a:solidFill>
                  <a:srgbClr val="FFCCCC"/>
                </a:solidFill>
              </a:rPr>
              <a:t> </a:t>
            </a:r>
            <a:r>
              <a:rPr lang="he-IL" b="1" dirty="0" smtClean="0">
                <a:solidFill>
                  <a:srgbClr val="FFCCCC"/>
                </a:solidFill>
              </a:rPr>
              <a:t>فحين تبني </a:t>
            </a:r>
          </a:p>
          <a:p>
            <a:r>
              <a:rPr lang="he-IL" b="1" dirty="0" smtClean="0">
                <a:solidFill>
                  <a:srgbClr val="FFCCCC"/>
                </a:solidFill>
              </a:rPr>
              <a:t>                                     برنامج العمل من المهم ان تتطرق للاوقات في البرنامج اليومي،</a:t>
            </a:r>
            <a:r>
              <a:rPr lang="en-US" b="1" dirty="0" smtClean="0">
                <a:solidFill>
                  <a:srgbClr val="FFCCCC"/>
                </a:solidFill>
              </a:rPr>
              <a:t> </a:t>
            </a:r>
            <a:r>
              <a:rPr lang="he-IL" b="1" dirty="0" smtClean="0">
                <a:solidFill>
                  <a:srgbClr val="FFCCCC"/>
                </a:solidFill>
              </a:rPr>
              <a:t>فتقرر من خلالها </a:t>
            </a:r>
          </a:p>
          <a:p>
            <a:r>
              <a:rPr lang="he-IL" b="1" dirty="0" smtClean="0">
                <a:solidFill>
                  <a:srgbClr val="FFCCCC"/>
                </a:solidFill>
              </a:rPr>
              <a:t>                                                          مع من يعمل الاطفال(تركيب المجموعة)،</a:t>
            </a:r>
            <a:r>
              <a:rPr lang="en-US" b="1" dirty="0" smtClean="0">
                <a:solidFill>
                  <a:srgbClr val="FFCCCC"/>
                </a:solidFill>
              </a:rPr>
              <a:t> </a:t>
            </a:r>
            <a:r>
              <a:rPr lang="he-IL" b="1" dirty="0" smtClean="0">
                <a:solidFill>
                  <a:srgbClr val="FFCCCC"/>
                </a:solidFill>
              </a:rPr>
              <a:t>اين، بماذا ومتى </a:t>
            </a:r>
          </a:p>
          <a:p>
            <a:r>
              <a:rPr lang="he-IL" b="1" dirty="0" smtClean="0">
                <a:solidFill>
                  <a:srgbClr val="FFCCCC"/>
                </a:solidFill>
              </a:rPr>
              <a:t>                                          يلعبون بمجموعة صغيرة مخططة وموجهة بمبادرة المربية،</a:t>
            </a:r>
            <a:r>
              <a:rPr lang="en-US" b="1" dirty="0" smtClean="0">
                <a:solidFill>
                  <a:srgbClr val="FFCCCC"/>
                </a:solidFill>
              </a:rPr>
              <a:t> </a:t>
            </a:r>
            <a:r>
              <a:rPr lang="he-IL" b="1" dirty="0" smtClean="0">
                <a:solidFill>
                  <a:srgbClr val="FFCCCC"/>
                </a:solidFill>
              </a:rPr>
              <a:t>والمعدّة لملاءمة </a:t>
            </a:r>
          </a:p>
          <a:p>
            <a:r>
              <a:rPr lang="he-IL" b="1" dirty="0" smtClean="0">
                <a:solidFill>
                  <a:srgbClr val="FFCCCC"/>
                </a:solidFill>
              </a:rPr>
              <a:t>                                    طرق التدريس لمجموعات الاطفال المختلفة في المجموعة.</a:t>
            </a:r>
          </a:p>
          <a:p>
            <a:r>
              <a:rPr lang="he-IL" b="1" dirty="0" smtClean="0">
                <a:solidFill>
                  <a:srgbClr val="FFCCCC"/>
                </a:solidFill>
              </a:rPr>
              <a:t>                                     الغاية من ذلك تقدم التطور التعليمي لكل طفل وطفلة مع مراعاة احترام الاختلافات</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descr="8.gif"/>
          <p:cNvPicPr>
            <a:picLocks noChangeAspect="1"/>
          </p:cNvPicPr>
          <p:nvPr/>
        </p:nvPicPr>
        <p:blipFill>
          <a:blip r:embed="rId2" cstate="print"/>
          <a:stretch>
            <a:fillRect/>
          </a:stretch>
        </p:blipFill>
        <p:spPr>
          <a:xfrm>
            <a:off x="0" y="0"/>
            <a:ext cx="9144000" cy="6858000"/>
          </a:xfrm>
          <a:prstGeom prst="rect">
            <a:avLst/>
          </a:prstGeom>
        </p:spPr>
      </p:pic>
      <p:sp>
        <p:nvSpPr>
          <p:cNvPr id="4" name="TextBox 3"/>
          <p:cNvSpPr txBox="1"/>
          <p:nvPr/>
        </p:nvSpPr>
        <p:spPr>
          <a:xfrm>
            <a:off x="395536" y="188640"/>
            <a:ext cx="8352928" cy="6463308"/>
          </a:xfrm>
          <a:prstGeom prst="rect">
            <a:avLst/>
          </a:prstGeom>
          <a:noFill/>
        </p:spPr>
        <p:txBody>
          <a:bodyPr wrap="square" rtlCol="1">
            <a:spAutoFit/>
          </a:bodyPr>
          <a:lstStyle/>
          <a:p>
            <a:r>
              <a:rPr lang="he-IL" b="1" dirty="0" smtClean="0">
                <a:solidFill>
                  <a:srgbClr val="FFCCCC"/>
                </a:solidFill>
              </a:rPr>
              <a:t>ورعاية المهارات،</a:t>
            </a:r>
            <a:r>
              <a:rPr lang="en-US" b="1" dirty="0" smtClean="0">
                <a:solidFill>
                  <a:srgbClr val="FFCCCC"/>
                </a:solidFill>
              </a:rPr>
              <a:t> </a:t>
            </a:r>
            <a:r>
              <a:rPr lang="he-IL" b="1" dirty="0" smtClean="0">
                <a:solidFill>
                  <a:srgbClr val="FFCCCC"/>
                </a:solidFill>
              </a:rPr>
              <a:t>والمميزات الخاصة لكل واحد منهم.</a:t>
            </a:r>
          </a:p>
          <a:p>
            <a:endParaRPr lang="he-IL" b="1" dirty="0" smtClean="0">
              <a:solidFill>
                <a:srgbClr val="FFCCCC"/>
              </a:solidFill>
            </a:endParaRPr>
          </a:p>
          <a:p>
            <a:r>
              <a:rPr lang="he-IL" b="1" u="sng" dirty="0" smtClean="0">
                <a:solidFill>
                  <a:srgbClr val="C01060"/>
                </a:solidFill>
                <a:effectLst>
                  <a:glow rad="228600">
                    <a:schemeClr val="accent3">
                      <a:satMod val="175000"/>
                      <a:alpha val="40000"/>
                    </a:schemeClr>
                  </a:glow>
                </a:effectLst>
              </a:rPr>
              <a:t>الفائدة من العمل بمجموعات صغيرة </a:t>
            </a:r>
          </a:p>
          <a:p>
            <a:pPr>
              <a:buBlip>
                <a:blip r:embed="rId3"/>
              </a:buBlip>
            </a:pPr>
            <a:r>
              <a:rPr lang="he-IL" b="1" u="sng" dirty="0" smtClean="0">
                <a:solidFill>
                  <a:srgbClr val="FFCCCC"/>
                </a:solidFill>
                <a:effectLst>
                  <a:glow rad="228600">
                    <a:schemeClr val="accent2">
                      <a:satMod val="175000"/>
                      <a:alpha val="40000"/>
                    </a:schemeClr>
                  </a:glow>
                </a:effectLst>
              </a:rPr>
              <a:t>للاطفال:</a:t>
            </a:r>
            <a:r>
              <a:rPr lang="en-US" b="1" u="sng" dirty="0" smtClean="0">
                <a:solidFill>
                  <a:srgbClr val="FFCCCC"/>
                </a:solidFill>
                <a:effectLst>
                  <a:glow rad="228600">
                    <a:schemeClr val="accent2">
                      <a:satMod val="175000"/>
                      <a:alpha val="40000"/>
                    </a:schemeClr>
                  </a:glow>
                </a:effectLst>
              </a:rPr>
              <a:t> </a:t>
            </a:r>
            <a:endParaRPr lang="he-IL" b="1" u="sng" dirty="0" smtClean="0">
              <a:solidFill>
                <a:srgbClr val="FFCCCC"/>
              </a:solidFill>
              <a:effectLst>
                <a:glow rad="228600">
                  <a:schemeClr val="accent2">
                    <a:satMod val="175000"/>
                    <a:alpha val="40000"/>
                  </a:schemeClr>
                </a:glow>
              </a:effectLst>
            </a:endParaRPr>
          </a:p>
          <a:p>
            <a:pPr>
              <a:buFont typeface="Wingdings" pitchFamily="2" charset="2"/>
              <a:buChar char="ü"/>
            </a:pPr>
            <a:r>
              <a:rPr lang="he-IL" b="1" dirty="0" smtClean="0">
                <a:solidFill>
                  <a:srgbClr val="FFCCCC"/>
                </a:solidFill>
              </a:rPr>
              <a:t>تقوية الشعور بالانتماء والدعم العاطفي يتيح العمل في المجموعة اللقاء العاطفي القريب اكثر بالمقارنة مع المجموعات الكبيرة.</a:t>
            </a:r>
          </a:p>
          <a:p>
            <a:pPr>
              <a:buFont typeface="Wingdings" pitchFamily="2" charset="2"/>
              <a:buChar char="ü"/>
            </a:pPr>
            <a:r>
              <a:rPr lang="he-IL" b="1" dirty="0" smtClean="0">
                <a:solidFill>
                  <a:srgbClr val="FFCCCC"/>
                </a:solidFill>
              </a:rPr>
              <a:t>تقوية الثقة المتبادلة،</a:t>
            </a:r>
            <a:r>
              <a:rPr lang="en-US" b="1" dirty="0" smtClean="0">
                <a:solidFill>
                  <a:srgbClr val="FFCCCC"/>
                </a:solidFill>
              </a:rPr>
              <a:t> </a:t>
            </a:r>
            <a:r>
              <a:rPr lang="he-IL" b="1" dirty="0" smtClean="0">
                <a:solidFill>
                  <a:srgbClr val="FFCCCC"/>
                </a:solidFill>
              </a:rPr>
              <a:t>الشعور بالامان،</a:t>
            </a:r>
            <a:r>
              <a:rPr lang="en-US" b="1" dirty="0" smtClean="0">
                <a:solidFill>
                  <a:srgbClr val="FFCCCC"/>
                </a:solidFill>
              </a:rPr>
              <a:t> </a:t>
            </a:r>
            <a:r>
              <a:rPr lang="he-IL" b="1" dirty="0" smtClean="0">
                <a:solidFill>
                  <a:srgbClr val="FFCCCC"/>
                </a:solidFill>
              </a:rPr>
              <a:t>القدرة الشخصية والاستقلالية.</a:t>
            </a:r>
          </a:p>
          <a:p>
            <a:pPr>
              <a:buFont typeface="Wingdings" pitchFamily="2" charset="2"/>
              <a:buChar char="ü"/>
            </a:pPr>
            <a:r>
              <a:rPr lang="he-IL" b="1" dirty="0" smtClean="0">
                <a:solidFill>
                  <a:srgbClr val="FFCCCC"/>
                </a:solidFill>
              </a:rPr>
              <a:t>دعوة لتجربة مثيرة.</a:t>
            </a:r>
          </a:p>
          <a:p>
            <a:pPr>
              <a:buFont typeface="Wingdings" pitchFamily="2" charset="2"/>
              <a:buChar char="ü"/>
            </a:pPr>
            <a:r>
              <a:rPr lang="he-IL" b="1" dirty="0" smtClean="0">
                <a:solidFill>
                  <a:srgbClr val="FFCCCC"/>
                </a:solidFill>
              </a:rPr>
              <a:t>تنمية حب الاستطلاع، الدافعية للتعلم،</a:t>
            </a:r>
            <a:r>
              <a:rPr lang="en-US" b="1" dirty="0" smtClean="0">
                <a:solidFill>
                  <a:srgbClr val="FFCCCC"/>
                </a:solidFill>
              </a:rPr>
              <a:t> </a:t>
            </a:r>
            <a:r>
              <a:rPr lang="he-IL" b="1" dirty="0" smtClean="0">
                <a:solidFill>
                  <a:srgbClr val="FFCCCC"/>
                </a:solidFill>
              </a:rPr>
              <a:t>سهولة التعامل،</a:t>
            </a:r>
            <a:r>
              <a:rPr lang="en-US" b="1" dirty="0" smtClean="0">
                <a:solidFill>
                  <a:srgbClr val="FFCCCC"/>
                </a:solidFill>
              </a:rPr>
              <a:t> </a:t>
            </a:r>
            <a:r>
              <a:rPr lang="he-IL" b="1" dirty="0" smtClean="0">
                <a:solidFill>
                  <a:srgbClr val="FFCCCC"/>
                </a:solidFill>
              </a:rPr>
              <a:t>الابداع والانفتاح.</a:t>
            </a:r>
          </a:p>
          <a:p>
            <a:pPr>
              <a:buFont typeface="Wingdings" pitchFamily="2" charset="2"/>
              <a:buChar char="ü"/>
            </a:pPr>
            <a:r>
              <a:rPr lang="he-IL" b="1" dirty="0" smtClean="0">
                <a:solidFill>
                  <a:srgbClr val="FFCCCC"/>
                </a:solidFill>
              </a:rPr>
              <a:t>تحفيز على تعلم المضامين،</a:t>
            </a:r>
            <a:r>
              <a:rPr lang="en-US" b="1" dirty="0" smtClean="0">
                <a:solidFill>
                  <a:srgbClr val="FFCCCC"/>
                </a:solidFill>
              </a:rPr>
              <a:t> </a:t>
            </a:r>
            <a:r>
              <a:rPr lang="he-IL" b="1" dirty="0" smtClean="0">
                <a:solidFill>
                  <a:srgbClr val="FFCCCC"/>
                </a:solidFill>
              </a:rPr>
              <a:t>مهارات وقيم لتحقيق الاهداف المجالات النواة،</a:t>
            </a:r>
            <a:r>
              <a:rPr lang="en-US" b="1" dirty="0" smtClean="0">
                <a:solidFill>
                  <a:srgbClr val="FFCCCC"/>
                </a:solidFill>
              </a:rPr>
              <a:t> </a:t>
            </a:r>
            <a:r>
              <a:rPr lang="he-IL" b="1" dirty="0" smtClean="0">
                <a:solidFill>
                  <a:srgbClr val="FFCCCC"/>
                </a:solidFill>
              </a:rPr>
              <a:t>توسيع افاق واهتمامات الاطفال.</a:t>
            </a:r>
          </a:p>
          <a:p>
            <a:pPr>
              <a:buFont typeface="Wingdings" pitchFamily="2" charset="2"/>
              <a:buChar char="ü"/>
            </a:pPr>
            <a:r>
              <a:rPr lang="he-IL" b="1" dirty="0" smtClean="0">
                <a:solidFill>
                  <a:srgbClr val="FFCCCC"/>
                </a:solidFill>
              </a:rPr>
              <a:t>تشجيع على التعبير الذاتي وتطوير القدرة على الاصغاء،</a:t>
            </a:r>
            <a:r>
              <a:rPr lang="en-US" b="1" dirty="0" smtClean="0">
                <a:solidFill>
                  <a:srgbClr val="FFCCCC"/>
                </a:solidFill>
              </a:rPr>
              <a:t> </a:t>
            </a:r>
            <a:r>
              <a:rPr lang="he-IL" b="1" dirty="0" smtClean="0">
                <a:solidFill>
                  <a:srgbClr val="FFCCCC"/>
                </a:solidFill>
              </a:rPr>
              <a:t>التعاطف،</a:t>
            </a:r>
            <a:r>
              <a:rPr lang="en-US" b="1" dirty="0" smtClean="0">
                <a:solidFill>
                  <a:srgbClr val="FFCCCC"/>
                </a:solidFill>
              </a:rPr>
              <a:t> </a:t>
            </a:r>
            <a:r>
              <a:rPr lang="he-IL" b="1" dirty="0" smtClean="0">
                <a:solidFill>
                  <a:srgbClr val="FFCCCC"/>
                </a:solidFill>
              </a:rPr>
              <a:t>المشاركة،</a:t>
            </a:r>
            <a:r>
              <a:rPr lang="en-US" b="1" dirty="0" smtClean="0">
                <a:solidFill>
                  <a:srgbClr val="FFCCCC"/>
                </a:solidFill>
              </a:rPr>
              <a:t> </a:t>
            </a:r>
            <a:r>
              <a:rPr lang="he-IL" b="1" dirty="0" smtClean="0">
                <a:solidFill>
                  <a:srgbClr val="FFCCCC"/>
                </a:solidFill>
              </a:rPr>
              <a:t>المساعدةالمتبادلة والتضامن مع باقيي اطفال البستان.</a:t>
            </a:r>
          </a:p>
          <a:p>
            <a:pPr>
              <a:buFont typeface="Wingdings" pitchFamily="2" charset="2"/>
              <a:buChar char="ü"/>
            </a:pPr>
            <a:r>
              <a:rPr lang="he-IL" b="1" dirty="0" smtClean="0">
                <a:solidFill>
                  <a:srgbClr val="FFCCCC"/>
                </a:solidFill>
              </a:rPr>
              <a:t> دعوة لتفاعلات اجتماعية من خلال تذويت وتحسين معايير للسلوكيات المقبولة .</a:t>
            </a:r>
          </a:p>
          <a:p>
            <a:pPr>
              <a:buFont typeface="Wingdings" pitchFamily="2" charset="2"/>
              <a:buChar char="ü"/>
            </a:pPr>
            <a:r>
              <a:rPr lang="he-IL" b="1" dirty="0" smtClean="0">
                <a:solidFill>
                  <a:srgbClr val="FFCCCC"/>
                </a:solidFill>
              </a:rPr>
              <a:t>تشجيع على التعبير الذاتي وتطوير القدرة على الاصغاء، التعاطف،</a:t>
            </a:r>
            <a:r>
              <a:rPr lang="en-US" b="1" dirty="0" smtClean="0">
                <a:solidFill>
                  <a:srgbClr val="FFCCCC"/>
                </a:solidFill>
              </a:rPr>
              <a:t> </a:t>
            </a:r>
            <a:r>
              <a:rPr lang="he-IL" b="1" dirty="0" smtClean="0">
                <a:solidFill>
                  <a:srgbClr val="FFCCCC"/>
                </a:solidFill>
              </a:rPr>
              <a:t>المشاركة،</a:t>
            </a:r>
            <a:r>
              <a:rPr lang="en-US" b="1" dirty="0" smtClean="0">
                <a:solidFill>
                  <a:srgbClr val="FFCCCC"/>
                </a:solidFill>
              </a:rPr>
              <a:t> </a:t>
            </a:r>
            <a:r>
              <a:rPr lang="he-IL" b="1" dirty="0" smtClean="0">
                <a:solidFill>
                  <a:srgbClr val="FFCCCC"/>
                </a:solidFill>
              </a:rPr>
              <a:t>المساعدة المتبادلة والتضامن </a:t>
            </a:r>
          </a:p>
          <a:p>
            <a:r>
              <a:rPr lang="he-IL" b="1" dirty="0" smtClean="0">
                <a:solidFill>
                  <a:srgbClr val="FFCCCC"/>
                </a:solidFill>
              </a:rPr>
              <a:t>                                  مع باقي اطفال البستان.</a:t>
            </a:r>
          </a:p>
          <a:p>
            <a:r>
              <a:rPr lang="he-IL" b="1" dirty="0" smtClean="0">
                <a:solidFill>
                  <a:srgbClr val="FFCCCC"/>
                </a:solidFill>
              </a:rPr>
              <a:t>                                     دعوة لتفاعلات اجتماعية من خلال تذويت وتحسين معايير للسلوكيات المقبولة </a:t>
            </a:r>
          </a:p>
          <a:p>
            <a:pPr>
              <a:buFont typeface="Arial" pitchFamily="34" charset="0"/>
              <a:buChar char="•"/>
            </a:pPr>
            <a:r>
              <a:rPr lang="he-IL" b="1" dirty="0" smtClean="0">
                <a:solidFill>
                  <a:srgbClr val="FFCCCC"/>
                </a:solidFill>
              </a:rPr>
              <a:t>                                       - تشجيع الصداقات بين الاطفال من خلفيات ثقافية اجتماعية ومتنوعة</a:t>
            </a:r>
          </a:p>
          <a:p>
            <a:r>
              <a:rPr lang="he-IL" b="1" dirty="0" smtClean="0">
                <a:solidFill>
                  <a:srgbClr val="FFCCCC"/>
                </a:solidFill>
              </a:rPr>
              <a:t>                                          - تشجيع الطالب المنزوي على المشاركة والتفاعل.</a:t>
            </a:r>
            <a:r>
              <a:rPr lang="en-US" b="1" dirty="0" smtClean="0">
                <a:solidFill>
                  <a:srgbClr val="FFCCCC"/>
                </a:solidFill>
              </a:rPr>
              <a:t> </a:t>
            </a:r>
            <a:endParaRPr lang="he-IL" b="1" dirty="0" smtClean="0">
              <a:solidFill>
                <a:srgbClr val="FFCCCC"/>
              </a:solidFill>
            </a:endParaRPr>
          </a:p>
          <a:p>
            <a:r>
              <a:rPr lang="he-IL" b="1" dirty="0" smtClean="0">
                <a:solidFill>
                  <a:srgbClr val="FFCCCC"/>
                </a:solidFill>
              </a:rPr>
              <a:t>                                      - دعوة لمحادثات بين الاطفال انفسهم وبين الاطفال والمربية وتطوير النمو</a:t>
            </a:r>
          </a:p>
          <a:p>
            <a:r>
              <a:rPr lang="he-IL" b="1" dirty="0" smtClean="0">
                <a:solidFill>
                  <a:srgbClr val="FFCCCC"/>
                </a:solidFill>
              </a:rPr>
              <a:t>                                                        اللغوي . </a:t>
            </a:r>
          </a:p>
          <a:p>
            <a:r>
              <a:rPr lang="he-IL" b="1" dirty="0" smtClean="0">
                <a:solidFill>
                  <a:srgbClr val="FFCCCC"/>
                </a:solidFill>
              </a:rPr>
              <a:t>                                                        تطوير القدرة على طرح الاسئلة،</a:t>
            </a:r>
            <a:r>
              <a:rPr lang="en-US" b="1" dirty="0" smtClean="0">
                <a:solidFill>
                  <a:srgbClr val="FFCCCC"/>
                </a:solidFill>
              </a:rPr>
              <a:t> </a:t>
            </a:r>
            <a:r>
              <a:rPr lang="he-IL" b="1" dirty="0" smtClean="0">
                <a:solidFill>
                  <a:srgbClr val="FFCCCC"/>
                </a:solidFill>
              </a:rPr>
              <a:t>حل المشاكل،</a:t>
            </a:r>
            <a:r>
              <a:rPr lang="en-US" b="1" dirty="0" smtClean="0">
                <a:solidFill>
                  <a:srgbClr val="FFCCCC"/>
                </a:solidFill>
              </a:rPr>
              <a:t> </a:t>
            </a:r>
            <a:r>
              <a:rPr lang="he-IL" b="1" dirty="0" smtClean="0">
                <a:solidFill>
                  <a:srgbClr val="FFCCCC"/>
                </a:solidFill>
              </a:rPr>
              <a:t>ومهام مشتركة.</a:t>
            </a:r>
            <a:r>
              <a:rPr lang="en-US" b="1" dirty="0" smtClean="0">
                <a:solidFill>
                  <a:srgbClr val="FFCCCC"/>
                </a:solidFill>
              </a:rPr>
              <a:t> </a:t>
            </a:r>
            <a:endParaRPr lang="he-IL" b="1" dirty="0" smtClean="0">
              <a:solidFill>
                <a:srgbClr val="FFCCCC"/>
              </a:solidFill>
            </a:endParaRPr>
          </a:p>
          <a:p>
            <a:r>
              <a:rPr lang="he-IL" b="1" dirty="0" smtClean="0">
                <a:solidFill>
                  <a:srgbClr val="FFCCCC"/>
                </a:solidFill>
              </a:rPr>
              <a:t>                                     - العمل على تحقيق انجازات اعلى .</a:t>
            </a:r>
          </a:p>
          <a:p>
            <a:pPr>
              <a:buFont typeface="Arial" pitchFamily="34" charset="0"/>
              <a:buChar char="•"/>
            </a:pPr>
            <a:r>
              <a:rPr lang="he-IL" b="1" dirty="0" smtClean="0">
                <a:solidFill>
                  <a:srgbClr val="FFCCCC"/>
                </a:solidFill>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descr="8.gif"/>
          <p:cNvPicPr>
            <a:picLocks noChangeAspect="1"/>
          </p:cNvPicPr>
          <p:nvPr/>
        </p:nvPicPr>
        <p:blipFill>
          <a:blip r:embed="rId2" cstate="print"/>
          <a:stretch>
            <a:fillRect/>
          </a:stretch>
        </p:blipFill>
        <p:spPr>
          <a:xfrm>
            <a:off x="0" y="0"/>
            <a:ext cx="9144000" cy="6895124"/>
          </a:xfrm>
          <a:prstGeom prst="rect">
            <a:avLst/>
          </a:prstGeom>
        </p:spPr>
      </p:pic>
      <p:sp>
        <p:nvSpPr>
          <p:cNvPr id="3" name="מלבן 2"/>
          <p:cNvSpPr/>
          <p:nvPr/>
        </p:nvSpPr>
        <p:spPr>
          <a:xfrm>
            <a:off x="251520" y="764704"/>
            <a:ext cx="7704856" cy="1323439"/>
          </a:xfrm>
          <a:prstGeom prst="rect">
            <a:avLst/>
          </a:prstGeom>
        </p:spPr>
        <p:txBody>
          <a:bodyPr wrap="square">
            <a:spAutoFit/>
          </a:bodyPr>
          <a:lstStyle/>
          <a:p>
            <a:endParaRPr lang="he-IL" sz="4000" b="1" dirty="0">
              <a:solidFill>
                <a:srgbClr val="FFCCCC"/>
              </a:solidFill>
              <a:effectLst>
                <a:glow rad="228600">
                  <a:schemeClr val="accent1">
                    <a:satMod val="175000"/>
                    <a:alpha val="40000"/>
                  </a:schemeClr>
                </a:glow>
              </a:effectLst>
              <a:latin typeface="Calibri" pitchFamily="34" charset="0"/>
              <a:cs typeface="Arial" pitchFamily="34" charset="0"/>
            </a:endParaRPr>
          </a:p>
          <a:p>
            <a:endParaRPr lang="he-IL" sz="4000" dirty="0">
              <a:effectLst>
                <a:glow rad="228600">
                  <a:schemeClr val="accent1">
                    <a:satMod val="175000"/>
                    <a:alpha val="40000"/>
                  </a:schemeClr>
                </a:glow>
              </a:effectLst>
            </a:endParaRPr>
          </a:p>
        </p:txBody>
      </p:sp>
      <p:sp>
        <p:nvSpPr>
          <p:cNvPr id="5" name="TextBox 4"/>
          <p:cNvSpPr txBox="1"/>
          <p:nvPr/>
        </p:nvSpPr>
        <p:spPr>
          <a:xfrm>
            <a:off x="251520" y="332656"/>
            <a:ext cx="8712968" cy="2585323"/>
          </a:xfrm>
          <a:prstGeom prst="rect">
            <a:avLst/>
          </a:prstGeom>
          <a:noFill/>
        </p:spPr>
        <p:txBody>
          <a:bodyPr wrap="square" rtlCol="1">
            <a:spAutoFit/>
          </a:bodyPr>
          <a:lstStyle/>
          <a:p>
            <a:pPr>
              <a:buBlip>
                <a:blip r:embed="rId3"/>
              </a:buBlip>
            </a:pPr>
            <a:r>
              <a:rPr lang="he-IL" b="1" dirty="0" smtClean="0">
                <a:solidFill>
                  <a:srgbClr val="FFCCCC"/>
                </a:solidFill>
              </a:rPr>
              <a:t> </a:t>
            </a:r>
            <a:r>
              <a:rPr lang="he-IL" b="1" dirty="0" smtClean="0">
                <a:solidFill>
                  <a:srgbClr val="FFCCCC"/>
                </a:solidFill>
                <a:effectLst>
                  <a:glow rad="228600">
                    <a:schemeClr val="accent2">
                      <a:satMod val="175000"/>
                      <a:alpha val="40000"/>
                    </a:schemeClr>
                  </a:glow>
                </a:effectLst>
              </a:rPr>
              <a:t>للمربية: </a:t>
            </a:r>
          </a:p>
          <a:p>
            <a:r>
              <a:rPr lang="he-IL" b="1" dirty="0" smtClean="0">
                <a:solidFill>
                  <a:srgbClr val="FFCCCC"/>
                </a:solidFill>
              </a:rPr>
              <a:t>تخطيط مضامين وطرق عمل الاطفال وملاءمتها لاطفال المجموعة بشكل خاص .</a:t>
            </a:r>
          </a:p>
          <a:p>
            <a:pPr>
              <a:buFontTx/>
              <a:buChar char="-"/>
            </a:pPr>
            <a:r>
              <a:rPr lang="he-IL" b="1" dirty="0" smtClean="0">
                <a:solidFill>
                  <a:srgbClr val="FFCCCC"/>
                </a:solidFill>
              </a:rPr>
              <a:t>مساهمة في خلق الاجواء السليمة في البستان، يتيح العمل في المجموعات الصغيرة للمربية الاستماع لكل طفل في المجموعة، تشجيع المشاركة الفعّالة للاطفال والمساهمة في تحسين العلاقات الاجتماعية بين اطفال المجموعة.</a:t>
            </a:r>
          </a:p>
          <a:p>
            <a:pPr>
              <a:buFontTx/>
              <a:buChar char="-"/>
            </a:pPr>
            <a:r>
              <a:rPr lang="he-IL" b="1" dirty="0" smtClean="0">
                <a:solidFill>
                  <a:srgbClr val="FFCCCC"/>
                </a:solidFill>
              </a:rPr>
              <a:t> الت</a:t>
            </a:r>
            <a:r>
              <a:rPr lang="en-US" b="1" dirty="0" smtClean="0">
                <a:solidFill>
                  <a:srgbClr val="FFCCCC"/>
                </a:solidFill>
              </a:rPr>
              <a:t>أ</a:t>
            </a:r>
            <a:r>
              <a:rPr lang="he-IL" b="1" dirty="0" smtClean="0">
                <a:solidFill>
                  <a:srgbClr val="FFCCCC"/>
                </a:solidFill>
              </a:rPr>
              <a:t>مل والمراقبة والتعرف على الاطفال المختلفين،</a:t>
            </a:r>
            <a:r>
              <a:rPr lang="en-US" b="1" dirty="0" smtClean="0">
                <a:solidFill>
                  <a:srgbClr val="FFCCCC"/>
                </a:solidFill>
              </a:rPr>
              <a:t> </a:t>
            </a:r>
            <a:r>
              <a:rPr lang="he-IL" b="1" dirty="0" smtClean="0">
                <a:solidFill>
                  <a:srgbClr val="FFCCCC"/>
                </a:solidFill>
              </a:rPr>
              <a:t>كشف الفروقات الفردية بينهم وملاءمة المهام لهم.</a:t>
            </a:r>
            <a:r>
              <a:rPr lang="en-US" b="1" dirty="0" smtClean="0">
                <a:solidFill>
                  <a:srgbClr val="FFCCCC"/>
                </a:solidFill>
              </a:rPr>
              <a:t> </a:t>
            </a:r>
            <a:endParaRPr lang="he-IL" b="1" dirty="0" smtClean="0">
              <a:solidFill>
                <a:srgbClr val="FFCCCC"/>
              </a:solidFill>
            </a:endParaRPr>
          </a:p>
          <a:p>
            <a:pPr>
              <a:buFontTx/>
              <a:buChar char="-"/>
            </a:pPr>
            <a:r>
              <a:rPr lang="he-IL" b="1" dirty="0" smtClean="0">
                <a:solidFill>
                  <a:srgbClr val="FFCCCC"/>
                </a:solidFill>
              </a:rPr>
              <a:t> اهتمام شخصي،</a:t>
            </a:r>
            <a:r>
              <a:rPr lang="en-US" b="1" dirty="0" smtClean="0">
                <a:solidFill>
                  <a:srgbClr val="FFCCCC"/>
                </a:solidFill>
              </a:rPr>
              <a:t> </a:t>
            </a:r>
            <a:r>
              <a:rPr lang="he-IL" b="1" dirty="0" smtClean="0">
                <a:solidFill>
                  <a:srgbClr val="FFCCCC"/>
                </a:solidFill>
              </a:rPr>
              <a:t>توجيه، وتعليم كل طفل في المجموعة. </a:t>
            </a:r>
          </a:p>
          <a:p>
            <a:pPr>
              <a:buFontTx/>
              <a:buChar char="-"/>
            </a:pPr>
            <a:r>
              <a:rPr lang="he-IL" b="1" dirty="0" smtClean="0">
                <a:solidFill>
                  <a:srgbClr val="FFCCCC"/>
                </a:solidFill>
              </a:rPr>
              <a:t> التعليم وفقا لاهداف برنامج النواة ومتابعة تقدم كل طفل. </a:t>
            </a:r>
          </a:p>
          <a:p>
            <a:pPr>
              <a:buFontTx/>
              <a:buChar char="-"/>
            </a:pPr>
            <a:r>
              <a:rPr lang="he-IL" b="1" dirty="0" smtClean="0">
                <a:solidFill>
                  <a:srgbClr val="FFCCCC"/>
                </a:solidFill>
              </a:rPr>
              <a:t> تقوية الطاقة للعطاء ولتعزيز التقييم الذاتي والمهني عند المربية،</a:t>
            </a:r>
            <a:r>
              <a:rPr lang="en-US" b="1" dirty="0" smtClean="0">
                <a:solidFill>
                  <a:srgbClr val="FFCCCC"/>
                </a:solidFill>
              </a:rPr>
              <a:t> </a:t>
            </a:r>
            <a:r>
              <a:rPr lang="he-IL" b="1" dirty="0" smtClean="0">
                <a:solidFill>
                  <a:srgbClr val="FFCCCC"/>
                </a:solidFill>
              </a:rPr>
              <a:t>بعينها وب</a:t>
            </a:r>
            <a:r>
              <a:rPr lang="en-US" b="1" dirty="0" smtClean="0">
                <a:solidFill>
                  <a:srgbClr val="FFCCCC"/>
                </a:solidFill>
              </a:rPr>
              <a:t>أ</a:t>
            </a:r>
            <a:r>
              <a:rPr lang="he-IL" b="1" dirty="0" smtClean="0">
                <a:solidFill>
                  <a:srgbClr val="FFCCCC"/>
                </a:solidFill>
              </a:rPr>
              <a:t>عين الشركاء في العمل التربوي.</a:t>
            </a:r>
          </a:p>
          <a:p>
            <a:endParaRPr lang="he-IL" b="1" dirty="0" smtClean="0">
              <a:solidFill>
                <a:srgbClr val="FFCCCC"/>
              </a:solidFill>
            </a:endParaRPr>
          </a:p>
        </p:txBody>
      </p:sp>
      <p:sp>
        <p:nvSpPr>
          <p:cNvPr id="6" name="TextBox 5"/>
          <p:cNvSpPr txBox="1"/>
          <p:nvPr/>
        </p:nvSpPr>
        <p:spPr>
          <a:xfrm>
            <a:off x="611560" y="2564904"/>
            <a:ext cx="7272808" cy="2308324"/>
          </a:xfrm>
          <a:prstGeom prst="rect">
            <a:avLst/>
          </a:prstGeom>
          <a:noFill/>
        </p:spPr>
        <p:txBody>
          <a:bodyPr wrap="square" rtlCol="1">
            <a:spAutoFit/>
          </a:bodyPr>
          <a:lstStyle/>
          <a:p>
            <a:endParaRPr lang="he-IL" dirty="0" smtClean="0"/>
          </a:p>
          <a:p>
            <a:r>
              <a:rPr lang="he-IL" b="1" dirty="0" smtClean="0">
                <a:solidFill>
                  <a:srgbClr val="FFCCCC"/>
                </a:solidFill>
              </a:rPr>
              <a:t>*** يمكن تخطيط العمل لمجموعات صغيرة بطرق مختلفة،</a:t>
            </a:r>
            <a:r>
              <a:rPr lang="en-US" b="1" dirty="0" smtClean="0">
                <a:solidFill>
                  <a:srgbClr val="FFCCCC"/>
                </a:solidFill>
              </a:rPr>
              <a:t> </a:t>
            </a:r>
            <a:r>
              <a:rPr lang="he-IL" b="1" dirty="0" smtClean="0">
                <a:solidFill>
                  <a:srgbClr val="FFCCCC"/>
                </a:solidFill>
              </a:rPr>
              <a:t>من المهم معرفة انه لا توجد طريقة واحدة موحدة للعمل.</a:t>
            </a:r>
          </a:p>
          <a:p>
            <a:r>
              <a:rPr lang="he-IL" b="1" dirty="0" smtClean="0">
                <a:solidFill>
                  <a:srgbClr val="FFCCCC"/>
                </a:solidFill>
              </a:rPr>
              <a:t>في اختيار طرق العمل من المهم الاخذ بعين الاعتبار مميزات الاطفال:</a:t>
            </a:r>
            <a:r>
              <a:rPr lang="en-US" b="1" dirty="0" smtClean="0">
                <a:solidFill>
                  <a:srgbClr val="FFCCCC"/>
                </a:solidFill>
              </a:rPr>
              <a:t> </a:t>
            </a:r>
            <a:endParaRPr lang="he-IL" b="1" dirty="0" smtClean="0">
              <a:solidFill>
                <a:srgbClr val="FFCCCC"/>
              </a:solidFill>
            </a:endParaRPr>
          </a:p>
          <a:p>
            <a:r>
              <a:rPr lang="he-IL" b="1" dirty="0" smtClean="0">
                <a:solidFill>
                  <a:srgbClr val="FFCCCC"/>
                </a:solidFill>
              </a:rPr>
              <a:t>وتيرة التعلم الذاتي،</a:t>
            </a:r>
            <a:r>
              <a:rPr lang="en-US" b="1" dirty="0" smtClean="0">
                <a:solidFill>
                  <a:srgbClr val="FFCCCC"/>
                </a:solidFill>
              </a:rPr>
              <a:t> </a:t>
            </a:r>
            <a:r>
              <a:rPr lang="he-IL" b="1" dirty="0" smtClean="0">
                <a:solidFill>
                  <a:srgbClr val="FFCCCC"/>
                </a:solidFill>
              </a:rPr>
              <a:t>القدرات،</a:t>
            </a:r>
            <a:r>
              <a:rPr lang="en-US" b="1" dirty="0" smtClean="0">
                <a:solidFill>
                  <a:srgbClr val="FFCCCC"/>
                </a:solidFill>
              </a:rPr>
              <a:t> </a:t>
            </a:r>
            <a:r>
              <a:rPr lang="he-IL" b="1" dirty="0" smtClean="0">
                <a:solidFill>
                  <a:srgbClr val="FFCCCC"/>
                </a:solidFill>
              </a:rPr>
              <a:t>اسلوب التعلم،</a:t>
            </a:r>
            <a:r>
              <a:rPr lang="en-US" b="1" dirty="0" smtClean="0">
                <a:solidFill>
                  <a:srgbClr val="FFCCCC"/>
                </a:solidFill>
              </a:rPr>
              <a:t> </a:t>
            </a:r>
            <a:r>
              <a:rPr lang="he-IL" b="1" dirty="0" smtClean="0">
                <a:solidFill>
                  <a:srgbClr val="FFCCCC"/>
                </a:solidFill>
              </a:rPr>
              <a:t>الدافعية للتعلم،</a:t>
            </a:r>
            <a:r>
              <a:rPr lang="en-US" b="1" dirty="0" smtClean="0">
                <a:solidFill>
                  <a:srgbClr val="FFCCCC"/>
                </a:solidFill>
              </a:rPr>
              <a:t> </a:t>
            </a:r>
            <a:r>
              <a:rPr lang="he-IL" b="1" dirty="0" smtClean="0">
                <a:solidFill>
                  <a:srgbClr val="FFCCCC"/>
                </a:solidFill>
              </a:rPr>
              <a:t>التفضيلات،</a:t>
            </a:r>
            <a:r>
              <a:rPr lang="en-US" b="1" dirty="0" smtClean="0">
                <a:solidFill>
                  <a:srgbClr val="FFCCCC"/>
                </a:solidFill>
              </a:rPr>
              <a:t> </a:t>
            </a:r>
            <a:r>
              <a:rPr lang="he-IL" b="1" dirty="0" smtClean="0">
                <a:solidFill>
                  <a:srgbClr val="FFCCCC"/>
                </a:solidFill>
              </a:rPr>
              <a:t>مجالات لاهتماماتهم المشتركة.</a:t>
            </a:r>
            <a:r>
              <a:rPr lang="en-US" b="1" dirty="0" smtClean="0">
                <a:solidFill>
                  <a:srgbClr val="FFCCCC"/>
                </a:solidFill>
              </a:rPr>
              <a:t> </a:t>
            </a:r>
            <a:r>
              <a:rPr lang="he-IL" b="1" dirty="0" smtClean="0">
                <a:solidFill>
                  <a:srgbClr val="FFCCCC"/>
                </a:solidFill>
              </a:rPr>
              <a:t> واهداف التطورات والتعلم المبغي تحسينها.</a:t>
            </a:r>
          </a:p>
          <a:p>
            <a:r>
              <a:rPr lang="he-IL" b="1" dirty="0" smtClean="0">
                <a:solidFill>
                  <a:srgbClr val="FFCCCC"/>
                </a:solidFill>
              </a:rPr>
              <a:t>                        وكذلك خصائص البستان:</a:t>
            </a:r>
            <a:r>
              <a:rPr lang="en-US" b="1" dirty="0" smtClean="0">
                <a:solidFill>
                  <a:srgbClr val="FFCCCC"/>
                </a:solidFill>
              </a:rPr>
              <a:t> </a:t>
            </a:r>
            <a:endParaRPr lang="he-IL" b="1" dirty="0" smtClean="0">
              <a:solidFill>
                <a:srgbClr val="FFCCCC"/>
              </a:solidFill>
            </a:endParaRPr>
          </a:p>
          <a:p>
            <a:r>
              <a:rPr lang="he-IL" b="1" dirty="0" smtClean="0">
                <a:solidFill>
                  <a:srgbClr val="FFCCCC"/>
                </a:solidFill>
              </a:rPr>
              <a:t>                                 </a:t>
            </a:r>
            <a:endParaRPr lang="he-IL" b="1" dirty="0">
              <a:solidFill>
                <a:srgbClr val="FFCCCC"/>
              </a:solidFill>
            </a:endParaRPr>
          </a:p>
        </p:txBody>
      </p:sp>
      <p:sp>
        <p:nvSpPr>
          <p:cNvPr id="7" name="TextBox 6"/>
          <p:cNvSpPr txBox="1"/>
          <p:nvPr/>
        </p:nvSpPr>
        <p:spPr>
          <a:xfrm>
            <a:off x="251520" y="4509120"/>
            <a:ext cx="5688632" cy="1477328"/>
          </a:xfrm>
          <a:prstGeom prst="rect">
            <a:avLst/>
          </a:prstGeom>
          <a:noFill/>
        </p:spPr>
        <p:txBody>
          <a:bodyPr wrap="square" rtlCol="1">
            <a:spAutoFit/>
          </a:bodyPr>
          <a:lstStyle/>
          <a:p>
            <a:r>
              <a:rPr lang="he-IL" b="1" dirty="0" smtClean="0">
                <a:solidFill>
                  <a:srgbClr val="FFCCCC"/>
                </a:solidFill>
              </a:rPr>
              <a:t>عدد الاطفال،</a:t>
            </a:r>
            <a:r>
              <a:rPr lang="en-US" b="1" dirty="0" smtClean="0">
                <a:solidFill>
                  <a:srgbClr val="FFCCCC"/>
                </a:solidFill>
              </a:rPr>
              <a:t> </a:t>
            </a:r>
            <a:r>
              <a:rPr lang="he-IL" b="1" dirty="0" smtClean="0">
                <a:solidFill>
                  <a:srgbClr val="FFCCCC"/>
                </a:solidFill>
              </a:rPr>
              <a:t>ساعات العمل،مميزات طاقم البستان والطاقم المهني الاخر الداعم لاطفال معينين.</a:t>
            </a:r>
            <a:r>
              <a:rPr lang="en-US" b="1" dirty="0" smtClean="0">
                <a:solidFill>
                  <a:srgbClr val="FFCCCC"/>
                </a:solidFill>
              </a:rPr>
              <a:t> </a:t>
            </a:r>
            <a:endParaRPr lang="he-IL" b="1" dirty="0" smtClean="0">
              <a:solidFill>
                <a:srgbClr val="FFCCCC"/>
              </a:solidFill>
            </a:endParaRPr>
          </a:p>
          <a:p>
            <a:r>
              <a:rPr lang="he-IL" b="1" dirty="0" smtClean="0">
                <a:solidFill>
                  <a:srgbClr val="FFCCCC"/>
                </a:solidFill>
              </a:rPr>
              <a:t>من المفضل التفكير بايجابيات المجموعة الغير متجانسة والمجموعة المتجانسة،</a:t>
            </a:r>
            <a:r>
              <a:rPr lang="en-US" b="1" dirty="0" smtClean="0">
                <a:solidFill>
                  <a:srgbClr val="FFCCCC"/>
                </a:solidFill>
              </a:rPr>
              <a:t> </a:t>
            </a:r>
            <a:r>
              <a:rPr lang="he-IL" b="1" dirty="0" smtClean="0">
                <a:solidFill>
                  <a:srgbClr val="FFCCCC"/>
                </a:solidFill>
              </a:rPr>
              <a:t>من المفضل الاخذ بعين الاعتبار بيئات النشاطات والمساعدين </a:t>
            </a:r>
          </a:p>
          <a:p>
            <a:r>
              <a:rPr lang="he-IL" b="1" dirty="0" smtClean="0">
                <a:solidFill>
                  <a:srgbClr val="FFCCCC"/>
                </a:solidFill>
              </a:rPr>
              <a:t>            المطلوبين لتطور الطفل في المجموعة الصغرى.</a:t>
            </a:r>
            <a:endParaRPr lang="he-IL" b="1" dirty="0">
              <a:solidFill>
                <a:srgbClr val="FFCCCC"/>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2457</Words>
  <Application>Microsoft Office PowerPoint</Application>
  <PresentationFormat>‫הצגה על המסך (4:3)</PresentationFormat>
  <Paragraphs>178</Paragraphs>
  <Slides>17</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17</vt:i4>
      </vt:variant>
    </vt:vector>
  </HeadingPairs>
  <TitlesOfParts>
    <vt:vector size="18" baseType="lpstr">
      <vt:lpstr>ערכת נושא Office</vt:lpstr>
      <vt:lpstr>שקופית 1</vt:lpstr>
      <vt:lpstr>שקופית 2</vt:lpstr>
      <vt:lpstr>שקופית 3</vt:lpstr>
      <vt:lpstr>שקופית 4</vt:lpstr>
      <vt:lpstr>שקופית 5</vt:lpstr>
      <vt:lpstr>שקופית 6</vt:lpstr>
      <vt:lpstr>שקופית 7</vt:lpstr>
      <vt:lpstr>שקופית 8</vt:lpstr>
      <vt:lpstr>שקופית 9</vt:lpstr>
      <vt:lpstr>שקופית 10</vt:lpstr>
      <vt:lpstr>שקופית 11</vt:lpstr>
      <vt:lpstr>שקופית 12</vt:lpstr>
      <vt:lpstr>שקופית 13</vt:lpstr>
      <vt:lpstr>שקופית 14</vt:lpstr>
      <vt:lpstr>שקופית 15</vt:lpstr>
      <vt:lpstr>שקופית 16</vt:lpstr>
      <vt:lpstr>שקופית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abraheem</dc:creator>
  <cp:lastModifiedBy>nehad</cp:lastModifiedBy>
  <cp:revision>20</cp:revision>
  <dcterms:created xsi:type="dcterms:W3CDTF">2013-01-08T05:33:21Z</dcterms:created>
  <dcterms:modified xsi:type="dcterms:W3CDTF">2013-02-17T17:57:39Z</dcterms:modified>
</cp:coreProperties>
</file>