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76" r:id="rId3"/>
    <p:sldId id="277" r:id="rId4"/>
    <p:sldId id="281" r:id="rId5"/>
    <p:sldId id="278" r:id="rId6"/>
    <p:sldId id="282" r:id="rId7"/>
    <p:sldId id="283" r:id="rId8"/>
    <p:sldId id="284" r:id="rId9"/>
    <p:sldId id="294" r:id="rId10"/>
    <p:sldId id="285" r:id="rId11"/>
    <p:sldId id="287" r:id="rId12"/>
    <p:sldId id="291" r:id="rId13"/>
    <p:sldId id="279" r:id="rId14"/>
    <p:sldId id="301" r:id="rId15"/>
    <p:sldId id="300" r:id="rId16"/>
    <p:sldId id="299" r:id="rId17"/>
    <p:sldId id="303" r:id="rId18"/>
    <p:sldId id="29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0D49F-D116-4387-AB4C-400E3935EE1B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9CD8E-ADB0-4E66-A6FC-5CF93F0ACA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6935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DF79-C498-4C90-8792-E949FEB51B1B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7A12-4965-44B0-9FC9-D786A278A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DF79-C498-4C90-8792-E949FEB51B1B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7A12-4965-44B0-9FC9-D786A278A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DF79-C498-4C90-8792-E949FEB51B1B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7A12-4965-44B0-9FC9-D786A278A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DF79-C498-4C90-8792-E949FEB51B1B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7A12-4965-44B0-9FC9-D786A278A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DF79-C498-4C90-8792-E949FEB51B1B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7A12-4965-44B0-9FC9-D786A278A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DF79-C498-4C90-8792-E949FEB51B1B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7A12-4965-44B0-9FC9-D786A278A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DF79-C498-4C90-8792-E949FEB51B1B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7A12-4965-44B0-9FC9-D786A278A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DF79-C498-4C90-8792-E949FEB51B1B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7A12-4965-44B0-9FC9-D786A278A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DF79-C498-4C90-8792-E949FEB51B1B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7A12-4965-44B0-9FC9-D786A278A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DF79-C498-4C90-8792-E949FEB51B1B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7A12-4965-44B0-9FC9-D786A278A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DF79-C498-4C90-8792-E949FEB51B1B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7A12-4965-44B0-9FC9-D786A278A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BDF79-C498-4C90-8792-E949FEB51B1B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07A12-4965-44B0-9FC9-D786A278AD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http://t1.gstatic.com/images?q=tbn:ANd9GcS56yoRGYAhho-CB2UuuvHJCtFmU0QJ3RxXuQ2oWXCiZk_Vpsre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914400" y="609600"/>
            <a:ext cx="7543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228528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Times New Roman" pitchFamily="18" charset="0"/>
              </a:rPr>
              <a:t>*</a:t>
            </a:r>
            <a:r>
              <a:rPr kumimoji="0" lang="ar-SA" sz="2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Times New Roman" pitchFamily="18" charset="0"/>
                <a:cs typeface="Times New Roman" pitchFamily="18" charset="0"/>
              </a:rPr>
              <a:t> أهداف تعليمة لفهم المسموع</a:t>
            </a: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تطوير قدرات الطالب في اللغة العربية الصحيحة في مهارات فهم المسموع.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تمييز أصوات الانفعالات المختلفة كالغضب والتعجب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الإصغاء لكلام الآخرين واحترام آرائهم وتنفيذ إرشادات مسموعة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إعادة ما يسمع بلغته الخاصة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التفاعل مع ما يسمع من أغان أو خطاب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اتخاذ موقف مما يسمعه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أن يميز معاني الكلمات أثناء الإصغاء للكلام .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81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dirty="0"/>
              <a:t>قالت سلمى: توجد في مدرستنا حديقة واسعة. في </a:t>
            </a:r>
            <a:r>
              <a:rPr lang="ar-SA" dirty="0" smtClean="0"/>
              <a:t>حديقة المدرسة </a:t>
            </a:r>
            <a:r>
              <a:rPr lang="ar-SA" dirty="0"/>
              <a:t>أشجار مثمرة وأزهار جميلة </a:t>
            </a:r>
            <a:r>
              <a:rPr lang="en-US" dirty="0"/>
              <a:t/>
            </a:r>
            <a:br>
              <a:rPr lang="en-US" dirty="0"/>
            </a:br>
            <a:r>
              <a:rPr lang="ar-SA" dirty="0"/>
              <a:t>الالوان وكذلك نزرع فيها الخضار.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3848100" y="347990"/>
            <a:ext cx="2057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فهم مسموع</a:t>
            </a:r>
            <a:endParaRPr lang="he-IL" sz="2800" b="1" dirty="0"/>
          </a:p>
        </p:txBody>
      </p:sp>
    </p:spTree>
    <p:extLst>
      <p:ext uri="{BB962C8B-B14F-4D97-AF65-F5344CB8AC3E}">
        <p14:creationId xmlns="" xmlns:p14="http://schemas.microsoft.com/office/powerpoint/2010/main" val="410376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04800" y="2741711"/>
            <a:ext cx="26321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866775" algn="l"/>
              </a:tabLst>
            </a:pPr>
            <a:r>
              <a:rPr kumimoji="0" lang="ar-S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46959" y="408971"/>
            <a:ext cx="661912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09575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ضع × في مربع الاجابة  الملائمة: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العنوان الملائم جدا لهذة القطعة هو:</a:t>
            </a: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9575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  المدرسة                     زرع الخضار           حديقة المدرسة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1483691"/>
            <a:ext cx="457200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7237479" y="1483691"/>
            <a:ext cx="457200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2438400" y="1505130"/>
            <a:ext cx="457200" cy="457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066800" y="2218491"/>
            <a:ext cx="67585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98475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تحدثت سلْمى عن: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98475" algn="l"/>
              </a:tabLst>
            </a:pPr>
            <a:r>
              <a:rPr kumimoji="0" lang="ar-S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</a:rPr>
              <a:t>   الاشجار المثمرة          حديقة المدرسة           الازهار الجميلة.</a:t>
            </a:r>
            <a:endParaRPr kumimoji="0" lang="ar-S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295400" y="3733800"/>
            <a:ext cx="6555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SA" sz="2000" dirty="0" smtClean="0"/>
              <a:t>ما اسم الشخصية التي ذكرت في القصة؟؟؟</a:t>
            </a:r>
          </a:p>
          <a:p>
            <a:pPr lvl="0" algn="r" rtl="1"/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296031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20626638">
            <a:off x="192442" y="2195744"/>
            <a:ext cx="87591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فعاليات تطلب فهم مسموع لدى الطلاب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5780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://t1.gstatic.com/images?q=tbn:ANd9GcRxyGX157jtqYlZh2I14bVwB5BeYCEZvgRTvFxH34EydV6HG6ni72it605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676400" y="304800"/>
            <a:ext cx="64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3600" b="1" dirty="0"/>
              <a:t>حَيْفا</a:t>
            </a:r>
            <a:endParaRPr lang="en-US" sz="3600" dirty="0"/>
          </a:p>
          <a:p>
            <a:pPr algn="r" rtl="1"/>
            <a:r>
              <a:rPr lang="ar-SA" sz="3600" dirty="0"/>
              <a:t>ذَهَـب جَمال إلى حَيْفا.</a:t>
            </a:r>
            <a:endParaRPr lang="en-US" sz="3600" dirty="0"/>
          </a:p>
          <a:p>
            <a:pPr algn="r" rtl="1"/>
            <a:r>
              <a:rPr lang="ar-SA" sz="3600" dirty="0"/>
              <a:t>في حَيْفا بَحْـر أزْرَق.</a:t>
            </a:r>
            <a:endParaRPr lang="en-US" sz="3600" dirty="0"/>
          </a:p>
          <a:p>
            <a:pPr algn="r" rtl="1"/>
            <a:r>
              <a:rPr lang="ar-SA" sz="3600" dirty="0"/>
              <a:t>صادَ جَمال سَمَكْ.</a:t>
            </a:r>
            <a:endParaRPr lang="en-US" sz="3600" dirty="0"/>
          </a:p>
          <a:p>
            <a:pPr algn="r"/>
            <a:r>
              <a:rPr lang="ar-SA" sz="3600" dirty="0"/>
              <a:t>أكَلَ جَمال سَمَك.</a:t>
            </a:r>
            <a:endParaRPr lang="he-IL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75356" y="3415278"/>
            <a:ext cx="820288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dirty="0" smtClean="0"/>
              <a:t>نجلس محموعة طلاب بشكل دائري ونقوم بقراءة القطعة على مسامعهم </a:t>
            </a:r>
            <a:endParaRPr lang="he-IL" sz="2800" dirty="0"/>
          </a:p>
        </p:txBody>
      </p:sp>
    </p:spTree>
    <p:extLst>
      <p:ext uri="{BB962C8B-B14F-4D97-AF65-F5344CB8AC3E}">
        <p14:creationId xmlns="" xmlns:p14="http://schemas.microsoft.com/office/powerpoint/2010/main" val="4034992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://t1.gstatic.com/images?q=tbn:ANd9GcRxyGX157jtqYlZh2I14bVwB5BeYCEZvgRTvFxH34EydV6HG6ni72it605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0" cy="6858000"/>
          </a:xfrm>
          <a:prstGeom prst="rect">
            <a:avLst/>
          </a:prstGeom>
          <a:noFill/>
        </p:spPr>
      </p:pic>
      <p:pic>
        <p:nvPicPr>
          <p:cNvPr id="5" name="il_fi" descr="http://lh4.ggpht.com/_FZdXOSWw0Rg/S3VqngPct6I/AAAAAAAABV4/RX-LEPIGuaI/coloring%20fish%20(5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2819400"/>
            <a:ext cx="26062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522402" y="5181599"/>
            <a:ext cx="20991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/>
            <a:r>
              <a:rPr lang="ar-SA" sz="2400" b="1" dirty="0"/>
              <a:t>مَن ذَهـَبَ إلى حَيْفا؟</a:t>
            </a:r>
            <a:endParaRPr lang="en-US" sz="2400" b="1" dirty="0"/>
          </a:p>
        </p:txBody>
      </p:sp>
    </p:spTree>
    <p:extLst>
      <p:ext uri="{BB962C8B-B14F-4D97-AF65-F5344CB8AC3E}">
        <p14:creationId xmlns="" xmlns:p14="http://schemas.microsoft.com/office/powerpoint/2010/main" val="26101060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://t1.gstatic.com/images?q=tbn:ANd9GcRxyGX157jtqYlZh2I14bVwB5BeYCEZvgRTvFxH34EydV6HG6ni72it605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0" y="-12700"/>
            <a:ext cx="9144000" cy="6858000"/>
          </a:xfrm>
          <a:prstGeom prst="rect">
            <a:avLst/>
          </a:prstGeom>
          <a:noFill/>
        </p:spPr>
      </p:pic>
      <p:pic>
        <p:nvPicPr>
          <p:cNvPr id="5" name="il_fi" descr="http://lh4.ggpht.com/_FZdXOSWw0Rg/S3VqngPct6I/AAAAAAAABV4/RX-LEPIGuaI/coloring%20fish%20(5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100" y="2209800"/>
            <a:ext cx="26062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l_fi" descr="http://lh4.ggpht.com/_FZdXOSWw0Rg/S3VqngPct6I/AAAAAAAABV4/RX-LEPIGuaI/coloring%20fish%20(5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19600"/>
            <a:ext cx="26062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l_fi" descr="http://lh4.ggpht.com/_FZdXOSWw0Rg/S3VqngPct6I/AAAAAAAABV4/RX-LEPIGuaI/coloring%20fish%20(5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52400"/>
            <a:ext cx="26062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62400" y="920234"/>
            <a:ext cx="21018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400" b="1" dirty="0"/>
              <a:t>ماذا يُوْجَد في حَيْفا؟</a:t>
            </a:r>
            <a:endParaRPr lang="he-IL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4128310" y="3044735"/>
            <a:ext cx="17700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/>
            <a:r>
              <a:rPr lang="ar-SA" sz="2400" b="1" dirty="0"/>
              <a:t>ماذا صادَ جَمال؟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1492257" y="4633436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SA" sz="2000" b="1" u="sng" dirty="0"/>
              <a:t>أكْمِل النّاقِص</a:t>
            </a:r>
            <a:endParaRPr lang="en-US" sz="2000" b="1" dirty="0"/>
          </a:p>
          <a:p>
            <a:pPr algn="r" rtl="1"/>
            <a:r>
              <a:rPr lang="ar-SA" sz="2000" b="1" dirty="0"/>
              <a:t>ذَهَـبَ _____ إلى حَيْفا.</a:t>
            </a:r>
            <a:endParaRPr lang="en-US" sz="2000" b="1" dirty="0"/>
          </a:p>
          <a:p>
            <a:pPr algn="r" rtl="1"/>
            <a:r>
              <a:rPr lang="ar-SA" sz="2000" b="1" dirty="0"/>
              <a:t>في حَيْفا _____ أزْرَق.</a:t>
            </a:r>
            <a:endParaRPr lang="en-US" sz="2000" b="1" dirty="0"/>
          </a:p>
          <a:p>
            <a:pPr algn="r" rtl="1"/>
            <a:r>
              <a:rPr lang="ar-SA" sz="2000" b="1" dirty="0"/>
              <a:t>_____ جَمال سَمَك.</a:t>
            </a:r>
            <a:endParaRPr lang="en-US" sz="2000" b="1" dirty="0"/>
          </a:p>
          <a:p>
            <a:pPr algn="r"/>
            <a:r>
              <a:rPr lang="ar-SA" sz="2000" b="1" dirty="0"/>
              <a:t>أكَلَ جَمال _____.</a:t>
            </a:r>
            <a:endParaRPr lang="he-IL" sz="2000" b="1" dirty="0"/>
          </a:p>
        </p:txBody>
      </p:sp>
    </p:spTree>
    <p:extLst>
      <p:ext uri="{BB962C8B-B14F-4D97-AF65-F5344CB8AC3E}">
        <p14:creationId xmlns="" xmlns:p14="http://schemas.microsoft.com/office/powerpoint/2010/main" val="26101060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://t1.gstatic.com/images?q=tbn:ANd9GcRxyGX157jtqYlZh2I14bVwB5BeYCEZvgRTvFxH34EydV6HG6ni72it605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895600" y="6096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SA" sz="4800" dirty="0" smtClean="0"/>
              <a:t>خ</a:t>
            </a:r>
            <a:r>
              <a:rPr lang="ar-SA" sz="4800" dirty="0"/>
              <a:t>َرج عَدْنان إلى ساحَةِ المَدْرسةِ.  </a:t>
            </a:r>
            <a:endParaRPr lang="en-US" sz="4800" dirty="0"/>
          </a:p>
          <a:p>
            <a:pPr algn="r" rtl="1"/>
            <a:r>
              <a:rPr lang="ar-SA" sz="4800" dirty="0"/>
              <a:t>وَجَدَ عَدْنان قَلَم أحْمَر.          </a:t>
            </a:r>
            <a:endParaRPr lang="en-US" sz="4800" dirty="0"/>
          </a:p>
          <a:p>
            <a:pPr algn="r" rtl="1"/>
            <a:r>
              <a:rPr lang="ar-SA" sz="4800" dirty="0"/>
              <a:t>سألَ هَـيا: قَلَمُ مَنْ هذا؟</a:t>
            </a:r>
            <a:endParaRPr lang="en-US" sz="4800" dirty="0"/>
          </a:p>
          <a:p>
            <a:pPr algn="r" rtl="1"/>
            <a:r>
              <a:rPr lang="ar-SA" sz="4800" dirty="0"/>
              <a:t>أجابَت هَـيا: هذا قَلَم سَحَر.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2662535"/>
            <a:ext cx="57556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dirty="0" smtClean="0"/>
              <a:t>*</a:t>
            </a:r>
            <a:r>
              <a:rPr lang="ar-SA" sz="2400" dirty="0" smtClean="0"/>
              <a:t>.</a:t>
            </a:r>
            <a:endParaRPr lang="he-IL" sz="24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13313" name="il_fi" descr="http://t0.gstatic.com/images?q=tbn:ANd9GcQZc_L7cRYiDu-yF4E9Ldz3F8wSoyRq2lyqgqcdXPBXo5CS5XysvQ&amp;t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24400"/>
            <a:ext cx="1304925" cy="167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60470" y="525928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01060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://t1.gstatic.com/images?q=tbn:ANd9GcRxyGX157jtqYlZh2I14bVwB5BeYCEZvgRTvFxH34EydV6HG6ni72it605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3204" y="381000"/>
            <a:ext cx="25519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dirty="0" smtClean="0"/>
              <a:t> </a:t>
            </a:r>
            <a:endParaRPr lang="he-IL" sz="2000" dirty="0"/>
          </a:p>
        </p:txBody>
      </p:sp>
      <p:sp>
        <p:nvSpPr>
          <p:cNvPr id="5" name="Rectangle 4"/>
          <p:cNvSpPr/>
          <p:nvPr/>
        </p:nvSpPr>
        <p:spPr>
          <a:xfrm>
            <a:off x="3810000" y="2514600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SA" sz="3200" b="1" u="sng" dirty="0"/>
              <a:t>أسئلة </a:t>
            </a:r>
            <a:r>
              <a:rPr lang="ar-SA" sz="3200" b="1" u="sng" dirty="0" smtClean="0"/>
              <a:t>فهم</a:t>
            </a:r>
            <a:endParaRPr lang="en-US" sz="3200" dirty="0"/>
          </a:p>
          <a:p>
            <a:pPr lvl="0" algn="r" rtl="1"/>
            <a:r>
              <a:rPr lang="ar-SA" sz="3200" dirty="0" smtClean="0"/>
              <a:t>1- مَنْ </a:t>
            </a:r>
            <a:r>
              <a:rPr lang="ar-SA" sz="3200" dirty="0"/>
              <a:t>خَرَجَ إلى ساحَة المَدْرَسَة؟</a:t>
            </a:r>
            <a:endParaRPr lang="en-US" sz="3200" dirty="0"/>
          </a:p>
          <a:p>
            <a:pPr algn="r" rtl="1"/>
            <a:r>
              <a:rPr lang="ar-SA" sz="3200" dirty="0"/>
              <a:t> </a:t>
            </a:r>
            <a:endParaRPr lang="en-US" sz="3200" dirty="0"/>
          </a:p>
          <a:p>
            <a:pPr lvl="0" algn="r" rtl="1"/>
            <a:r>
              <a:rPr lang="ar-SA" sz="3200" dirty="0" smtClean="0"/>
              <a:t>2- ماذا </a:t>
            </a:r>
            <a:r>
              <a:rPr lang="ar-SA" sz="3200" dirty="0"/>
              <a:t>وَجَدَ عَدْنان؟</a:t>
            </a:r>
            <a:endParaRPr lang="en-US" sz="3200" dirty="0"/>
          </a:p>
          <a:p>
            <a:pPr algn="r" rtl="1"/>
            <a:r>
              <a:rPr lang="ar-SA" sz="3200" dirty="0"/>
              <a:t> </a:t>
            </a:r>
            <a:endParaRPr lang="en-US" sz="3200" dirty="0"/>
          </a:p>
          <a:p>
            <a:pPr lvl="0" algn="r" rtl="1"/>
            <a:r>
              <a:rPr lang="ar-SA" sz="3200" dirty="0" smtClean="0"/>
              <a:t>3- ماذا </a:t>
            </a:r>
            <a:r>
              <a:rPr lang="ar-SA" sz="3200" dirty="0"/>
              <a:t>أجابَت هـيا؟</a:t>
            </a:r>
            <a:endParaRPr lang="en-US" sz="3200" dirty="0"/>
          </a:p>
          <a:p>
            <a:pPr algn="r" rtl="1"/>
            <a:r>
              <a:rPr lang="ar-SA" sz="3200" dirty="0"/>
              <a:t> </a:t>
            </a:r>
            <a:endParaRPr lang="en-US" sz="3200" dirty="0"/>
          </a:p>
          <a:p>
            <a:pPr algn="r" rtl="1"/>
            <a:r>
              <a:rPr lang="ar-SA" sz="3200" dirty="0"/>
              <a:t> </a:t>
            </a:r>
            <a:endParaRPr lang="en-US" sz="3200" dirty="0"/>
          </a:p>
        </p:txBody>
      </p:sp>
      <p:pic>
        <p:nvPicPr>
          <p:cNvPr id="7" name="il_fi" descr="http://t0.gstatic.com/images?q=tbn:ANd9GcQZc_L7cRYiDu-yF4E9Ldz3F8wSoyRq2lyqgqcdXPBXo5CS5XysvQ&amp;t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24400"/>
            <a:ext cx="1304925" cy="167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312305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://t1.gstatic.com/images?q=tbn:ANd9GcRxyGX157jtqYlZh2I14bVwB5BeYCEZvgRTvFxH34EydV6HG6ni72it605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70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33204" y="381000"/>
            <a:ext cx="255198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dirty="0" smtClean="0"/>
              <a:t> </a:t>
            </a:r>
            <a:endParaRPr lang="he-IL" sz="2000" dirty="0"/>
          </a:p>
        </p:txBody>
      </p:sp>
      <p:sp>
        <p:nvSpPr>
          <p:cNvPr id="5" name="Rectangle 4"/>
          <p:cNvSpPr/>
          <p:nvPr/>
        </p:nvSpPr>
        <p:spPr>
          <a:xfrm>
            <a:off x="3810000" y="25146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ar-SA" sz="3200" dirty="0"/>
              <a:t> </a:t>
            </a:r>
            <a:endParaRPr lang="en-US" sz="3200" dirty="0"/>
          </a:p>
          <a:p>
            <a:pPr algn="r" rtl="1"/>
            <a:r>
              <a:rPr lang="ar-SA" sz="3200" dirty="0"/>
              <a:t> </a:t>
            </a:r>
            <a:endParaRPr lang="en-US" sz="3200" dirty="0"/>
          </a:p>
        </p:txBody>
      </p:sp>
      <p:pic>
        <p:nvPicPr>
          <p:cNvPr id="7" name="il_fi" descr="http://t0.gstatic.com/images?q=tbn:ANd9GcQZc_L7cRYiDu-yF4E9Ldz3F8wSoyRq2lyqgqcdXPBXo5CS5XysvQ&amp;t=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724400"/>
            <a:ext cx="1304925" cy="1676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76400" y="581055"/>
            <a:ext cx="6756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he-IL" sz="2400" dirty="0"/>
          </a:p>
        </p:txBody>
      </p:sp>
      <p:sp>
        <p:nvSpPr>
          <p:cNvPr id="8" name="Rectangle 7"/>
          <p:cNvSpPr/>
          <p:nvPr/>
        </p:nvSpPr>
        <p:spPr>
          <a:xfrm>
            <a:off x="2590800" y="2514600"/>
            <a:ext cx="518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http://www.ahlan.co.il/article3455.html</a:t>
            </a:r>
            <a:endParaRPr lang="he-IL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468316" y="1524000"/>
            <a:ext cx="3433952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800" dirty="0" smtClean="0"/>
              <a:t>موقع الارنب الذي هزم النمر</a:t>
            </a:r>
            <a:endParaRPr lang="he-IL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167225" y="519499"/>
            <a:ext cx="2036134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200" dirty="0" smtClean="0"/>
              <a:t>فعالية محوسبة</a:t>
            </a:r>
            <a:endParaRPr lang="he-IL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743200" y="3498334"/>
            <a:ext cx="5163593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000" dirty="0" smtClean="0"/>
              <a:t>ملاحظة:الاسئلة موجودة في عارضة الارنب في ملف لوحدها </a:t>
            </a:r>
            <a:endParaRPr lang="he-IL" sz="2000" dirty="0"/>
          </a:p>
        </p:txBody>
      </p:sp>
    </p:spTree>
    <p:extLst>
      <p:ext uri="{BB962C8B-B14F-4D97-AF65-F5344CB8AC3E}">
        <p14:creationId xmlns="" xmlns:p14="http://schemas.microsoft.com/office/powerpoint/2010/main" val="26101060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://t1.gstatic.com/images?q=tbn:ANd9GcRxyGX157jtqYlZh2I14bVwB5BeYCEZvgRTvFxH34EydV6HG6ni72it605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 rot="20460329">
            <a:off x="1829664" y="2318936"/>
            <a:ext cx="6552024" cy="1569660"/>
          </a:xfrm>
          <a:prstGeom prst="rect">
            <a:avLst/>
          </a:prstGeom>
          <a:noFill/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فعاليات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575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://t1.gstatic.com/images?q=tbn:ANd9GcRxyGX157jtqYlZh2I14bVwB5BeYCEZvgRTvFxH34EydV6HG6ni72it605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524000" y="4775200"/>
            <a:ext cx="512466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7200" b="1" dirty="0" smtClean="0"/>
              <a:t>بالون سامر</a:t>
            </a:r>
            <a:endParaRPr lang="he-IL" sz="7200" b="1" dirty="0"/>
          </a:p>
        </p:txBody>
      </p:sp>
    </p:spTree>
    <p:extLst>
      <p:ext uri="{BB962C8B-B14F-4D97-AF65-F5344CB8AC3E}">
        <p14:creationId xmlns="" xmlns:p14="http://schemas.microsoft.com/office/powerpoint/2010/main" val="346022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143000"/>
          </a:xfrm>
        </p:spPr>
        <p:txBody>
          <a:bodyPr>
            <a:noAutofit/>
          </a:bodyPr>
          <a:lstStyle/>
          <a:p>
            <a:r>
              <a:rPr lang="ar-SA" sz="6000" dirty="0"/>
              <a:t>اشترى سامر بالونا احمر، وسار الى البيت فرحا مسرورا</a:t>
            </a:r>
            <a:r>
              <a:rPr lang="he-IL" sz="6000" dirty="0"/>
              <a:t/>
            </a:r>
            <a:br>
              <a:rPr lang="he-IL" sz="6000" dirty="0"/>
            </a:br>
            <a:endParaRPr lang="he-IL" sz="6000" dirty="0"/>
          </a:p>
        </p:txBody>
      </p:sp>
    </p:spTree>
    <p:extLst>
      <p:ext uri="{BB962C8B-B14F-4D97-AF65-F5344CB8AC3E}">
        <p14:creationId xmlns="" xmlns:p14="http://schemas.microsoft.com/office/powerpoint/2010/main" val="3798069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://t1.gstatic.com/images?q=tbn:ANd9GcRxyGX157jtqYlZh2I14bVwB5BeYCEZvgRTvFxH34EydV6HG6ni72it605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72200" y="3853933"/>
            <a:ext cx="264848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/>
              <a:t>كم انا مسرور لالالالالالالا</a:t>
            </a:r>
            <a:endParaRPr lang="he-IL" sz="2400" b="1" dirty="0"/>
          </a:p>
        </p:txBody>
      </p:sp>
    </p:spTree>
    <p:extLst>
      <p:ext uri="{BB962C8B-B14F-4D97-AF65-F5344CB8AC3E}">
        <p14:creationId xmlns="" xmlns:p14="http://schemas.microsoft.com/office/powerpoint/2010/main" val="288531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228600"/>
            <a:ext cx="7811930" cy="64940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3200" dirty="0" smtClean="0"/>
              <a:t>سالته اخته سمر:</a:t>
            </a:r>
          </a:p>
          <a:p>
            <a:pPr algn="r"/>
            <a:r>
              <a:rPr lang="ar-SA" sz="3200" dirty="0" smtClean="0"/>
              <a:t>-ماذا اشتريت يا سامر ؟</a:t>
            </a:r>
          </a:p>
          <a:p>
            <a:pPr algn="r"/>
            <a:r>
              <a:rPr lang="ar-SA" sz="3200" dirty="0" smtClean="0"/>
              <a:t>-اشتريت بالونا اجمل من بالونك.</a:t>
            </a:r>
          </a:p>
          <a:p>
            <a:pPr algn="r"/>
            <a:r>
              <a:rPr lang="ar-SA" sz="3200" dirty="0" smtClean="0"/>
              <a:t>نفخ سامر بالونه فصار كبيرا جدا ،مثل بطيخه ملساء.</a:t>
            </a:r>
          </a:p>
          <a:p>
            <a:pPr algn="r"/>
            <a:r>
              <a:rPr lang="ar-SA" sz="3200" dirty="0" smtClean="0"/>
              <a:t>ظل سامر ينفخ ، وينفخ ، وينفخ ، حتى تالم البالون ، وقال:</a:t>
            </a:r>
          </a:p>
          <a:p>
            <a:pPr algn="r"/>
            <a:r>
              <a:rPr lang="ar-SA" sz="3200" dirty="0" smtClean="0"/>
              <a:t>-كفى نفخا يا سامر !</a:t>
            </a:r>
          </a:p>
          <a:p>
            <a:pPr algn="r"/>
            <a:r>
              <a:rPr lang="ar-SA" sz="3200" dirty="0" smtClean="0"/>
              <a:t>-ولم؟</a:t>
            </a:r>
          </a:p>
          <a:p>
            <a:pPr algn="r"/>
            <a:r>
              <a:rPr lang="ar-SA" sz="3200" dirty="0" smtClean="0"/>
              <a:t>-لانك تؤلمني كثيرا .</a:t>
            </a:r>
          </a:p>
          <a:p>
            <a:pPr algn="r"/>
            <a:r>
              <a:rPr lang="ar-SA" sz="3200" dirty="0" smtClean="0"/>
              <a:t>-ساجعلك اكبر من بالون سمر.</a:t>
            </a:r>
          </a:p>
          <a:p>
            <a:pPr algn="r"/>
            <a:r>
              <a:rPr lang="ar-SA" sz="3200" dirty="0" smtClean="0"/>
              <a:t>-ولكنني لم اعد احتمل،يكاد جلدي يتمزق !</a:t>
            </a:r>
          </a:p>
          <a:p>
            <a:pPr algn="r"/>
            <a:r>
              <a:rPr lang="ar-SA" sz="3200" dirty="0" smtClean="0"/>
              <a:t>-لاتخف انه لين .</a:t>
            </a:r>
          </a:p>
          <a:p>
            <a:pPr algn="r"/>
            <a:r>
              <a:rPr lang="ar-SA" sz="3200" dirty="0" smtClean="0"/>
              <a:t>نفخ سامر نفخة جديدة فدوى انفجاار شديد امام وجهه </a:t>
            </a:r>
          </a:p>
          <a:p>
            <a:pPr algn="r"/>
            <a:r>
              <a:rPr lang="ar-SA" sz="3200" dirty="0" smtClean="0"/>
              <a:t>لقد انفجر البالون!</a:t>
            </a:r>
          </a:p>
        </p:txBody>
      </p:sp>
    </p:spTree>
    <p:extLst>
      <p:ext uri="{BB962C8B-B14F-4D97-AF65-F5344CB8AC3E}">
        <p14:creationId xmlns="" xmlns:p14="http://schemas.microsoft.com/office/powerpoint/2010/main" val="145590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200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4191000" y="2743200"/>
            <a:ext cx="1371600" cy="14478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685800"/>
            <a:ext cx="635543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/>
              <a:t>نلون بالون سامر بلون المذكور في القصة</a:t>
            </a:r>
            <a:endParaRPr lang="he-IL" sz="32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0"/>
            <a:ext cx="3200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36276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304800"/>
            <a:ext cx="6008376" cy="7386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dirty="0" smtClean="0"/>
              <a:t>نكتب 4،3،2،1 بجانب كل مربع ،حسب ترتيبها في القصة.</a:t>
            </a:r>
          </a:p>
          <a:p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5486400" y="1371600"/>
            <a:ext cx="1981200" cy="2209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rgbClr val="FF0000"/>
                </a:solidFill>
              </a:rPr>
              <a:t>حزن سامر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5562600" y="4114800"/>
            <a:ext cx="1981200" cy="2209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err="1" smtClean="0">
                <a:solidFill>
                  <a:srgbClr val="FF0000"/>
                </a:solidFill>
              </a:rPr>
              <a:t>بووووم</a:t>
            </a:r>
            <a:r>
              <a:rPr lang="ar-SA" sz="4000" b="1" dirty="0" smtClean="0">
                <a:solidFill>
                  <a:srgbClr val="FF0000"/>
                </a:solidFill>
              </a:rPr>
              <a:t> فقع البالون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524000" y="1447800"/>
            <a:ext cx="1981200" cy="2209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اشترى سامر بالون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1524000" y="4114800"/>
            <a:ext cx="1981200" cy="2209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</a:rPr>
              <a:t>سألته أخته سمر, ماذا اشتريت يا سامر...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12" name="אליפסה 11"/>
          <p:cNvSpPr/>
          <p:nvPr/>
        </p:nvSpPr>
        <p:spPr>
          <a:xfrm>
            <a:off x="3200400" y="914400"/>
            <a:ext cx="5334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אליפסה 12"/>
          <p:cNvSpPr/>
          <p:nvPr/>
        </p:nvSpPr>
        <p:spPr>
          <a:xfrm>
            <a:off x="7543800" y="3657600"/>
            <a:ext cx="5334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אליפסה 13"/>
          <p:cNvSpPr/>
          <p:nvPr/>
        </p:nvSpPr>
        <p:spPr>
          <a:xfrm>
            <a:off x="3505200" y="3657600"/>
            <a:ext cx="5334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אליפסה 14"/>
          <p:cNvSpPr/>
          <p:nvPr/>
        </p:nvSpPr>
        <p:spPr>
          <a:xfrm>
            <a:off x="7315200" y="838200"/>
            <a:ext cx="5334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9842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ماذا شعر سامر في النهاية؟نضع دائرة حول الرسم الملائم.</a:t>
            </a:r>
            <a:endParaRPr lang="he-IL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08435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590800"/>
            <a:ext cx="2035310" cy="1902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24553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</TotalTime>
  <Words>402</Words>
  <Application>Microsoft Office PowerPoint</Application>
  <PresentationFormat>On-screen Show (4:3)</PresentationFormat>
  <Paragraphs>79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اشترى سامر بالونا احمر، وسار الى البيت فرحا مسرورا </vt:lpstr>
      <vt:lpstr>Slide 5</vt:lpstr>
      <vt:lpstr>Slide 6</vt:lpstr>
      <vt:lpstr>Slide 7</vt:lpstr>
      <vt:lpstr>Slide 8</vt:lpstr>
      <vt:lpstr>ماذا شعر سامر في النهاية؟نضع دائرة حول الرسم الملائم.</vt:lpstr>
      <vt:lpstr>قالت سلمى: توجد في مدرستنا حديقة واسعة. في حديقة المدرسة أشجار مثمرة وأزهار جميلة  الالوان وكذلك نزرع فيها الخضار. 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lib6</dc:creator>
  <cp:lastModifiedBy>user</cp:lastModifiedBy>
  <cp:revision>68</cp:revision>
  <dcterms:created xsi:type="dcterms:W3CDTF">2013-01-10T07:51:56Z</dcterms:created>
  <dcterms:modified xsi:type="dcterms:W3CDTF">2013-05-09T16:20:40Z</dcterms:modified>
</cp:coreProperties>
</file>