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79" r:id="rId11"/>
    <p:sldId id="280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CD73397-7EAA-4436-AC8C-C2D16DE393C9}" type="datetimeFigureOut">
              <a:rPr lang="he-IL" smtClean="0"/>
              <a:pPr/>
              <a:t>כ"ט/אייר/תשע"ג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74E8081-59CE-4A3C-8C36-F38FB75616E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E8081-59CE-4A3C-8C36-F38FB75616E3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B943-EE1F-4F45-BF92-EE77B4201AC6}" type="datetimeFigureOut">
              <a:rPr lang="he-IL" smtClean="0"/>
              <a:pPr/>
              <a:t>כ"ט/אייר/תשע"ג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B092-2139-43C0-B72A-E830B23CBF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B943-EE1F-4F45-BF92-EE77B4201AC6}" type="datetimeFigureOut">
              <a:rPr lang="he-IL" smtClean="0"/>
              <a:pPr/>
              <a:t>כ"ט/אייר/תשע"ג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B092-2139-43C0-B72A-E830B23CBF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B943-EE1F-4F45-BF92-EE77B4201AC6}" type="datetimeFigureOut">
              <a:rPr lang="he-IL" smtClean="0"/>
              <a:pPr/>
              <a:t>כ"ט/אייר/תשע"ג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B092-2139-43C0-B72A-E830B23CBF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B943-EE1F-4F45-BF92-EE77B4201AC6}" type="datetimeFigureOut">
              <a:rPr lang="he-IL" smtClean="0"/>
              <a:pPr/>
              <a:t>כ"ט/אייר/תשע"ג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B092-2139-43C0-B72A-E830B23CBF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B943-EE1F-4F45-BF92-EE77B4201AC6}" type="datetimeFigureOut">
              <a:rPr lang="he-IL" smtClean="0"/>
              <a:pPr/>
              <a:t>כ"ט/אייר/תשע"ג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B092-2139-43C0-B72A-E830B23CBF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B943-EE1F-4F45-BF92-EE77B4201AC6}" type="datetimeFigureOut">
              <a:rPr lang="he-IL" smtClean="0"/>
              <a:pPr/>
              <a:t>כ"ט/אייר/תשע"ג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B092-2139-43C0-B72A-E830B23CBF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B943-EE1F-4F45-BF92-EE77B4201AC6}" type="datetimeFigureOut">
              <a:rPr lang="he-IL" smtClean="0"/>
              <a:pPr/>
              <a:t>כ"ט/אייר/תשע"ג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B092-2139-43C0-B72A-E830B23CBF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B943-EE1F-4F45-BF92-EE77B4201AC6}" type="datetimeFigureOut">
              <a:rPr lang="he-IL" smtClean="0"/>
              <a:pPr/>
              <a:t>כ"ט/אייר/תשע"ג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B092-2139-43C0-B72A-E830B23CBF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B943-EE1F-4F45-BF92-EE77B4201AC6}" type="datetimeFigureOut">
              <a:rPr lang="he-IL" smtClean="0"/>
              <a:pPr/>
              <a:t>כ"ט/אייר/תשע"ג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B092-2139-43C0-B72A-E830B23CBF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B943-EE1F-4F45-BF92-EE77B4201AC6}" type="datetimeFigureOut">
              <a:rPr lang="he-IL" smtClean="0"/>
              <a:pPr/>
              <a:t>כ"ט/אייר/תשע"ג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B092-2139-43C0-B72A-E830B23CBF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B943-EE1F-4F45-BF92-EE77B4201AC6}" type="datetimeFigureOut">
              <a:rPr lang="he-IL" smtClean="0"/>
              <a:pPr/>
              <a:t>כ"ט/אייר/תשע"ג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B092-2139-43C0-B72A-E830B23CBF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BB943-EE1F-4F45-BF92-EE77B4201AC6}" type="datetimeFigureOut">
              <a:rPr lang="he-IL" smtClean="0"/>
              <a:pPr/>
              <a:t>כ"ט/אייר/תשע"ג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7B092-2139-43C0-B72A-E830B23CBF4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audio" Target="../media/audio1.wav"/><Relationship Id="rId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7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slide" Target="slide1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slide" Target="slide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14282" y="2214554"/>
            <a:ext cx="7772400" cy="1470025"/>
          </a:xfrm>
        </p:spPr>
        <p:txBody>
          <a:bodyPr>
            <a:normAutofit/>
          </a:bodyPr>
          <a:lstStyle/>
          <a:p>
            <a:r>
              <a:rPr lang="ar-SA" sz="6600" dirty="0" smtClean="0">
                <a:solidFill>
                  <a:srgbClr val="0070C0"/>
                </a:solidFill>
              </a:rPr>
              <a:t>صالحٌ وَالطَّبيبُ</a:t>
            </a:r>
            <a:endParaRPr lang="he-IL" sz="6600" dirty="0">
              <a:solidFill>
                <a:srgbClr val="0070C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5357826"/>
            <a:ext cx="2928958" cy="823906"/>
          </a:xfrm>
        </p:spPr>
        <p:txBody>
          <a:bodyPr>
            <a:normAutofit fontScale="77500" lnSpcReduction="20000"/>
          </a:bodyPr>
          <a:lstStyle/>
          <a:p>
            <a:r>
              <a:rPr lang="ar-SA" dirty="0" err="1" smtClean="0"/>
              <a:t>اعداد</a:t>
            </a:r>
            <a:r>
              <a:rPr lang="ar-SA" dirty="0" smtClean="0"/>
              <a:t> الطالبة:</a:t>
            </a:r>
          </a:p>
          <a:p>
            <a:r>
              <a:rPr lang="ar-SA" dirty="0" smtClean="0"/>
              <a:t>بلسم </a:t>
            </a:r>
            <a:r>
              <a:rPr lang="ar-SA" dirty="0" err="1" smtClean="0"/>
              <a:t>محاميد</a:t>
            </a:r>
            <a:endParaRPr lang="he-IL" dirty="0"/>
          </a:p>
        </p:txBody>
      </p:sp>
      <p:pic>
        <p:nvPicPr>
          <p:cNvPr id="4" name="صورة 3" descr="ist2_4605577-cartoon-doc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7200" y="0"/>
            <a:ext cx="29468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رَتِب الجُملة الآتية</a:t>
            </a:r>
            <a:endParaRPr lang="he-IL" dirty="0"/>
          </a:p>
        </p:txBody>
      </p:sp>
      <p:sp>
        <p:nvSpPr>
          <p:cNvPr id="4" name="شكل بيضاوي 3"/>
          <p:cNvSpPr/>
          <p:nvPr/>
        </p:nvSpPr>
        <p:spPr>
          <a:xfrm>
            <a:off x="7286644" y="2000240"/>
            <a:ext cx="150019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في</a:t>
            </a:r>
            <a:endParaRPr lang="he-IL" sz="4000" dirty="0"/>
          </a:p>
        </p:txBody>
      </p:sp>
      <p:sp>
        <p:nvSpPr>
          <p:cNvPr id="6" name="شكل بيضاوي 5"/>
          <p:cNvSpPr/>
          <p:nvPr/>
        </p:nvSpPr>
        <p:spPr>
          <a:xfrm>
            <a:off x="5572132" y="2071678"/>
            <a:ext cx="150019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رَكَضَ</a:t>
            </a:r>
            <a:endParaRPr lang="he-IL" sz="3200" dirty="0"/>
          </a:p>
        </p:txBody>
      </p:sp>
      <p:sp>
        <p:nvSpPr>
          <p:cNvPr id="7" name="شكل بيضاوي 6"/>
          <p:cNvSpPr/>
          <p:nvPr/>
        </p:nvSpPr>
        <p:spPr>
          <a:xfrm>
            <a:off x="3857620" y="2071678"/>
            <a:ext cx="150019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المَدرسَة</a:t>
            </a:r>
            <a:endParaRPr lang="he-IL" sz="2400" b="1" dirty="0"/>
          </a:p>
        </p:txBody>
      </p:sp>
      <p:sp>
        <p:nvSpPr>
          <p:cNvPr id="8" name="شكل بيضاوي 7"/>
          <p:cNvSpPr/>
          <p:nvPr/>
        </p:nvSpPr>
        <p:spPr>
          <a:xfrm>
            <a:off x="2143108" y="2071678"/>
            <a:ext cx="150019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صالِح</a:t>
            </a:r>
            <a:endParaRPr lang="he-IL" sz="3600" dirty="0"/>
          </a:p>
        </p:txBody>
      </p:sp>
      <p:sp>
        <p:nvSpPr>
          <p:cNvPr id="9" name="شكل بيضاوي 8"/>
          <p:cNvSpPr/>
          <p:nvPr/>
        </p:nvSpPr>
        <p:spPr>
          <a:xfrm>
            <a:off x="500034" y="2143116"/>
            <a:ext cx="150019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ساحَة</a:t>
            </a:r>
            <a:endParaRPr lang="he-IL" sz="3600" dirty="0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7429520" y="514351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0800000">
            <a:off x="857224" y="514351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10800000">
            <a:off x="2428860" y="514351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>
            <a:off x="4143372" y="514351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10800000">
            <a:off x="5786446" y="514351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143372" y="274638"/>
            <a:ext cx="4543428" cy="6154758"/>
          </a:xfrm>
        </p:spPr>
        <p:txBody>
          <a:bodyPr>
            <a:normAutofit/>
          </a:bodyPr>
          <a:lstStyle/>
          <a:p>
            <a:r>
              <a:rPr lang="ar-SA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شُكْراً لِحُسْنِ إصْغائِكُم وَمُشارَكَتِكُم</a:t>
            </a:r>
            <a:endParaRPr lang="he-IL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عنصر نائب للمحتوى 3" descr="imagesCAFLIM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7861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gcrg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488" y="1643050"/>
            <a:ext cx="3581586" cy="3320269"/>
          </a:xfrm>
        </p:spPr>
      </p:pic>
      <p:sp>
        <p:nvSpPr>
          <p:cNvPr id="5" name="سهم مسنن إلى اليمين 4">
            <a:hlinkClick r:id="rId3" action="ppaction://hlinksldjump"/>
          </p:cNvPr>
          <p:cNvSpPr/>
          <p:nvPr/>
        </p:nvSpPr>
        <p:spPr>
          <a:xfrm>
            <a:off x="7072330" y="5429264"/>
            <a:ext cx="1643074" cy="1285860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ar-SA" sz="3200" dirty="0" smtClean="0"/>
              <a:t>رجوع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gggg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1736" y="1500174"/>
            <a:ext cx="4572032" cy="3771926"/>
          </a:xfrm>
        </p:spPr>
      </p:pic>
      <p:sp>
        <p:nvSpPr>
          <p:cNvPr id="5" name="سهم مسنن إلى اليمين 4">
            <a:hlinkClick r:id="rId3" action="ppaction://hlinksldjump"/>
          </p:cNvPr>
          <p:cNvSpPr/>
          <p:nvPr/>
        </p:nvSpPr>
        <p:spPr>
          <a:xfrm>
            <a:off x="7072330" y="5429264"/>
            <a:ext cx="1643074" cy="1285860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ar-SA" sz="3200" dirty="0" smtClean="0"/>
              <a:t>رجوع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bb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489" y="1505727"/>
            <a:ext cx="4071966" cy="4071966"/>
          </a:xfrm>
        </p:spPr>
      </p:pic>
      <p:sp>
        <p:nvSpPr>
          <p:cNvPr id="5" name="خماسي 4">
            <a:hlinkClick r:id="rId3" action="ppaction://hlinksldjump"/>
          </p:cNvPr>
          <p:cNvSpPr/>
          <p:nvPr/>
        </p:nvSpPr>
        <p:spPr>
          <a:xfrm>
            <a:off x="7286644" y="5929330"/>
            <a:ext cx="1714512" cy="71438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رجوع</a:t>
            </a:r>
            <a:endParaRPr lang="he-I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imagesCAQSPUX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7110" y="1500174"/>
            <a:ext cx="4809468" cy="3382182"/>
          </a:xfrm>
        </p:spPr>
      </p:pic>
      <p:sp>
        <p:nvSpPr>
          <p:cNvPr id="5" name="خماسي 4">
            <a:hlinkClick r:id="rId3" action="ppaction://hlinksldjump"/>
          </p:cNvPr>
          <p:cNvSpPr/>
          <p:nvPr/>
        </p:nvSpPr>
        <p:spPr>
          <a:xfrm>
            <a:off x="7286644" y="5929330"/>
            <a:ext cx="1714512" cy="71438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رجوع</a:t>
            </a:r>
            <a:endParaRPr lang="he-I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ftyfr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2" y="1273947"/>
            <a:ext cx="3500462" cy="4089481"/>
          </a:xfrm>
        </p:spPr>
      </p:pic>
      <p:sp>
        <p:nvSpPr>
          <p:cNvPr id="5" name="سهم مخطط إلى اليمين 4">
            <a:hlinkClick r:id="rId3" action="ppaction://hlinksldjump"/>
          </p:cNvPr>
          <p:cNvSpPr/>
          <p:nvPr/>
        </p:nvSpPr>
        <p:spPr>
          <a:xfrm>
            <a:off x="7286644" y="5500702"/>
            <a:ext cx="1500198" cy="1143008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رجوع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4717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11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حاول مرة أخرى</a:t>
            </a:r>
            <a:endParaRPr lang="he-IL" sz="115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سهم مخطط إلى اليمين 3">
            <a:hlinkClick r:id="rId2" action="ppaction://hlinksldjump"/>
          </p:cNvPr>
          <p:cNvSpPr/>
          <p:nvPr/>
        </p:nvSpPr>
        <p:spPr>
          <a:xfrm>
            <a:off x="7286644" y="5500702"/>
            <a:ext cx="1500198" cy="1143008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رجوع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imagesCAHVS23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3174" y="1428736"/>
            <a:ext cx="4246841" cy="4460152"/>
          </a:xfrm>
        </p:spPr>
      </p:pic>
      <p:sp>
        <p:nvSpPr>
          <p:cNvPr id="5" name="سهم إلى اليمين 4">
            <a:hlinkClick r:id="rId3" action="ppaction://hlinksldjump"/>
          </p:cNvPr>
          <p:cNvSpPr/>
          <p:nvPr/>
        </p:nvSpPr>
        <p:spPr>
          <a:xfrm>
            <a:off x="7643834" y="5715016"/>
            <a:ext cx="1214446" cy="92869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رجوع</a:t>
            </a:r>
            <a:endParaRPr lang="he-IL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'''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5910" y="1571612"/>
            <a:ext cx="4071966" cy="4071966"/>
          </a:xfrm>
        </p:spPr>
      </p:pic>
      <p:sp>
        <p:nvSpPr>
          <p:cNvPr id="5" name="سهم إلى اليمين 4">
            <a:hlinkClick r:id="rId3" action="ppaction://hlinksldjump"/>
          </p:cNvPr>
          <p:cNvSpPr/>
          <p:nvPr/>
        </p:nvSpPr>
        <p:spPr>
          <a:xfrm>
            <a:off x="7643834" y="5715016"/>
            <a:ext cx="1214446" cy="92869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رجوع</a:t>
            </a:r>
            <a:endParaRPr lang="he-IL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000" dirty="0" smtClean="0">
                <a:solidFill>
                  <a:srgbClr val="0070C0"/>
                </a:solidFill>
              </a:rPr>
              <a:t>صالحٌ وَالطَّبيبُ</a:t>
            </a:r>
            <a:endParaRPr lang="he-IL" sz="6000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sz="4800" dirty="0">
                <a:solidFill>
                  <a:srgbClr val="FF0000"/>
                </a:solidFill>
              </a:rPr>
              <a:t>رَكَضَ </a:t>
            </a:r>
            <a:r>
              <a:rPr lang="ar-SA" sz="4800" dirty="0" smtClean="0">
                <a:solidFill>
                  <a:srgbClr val="FF0000"/>
                </a:solidFill>
              </a:rPr>
              <a:t>صالِحٌ </a:t>
            </a:r>
            <a:r>
              <a:rPr lang="ar-SA" sz="4800" dirty="0">
                <a:solidFill>
                  <a:srgbClr val="FF0000"/>
                </a:solidFill>
              </a:rPr>
              <a:t>في </a:t>
            </a:r>
            <a:r>
              <a:rPr lang="ar-SA" sz="4800" dirty="0" smtClean="0">
                <a:solidFill>
                  <a:srgbClr val="FF0000"/>
                </a:solidFill>
              </a:rPr>
              <a:t>ساحَةِ المَدرسةِ. </a:t>
            </a:r>
          </a:p>
          <a:p>
            <a:pPr>
              <a:buNone/>
            </a:pPr>
            <a:r>
              <a:rPr lang="ar-SA" sz="4800" dirty="0" smtClean="0">
                <a:solidFill>
                  <a:srgbClr val="00B050"/>
                </a:solidFill>
              </a:rPr>
              <a:t>وَقَعَ صالِحٌ فَجُرِحَتْ رِجْلَهُ </a:t>
            </a:r>
            <a:r>
              <a:rPr lang="ar-SA" sz="4800" dirty="0">
                <a:solidFill>
                  <a:srgbClr val="00B050"/>
                </a:solidFill>
              </a:rPr>
              <a:t>. </a:t>
            </a:r>
            <a:endParaRPr lang="ar-SA" sz="4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sz="4800" dirty="0" smtClean="0">
                <a:solidFill>
                  <a:schemeClr val="accent6">
                    <a:lumMod val="75000"/>
                  </a:schemeClr>
                </a:solidFill>
              </a:rPr>
              <a:t>ذَهَبَ إِلى العِيادَةِ </a:t>
            </a:r>
            <a:r>
              <a:rPr lang="ar-SA" sz="48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ar-SA" sz="4800" dirty="0" smtClean="0">
                <a:solidFill>
                  <a:schemeClr val="accent6">
                    <a:lumMod val="75000"/>
                  </a:schemeClr>
                </a:solidFill>
              </a:rPr>
              <a:t>فَعالجَ الطَّبيبُ رِجْلَهُ.</a:t>
            </a:r>
            <a:endParaRPr lang="he-IL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صورة 4" descr="imagesCAH3HXX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47834"/>
            <a:ext cx="2643206" cy="2610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]]]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1571612"/>
            <a:ext cx="3224829" cy="3386807"/>
          </a:xfrm>
        </p:spPr>
      </p:pic>
      <p:sp>
        <p:nvSpPr>
          <p:cNvPr id="5" name="سهم مسنن إلى اليمين 4">
            <a:hlinkClick r:id="rId3" action="ppaction://hlinksldjump"/>
          </p:cNvPr>
          <p:cNvSpPr/>
          <p:nvPr/>
        </p:nvSpPr>
        <p:spPr>
          <a:xfrm>
            <a:off x="7358082" y="5357826"/>
            <a:ext cx="1500166" cy="1143008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rgbClr val="FF0066"/>
                </a:solidFill>
              </a:rPr>
              <a:t>رجوع</a:t>
            </a:r>
            <a:endParaRPr lang="he-IL" sz="28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imagesCAAJ16A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3" y="1720041"/>
            <a:ext cx="3643338" cy="3643338"/>
          </a:xfrm>
        </p:spPr>
      </p:pic>
      <p:sp>
        <p:nvSpPr>
          <p:cNvPr id="5" name="سهم مسنن إلى اليمين 4">
            <a:hlinkClick r:id="rId3" action="ppaction://hlinksldjump"/>
          </p:cNvPr>
          <p:cNvSpPr/>
          <p:nvPr/>
        </p:nvSpPr>
        <p:spPr>
          <a:xfrm>
            <a:off x="7358082" y="5357826"/>
            <a:ext cx="1500166" cy="1143008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rgbClr val="FF0066"/>
                </a:solidFill>
              </a:rPr>
              <a:t>رجوع</a:t>
            </a:r>
            <a:endParaRPr lang="he-IL" sz="28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imagesCADHBQ2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86116" y="1500174"/>
            <a:ext cx="3350408" cy="3369125"/>
          </a:xfrm>
        </p:spPr>
      </p:pic>
      <p:sp>
        <p:nvSpPr>
          <p:cNvPr id="5" name="سهم منحني إلى اليمين 4">
            <a:hlinkClick r:id="rId3" action="ppaction://hlinksldjump"/>
          </p:cNvPr>
          <p:cNvSpPr/>
          <p:nvPr/>
        </p:nvSpPr>
        <p:spPr>
          <a:xfrm>
            <a:off x="7000892" y="5357826"/>
            <a:ext cx="1714512" cy="1214446"/>
          </a:xfrm>
          <a:prstGeom prst="curv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رجوع</a:t>
            </a:r>
            <a:endParaRPr lang="he-IL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imagesCAO2FV0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64" y="1928802"/>
            <a:ext cx="3329003" cy="2700637"/>
          </a:xfrm>
        </p:spPr>
      </p:pic>
      <p:sp>
        <p:nvSpPr>
          <p:cNvPr id="5" name="سهم منحني إلى اليمين 4">
            <a:hlinkClick r:id="rId3" action="ppaction://hlinksldjump"/>
          </p:cNvPr>
          <p:cNvSpPr/>
          <p:nvPr/>
        </p:nvSpPr>
        <p:spPr>
          <a:xfrm>
            <a:off x="7000892" y="5357826"/>
            <a:ext cx="1714512" cy="1214446"/>
          </a:xfrm>
          <a:prstGeom prst="curv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رجوع</a:t>
            </a:r>
            <a:endParaRPr lang="he-IL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mkm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2" y="1881552"/>
            <a:ext cx="3571899" cy="3416599"/>
          </a:xfrm>
        </p:spPr>
      </p:pic>
      <p:sp>
        <p:nvSpPr>
          <p:cNvPr id="5" name="شارة رتبة 4">
            <a:hlinkClick r:id="rId3" action="ppaction://hlinksldjump"/>
          </p:cNvPr>
          <p:cNvSpPr/>
          <p:nvPr/>
        </p:nvSpPr>
        <p:spPr>
          <a:xfrm>
            <a:off x="6929454" y="5572140"/>
            <a:ext cx="1643074" cy="857256"/>
          </a:xfrm>
          <a:prstGeom prst="chevro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</a:rPr>
              <a:t>رجوع</a:t>
            </a:r>
            <a:endParaRPr lang="he-IL" sz="2000" dirty="0">
              <a:ln>
                <a:solidFill>
                  <a:srgbClr val="0070C0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8286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ar-SA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معك فرصة أخرى </a:t>
            </a:r>
            <a:endParaRPr lang="he-IL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شارة رتبة 3">
            <a:hlinkClick r:id="rId2" action="ppaction://hlinksldjump"/>
          </p:cNvPr>
          <p:cNvSpPr/>
          <p:nvPr/>
        </p:nvSpPr>
        <p:spPr>
          <a:xfrm>
            <a:off x="6929454" y="5572140"/>
            <a:ext cx="1643074" cy="857256"/>
          </a:xfrm>
          <a:prstGeom prst="chevro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</a:rPr>
              <a:t>رجوع</a:t>
            </a:r>
            <a:endParaRPr lang="he-IL" sz="2000" dirty="0">
              <a:ln>
                <a:solidFill>
                  <a:srgbClr val="0070C0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أَشِر إِلى الإجابَةِ الصَّحيحَةِ</a:t>
            </a:r>
            <a:endParaRPr lang="he-I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5400" dirty="0" smtClean="0"/>
              <a:t>رَكَضَ صالِحٌ في:</a:t>
            </a:r>
          </a:p>
          <a:p>
            <a:endParaRPr lang="ar-SA" dirty="0"/>
          </a:p>
          <a:p>
            <a:endParaRPr lang="ar-SA" dirty="0" smtClean="0"/>
          </a:p>
          <a:p>
            <a:endParaRPr lang="he-IL" dirty="0"/>
          </a:p>
        </p:txBody>
      </p:sp>
      <p:sp>
        <p:nvSpPr>
          <p:cNvPr id="4" name="مستطيل 3"/>
          <p:cNvSpPr/>
          <p:nvPr/>
        </p:nvSpPr>
        <p:spPr>
          <a:xfrm>
            <a:off x="6715140" y="3786190"/>
            <a:ext cx="1643074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chemeClr val="accent6">
                    <a:lumMod val="50000"/>
                  </a:schemeClr>
                </a:solidFill>
                <a:hlinkClick r:id="rId3" action="ppaction://hlinksldjump"/>
              </a:rPr>
              <a:t>العيادَةِ</a:t>
            </a:r>
            <a:endParaRPr lang="he-IL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143372" y="3786190"/>
            <a:ext cx="1643074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hlinkClick r:id="rId4" action="ppaction://hlinksldjump">
                  <a:snd r:embed="rId5" name="applause.wav"/>
                </a:hlinkClick>
              </a:rPr>
              <a:t>السّاحَةِ</a:t>
            </a:r>
            <a:endParaRPr lang="he-IL" sz="4800" dirty="0"/>
          </a:p>
        </p:txBody>
      </p:sp>
      <p:sp>
        <p:nvSpPr>
          <p:cNvPr id="6" name="مستطيل 5"/>
          <p:cNvSpPr/>
          <p:nvPr/>
        </p:nvSpPr>
        <p:spPr>
          <a:xfrm>
            <a:off x="1428728" y="3786190"/>
            <a:ext cx="1643074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hlinkClick r:id="rId3" action="ppaction://hlinksldjump"/>
              </a:rPr>
              <a:t>الصَّفِ</a:t>
            </a:r>
            <a:endParaRPr lang="he-IL" sz="4800" dirty="0"/>
          </a:p>
        </p:txBody>
      </p:sp>
      <p:pic>
        <p:nvPicPr>
          <p:cNvPr id="7" name="صورة 6" descr="imagesCAY97EW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01015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أَشِر إِلى الإجابَةِ الصَّحيحَةِ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5400" dirty="0" smtClean="0"/>
              <a:t>ماذا حَدَثَ لِرِجل صالِح؟</a:t>
            </a:r>
          </a:p>
          <a:p>
            <a:endParaRPr lang="ar-SA" sz="5400" dirty="0"/>
          </a:p>
          <a:p>
            <a:endParaRPr lang="he-IL" sz="5400" dirty="0"/>
          </a:p>
        </p:txBody>
      </p:sp>
      <p:sp>
        <p:nvSpPr>
          <p:cNvPr id="4" name="مستطيل 3"/>
          <p:cNvSpPr/>
          <p:nvPr/>
        </p:nvSpPr>
        <p:spPr>
          <a:xfrm>
            <a:off x="6786578" y="3786190"/>
            <a:ext cx="1643074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hlinkClick r:id="rId2" action="ppaction://hlinksldjump"/>
              </a:rPr>
              <a:t>كُسِرَت</a:t>
            </a:r>
            <a:endParaRPr lang="he-IL" sz="4800" dirty="0"/>
          </a:p>
        </p:txBody>
      </p:sp>
      <p:sp>
        <p:nvSpPr>
          <p:cNvPr id="6" name="مستطيل 5"/>
          <p:cNvSpPr/>
          <p:nvPr/>
        </p:nvSpPr>
        <p:spPr>
          <a:xfrm>
            <a:off x="1214414" y="3786190"/>
            <a:ext cx="1643074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hlinkClick r:id="rId3" action="ppaction://hlinksldjump">
                  <a:snd r:embed="rId4" name="chimes.wav"/>
                </a:hlinkClick>
              </a:rPr>
              <a:t>جُرِحَت</a:t>
            </a:r>
            <a:endParaRPr lang="he-IL" sz="4800" dirty="0"/>
          </a:p>
        </p:txBody>
      </p:sp>
      <p:pic>
        <p:nvPicPr>
          <p:cNvPr id="7" name="صورة 6" descr=";;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868" y="4715143"/>
            <a:ext cx="2142857" cy="214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7200" dirty="0" smtClean="0">
                <a:solidFill>
                  <a:srgbClr val="FF0000"/>
                </a:solidFill>
              </a:rPr>
              <a:t>مَن الذي عالَجَ صالِح؟</a:t>
            </a:r>
            <a:endParaRPr lang="he-IL" sz="7200" dirty="0">
              <a:solidFill>
                <a:srgbClr val="FF0000"/>
              </a:solidFill>
            </a:endParaRPr>
          </a:p>
        </p:txBody>
      </p:sp>
      <p:pic>
        <p:nvPicPr>
          <p:cNvPr id="6" name="عنصر نائب للمحتوى 5" descr="imagesCAVP0TLI.jpg">
            <a:hlinkClick r:id="rId2" action="ppaction://hlinksldjump">
              <a:snd r:embed="rId3" name="drumroll.wav"/>
            </a:hlinkClick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214414" y="1428736"/>
            <a:ext cx="1785950" cy="3292845"/>
          </a:xfrm>
        </p:spPr>
      </p:pic>
      <p:pic>
        <p:nvPicPr>
          <p:cNvPr id="7" name="صورة 6" descr=";';.bmp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43306" y="4429132"/>
            <a:ext cx="2704939" cy="2028703"/>
          </a:xfrm>
          <a:prstGeom prst="rect">
            <a:avLst/>
          </a:prstGeom>
        </p:spPr>
      </p:pic>
      <p:pic>
        <p:nvPicPr>
          <p:cNvPr id="8" name="صورة 7" descr="loo.bmp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72264" y="1714488"/>
            <a:ext cx="1662634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000" dirty="0" smtClean="0">
                <a:solidFill>
                  <a:srgbClr val="00B050"/>
                </a:solidFill>
              </a:rPr>
              <a:t>ما مَعْنى كَلِمَة عالَجَ؟</a:t>
            </a:r>
            <a:endParaRPr lang="he-IL" sz="6000" dirty="0">
              <a:solidFill>
                <a:srgbClr val="00B050"/>
              </a:solidFill>
            </a:endParaRPr>
          </a:p>
        </p:txBody>
      </p:sp>
      <p:sp>
        <p:nvSpPr>
          <p:cNvPr id="4" name="مثلث متساوي الساقين 3"/>
          <p:cNvSpPr/>
          <p:nvPr/>
        </p:nvSpPr>
        <p:spPr>
          <a:xfrm>
            <a:off x="6143636" y="2357430"/>
            <a:ext cx="2143140" cy="2286016"/>
          </a:xfrm>
          <a:prstGeom prst="triangl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hlinkClick r:id="rId2" action="ppaction://hlinksldjump">
                  <a:snd r:embed="rId3" name="arrow.wav"/>
                </a:hlinkClick>
              </a:rPr>
              <a:t>داوى</a:t>
            </a:r>
            <a:endParaRPr lang="he-IL" sz="4000" dirty="0"/>
          </a:p>
        </p:txBody>
      </p:sp>
      <p:sp>
        <p:nvSpPr>
          <p:cNvPr id="6" name="مثلث متساوي الساقين 5"/>
          <p:cNvSpPr/>
          <p:nvPr/>
        </p:nvSpPr>
        <p:spPr>
          <a:xfrm>
            <a:off x="3428992" y="4143380"/>
            <a:ext cx="2286016" cy="2286016"/>
          </a:xfrm>
          <a:prstGeom prst="triangl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hlinkClick r:id="rId4" action="ppaction://hlinksldjump"/>
              </a:rPr>
              <a:t>ضَرَبَ</a:t>
            </a:r>
            <a:endParaRPr lang="he-IL" sz="3600" dirty="0"/>
          </a:p>
        </p:txBody>
      </p:sp>
      <p:sp>
        <p:nvSpPr>
          <p:cNvPr id="7" name="مثلث متساوي الساقين 6"/>
          <p:cNvSpPr/>
          <p:nvPr/>
        </p:nvSpPr>
        <p:spPr>
          <a:xfrm>
            <a:off x="1214414" y="2285992"/>
            <a:ext cx="2000264" cy="2500330"/>
          </a:xfrm>
          <a:prstGeom prst="triangl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hlinkClick r:id="rId4" action="ppaction://hlinksldjump"/>
              </a:rPr>
              <a:t>نَظَرَ</a:t>
            </a:r>
            <a:endParaRPr lang="he-IL" sz="4800" dirty="0"/>
          </a:p>
        </p:txBody>
      </p:sp>
      <p:pic>
        <p:nvPicPr>
          <p:cNvPr id="8" name="صورة 7" descr="lj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14744" y="2000240"/>
            <a:ext cx="1904762" cy="1904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dirty="0" smtClean="0"/>
              <a:t>أَشِر إِلى الكَلِمَة التي فيها حَرْف الحاء</a:t>
            </a:r>
            <a:endParaRPr lang="he-IL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pPr>
              <a:buNone/>
            </a:pPr>
            <a:endParaRPr lang="he-IL" dirty="0"/>
          </a:p>
        </p:txBody>
      </p:sp>
      <p:sp>
        <p:nvSpPr>
          <p:cNvPr id="4" name="سحابة 3"/>
          <p:cNvSpPr/>
          <p:nvPr/>
        </p:nvSpPr>
        <p:spPr>
          <a:xfrm>
            <a:off x="6000760" y="2428868"/>
            <a:ext cx="2286016" cy="2000264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hlinkClick r:id="rId2" action="ppaction://hlinksldjump">
                  <a:snd r:embed="rId3" name="applause.wav"/>
                </a:hlinkClick>
              </a:rPr>
              <a:t>صالِح</a:t>
            </a:r>
            <a:endParaRPr lang="he-IL" sz="5400" dirty="0"/>
          </a:p>
        </p:txBody>
      </p:sp>
      <p:sp>
        <p:nvSpPr>
          <p:cNvPr id="5" name="سحابة 4"/>
          <p:cNvSpPr/>
          <p:nvPr/>
        </p:nvSpPr>
        <p:spPr>
          <a:xfrm>
            <a:off x="1785918" y="2571744"/>
            <a:ext cx="2286016" cy="2000264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hlinkClick r:id="rId4" action="ppaction://hlinksldjump"/>
              </a:rPr>
              <a:t>رَكَضَ</a:t>
            </a:r>
            <a:endParaRPr lang="he-I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dirty="0" smtClean="0"/>
              <a:t>أَشِر إِلى الكَلِمَة التي فيها حَرْف اللام</a:t>
            </a:r>
            <a:endParaRPr lang="he-IL" sz="5400" dirty="0"/>
          </a:p>
        </p:txBody>
      </p:sp>
      <p:sp>
        <p:nvSpPr>
          <p:cNvPr id="4" name="نجمة ذات 5 نقاط 3"/>
          <p:cNvSpPr/>
          <p:nvPr/>
        </p:nvSpPr>
        <p:spPr>
          <a:xfrm>
            <a:off x="5000628" y="2285992"/>
            <a:ext cx="3286148" cy="2786082"/>
          </a:xfrm>
          <a:prstGeom prst="star5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hlinkClick r:id="rId2" action="ppaction://hlinksldjump"/>
              </a:rPr>
              <a:t>ساحَة</a:t>
            </a:r>
            <a:endParaRPr lang="he-IL" sz="4800" dirty="0"/>
          </a:p>
        </p:txBody>
      </p:sp>
      <p:sp>
        <p:nvSpPr>
          <p:cNvPr id="6" name="نجمة ذات 5 نقاط 5"/>
          <p:cNvSpPr/>
          <p:nvPr/>
        </p:nvSpPr>
        <p:spPr>
          <a:xfrm>
            <a:off x="1000100" y="2285992"/>
            <a:ext cx="3286148" cy="2786082"/>
          </a:xfrm>
          <a:prstGeom prst="star5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hlinkClick r:id="rId3" action="ppaction://hlinksldjump">
                  <a:snd r:embed="rId4" name="chimes.wav"/>
                </a:hlinkClick>
              </a:rPr>
              <a:t>رِجْل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8000" dirty="0" smtClean="0">
                <a:solidFill>
                  <a:srgbClr val="00B0F0"/>
                </a:solidFill>
              </a:rPr>
              <a:t>ما هُو عَكْس كَلِمَة ذَهَبَ؟</a:t>
            </a:r>
            <a:endParaRPr lang="he-IL" sz="8000" dirty="0">
              <a:solidFill>
                <a:srgbClr val="00B0F0"/>
              </a:solidFill>
            </a:endParaRPr>
          </a:p>
        </p:txBody>
      </p:sp>
      <p:sp>
        <p:nvSpPr>
          <p:cNvPr id="4" name="معين 3"/>
          <p:cNvSpPr/>
          <p:nvPr/>
        </p:nvSpPr>
        <p:spPr>
          <a:xfrm>
            <a:off x="5857884" y="2143116"/>
            <a:ext cx="2286016" cy="2428892"/>
          </a:xfrm>
          <a:prstGeom prst="diamo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hlinkClick r:id="rId2" action="ppaction://hlinksldjump"/>
              </a:rPr>
              <a:t>سافَرَ</a:t>
            </a:r>
            <a:endParaRPr lang="he-IL" sz="4800" dirty="0"/>
          </a:p>
        </p:txBody>
      </p:sp>
      <p:sp>
        <p:nvSpPr>
          <p:cNvPr id="6" name="معين 5"/>
          <p:cNvSpPr/>
          <p:nvPr/>
        </p:nvSpPr>
        <p:spPr>
          <a:xfrm>
            <a:off x="3500430" y="3857628"/>
            <a:ext cx="2214578" cy="2428892"/>
          </a:xfrm>
          <a:prstGeom prst="diamo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hlinkClick r:id="rId3" action="ppaction://hlinksldjump"/>
              </a:rPr>
              <a:t>جاءَ</a:t>
            </a:r>
            <a:endParaRPr lang="he-IL" sz="5400" dirty="0"/>
          </a:p>
        </p:txBody>
      </p:sp>
      <p:sp>
        <p:nvSpPr>
          <p:cNvPr id="7" name="معين 6"/>
          <p:cNvSpPr/>
          <p:nvPr/>
        </p:nvSpPr>
        <p:spPr>
          <a:xfrm>
            <a:off x="1214414" y="2214554"/>
            <a:ext cx="2286016" cy="2428892"/>
          </a:xfrm>
          <a:prstGeom prst="diamo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hlinkClick r:id="rId2" action="ppaction://hlinksldjump"/>
              </a:rPr>
              <a:t>رَحَلَ</a:t>
            </a:r>
            <a:endParaRPr lang="he-I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123</Words>
  <Application>Microsoft Office PowerPoint</Application>
  <PresentationFormat>On-screen Show (4:3)</PresentationFormat>
  <Paragraphs>57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سمة Office</vt:lpstr>
      <vt:lpstr>صالحٌ وَالطَّبيبُ</vt:lpstr>
      <vt:lpstr>صالحٌ وَالطَّبيبُ</vt:lpstr>
      <vt:lpstr>أَشِر إِلى الإجابَةِ الصَّحيحَةِ</vt:lpstr>
      <vt:lpstr>أَشِر إِلى الإجابَةِ الصَّحيحَةِ</vt:lpstr>
      <vt:lpstr>مَن الذي عالَجَ صالِح؟</vt:lpstr>
      <vt:lpstr>ما مَعْنى كَلِمَة عالَجَ؟</vt:lpstr>
      <vt:lpstr>أَشِر إِلى الكَلِمَة التي فيها حَرْف الحاء</vt:lpstr>
      <vt:lpstr>أَشِر إِلى الكَلِمَة التي فيها حَرْف اللام</vt:lpstr>
      <vt:lpstr>ما هُو عَكْس كَلِمَة ذَهَبَ؟</vt:lpstr>
      <vt:lpstr>رَتِب الجُملة الآتية</vt:lpstr>
      <vt:lpstr>شُكْراً لِحُسْنِ إصْغائِكُم وَمُشارَكَتِكُم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صالحٌ وَالطبيبُ</dc:title>
  <dc:creator>בלסם</dc:creator>
  <cp:lastModifiedBy>user</cp:lastModifiedBy>
  <cp:revision>26</cp:revision>
  <dcterms:created xsi:type="dcterms:W3CDTF">2013-04-30T21:13:14Z</dcterms:created>
  <dcterms:modified xsi:type="dcterms:W3CDTF">2013-05-09T16:26:28Z</dcterms:modified>
</cp:coreProperties>
</file>