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7" r:id="rId2"/>
    <p:sldId id="268" r:id="rId3"/>
    <p:sldId id="273" r:id="rId4"/>
    <p:sldId id="256" r:id="rId5"/>
    <p:sldId id="257" r:id="rId6"/>
    <p:sldId id="259" r:id="rId7"/>
    <p:sldId id="271" r:id="rId8"/>
    <p:sldId id="272" r:id="rId9"/>
    <p:sldId id="269" r:id="rId10"/>
    <p:sldId id="260" r:id="rId11"/>
    <p:sldId id="270" r:id="rId12"/>
    <p:sldId id="261" r:id="rId13"/>
    <p:sldId id="262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7065-40F1-4E5D-9537-4F04C3652DD5}" type="datetimeFigureOut">
              <a:rPr lang="he-IL" smtClean="0"/>
              <a:pPr/>
              <a:t>י"ח/אייר/תשע"ג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7024-875C-4ED8-8608-CDA744D638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7065-40F1-4E5D-9537-4F04C3652DD5}" type="datetimeFigureOut">
              <a:rPr lang="he-IL" smtClean="0"/>
              <a:pPr/>
              <a:t>י"ח/אייר/תשע"ג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7024-875C-4ED8-8608-CDA744D638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7065-40F1-4E5D-9537-4F04C3652DD5}" type="datetimeFigureOut">
              <a:rPr lang="he-IL" smtClean="0"/>
              <a:pPr/>
              <a:t>י"ח/אייר/תשע"ג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7024-875C-4ED8-8608-CDA744D638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7065-40F1-4E5D-9537-4F04C3652DD5}" type="datetimeFigureOut">
              <a:rPr lang="he-IL" smtClean="0"/>
              <a:pPr/>
              <a:t>י"ח/אייר/תשע"ג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7024-875C-4ED8-8608-CDA744D638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7065-40F1-4E5D-9537-4F04C3652DD5}" type="datetimeFigureOut">
              <a:rPr lang="he-IL" smtClean="0"/>
              <a:pPr/>
              <a:t>י"ח/אייר/תשע"ג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7024-875C-4ED8-8608-CDA744D638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7065-40F1-4E5D-9537-4F04C3652DD5}" type="datetimeFigureOut">
              <a:rPr lang="he-IL" smtClean="0"/>
              <a:pPr/>
              <a:t>י"ח/אייר/תשע"ג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7024-875C-4ED8-8608-CDA744D638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7065-40F1-4E5D-9537-4F04C3652DD5}" type="datetimeFigureOut">
              <a:rPr lang="he-IL" smtClean="0"/>
              <a:pPr/>
              <a:t>י"ח/אייר/תשע"ג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7024-875C-4ED8-8608-CDA744D638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7065-40F1-4E5D-9537-4F04C3652DD5}" type="datetimeFigureOut">
              <a:rPr lang="he-IL" smtClean="0"/>
              <a:pPr/>
              <a:t>י"ח/אייר/תשע"ג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7024-875C-4ED8-8608-CDA744D638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7065-40F1-4E5D-9537-4F04C3652DD5}" type="datetimeFigureOut">
              <a:rPr lang="he-IL" smtClean="0"/>
              <a:pPr/>
              <a:t>י"ח/אייר/תשע"ג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7024-875C-4ED8-8608-CDA744D638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7065-40F1-4E5D-9537-4F04C3652DD5}" type="datetimeFigureOut">
              <a:rPr lang="he-IL" smtClean="0"/>
              <a:pPr/>
              <a:t>י"ח/אייר/תשע"ג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7024-875C-4ED8-8608-CDA744D638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7065-40F1-4E5D-9537-4F04C3652DD5}" type="datetimeFigureOut">
              <a:rPr lang="he-IL" smtClean="0"/>
              <a:pPr/>
              <a:t>י"ח/אייר/תשע"ג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7024-875C-4ED8-8608-CDA744D638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57065-40F1-4E5D-9537-4F04C3652DD5}" type="datetimeFigureOut">
              <a:rPr lang="he-IL" smtClean="0"/>
              <a:pPr/>
              <a:t>י"ח/אייר/תשע"ג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27024-875C-4ED8-8608-CDA744D63880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l-7up.com/vb/imgcache/2/10290love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ajeal.net/4images/data/media/10/_2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eds.org/messier/Jpg/m31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apodar.com/images2/20091028220753_m33_crawford_c900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blog.tapuz.co.il/raam9/images/2285024_4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toptherobbery.com/universe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toptherobbery.com/universe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thumb/0/0d/Hubble_ultra_deep_field_high_rez_edit1.jpg/220px-Hubble_ultra_deep_field_high_rez_edit1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reefunfiles.com/images/ourfreefunfiles/screensavers/outer-space-vol1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1.gstatic.com/images?q=tbn:ANd9GcQ7_LETU8s8tCA5_rPLf2oCo2MLRehrRvzr4O47eMoibjgF0T0pf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07704" y="2564904"/>
            <a:ext cx="553068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الانفجار العظيم</a:t>
            </a:r>
            <a:endParaRPr lang="en-US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al-7up.com/vb/imgcache/2/10290lov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-30000"/>
          </a:blip>
          <a:srcRect/>
          <a:stretch>
            <a:fillRect/>
          </a:stretch>
        </p:blipFill>
        <p:spPr bwMode="auto">
          <a:xfrm>
            <a:off x="-4349" y="0"/>
            <a:ext cx="914834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332656"/>
            <a:ext cx="6552728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000" dirty="0" smtClean="0">
                <a:solidFill>
                  <a:srgbClr val="C00000"/>
                </a:solidFill>
              </a:rPr>
              <a:t>ما هي المجرّة؟</a:t>
            </a:r>
            <a:endParaRPr lang="he-IL" sz="10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916832"/>
            <a:ext cx="8352928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600" b="1" dirty="0" smtClean="0">
                <a:solidFill>
                  <a:schemeClr val="bg1"/>
                </a:solidFill>
              </a:rPr>
              <a:t>المجرّة هي عبارة عن تجمّع مليارات من النّجوم والكواكب والأجسام </a:t>
            </a:r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السّماويّة</a:t>
            </a:r>
            <a:r>
              <a:rPr lang="ar-SA" sz="3600" b="1" dirty="0" smtClean="0">
                <a:solidFill>
                  <a:schemeClr val="bg1"/>
                </a:solidFill>
              </a:rPr>
              <a:t> المختلفة مع بعضها البعض. القوّة التي تمسك هذه الأجسام مع بعضها البعض هي قوّة الجاذبيّة. وسمّيت بالمجرّة لأنّ هذه الأجسام السّماويّة تجر بعضها البعض في هذا الكون الفسيح.</a:t>
            </a:r>
            <a:endParaRPr lang="he-IL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2.gstatic.com/images?q=tbn:ANd9GcTnfSgHJeDOIQTpv4OKNaUsb3I3rkcWuaKZ0mVvEkI1DIiaitrmDA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-1" y="0"/>
            <a:ext cx="9142423" cy="6858000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827584" y="1340768"/>
            <a:ext cx="7272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800" b="1" dirty="0" smtClean="0">
                <a:solidFill>
                  <a:srgbClr val="00B050"/>
                </a:solidFill>
                <a:cs typeface="Akhbar MT" pitchFamily="2" charset="-78"/>
              </a:rPr>
              <a:t>اليوم سوف نتعرف على 3 مجرات مختلفة تقع في المجموعة المحلية</a:t>
            </a:r>
            <a:endParaRPr lang="en-US" sz="8800" b="1" dirty="0">
              <a:solidFill>
                <a:srgbClr val="00B050"/>
              </a:solidFill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ajeal.net/4images/data/media/10/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260648"/>
            <a:ext cx="820891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000" dirty="0" smtClean="0">
                <a:solidFill>
                  <a:srgbClr val="C00000"/>
                </a:solidFill>
              </a:rPr>
              <a:t>مجرّة درب التّبّانة</a:t>
            </a:r>
            <a:endParaRPr lang="he-IL" sz="10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060848"/>
            <a:ext cx="828092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4000" dirty="0" smtClean="0">
                <a:solidFill>
                  <a:schemeClr val="bg1"/>
                </a:solidFill>
              </a:rPr>
              <a:t>هي المجرّة التي توجد فيها مجموعتنا الشّمسيّة التي فيها الكرة الأرضيّة.</a:t>
            </a:r>
            <a:endParaRPr lang="he-IL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645024"/>
            <a:ext cx="806489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4000" dirty="0" smtClean="0">
                <a:solidFill>
                  <a:schemeClr val="bg1"/>
                </a:solidFill>
              </a:rPr>
              <a:t>تحوي هذه المجرّة مليارات النّجوم, إحداها هي شمسنا.</a:t>
            </a:r>
            <a:endParaRPr lang="he-IL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301208"/>
            <a:ext cx="82089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4000" dirty="0" smtClean="0">
                <a:solidFill>
                  <a:schemeClr val="bg1"/>
                </a:solidFill>
              </a:rPr>
              <a:t>لها شكل مميّز: قرص له أذرع حلزونيّة...</a:t>
            </a:r>
            <a:endParaRPr lang="he-IL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seds.org/messier/Jpg/m3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-30000"/>
          </a:blip>
          <a:srcRect/>
          <a:stretch>
            <a:fillRect/>
          </a:stretch>
        </p:blipFill>
        <p:spPr bwMode="auto">
          <a:xfrm>
            <a:off x="0" y="-35065"/>
            <a:ext cx="9144000" cy="689306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6624736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000" dirty="0" smtClean="0">
                <a:solidFill>
                  <a:srgbClr val="C00000"/>
                </a:solidFill>
              </a:rPr>
              <a:t>مجرة أندروميدا</a:t>
            </a:r>
            <a:endParaRPr lang="he-IL" sz="10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708920"/>
            <a:ext cx="828092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00B0F0"/>
                </a:solidFill>
              </a:rPr>
              <a:t>هي أقرب مجرّة لمجرّة درب التّبّانة.</a:t>
            </a:r>
          </a:p>
          <a:p>
            <a:endParaRPr lang="ar-SA" sz="4000" b="1" dirty="0" smtClean="0">
              <a:solidFill>
                <a:srgbClr val="00B0F0"/>
              </a:solidFill>
            </a:endParaRPr>
          </a:p>
          <a:p>
            <a:r>
              <a:rPr lang="ar-SA" sz="4000" b="1" dirty="0" smtClean="0">
                <a:solidFill>
                  <a:srgbClr val="00B0F0"/>
                </a:solidFill>
              </a:rPr>
              <a:t> شكلها يشبه الحلزون.</a:t>
            </a:r>
            <a:endParaRPr lang="he-IL" sz="40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4941168"/>
            <a:ext cx="777686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00B0F0"/>
                </a:solidFill>
              </a:rPr>
              <a:t>عدد كواكبها أكبر من عدد كواكب مجرّة درب التّبّانة بعشرة أضعاف.</a:t>
            </a:r>
            <a:endParaRPr lang="he-IL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السديم اللامع وسط  M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57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3648" y="764704"/>
            <a:ext cx="6480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9600" dirty="0" smtClean="0">
                <a:solidFill>
                  <a:srgbClr val="C00000"/>
                </a:solidFill>
              </a:rPr>
              <a:t>مجرّة </a:t>
            </a:r>
            <a:r>
              <a:rPr lang="en-US" sz="9600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M33</a:t>
            </a:r>
            <a:endParaRPr lang="he-IL" sz="9600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2492896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r-SA" sz="4000" b="1" dirty="0" smtClean="0">
                <a:solidFill>
                  <a:srgbClr val="00B0F0"/>
                </a:solidFill>
              </a:rPr>
              <a:t>هذه المجرّة تشبه الحلزون, وتبدو كعجلة ضخمة تدور.</a:t>
            </a:r>
            <a:endParaRPr lang="he-IL" sz="40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4293096"/>
            <a:ext cx="78488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>
                <a:solidFill>
                  <a:srgbClr val="00B0F0"/>
                </a:solidFill>
              </a:rPr>
              <a:t>هذه المجرّة أصغر من مجرّة درب التّبّانة بأربع مرّات.</a:t>
            </a:r>
            <a:endParaRPr lang="he-IL" sz="4000" b="1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blog.tapuz.co.il/raam9/images/2285024_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620" y="0"/>
            <a:ext cx="916662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7544" y="620688"/>
            <a:ext cx="792088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000" dirty="0" smtClean="0">
                <a:solidFill>
                  <a:srgbClr val="C00000"/>
                </a:solidFill>
              </a:rPr>
              <a:t>المجموعة الشّمسيّة</a:t>
            </a:r>
            <a:endParaRPr lang="he-IL" sz="10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564904"/>
            <a:ext cx="792088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4000" dirty="0" smtClean="0">
                <a:solidFill>
                  <a:schemeClr val="bg1"/>
                </a:solidFill>
              </a:rPr>
              <a:t>المجموعة الشّمسيّة عبارة عن مجموعة من الأجسام التي تدور حول الشّمس.</a:t>
            </a:r>
            <a:endParaRPr lang="he-IL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אליפסה 2"/>
          <p:cNvSpPr/>
          <p:nvPr/>
        </p:nvSpPr>
        <p:spPr>
          <a:xfrm>
            <a:off x="899592" y="908720"/>
            <a:ext cx="7056784" cy="5949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אליפסה 3"/>
          <p:cNvSpPr/>
          <p:nvPr/>
        </p:nvSpPr>
        <p:spPr>
          <a:xfrm>
            <a:off x="3635896" y="3717032"/>
            <a:ext cx="1584176" cy="872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ליפסה 4"/>
          <p:cNvSpPr/>
          <p:nvPr/>
        </p:nvSpPr>
        <p:spPr>
          <a:xfrm>
            <a:off x="2699792" y="2780928"/>
            <a:ext cx="3528392" cy="2808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אליפסה 5"/>
          <p:cNvSpPr/>
          <p:nvPr/>
        </p:nvSpPr>
        <p:spPr>
          <a:xfrm>
            <a:off x="1619672" y="1844824"/>
            <a:ext cx="5760640" cy="43924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5292080" y="188640"/>
            <a:ext cx="35283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u="sng" dirty="0" smtClean="0">
                <a:solidFill>
                  <a:srgbClr val="C00000"/>
                </a:solidFill>
              </a:rPr>
              <a:t>موقعنا في الكون...</a:t>
            </a:r>
            <a:endParaRPr lang="he-IL" sz="4000" b="1" u="sng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3789040"/>
            <a:ext cx="12961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/>
              <a:t>الأرض</a:t>
            </a:r>
            <a:endParaRPr lang="he-IL" sz="3200" b="1" dirty="0"/>
          </a:p>
        </p:txBody>
      </p:sp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3347864" y="3284984"/>
            <a:ext cx="2304256" cy="4032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757354"/>
              </a:avLst>
            </a:prstTxWarp>
          </a:bodyPr>
          <a:lstStyle/>
          <a:p>
            <a:pPr algn="ctr" rtl="1"/>
            <a:r>
              <a:rPr lang="ar-SA" sz="2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المجموعة الشّمسيّة</a:t>
            </a:r>
            <a:endParaRPr lang="he-IL" sz="2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3131840" y="2420888"/>
            <a:ext cx="2520280" cy="64807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1"/>
            <a:r>
              <a:rPr lang="ar-SA" sz="2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مجرّة درب التّبّانة</a:t>
            </a:r>
            <a:endParaRPr lang="he-IL" sz="2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2123728" y="1556792"/>
            <a:ext cx="4495800" cy="108012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1"/>
            <a:r>
              <a:rPr lang="ar-SA" sz="2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عنقود المجرّات: المجموعة المحليّة</a:t>
            </a:r>
            <a:endParaRPr lang="he-IL" sz="2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0" y="0"/>
            <a:ext cx="8892480" cy="7010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2530" grpId="0"/>
      <p:bldP spid="22531" grpId="0"/>
      <p:bldP spid="225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QSERUUEhQSFRUVFRQUFBUUFBQUFBQUFBQVFBQUFhQXHCYeFxkkGRUUHy8gIycpLC4sFR4xNTAqNSYrLCkBCQoKDgwOFw8PFCkcHBwpKSkpKSkpKSkpKSkpKSkpKSksKSkpKSk1LCkpKSkpKSkpLCkpLCwpNSkpKSkpKSwsKf/AABEIAOEA4QMBIgACEQEDEQH/xAAbAAABBQEBAAAAAAAAAAAAAAADAAECBAUGB//EADkQAAEDAgUCBQIEBgEEAwAAAAEAAhEDIQQFEjFBUWEGEyJxgTKRobHB0RQjQlLh8PEVcoKSBxYz/8QAGQEAAwEBAQAAAAAAAAAAAAAAAAECAwQF/8QAIxEBAAMAAgICAwADAAAAAAAAAAECEQMhEjFBUQQTImFxkf/aAAwDAQACEQMRAD8A8hJupNqqPKdoutiWGuRZQgEVoQZmhSDFINUmhEkGSmCM6mUm0kBEXRQkRCRTJEpApwphqkBpwVOFByDPqUXFKEkBGFBwRgnDUyAAUgUQhCKRJAqQKGnaUAcFTmyr61MPQZyFBxUiVGpHCAHrhRc9KoFBoQE5STwnTJQ0ojKSYC60MNTCFAtaphqNUYApMpSgAtZdWhTRKVGN0Z1FMKpQHlW3MVcsSABemlE8tRhAO1EQwpkoB3OQyVF7kNzkSBQ5LUg6lMFICtKnKECiakeUH4z9GchuUnFQKWwXjJiFJijKZr0yOSn1KFSokHSgCApSkEzkAOqUBr7qwXiFVSJY8xMgykgHYFaY+EEMRGhWoVslaOGYCqlJqt0bINbFJMWcI1JTcxIMzEMIVZruq6bD4JrxB5WZjsmLHJaeM1zOyiGTdaeHwx5Eq1TyT1iLh1449ktLGG+gYQgyy7N2SBoOpvssj/pJBI03O3YI08Y2HwuswETE5aWwtHB4IsfNhF4JWniKevSQNzp9p5S0Y5pmCtsk6hHC6ilkT31GUmC7iGjpvvK6Jv8A8YtdGiux7o9TYMWMSHDj3C5uXniuRPy2pWI7l5y3B8lHOEBXS5p4edReWljmk8Eg2BgG3BWTiMA7YWjdYxfXZFYmPTKfhkN9COFq4fCxvM909XCTeLJ+ap4+nPVKR6Ku4ELaxNCFRqMExC3ryfbj5OH6UAUVpT1cPCgtqzrmms1nJGBScVFqdytIT0GER5Q0iJJKEkGvNCm3dDaCUZtJahYptBRAh0CArYYDspMTC1eCtBhWfSpQr1ISIUyqF2j1H2/ZamXaKstdGrhYzHFpV3DN1HU2xBuFKx8TkpbMDff91sZZkTqjRpOktu3v1ui5TmDavpeIdt7rrMtw+gSb8C1xPVIY5LOcpqMYC8gyfttb7rNFEeYwkyT6AIFp2n8l3ub4XWwnp9PYrk8FhAXk1DcGb2uCjQqeI/CDgGPa0dIE2EzJP6K14a8NAEueGvbAjSeZ3PT2XTY6qX0wL+oW94i4QvC2XkU3SIvebTF0aNCqVqV6UmgW/wBQaDYXse6vZTh3UqzyyH0XaA6o4iTa5+L/AHWBnND+fxAc3Vft+yv5fXdRZBcNLy5xbvYqLV0pa3ierRcwU3OYHuI0bE9j2nZcxivBzW0CdQNQmztUN3MADklZGIrnFYrUCG0w6AZFmj6iT7crsswyg1Gs8p7m0mw0sdJEDZ7TvPPSy878jitE7Fv8y1pyzWMcm/K6dah5oJ1NEOBABP8ASNrkyJkrl8VWto0je55Xonh/LXhlQVANGohl5JHLj8rBOQUmVKnmGwdDel+p/DpZZ1rNd+Y+HVT8iM/pxFRkyI+Vn1qWkrqM9wbGPAYZtM252/BY9TDWXRW2xq+rdsTEbKrpV7FU4KrkLp47OXmpvYUJOKKWKD10uJWc1OGKRUgkSGhOiykmO1oBTAUQFMLRSWmEVriEOEWnKJEL+BrTYrTpUr2+yyaDBK38HUEXhZS1qM3DahYH25UcPQLXhaeErNBvt3/Qq/UydxGsXG/tO3up05gTL8t8wahAc0SCOvdddk9chsVLEiNt45v7rAyCqWuDeDb7rq6uBAYdIvx2QWqdPMWGppkmT0me0+657PcOadbUPpP5ne6Wb4N9M6gLc9j1HRTzOu7EYdkkDSQQb3PukUtfJ9L2BxiWn/j5WlhqkFzdMC91xXnupMaQbHgHkK3g88cHlxJMttP0+qP2RIgfxJgYBd/cYBjnZZfmHyHBxDTGhmr7WG+y1vENUVaLTqj1CXCYAEz8rmfLfiK7WMGw3OwAFzb7e5Rqs2Asfk5LWtoOLmgTWe36Z3tz1Vyrn1d7adGi0y0sbY2dEaQWxtbqtqpowOHIDdTnnbjVG3WFmeGcVToP81xlzphkdeZ4hKY32nxdxlmFfoBqABx3A2FtlTzbJaT7OgA36Qdpnniyhj/ETXMcG6wYsWQZPTssTE0sS6hNQFrWFrmhx0k8NI7Awephc3LHjXpMOO8VZSaNZzS7VsQZGo23cBsVhF9rrpsVl7nPL3uhpAh7jALthcDsbb7e65vGNOog3N/zWMW+Jenxx/MZLGxjblUn0oK0q9Ig323VQU10URyQrgJPYpgJy1dde4edeMspuamCNUpoZCEEkoykg18booYotRGFaGkGojLJoTOqJHDRwjgStajgyfplYWX1BqC7rIqAJB1CO6zs2qpf9NqhoJBLeoW1g8zLS0SdItH7rQqZl5R0aA9nBa4fqszH55SDvVTcAOQIPe2yhTebTkh9MC9z0n2Wvl+ehw0vGl3fmOQucyjxFTDdLrN3a51vjpKOHte7UxwN7B1u0ApomHTMAqamnbmeFzmPyo06sXNM8dJWy0+SQ9xMHnpbYnkK4zE08QBFvcWI7HlCZUXZGx1ANNovPKzv/q/rABlsDjeCuqp0AGlvEH7J6EAADj7pFrJrYenRw+l4B3MRv1Q8kyJjWkts519Q3g3Ass3NHCrixBmGlrh/aBcnpcq7hs3NFnqENuBG8+36JxC96YvjLDERqJMm0XjYIfh7w5AL3iekrUwWN895fVp/ygTBN9uZ4V93iSiXeW0HaxiBI4vuniZmcYOZ1xSP9tjcfV3I6IuX5tVrUdDAYn6i+HmTwXW+xUMVgCanqPqcTEiIHzZXsDTcHBhsWmQ8REG24BUclPKMRM9KOBrtoB9HFAN/qHLIPNz24G65XxN4dp02+ZSdYwQ1xkmb+k7n5XZZxga9Wo5nlsex4aPM03Db2JOxtNv1XOZl4MdPltrhzRc7nSekT0/Ned+uYndxtw8k1l5/ih+SompELez7BGk/S5oEjcEkG+8/osF/K6KO207Gm0IbmozTZM4L0Yjp5dvcq7myq1RqvOVZ4UkrJIulJILTURgUKYRNSuAmHqL1EpnIOBKD4Mrocv8AEBYI/SZXMsdC08DiCbBvys7NqTLscozLD1RLo1ifSSWNj3V7LME19RrhOgugSbR78rHy7w7Ue0PLNLbS4iwHVdux+hlNuh1hIETHE/msfOJnIXM4rZtgaTQPpcROn34vKWUYVjb6XOM3ABhhP6K5meMa7SwUnnTBBkNj36q5lbCJJBAMbEb/AJKy+F2oA7U0uEwPRa0jrysimx1KoGscTb1aulo9kV2FqueNBsNyXT3Jge6tMpOpuMhz3H1Fw2ge6CxrYSo4tEkE89flSrktk9R9u6nTrhzZEz3EXUoJgOG4v0QzcpicBoqNLHtaHT6jeAbz3K1MPk1J0ai54EG5gE9bI2YZKKhEO2N2kcdArGFwwpiBsEzAxGIp05b6AP6QYAVPBYdjXai5jg+YNt4ndGx/oJcdLhHPCpjM6dUNAhhEwBHNj90aeLGYYekP/wBKlMP39ZBI/wC0FUm53SpuAFcFo3hur8gmx2XOc0kmTw4tEgDja6y6eSNeY9QgzMQjSmIadTPKdZ5FN736mgf1Na28Dcbm4+VXrV6VLEuu7S5svAE6Xd4Ext+BVrCZQxk+U0OMQ4F7hN52BvcA/Cz/ABHg3MaC0+qCXX5mZHX52KzvWN1lWP6cX48xrC4NY5rr3i8dOFxdR911eesosaIealRwOoltmzewPM2lciRdLirs66bXyuJhygXpFqdgXa5iKDUVhxVeopmAGmS0pJYNWmqcIbHKYqqQmGpOCcFO5XpwCVt5KxrW63gkGWtg/wBcWJ7fssGo4yuw8N4FlUMB43BnbkC64+W/cOqtZ8Zeh+CsWX09FSXAGxOwHDb26QFo55V0w5vDoMcWB/JB8PmjRaKLXCZmJ9RdvJI5WjmdM6TcNbEkgXnj8lERETsMJlj0cLDtdhqmdX4ABWKmQOqQTVcLyIsAeIHRVznbWAN0y/ZpdsOhMbI1HE1i8EuDhaPLuwR9Qd1K6NVstTL8s8uJce87kq7jdWmGWPVc2/ONdUNeSRPpDZEuaeo3/JdNg62oAOiYExsP8oLZZ2BwrwS5znETZp59+y1KdQk+qw2HdCr44AkcCfw3UcTiLiB6S2Z7kwEFM6JTB/q3kgEdOAfhPSYbnjoq1OrpdpvfncDv2VkUnAhw2NkBj5s1r/pdpdexNjHHZZWX4Vj3DV6Xg/8Aseq6fGZeyoIeJXJ5h4fqUrsOpoMj+4fug9dBpc0FsAj3vCy8e8i7JbpEnoR8psnxmpxa8izZ3iOLjqjY1gqBwm2nokTksd4ufTedDgRyNisTH+I3OO5M9f3Ucxw8uI0xv2+AsPD1RqLYIOw/aE80/SWZ1S7/AJWQWLVrkf7uqRataJsC0KRYiEIb3LVmrvKG5HqIDnKZgw9KSeU6Rk0owIVTUiNcpJZFRNUqWQdSWpK3pdPcJAyV2fhzFtY0OMk7DrNpHt/hcZQu5a2Gq6S0j7Lh5YejSIl6vkOXTVNQ+mRvNy4mSPgCF0uIy1zoIfz/ADJj1NHTgf5Xn2SeIHaYdGpv0arNFoFhuf3K2s38Q1mD+HDS6dP8wHS9zd3ANAgGYHtwVy8c7OX9ufn4fCf9tfFYOgHaS0O1gw1hBOkEyTyLkBGy7y6YEaWxNgbXkx3sFUyOgKNPVXYGOiAYN5JJkqk7Ly41TqkOs3/y6fdd3FPWa5ojGVnOZB1Q+W1zHaiQZEu7gDjZdzkeCLKQ1n1ODSR0MfmuFy+noxBNUXpgQD1tAXZsxpA1dd+y1xWtJtBoJP4cdSVzOLztwFWIIJhok2g2Ij4TnPi41HA+n6Wg82gkH3XP4KmHv8to3nc82v8ACeG6jJMx1iXTIvPVXaOaOc/yyHA7gkD1CTx/u6x6eFFKoGFxvtwAYkX+FZFQiCRL2mAZn0nafhEFLXw1Yh5BmCSb8H9lYrQ46flUca8DS8EC17SJ79FmYjMi0tIMtPPLSbiFWEljsrb5ut7TpFyWkfEjm6q5lig76CRqABkaWiBA7if2WtQxwgh12791mZ1QYWB1Mz8z7Spk3EZoKoqAmTpAO23sOVgY3Dhxc9oIdMnge67wPv8AzIcOOoWFmmFpulzZvPb7xujTchB53UHBXK2HI7hVah6LWqbQA9yG9yT1AhbRDNAlDKk4qEowHSTa0lOGASna5Qe5JhWSVnUoOSBTAon0qvUiUDBWhQdLtrLN2V/BPtdcl3pcTtvDdRrXB7rkWa3qTz+a7ulnFNjDUMQ0Xi8bbd9vwXmOR4iX+w7XAVnHYt2vQ6QCdRE7ztMLgtE+WQ2vWLz29Op4z+Icx4DXUwCXEzvHpAaRf/CrZtV16mU3EVCRUAaJPpi0d+iyPDGKrCi57W6nE2ETqAFoaI5uT+yo0M4qYUve6kDWJLGuH0OEk1Kg7bAAd1twWiI9968/np4z06mnkraz5JJcyA8xDXPBn9Y+FqYnKvQQ36osJWV4Qzjz2vqGpc28sAAMjoNyDO56J84xNUPa4E2YXAD+4mB+X4r0q9sKzqnh/Dr3tAcC0DUY7GR97fiiYLLRSex39Qmbnb5V/wAP44mk4OJLhMySTvE9uVLLMCzR6iHX/Hrv/t0paarZgC+qNDS6IINxex+BZRx9doqBpJaXCD0kXbf7rov4QNkiBYcdl514vzcuLg0Q5sQZg2uPflA9uoy6uwNLHukOn46j3VbV5bi1wnoeo49lx2EzbzNDj8ldGc3pvYATcfilMjF9oO7duiFiaUNJZty1BwmaAWlTOKEy3Y7hLdEs91QEf7Zc9mlRzSYAj7WXR5gwXc37BYeKeHSB9v2RBuaxFQESN1l1Be61cwwmk6mqjUcCt6psz6pQy5HrsjZVCStGSRCEXKRKGWJ4RSkmhJPDVyVOmFBqMwLAk4TQpKDgjDO1yt03RcbdFRKNRqSseWrq4b/DUwmJIuDB3kLSOal8EgTEahafdYVKqJ4Vyi4N9iuSaO2JiXf+FfEpa0MebCzZBk/Kr+Ic21OOi7nFzGtYA5smxd8N/GSuObiCQQDB6hX8FmOmGu02P1CGvknqdxE2K544/C3lH/DtWLVmPTqMsDqHlmm7W7SdDRJlx4Nr/f8ARd9iWebQB+h5DTBgQbEtPTdeY4nFllSQ4ECIIDdhYSOsR+C6DC+IjUjTsA55HV23rceN9uy3pzzHcuTk/GiO4lt5VhC19ZxePU+wvs3ex7lWzmgaBMQCQPsVxWExjn1C9w0ggkRJAAsZB2Jd/pVfG563Q1rTJBMnaTB/ddMcmzjm8Z12GY+JfLdAcNOkk6jcHcR19lwGYYh1Ql7yTcaeJHZVMfm2qZ/2VQZjtYi/3my2wLNN+gkTE7K1RxJAkE3sVmNf8wp/xIuOqfiIlfp52R7ttE7haGGz0iOhXIV3Q6funfjSBHH5I8RrvmZsHCJWdjMQPlctRx5GxVsZjqEORFRq3iamoLGqtgq8HoGJaDcLSCmVGo5VHvVmoVQrqkJa0Nz1AlDFaCnoTkpKH8X2CSWhFrlZYq1N11a1LOCEhQIUgmLlQCemZTKIQi0yISzT0NrVZpvIshEKWpZW499N6cmexmVY/dRq1ZIUZBTtYFl+ufp0ftj7WqeK7rQwfiU0m6QBEmSTusQU4UXtRPDMl++PTbxfiR7gYOnUIMchZLceRsqzgoQtKcUVYX5N9LDsWSp0apCrtaihbxDFaGISdW7qvNkMuVFq0+pKESgF6cPSCxScrIVFjkYVkQa42sQoVa8oDqtkA1UySrVEB1OUqrkLz4SCFUQqrijVakqu4pGaUk0JIJZLLorSoO3U2hSBGuU4UWlTCYQcFKmpaUxCcERKbUmITEIArHIwVUInmJmM4oTim1JiUaChRcnhNCk0mIiG1LUnE4EyhkJF6cFP2RtKfSnlRdU4TJIPT6wqxekHKTGqVkPUoJi5AM9yBUciPVeobICBKYFR1JwkaUpJoSTGNQKICGKqJqSIRpClrQdSfzE9IVMGqIqpy9IJhRTFyYOTBymlJzwhl6DE1JwUHUpMcgLAKSEHqYckNOWqMIoSKAFCdrYRHUrShpg1RyE5wjup1dkPSgIlO4pKDggH1JgmU6bZQaD0IwrFWmhPp2QFZzVBjURwTgJBBOnlJMLAREkkiSCkEkkgkxTKZJAMVB6dJMkCopJIBwpJJJmmxFYkkgCpikkgJv8ApQikkgBOQ3J0kwRUHJJJGij0UkkBJyBVSSQFZyikkgjJJJJG/9k="/>
          <p:cNvSpPr>
            <a:spLocks noChangeAspect="1" noChangeArrowheads="1"/>
          </p:cNvSpPr>
          <p:nvPr/>
        </p:nvSpPr>
        <p:spPr bwMode="auto">
          <a:xfrm>
            <a:off x="9525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hQSERUUEhQSFRUVFRQUFBUUFBQUFBQUFBQVFBQUFhQXHCYeFxkkGRUUHy8gIycpLC4sFR4xNTAqNSYrLCkBCQoKDgwOFw8PFCkcHBwpKSkpKSkpKSkpKSkpKSkpKSksKSkpKSk1LCkpKSkpKSkpLCkpLCwpNSkpKSkpKSwsKf/AABEIAOEA4QMBIgACEQEDEQH/xAAbAAABBQEBAAAAAAAAAAAAAAADAAECBAUGB//EADkQAAEDAgUCBQIEBgEEAwAAAAEAAhEDIQQFEjFBUWEGEyJxgTKRobHB0RQjQlLh8PEVcoKSBxYz/8QAGQEAAwEBAQAAAAAAAAAAAAAAAAECAwQF/8QAIxEBAAMAAgICAwADAAAAAAAAAAECEQMhEjFBUQQTImFxkf/aAAwDAQACEQMRAD8A8hJupNqqPKdoutiWGuRZQgEVoQZmhSDFINUmhEkGSmCM6mUm0kBEXRQkRCRTJEpApwphqkBpwVOFByDPqUXFKEkBGFBwRgnDUyAAUgUQhCKRJAqQKGnaUAcFTmyr61MPQZyFBxUiVGpHCAHrhRc9KoFBoQE5STwnTJQ0ojKSYC60MNTCFAtaphqNUYApMpSgAtZdWhTRKVGN0Z1FMKpQHlW3MVcsSABemlE8tRhAO1EQwpkoB3OQyVF7kNzkSBQ5LUg6lMFICtKnKECiakeUH4z9GchuUnFQKWwXjJiFJijKZr0yOSn1KFSokHSgCApSkEzkAOqUBr7qwXiFVSJY8xMgykgHYFaY+EEMRGhWoVslaOGYCqlJqt0bINbFJMWcI1JTcxIMzEMIVZruq6bD4JrxB5WZjsmLHJaeM1zOyiGTdaeHwx5Eq1TyT1iLh1449ktLGG+gYQgyy7N2SBoOpvssj/pJBI03O3YI08Y2HwuswETE5aWwtHB4IsfNhF4JWniKevSQNzp9p5S0Y5pmCtsk6hHC6ilkT31GUmC7iGjpvvK6Jv8A8YtdGiux7o9TYMWMSHDj3C5uXniuRPy2pWI7l5y3B8lHOEBXS5p4edReWljmk8Eg2BgG3BWTiMA7YWjdYxfXZFYmPTKfhkN9COFq4fCxvM909XCTeLJ+ap4+nPVKR6Ku4ELaxNCFRqMExC3ryfbj5OH6UAUVpT1cPCgtqzrmms1nJGBScVFqdytIT0GER5Q0iJJKEkGvNCm3dDaCUZtJahYptBRAh0CArYYDspMTC1eCtBhWfSpQr1ISIUyqF2j1H2/ZamXaKstdGrhYzHFpV3DN1HU2xBuFKx8TkpbMDff91sZZkTqjRpOktu3v1ui5TmDavpeIdt7rrMtw+gSb8C1xPVIY5LOcpqMYC8gyfttb7rNFEeYwkyT6AIFp2n8l3ub4XWwnp9PYrk8FhAXk1DcGb2uCjQqeI/CDgGPa0dIE2EzJP6K14a8NAEueGvbAjSeZ3PT2XTY6qX0wL+oW94i4QvC2XkU3SIvebTF0aNCqVqV6UmgW/wBQaDYXse6vZTh3UqzyyH0XaA6o4iTa5+L/AHWBnND+fxAc3Vft+yv5fXdRZBcNLy5xbvYqLV0pa3ierRcwU3OYHuI0bE9j2nZcxivBzW0CdQNQmztUN3MADklZGIrnFYrUCG0w6AZFmj6iT7crsswyg1Gs8p7m0mw0sdJEDZ7TvPPSy878jitE7Fv8y1pyzWMcm/K6dah5oJ1NEOBABP8ASNrkyJkrl8VWto0je55Xonh/LXhlQVANGohl5JHLj8rBOQUmVKnmGwdDel+p/DpZZ1rNd+Y+HVT8iM/pxFRkyI+Vn1qWkrqM9wbGPAYZtM252/BY9TDWXRW2xq+rdsTEbKrpV7FU4KrkLp47OXmpvYUJOKKWKD10uJWc1OGKRUgkSGhOiykmO1oBTAUQFMLRSWmEVriEOEWnKJEL+BrTYrTpUr2+yyaDBK38HUEXhZS1qM3DahYH25UcPQLXhaeErNBvt3/Qq/UydxGsXG/tO3up05gTL8t8wahAc0SCOvdddk9chsVLEiNt45v7rAyCqWuDeDb7rq6uBAYdIvx2QWqdPMWGppkmT0me0+657PcOadbUPpP5ne6Wb4N9M6gLc9j1HRTzOu7EYdkkDSQQb3PukUtfJ9L2BxiWn/j5WlhqkFzdMC91xXnupMaQbHgHkK3g88cHlxJMttP0+qP2RIgfxJgYBd/cYBjnZZfmHyHBxDTGhmr7WG+y1vENUVaLTqj1CXCYAEz8rmfLfiK7WMGw3OwAFzb7e5Rqs2Asfk5LWtoOLmgTWe36Z3tz1Vyrn1d7adGi0y0sbY2dEaQWxtbqtqpowOHIDdTnnbjVG3WFmeGcVToP81xlzphkdeZ4hKY32nxdxlmFfoBqABx3A2FtlTzbJaT7OgA36Qdpnniyhj/ETXMcG6wYsWQZPTssTE0sS6hNQFrWFrmhx0k8NI7Awephc3LHjXpMOO8VZSaNZzS7VsQZGo23cBsVhF9rrpsVl7nPL3uhpAh7jALthcDsbb7e65vGNOog3N/zWMW+Jenxx/MZLGxjblUn0oK0q9Ig323VQU10URyQrgJPYpgJy1dde4edeMspuamCNUpoZCEEkoykg18booYotRGFaGkGojLJoTOqJHDRwjgStajgyfplYWX1BqC7rIqAJB1CO6zs2qpf9NqhoJBLeoW1g8zLS0SdItH7rQqZl5R0aA9nBa4fqszH55SDvVTcAOQIPe2yhTebTkh9MC9z0n2Wvl+ehw0vGl3fmOQucyjxFTDdLrN3a51vjpKOHte7UxwN7B1u0ApomHTMAqamnbmeFzmPyo06sXNM8dJWy0+SQ9xMHnpbYnkK4zE08QBFvcWI7HlCZUXZGx1ANNovPKzv/q/rABlsDjeCuqp0AGlvEH7J6EAADj7pFrJrYenRw+l4B3MRv1Q8kyJjWkts519Q3g3Ass3NHCrixBmGlrh/aBcnpcq7hs3NFnqENuBG8+36JxC96YvjLDERqJMm0XjYIfh7w5AL3iekrUwWN895fVp/ygTBN9uZ4V93iSiXeW0HaxiBI4vuniZmcYOZ1xSP9tjcfV3I6IuX5tVrUdDAYn6i+HmTwXW+xUMVgCanqPqcTEiIHzZXsDTcHBhsWmQ8REG24BUclPKMRM9KOBrtoB9HFAN/qHLIPNz24G65XxN4dp02+ZSdYwQ1xkmb+k7n5XZZxga9Wo5nlsex4aPM03Db2JOxtNv1XOZl4MdPltrhzRc7nSekT0/Ned+uYndxtw8k1l5/ih+SompELez7BGk/S5oEjcEkG+8/osF/K6KO207Gm0IbmozTZM4L0Yjp5dvcq7myq1RqvOVZ4UkrJIulJILTURgUKYRNSuAmHqL1EpnIOBKD4Mrocv8AEBYI/SZXMsdC08DiCbBvys7NqTLscozLD1RLo1ifSSWNj3V7LME19RrhOgugSbR78rHy7w7Ue0PLNLbS4iwHVdux+hlNuh1hIETHE/msfOJnIXM4rZtgaTQPpcROn34vKWUYVjb6XOM3ABhhP6K5meMa7SwUnnTBBkNj36q5lbCJJBAMbEb/AJKy+F2oA7U0uEwPRa0jrysimx1KoGscTb1aulo9kV2FqueNBsNyXT3Jge6tMpOpuMhz3H1Fw2ge6CxrYSo4tEkE89flSrktk9R9u6nTrhzZEz3EXUoJgOG4v0QzcpicBoqNLHtaHT6jeAbz3K1MPk1J0ai54EG5gE9bI2YZKKhEO2N2kcdArGFwwpiBsEzAxGIp05b6AP6QYAVPBYdjXai5jg+YNt4ndGx/oJcdLhHPCpjM6dUNAhhEwBHNj90aeLGYYekP/wBKlMP39ZBI/wC0FUm53SpuAFcFo3hur8gmx2XOc0kmTw4tEgDja6y6eSNeY9QgzMQjSmIadTPKdZ5FN736mgf1Na28Dcbm4+VXrV6VLEuu7S5svAE6Xd4Ext+BVrCZQxk+U0OMQ4F7hN52BvcA/Cz/ABHg3MaC0+qCXX5mZHX52KzvWN1lWP6cX48xrC4NY5rr3i8dOFxdR911eesosaIealRwOoltmzewPM2lciRdLirs66bXyuJhygXpFqdgXa5iKDUVhxVeopmAGmS0pJYNWmqcIbHKYqqQmGpOCcFO5XpwCVt5KxrW63gkGWtg/wBcWJ7fssGo4yuw8N4FlUMB43BnbkC64+W/cOqtZ8Zeh+CsWX09FSXAGxOwHDb26QFo55V0w5vDoMcWB/JB8PmjRaKLXCZmJ9RdvJI5WjmdM6TcNbEkgXnj8lERETsMJlj0cLDtdhqmdX4ABWKmQOqQTVcLyIsAeIHRVznbWAN0y/ZpdsOhMbI1HE1i8EuDhaPLuwR9Qd1K6NVstTL8s8uJce87kq7jdWmGWPVc2/ONdUNeSRPpDZEuaeo3/JdNg62oAOiYExsP8oLZZ2BwrwS5znETZp59+y1KdQk+qw2HdCr44AkcCfw3UcTiLiB6S2Z7kwEFM6JTB/q3kgEdOAfhPSYbnjoq1OrpdpvfncDv2VkUnAhw2NkBj5s1r/pdpdexNjHHZZWX4Vj3DV6Xg/8Aseq6fGZeyoIeJXJ5h4fqUrsOpoMj+4fug9dBpc0FsAj3vCy8e8i7JbpEnoR8psnxmpxa8izZ3iOLjqjY1gqBwm2nokTksd4ufTedDgRyNisTH+I3OO5M9f3Ucxw8uI0xv2+AsPD1RqLYIOw/aE80/SWZ1S7/AJWQWLVrkf7uqRataJsC0KRYiEIb3LVmrvKG5HqIDnKZgw9KSeU6Rk0owIVTUiNcpJZFRNUqWQdSWpK3pdPcJAyV2fhzFtY0OMk7DrNpHt/hcZQu5a2Gq6S0j7Lh5YejSIl6vkOXTVNQ+mRvNy4mSPgCF0uIy1zoIfz/ADJj1NHTgf5Xn2SeIHaYdGpv0arNFoFhuf3K2s38Q1mD+HDS6dP8wHS9zd3ANAgGYHtwVy8c7OX9ufn4fCf9tfFYOgHaS0O1gw1hBOkEyTyLkBGy7y6YEaWxNgbXkx3sFUyOgKNPVXYGOiAYN5JJkqk7Ly41TqkOs3/y6fdd3FPWa5ojGVnOZB1Q+W1zHaiQZEu7gDjZdzkeCLKQ1n1ODSR0MfmuFy+noxBNUXpgQD1tAXZsxpA1dd+y1xWtJtBoJP4cdSVzOLztwFWIIJhok2g2Ij4TnPi41HA+n6Wg82gkH3XP4KmHv8to3nc82v8ACeG6jJMx1iXTIvPVXaOaOc/yyHA7gkD1CTx/u6x6eFFKoGFxvtwAYkX+FZFQiCRL2mAZn0nafhEFLXw1Yh5BmCSb8H9lYrQ46flUca8DS8EC17SJ79FmYjMi0tIMtPPLSbiFWEljsrb5ut7TpFyWkfEjm6q5lig76CRqABkaWiBA7if2WtQxwgh12791mZ1QYWB1Mz8z7Spk3EZoKoqAmTpAO23sOVgY3Dhxc9oIdMnge67wPv8AzIcOOoWFmmFpulzZvPb7xujTchB53UHBXK2HI7hVah6LWqbQA9yG9yT1AhbRDNAlDKk4qEowHSTa0lOGASna5Qe5JhWSVnUoOSBTAon0qvUiUDBWhQdLtrLN2V/BPtdcl3pcTtvDdRrXB7rkWa3qTz+a7ulnFNjDUMQ0Xi8bbd9vwXmOR4iX+w7XAVnHYt2vQ6QCdRE7ztMLgtE+WQ2vWLz29Op4z+Icx4DXUwCXEzvHpAaRf/CrZtV16mU3EVCRUAaJPpi0d+iyPDGKrCi57W6nE2ETqAFoaI5uT+yo0M4qYUve6kDWJLGuH0OEk1Kg7bAAd1twWiI9968/np4z06mnkraz5JJcyA8xDXPBn9Y+FqYnKvQQ36osJWV4Qzjz2vqGpc28sAAMjoNyDO56J84xNUPa4E2YXAD+4mB+X4r0q9sKzqnh/Dr3tAcC0DUY7GR97fiiYLLRSex39Qmbnb5V/wAP44mk4OJLhMySTvE9uVLLMCzR6iHX/Hrv/t0paarZgC+qNDS6IINxex+BZRx9doqBpJaXCD0kXbf7rov4QNkiBYcdl514vzcuLg0Q5sQZg2uPflA9uoy6uwNLHukOn46j3VbV5bi1wnoeo49lx2EzbzNDj8ldGc3pvYATcfilMjF9oO7duiFiaUNJZty1BwmaAWlTOKEy3Y7hLdEs91QEf7Zc9mlRzSYAj7WXR5gwXc37BYeKeHSB9v2RBuaxFQESN1l1Be61cwwmk6mqjUcCt6psz6pQy5HrsjZVCStGSRCEXKRKGWJ4RSkmhJPDVyVOmFBqMwLAk4TQpKDgjDO1yt03RcbdFRKNRqSseWrq4b/DUwmJIuDB3kLSOal8EgTEahafdYVKqJ4Vyi4N9iuSaO2JiXf+FfEpa0MebCzZBk/Kr+Ic21OOi7nFzGtYA5smxd8N/GSuObiCQQDB6hX8FmOmGu02P1CGvknqdxE2K544/C3lH/DtWLVmPTqMsDqHlmm7W7SdDRJlx4Nr/f8ARd9iWebQB+h5DTBgQbEtPTdeY4nFllSQ4ECIIDdhYSOsR+C6DC+IjUjTsA55HV23rceN9uy3pzzHcuTk/GiO4lt5VhC19ZxePU+wvs3ex7lWzmgaBMQCQPsVxWExjn1C9w0ggkRJAAsZB2Jd/pVfG563Q1rTJBMnaTB/ddMcmzjm8Z12GY+JfLdAcNOkk6jcHcR19lwGYYh1Ql7yTcaeJHZVMfm2qZ/2VQZjtYi/3my2wLNN+gkTE7K1RxJAkE3sVmNf8wp/xIuOqfiIlfp52R7ttE7haGGz0iOhXIV3Q6funfjSBHH5I8RrvmZsHCJWdjMQPlctRx5GxVsZjqEORFRq3iamoLGqtgq8HoGJaDcLSCmVGo5VHvVmoVQrqkJa0Nz1AlDFaCnoTkpKH8X2CSWhFrlZYq1N11a1LOCEhQIUgmLlQCemZTKIQi0yISzT0NrVZpvIshEKWpZW499N6cmexmVY/dRq1ZIUZBTtYFl+ufp0ftj7WqeK7rQwfiU0m6QBEmSTusQU4UXtRPDMl++PTbxfiR7gYOnUIMchZLceRsqzgoQtKcUVYX5N9LDsWSp0apCrtaihbxDFaGISdW7qvNkMuVFq0+pKESgF6cPSCxScrIVFjkYVkQa42sQoVa8oDqtkA1UySrVEB1OUqrkLz4SCFUQqrijVakqu4pGaUk0JIJZLLorSoO3U2hSBGuU4UWlTCYQcFKmpaUxCcERKbUmITEIArHIwVUInmJmM4oTim1JiUaChRcnhNCk0mIiG1LUnE4EyhkJF6cFP2RtKfSnlRdU4TJIPT6wqxekHKTGqVkPUoJi5AM9yBUciPVeobICBKYFR1JwkaUpJoSTGNQKICGKqJqSIRpClrQdSfzE9IVMGqIqpy9IJhRTFyYOTBymlJzwhl6DE1JwUHUpMcgLAKSEHqYckNOWqMIoSKAFCdrYRHUrShpg1RyE5wjup1dkPSgIlO4pKDggH1JgmU6bZQaD0IwrFWmhPp2QFZzVBjURwTgJBBOnlJMLAREkkiSCkEkkgkxTKZJAMVB6dJMkCopJIBwpJJJmmxFYkkgCpikkgJv8ApQikkgBOQ3J0kwRUHJJJGij0UkkBJyBVSSQFZyikkgjJJJJG/9k="/>
          <p:cNvSpPr>
            <a:spLocks noChangeAspect="1" noChangeArrowheads="1"/>
          </p:cNvSpPr>
          <p:nvPr/>
        </p:nvSpPr>
        <p:spPr bwMode="auto">
          <a:xfrm>
            <a:off x="9525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hQSERUUEhQSFRUVFRQUFBUUFBQUFBQUFBQVFBQUFhQXHCYeFxkkGRUUHy8gIycpLC4sFR4xNTAqNSYrLCkBCQoKDgwOFw8PFCkcHBwpKSkpKSkpKSkpKSkpKSkpKSksKSkpKSk1LCkpKSkpKSkpLCkpLCwpNSkpKSkpKSwsKf/AABEIAOEA4QMBIgACEQEDEQH/xAAbAAABBQEBAAAAAAAAAAAAAAADAAECBAUGB//EADkQAAEDAgUCBQIEBgEEAwAAAAEAAhEDIQQFEjFBUWEGEyJxgTKRobHB0RQjQlLh8PEVcoKSBxYz/8QAGQEAAwEBAQAAAAAAAAAAAAAAAAECAwQF/8QAIxEBAAMAAgICAwADAAAAAAAAAAECEQMhEjFBUQQTImFxkf/aAAwDAQACEQMRAD8A8hJupNqqPKdoutiWGuRZQgEVoQZmhSDFINUmhEkGSmCM6mUm0kBEXRQkRCRTJEpApwphqkBpwVOFByDPqUXFKEkBGFBwRgnDUyAAUgUQhCKRJAqQKGnaUAcFTmyr61MPQZyFBxUiVGpHCAHrhRc9KoFBoQE5STwnTJQ0ojKSYC60MNTCFAtaphqNUYApMpSgAtZdWhTRKVGN0Z1FMKpQHlW3MVcsSABemlE8tRhAO1EQwpkoB3OQyVF7kNzkSBQ5LUg6lMFICtKnKECiakeUH4z9GchuUnFQKWwXjJiFJijKZr0yOSn1KFSokHSgCApSkEzkAOqUBr7qwXiFVSJY8xMgykgHYFaY+EEMRGhWoVslaOGYCqlJqt0bINbFJMWcI1JTcxIMzEMIVZruq6bD4JrxB5WZjsmLHJaeM1zOyiGTdaeHwx5Eq1TyT1iLh1449ktLGG+gYQgyy7N2SBoOpvssj/pJBI03O3YI08Y2HwuswETE5aWwtHB4IsfNhF4JWniKevSQNzp9p5S0Y5pmCtsk6hHC6ilkT31GUmC7iGjpvvK6Jv8A8YtdGiux7o9TYMWMSHDj3C5uXniuRPy2pWI7l5y3B8lHOEBXS5p4edReWljmk8Eg2BgG3BWTiMA7YWjdYxfXZFYmPTKfhkN9COFq4fCxvM909XCTeLJ+ap4+nPVKR6Ku4ELaxNCFRqMExC3ryfbj5OH6UAUVpT1cPCgtqzrmms1nJGBScVFqdytIT0GER5Q0iJJKEkGvNCm3dDaCUZtJahYptBRAh0CArYYDspMTC1eCtBhWfSpQr1ISIUyqF2j1H2/ZamXaKstdGrhYzHFpV3DN1HU2xBuFKx8TkpbMDff91sZZkTqjRpOktu3v1ui5TmDavpeIdt7rrMtw+gSb8C1xPVIY5LOcpqMYC8gyfttb7rNFEeYwkyT6AIFp2n8l3ub4XWwnp9PYrk8FhAXk1DcGb2uCjQqeI/CDgGPa0dIE2EzJP6K14a8NAEueGvbAjSeZ3PT2XTY6qX0wL+oW94i4QvC2XkU3SIvebTF0aNCqVqV6UmgW/wBQaDYXse6vZTh3UqzyyH0XaA6o4iTa5+L/AHWBnND+fxAc3Vft+yv5fXdRZBcNLy5xbvYqLV0pa3ierRcwU3OYHuI0bE9j2nZcxivBzW0CdQNQmztUN3MADklZGIrnFYrUCG0w6AZFmj6iT7crsswyg1Gs8p7m0mw0sdJEDZ7TvPPSy878jitE7Fv8y1pyzWMcm/K6dah5oJ1NEOBABP8ASNrkyJkrl8VWto0je55Xonh/LXhlQVANGohl5JHLj8rBOQUmVKnmGwdDel+p/DpZZ1rNd+Y+HVT8iM/pxFRkyI+Vn1qWkrqM9wbGPAYZtM252/BY9TDWXRW2xq+rdsTEbKrpV7FU4KrkLp47OXmpvYUJOKKWKD10uJWc1OGKRUgkSGhOiykmO1oBTAUQFMLRSWmEVriEOEWnKJEL+BrTYrTpUr2+yyaDBK38HUEXhZS1qM3DahYH25UcPQLXhaeErNBvt3/Qq/UydxGsXG/tO3up05gTL8t8wahAc0SCOvdddk9chsVLEiNt45v7rAyCqWuDeDb7rq6uBAYdIvx2QWqdPMWGppkmT0me0+657PcOadbUPpP5ne6Wb4N9M6gLc9j1HRTzOu7EYdkkDSQQb3PukUtfJ9L2BxiWn/j5WlhqkFzdMC91xXnupMaQbHgHkK3g88cHlxJMttP0+qP2RIgfxJgYBd/cYBjnZZfmHyHBxDTGhmr7WG+y1vENUVaLTqj1CXCYAEz8rmfLfiK7WMGw3OwAFzb7e5Rqs2Asfk5LWtoOLmgTWe36Z3tz1Vyrn1d7adGi0y0sbY2dEaQWxtbqtqpowOHIDdTnnbjVG3WFmeGcVToP81xlzphkdeZ4hKY32nxdxlmFfoBqABx3A2FtlTzbJaT7OgA36Qdpnniyhj/ETXMcG6wYsWQZPTssTE0sS6hNQFrWFrmhx0k8NI7Awephc3LHjXpMOO8VZSaNZzS7VsQZGo23cBsVhF9rrpsVl7nPL3uhpAh7jALthcDsbb7e65vGNOog3N/zWMW+Jenxx/MZLGxjblUn0oK0q9Ig323VQU10URyQrgJPYpgJy1dde4edeMspuamCNUpoZCEEkoykg18booYotRGFaGkGojLJoTOqJHDRwjgStajgyfplYWX1BqC7rIqAJB1CO6zs2qpf9NqhoJBLeoW1g8zLS0SdItH7rQqZl5R0aA9nBa4fqszH55SDvVTcAOQIPe2yhTebTkh9MC9z0n2Wvl+ehw0vGl3fmOQucyjxFTDdLrN3a51vjpKOHte7UxwN7B1u0ApomHTMAqamnbmeFzmPyo06sXNM8dJWy0+SQ9xMHnpbYnkK4zE08QBFvcWI7HlCZUXZGx1ANNovPKzv/q/rABlsDjeCuqp0AGlvEH7J6EAADj7pFrJrYenRw+l4B3MRv1Q8kyJjWkts519Q3g3Ass3NHCrixBmGlrh/aBcnpcq7hs3NFnqENuBG8+36JxC96YvjLDERqJMm0XjYIfh7w5AL3iekrUwWN895fVp/ygTBN9uZ4V93iSiXeW0HaxiBI4vuniZmcYOZ1xSP9tjcfV3I6IuX5tVrUdDAYn6i+HmTwXW+xUMVgCanqPqcTEiIHzZXsDTcHBhsWmQ8REG24BUclPKMRM9KOBrtoB9HFAN/qHLIPNz24G65XxN4dp02+ZSdYwQ1xkmb+k7n5XZZxga9Wo5nlsex4aPM03Db2JOxtNv1XOZl4MdPltrhzRc7nSekT0/Ned+uYndxtw8k1l5/ih+SompELez7BGk/S5oEjcEkG+8/osF/K6KO207Gm0IbmozTZM4L0Yjp5dvcq7myq1RqvOVZ4UkrJIulJILTURgUKYRNSuAmHqL1EpnIOBKD4Mrocv8AEBYI/SZXMsdC08DiCbBvys7NqTLscozLD1RLo1ifSSWNj3V7LME19RrhOgugSbR78rHy7w7Ue0PLNLbS4iwHVdux+hlNuh1hIETHE/msfOJnIXM4rZtgaTQPpcROn34vKWUYVjb6XOM3ABhhP6K5meMa7SwUnnTBBkNj36q5lbCJJBAMbEb/AJKy+F2oA7U0uEwPRa0jrysimx1KoGscTb1aulo9kV2FqueNBsNyXT3Jge6tMpOpuMhz3H1Fw2ge6CxrYSo4tEkE89flSrktk9R9u6nTrhzZEz3EXUoJgOG4v0QzcpicBoqNLHtaHT6jeAbz3K1MPk1J0ai54EG5gE9bI2YZKKhEO2N2kcdArGFwwpiBsEzAxGIp05b6AP6QYAVPBYdjXai5jg+YNt4ndGx/oJcdLhHPCpjM6dUNAhhEwBHNj90aeLGYYekP/wBKlMP39ZBI/wC0FUm53SpuAFcFo3hur8gmx2XOc0kmTw4tEgDja6y6eSNeY9QgzMQjSmIadTPKdZ5FN736mgf1Na28Dcbm4+VXrV6VLEuu7S5svAE6Xd4Ext+BVrCZQxk+U0OMQ4F7hN52BvcA/Cz/ABHg3MaC0+qCXX5mZHX52KzvWN1lWP6cX48xrC4NY5rr3i8dOFxdR911eesosaIealRwOoltmzewPM2lciRdLirs66bXyuJhygXpFqdgXa5iKDUVhxVeopmAGmS0pJYNWmqcIbHKYqqQmGpOCcFO5XpwCVt5KxrW63gkGWtg/wBcWJ7fssGo4yuw8N4FlUMB43BnbkC64+W/cOqtZ8Zeh+CsWX09FSXAGxOwHDb26QFo55V0w5vDoMcWB/JB8PmjRaKLXCZmJ9RdvJI5WjmdM6TcNbEkgXnj8lERETsMJlj0cLDtdhqmdX4ABWKmQOqQTVcLyIsAeIHRVznbWAN0y/ZpdsOhMbI1HE1i8EuDhaPLuwR9Qd1K6NVstTL8s8uJce87kq7jdWmGWPVc2/ONdUNeSRPpDZEuaeo3/JdNg62oAOiYExsP8oLZZ2BwrwS5znETZp59+y1KdQk+qw2HdCr44AkcCfw3UcTiLiB6S2Z7kwEFM6JTB/q3kgEdOAfhPSYbnjoq1OrpdpvfncDv2VkUnAhw2NkBj5s1r/pdpdexNjHHZZWX4Vj3DV6Xg/8Aseq6fGZeyoIeJXJ5h4fqUrsOpoMj+4fug9dBpc0FsAj3vCy8e8i7JbpEnoR8psnxmpxa8izZ3iOLjqjY1gqBwm2nokTksd4ufTedDgRyNisTH+I3OO5M9f3Ucxw8uI0xv2+AsPD1RqLYIOw/aE80/SWZ1S7/AJWQWLVrkf7uqRataJsC0KRYiEIb3LVmrvKG5HqIDnKZgw9KSeU6Rk0owIVTUiNcpJZFRNUqWQdSWpK3pdPcJAyV2fhzFtY0OMk7DrNpHt/hcZQu5a2Gq6S0j7Lh5YejSIl6vkOXTVNQ+mRvNy4mSPgCF0uIy1zoIfz/ADJj1NHTgf5Xn2SeIHaYdGpv0arNFoFhuf3K2s38Q1mD+HDS6dP8wHS9zd3ANAgGYHtwVy8c7OX9ufn4fCf9tfFYOgHaS0O1gw1hBOkEyTyLkBGy7y6YEaWxNgbXkx3sFUyOgKNPVXYGOiAYN5JJkqk7Ly41TqkOs3/y6fdd3FPWa5ojGVnOZB1Q+W1zHaiQZEu7gDjZdzkeCLKQ1n1ODSR0MfmuFy+noxBNUXpgQD1tAXZsxpA1dd+y1xWtJtBoJP4cdSVzOLztwFWIIJhok2g2Ij4TnPi41HA+n6Wg82gkH3XP4KmHv8to3nc82v8ACeG6jJMx1iXTIvPVXaOaOc/yyHA7gkD1CTx/u6x6eFFKoGFxvtwAYkX+FZFQiCRL2mAZn0nafhEFLXw1Yh5BmCSb8H9lYrQ46flUca8DS8EC17SJ79FmYjMi0tIMtPPLSbiFWEljsrb5ut7TpFyWkfEjm6q5lig76CRqABkaWiBA7if2WtQxwgh12791mZ1QYWB1Mz8z7Spk3EZoKoqAmTpAO23sOVgY3Dhxc9oIdMnge67wPv8AzIcOOoWFmmFpulzZvPb7xujTchB53UHBXK2HI7hVah6LWqbQA9yG9yT1AhbRDNAlDKk4qEowHSTa0lOGASna5Qe5JhWSVnUoOSBTAon0qvUiUDBWhQdLtrLN2V/BPtdcl3pcTtvDdRrXB7rkWa3qTz+a7ulnFNjDUMQ0Xi8bbd9vwXmOR4iX+w7XAVnHYt2vQ6QCdRE7ztMLgtE+WQ2vWLz29Op4z+Icx4DXUwCXEzvHpAaRf/CrZtV16mU3EVCRUAaJPpi0d+iyPDGKrCi57W6nE2ETqAFoaI5uT+yo0M4qYUve6kDWJLGuH0OEk1Kg7bAAd1twWiI9968/np4z06mnkraz5JJcyA8xDXPBn9Y+FqYnKvQQ36osJWV4Qzjz2vqGpc28sAAMjoNyDO56J84xNUPa4E2YXAD+4mB+X4r0q9sKzqnh/Dr3tAcC0DUY7GR97fiiYLLRSex39Qmbnb5V/wAP44mk4OJLhMySTvE9uVLLMCzR6iHX/Hrv/t0paarZgC+qNDS6IINxex+BZRx9doqBpJaXCD0kXbf7rov4QNkiBYcdl514vzcuLg0Q5sQZg2uPflA9uoy6uwNLHukOn46j3VbV5bi1wnoeo49lx2EzbzNDj8ldGc3pvYATcfilMjF9oO7duiFiaUNJZty1BwmaAWlTOKEy3Y7hLdEs91QEf7Zc9mlRzSYAj7WXR5gwXc37BYeKeHSB9v2RBuaxFQESN1l1Be61cwwmk6mqjUcCt6psz6pQy5HrsjZVCStGSRCEXKRKGWJ4RSkmhJPDVyVOmFBqMwLAk4TQpKDgjDO1yt03RcbdFRKNRqSseWrq4b/DUwmJIuDB3kLSOal8EgTEahafdYVKqJ4Vyi4N9iuSaO2JiXf+FfEpa0MebCzZBk/Kr+Ic21OOi7nFzGtYA5smxd8N/GSuObiCQQDB6hX8FmOmGu02P1CGvknqdxE2K544/C3lH/DtWLVmPTqMsDqHlmm7W7SdDRJlx4Nr/f8ARd9iWebQB+h5DTBgQbEtPTdeY4nFllSQ4ECIIDdhYSOsR+C6DC+IjUjTsA55HV23rceN9uy3pzzHcuTk/GiO4lt5VhC19ZxePU+wvs3ex7lWzmgaBMQCQPsVxWExjn1C9w0ggkRJAAsZB2Jd/pVfG563Q1rTJBMnaTB/ddMcmzjm8Z12GY+JfLdAcNOkk6jcHcR19lwGYYh1Ql7yTcaeJHZVMfm2qZ/2VQZjtYi/3my2wLNN+gkTE7K1RxJAkE3sVmNf8wp/xIuOqfiIlfp52R7ttE7haGGz0iOhXIV3Q6funfjSBHH5I8RrvmZsHCJWdjMQPlctRx5GxVsZjqEORFRq3iamoLGqtgq8HoGJaDcLSCmVGo5VHvVmoVQrqkJa0Nz1AlDFaCnoTkpKH8X2CSWhFrlZYq1N11a1LOCEhQIUgmLlQCemZTKIQi0yISzT0NrVZpvIshEKWpZW499N6cmexmVY/dRq1ZIUZBTtYFl+ufp0ftj7WqeK7rQwfiU0m6QBEmSTusQU4UXtRPDMl++PTbxfiR7gYOnUIMchZLceRsqzgoQtKcUVYX5N9LDsWSp0apCrtaihbxDFaGISdW7qvNkMuVFq0+pKESgF6cPSCxScrIVFjkYVkQa42sQoVa8oDqtkA1UySrVEB1OUqrkLz4SCFUQqrijVakqu4pGaUk0JIJZLLorSoO3U2hSBGuU4UWlTCYQcFKmpaUxCcERKbUmITEIArHIwVUInmJmM4oTim1JiUaChRcnhNCk0mIiG1LUnE4EyhkJF6cFP2RtKfSnlRdU4TJIPT6wqxekHKTGqVkPUoJi5AM9yBUciPVeobICBKYFR1JwkaUpJoSTGNQKICGKqJqSIRpClrQdSfzE9IVMGqIqpy9IJhRTFyYOTBymlJzwhl6DE1JwUHUpMcgLAKSEHqYckNOWqMIoSKAFCdrYRHUrShpg1RyE5wjup1dkPSgIlO4pKDggH1JgmU6bZQaD0IwrFWmhPp2QFZzVBjURwTgJBBOnlJMLAREkkiSCkEkkgkxTKZJAMVB6dJMkCopJIBwpJJJmmxFYkkgCpikkgJv8ApQikkgBOQ3J0kwRUHJJJGij0UkkBJyBVSSQFZyikkgjJJJJG/9k="/>
          <p:cNvSpPr>
            <a:spLocks noChangeAspect="1" noChangeArrowheads="1"/>
          </p:cNvSpPr>
          <p:nvPr/>
        </p:nvSpPr>
        <p:spPr bwMode="auto">
          <a:xfrm>
            <a:off x="9525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7584" y="5877272"/>
            <a:ext cx="70743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فيديو يشرح ظاهرة الانفجار العظيم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toptherobbery.com/univer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مستطيل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4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abic Transparent" pitchFamily="2" charset="0"/>
              </a:rPr>
              <a:t>الانفجار العظيم</a:t>
            </a:r>
            <a:endParaRPr lang="ar-SA" sz="4400" b="1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Arabic Transparent" pitchFamily="2" charset="0"/>
            </a:endParaRPr>
          </a:p>
          <a:p>
            <a:pPr algn="ctr"/>
            <a:endParaRPr lang="en-US" sz="3600" b="1" dirty="0" smtClean="0">
              <a:ea typeface="Times New Roman" pitchFamily="18" charset="0"/>
              <a:cs typeface="Arabic Transparent" pitchFamily="2" charset="0"/>
            </a:endParaRPr>
          </a:p>
          <a:p>
            <a:pPr algn="ctr" eaLnBrk="0" hangingPunct="0"/>
            <a:r>
              <a:rPr lang="ar-EG" sz="3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abic Transparent" pitchFamily="2" charset="0"/>
              </a:rPr>
              <a:t>النظرية السائدة اليوم بالنسبة لتكون الكون  </a:t>
            </a:r>
            <a:r>
              <a:rPr lang="ar-EG" sz="36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abic Transparent" pitchFamily="2" charset="0"/>
              </a:rPr>
              <a:t>تسمى </a:t>
            </a:r>
            <a:r>
              <a:rPr lang="ar-EG" sz="3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abic Transparent" pitchFamily="2" charset="0"/>
              </a:rPr>
              <a:t>"الانفجار </a:t>
            </a:r>
            <a:r>
              <a:rPr lang="ar-EG" sz="36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abic Transparent" pitchFamily="2" charset="0"/>
              </a:rPr>
              <a:t>العظيم".</a:t>
            </a:r>
            <a:r>
              <a:rPr lang="ar-EG" sz="3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abic Transparent" pitchFamily="2" charset="0"/>
              </a:rPr>
              <a:t> </a:t>
            </a:r>
            <a:endParaRPr lang="ar-SA" sz="3600" b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Arabic Transparent" pitchFamily="2" charset="0"/>
            </a:endParaRPr>
          </a:p>
          <a:p>
            <a:pPr algn="ctr" eaLnBrk="0" hangingPunct="0"/>
            <a:r>
              <a:rPr lang="ar-EG" sz="3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abic Transparent" pitchFamily="2" charset="0"/>
              </a:rPr>
              <a:t>وفقًا لهذه النظرية بدأ الكون </a:t>
            </a:r>
            <a:r>
              <a:rPr lang="ar-SA" sz="3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abic Transparent" pitchFamily="2" charset="0"/>
              </a:rPr>
              <a:t>ك</a:t>
            </a:r>
            <a:r>
              <a:rPr lang="ar-EG" sz="3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abic Transparent" pitchFamily="2" charset="0"/>
              </a:rPr>
              <a:t>نقطة صغيرة كثيفة </a:t>
            </a:r>
            <a:r>
              <a:rPr lang="ar-SA" sz="3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abic Transparent" pitchFamily="2" charset="0"/>
              </a:rPr>
              <a:t>جدا </a:t>
            </a:r>
            <a:r>
              <a:rPr lang="ar-EG" sz="3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abic Transparent" pitchFamily="2" charset="0"/>
              </a:rPr>
              <a:t>شملت جميع المواد </a:t>
            </a:r>
            <a:endParaRPr lang="ar-SA" sz="3600" b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Arabic Transparent" pitchFamily="2" charset="0"/>
            </a:endParaRPr>
          </a:p>
          <a:p>
            <a:pPr algn="ctr" eaLnBrk="0" hangingPunct="0"/>
            <a:r>
              <a:rPr lang="ar-EG" sz="3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abic Transparent" pitchFamily="2" charset="0"/>
              </a:rPr>
              <a:t>والطاقة الموجودة اليوم في </a:t>
            </a:r>
            <a:r>
              <a:rPr lang="ar-EG" sz="36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abic Transparent" pitchFamily="2" charset="0"/>
              </a:rPr>
              <a:t>الكون.</a:t>
            </a:r>
            <a:r>
              <a:rPr lang="ar-EG" sz="3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abic Transparent" pitchFamily="2" charset="0"/>
              </a:rPr>
              <a:t> </a:t>
            </a:r>
            <a:endParaRPr lang="ar-SA" sz="3600" b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Arabic Transparent" pitchFamily="2" charset="0"/>
            </a:endParaRPr>
          </a:p>
          <a:p>
            <a:pPr algn="ctr" eaLnBrk="0" hangingPunct="0"/>
            <a:r>
              <a:rPr lang="ar-EG" sz="3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abic Transparent" pitchFamily="2" charset="0"/>
              </a:rPr>
              <a:t>بدأت هذه النقطة بالاتساع مرة واحدة في حدث عظيم الأبعاد يسمى الانفجار العظيم  </a:t>
            </a:r>
            <a:endParaRPr lang="ar-SA" sz="3600" b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Arabic Transparent" pitchFamily="2" charset="0"/>
            </a:endParaRPr>
          </a:p>
          <a:p>
            <a:pPr algn="ctr" eaLnBrk="0" hangingPunct="0"/>
            <a:r>
              <a:rPr lang="ar-EG" sz="3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abic Transparent" pitchFamily="2" charset="0"/>
              </a:rPr>
              <a:t>ذلك الحدث الذي وقع قبل حوالي 13.7 مليار عام </a:t>
            </a:r>
            <a:endParaRPr lang="ar-SA" sz="3600" b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Arabic Transparent" pitchFamily="2" charset="0"/>
            </a:endParaRPr>
          </a:p>
          <a:p>
            <a:pPr algn="ctr" eaLnBrk="0" hangingPunct="0"/>
            <a:r>
              <a:rPr lang="ar-EG" sz="3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abic Transparent" pitchFamily="2" charset="0"/>
              </a:rPr>
              <a:t>وتشكل فيه الكون الذي نعيش فيه </a:t>
            </a:r>
            <a:r>
              <a:rPr lang="ar-EG" sz="36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abic Transparent" pitchFamily="2" charset="0"/>
              </a:rPr>
              <a:t>اليوم،</a:t>
            </a:r>
            <a:r>
              <a:rPr lang="ar-EG" sz="3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abic Transparent" pitchFamily="2" charset="0"/>
              </a:rPr>
              <a:t> </a:t>
            </a:r>
            <a:endParaRPr lang="ar-SA" sz="3600" b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Arabic Transparent" pitchFamily="2" charset="0"/>
            </a:endParaRPr>
          </a:p>
          <a:p>
            <a:pPr algn="ctr" eaLnBrk="0" hangingPunct="0"/>
            <a:r>
              <a:rPr lang="ar-EG" sz="3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abic Transparent" pitchFamily="2" charset="0"/>
              </a:rPr>
              <a:t>المستمر والممتد إلى ما لا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abic Transparent" pitchFamily="2" charset="0"/>
              </a:rPr>
              <a:t> </a:t>
            </a:r>
            <a:r>
              <a:rPr lang="ar-EG" sz="36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abic Transparent" pitchFamily="2" charset="0"/>
              </a:rPr>
              <a:t>نهاية.</a:t>
            </a:r>
            <a:r>
              <a:rPr lang="ar-EG" sz="36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abic Transparent" pitchFamily="2" charset="0"/>
              </a:rPr>
              <a:t> </a:t>
            </a:r>
            <a:endParaRPr lang="ar-EG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toptherobbery.com/univer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2348880"/>
            <a:ext cx="655272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0" b="1" dirty="0" smtClean="0">
                <a:solidFill>
                  <a:srgbClr val="C00000"/>
                </a:solidFill>
              </a:rPr>
              <a:t>مبنى الكون</a:t>
            </a:r>
            <a:endParaRPr lang="he-IL" sz="1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0/0d/Hubble_ultra_deep_field_high_rez_edit1.jpg/220px-Hubble_ultra_deep_field_high_rez_edit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7625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2924944"/>
            <a:ext cx="7992888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b="1" dirty="0" smtClean="0">
                <a:solidFill>
                  <a:schemeClr val="bg1"/>
                </a:solidFill>
              </a:rPr>
              <a:t>الكون</a:t>
            </a:r>
            <a:r>
              <a:rPr lang="ar-SA" sz="8000" dirty="0" smtClean="0">
                <a:solidFill>
                  <a:schemeClr val="bg1"/>
                </a:solidFill>
              </a:rPr>
              <a:t> هو كل ما هو موجود, كل ما هو قائم.</a:t>
            </a:r>
            <a:endParaRPr lang="he-IL" sz="8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692696"/>
            <a:ext cx="756084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0" dirty="0" smtClean="0">
                <a:solidFill>
                  <a:srgbClr val="C00000"/>
                </a:solidFill>
              </a:rPr>
              <a:t>ما هو الكون؟</a:t>
            </a:r>
            <a:endParaRPr lang="he-IL" sz="10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reefunfiles.com/images/ourfreefunfiles/screensavers/outer-space-vol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59632" y="0"/>
            <a:ext cx="6912768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000" dirty="0" smtClean="0">
                <a:solidFill>
                  <a:srgbClr val="C00000"/>
                </a:solidFill>
              </a:rPr>
              <a:t>ما هو الفضاء؟</a:t>
            </a:r>
            <a:endParaRPr lang="he-IL" sz="10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988840"/>
            <a:ext cx="8317432" cy="46474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الفضاء هو عبارة عن المجال المتواجد خارج الغلاف       الجوي (الغازي)-أتموسفيرا.</a:t>
            </a:r>
          </a:p>
          <a:p>
            <a:pPr>
              <a:buFont typeface="Arial" pitchFamily="34" charset="0"/>
              <a:buChar char="•"/>
            </a:pPr>
            <a:endParaRPr lang="ar-SA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يوجد في الفضاء أنواع كثيرة من الأجسام, جميعها مبنيّة من مواد مختلفة, لكن الفضاء غير مبني من أيّة مادة- هو عبارة عن فراغ لا يوجد فيه حتّى غازات.</a:t>
            </a:r>
          </a:p>
          <a:p>
            <a:pPr>
              <a:buFont typeface="Arial" pitchFamily="34" charset="0"/>
              <a:buChar char="•"/>
            </a:pPr>
            <a:endParaRPr lang="ar-SA" sz="4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he-IL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arab-ency.com/servers/gallery/9859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356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043608" y="764704"/>
            <a:ext cx="72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800" b="1" dirty="0" smtClean="0">
                <a:solidFill>
                  <a:srgbClr val="FFC000"/>
                </a:solidFill>
              </a:rPr>
              <a:t>في الفضاء نجد عدد كبير جداً من </a:t>
            </a:r>
          </a:p>
          <a:p>
            <a:pPr algn="ctr"/>
            <a:r>
              <a:rPr lang="ar-SA" sz="8800" b="1" dirty="0" smtClean="0">
                <a:solidFill>
                  <a:srgbClr val="FF0000"/>
                </a:solidFill>
              </a:rPr>
              <a:t>عناقيد مجرات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trables.com/wp-content/uploads/2009/09/0011.jpg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8128323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C00000"/>
                </a:solidFill>
              </a:rPr>
              <a:t>ما هي عناقيد مجرات؟</a:t>
            </a:r>
            <a:endParaRPr lang="en-US" sz="8000" b="1" dirty="0" smtClean="0">
              <a:solidFill>
                <a:srgbClr val="C0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259632" y="2132856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هي تجمعات للمجرات تتكون من نحو 50 مجرة، منها المجموعة المحلية التي تتبعها </a:t>
            </a:r>
            <a:r>
              <a:rPr lang="ar-SA" sz="5400" b="1" dirty="0" err="1" smtClean="0">
                <a:solidFill>
                  <a:srgbClr val="FFFF00"/>
                </a:solidFill>
              </a:rPr>
              <a:t>مجرتنا.</a:t>
            </a:r>
            <a:r>
              <a:rPr lang="ar-SA" sz="5400" b="1" dirty="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arkosa.com/vb/imgcache/72dcf7f3a3d40bca7b77e6b832c920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135" cy="685800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1043608" y="1556792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FFC000"/>
                </a:solidFill>
              </a:rPr>
              <a:t>في عناقيد مجرات نجد عدد كبير جداً من </a:t>
            </a:r>
          </a:p>
          <a:p>
            <a:pPr algn="ctr"/>
            <a:r>
              <a:rPr lang="ar-SA" sz="8000" b="1" dirty="0" smtClean="0">
                <a:solidFill>
                  <a:srgbClr val="FF0000"/>
                </a:solidFill>
              </a:rPr>
              <a:t>المجرات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350</Words>
  <Application>Microsoft Office PowerPoint</Application>
  <PresentationFormat>‫הצגה על המסך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17" baseType="lpstr">
      <vt:lpstr>ערכת נושא Office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zeana</cp:lastModifiedBy>
  <cp:revision>57</cp:revision>
  <dcterms:created xsi:type="dcterms:W3CDTF">2011-02-19T11:10:57Z</dcterms:created>
  <dcterms:modified xsi:type="dcterms:W3CDTF">2013-04-28T15:46:30Z</dcterms:modified>
</cp:coreProperties>
</file>