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</p:sldMasterIdLst>
  <p:sldIdLst>
    <p:sldId id="273" r:id="rId4"/>
    <p:sldId id="272" r:id="rId5"/>
    <p:sldId id="256" r:id="rId6"/>
    <p:sldId id="265" r:id="rId7"/>
    <p:sldId id="259" r:id="rId8"/>
    <p:sldId id="266" r:id="rId9"/>
    <p:sldId id="260" r:id="rId10"/>
    <p:sldId id="267" r:id="rId11"/>
    <p:sldId id="261" r:id="rId12"/>
    <p:sldId id="268" r:id="rId13"/>
    <p:sldId id="270" r:id="rId14"/>
    <p:sldId id="269" r:id="rId15"/>
    <p:sldId id="258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resh title.png"/>
          <p:cNvPicPr>
            <a:picLocks noChangeAspect="1"/>
          </p:cNvPicPr>
          <p:nvPr/>
        </p:nvPicPr>
        <p:blipFill>
          <a:blip r:embed="rId2" cstate="print"/>
          <a:srcRect b="39770"/>
          <a:stretch>
            <a:fillRect/>
          </a:stretch>
        </p:blipFill>
        <p:spPr>
          <a:xfrm>
            <a:off x="377" y="1566826"/>
            <a:ext cx="9143245" cy="22431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34035"/>
            <a:ext cx="7772400" cy="1470025"/>
          </a:xfrm>
        </p:spPr>
        <p:txBody>
          <a:bodyPr anchor="b" anchorCtr="0">
            <a:no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5257800" cy="1371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24600" y="6288741"/>
            <a:ext cx="1981200" cy="365125"/>
          </a:xfrm>
        </p:spPr>
        <p:txBody>
          <a:bodyPr/>
          <a:lstStyle>
            <a:lvl1pPr algn="r">
              <a:defRPr/>
            </a:lvl1pPr>
          </a:lstStyle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288741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288741"/>
            <a:ext cx="685800" cy="365125"/>
          </a:xfrm>
        </p:spPr>
        <p:txBody>
          <a:bodyPr/>
          <a:lstStyle>
            <a:lvl1pPr>
              <a:defRPr sz="11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0" name="Picture 9" descr="Fresh title.png"/>
          <p:cNvPicPr>
            <a:picLocks noChangeAspect="1"/>
          </p:cNvPicPr>
          <p:nvPr/>
        </p:nvPicPr>
        <p:blipFill>
          <a:blip r:embed="rId2" cstate="print"/>
          <a:srcRect t="33632" b="59388"/>
          <a:stretch>
            <a:fillRect/>
          </a:stretch>
        </p:blipFill>
        <p:spPr>
          <a:xfrm>
            <a:off x="0" y="6598024"/>
            <a:ext cx="9143245" cy="2599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resh sec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" y="3767583"/>
            <a:ext cx="9143245" cy="30904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353" y="2819400"/>
            <a:ext cx="7772400" cy="18288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0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353" y="5257800"/>
            <a:ext cx="7772400" cy="6858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16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353" y="6553200"/>
            <a:ext cx="1981200" cy="231013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1024" y="6553200"/>
            <a:ext cx="2895600" cy="231013"/>
          </a:xfrm>
        </p:spPr>
        <p:txBody>
          <a:bodyPr/>
          <a:lstStyle>
            <a:lvl1pPr algn="ctr">
              <a:defRPr/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58953" y="6553200"/>
            <a:ext cx="685800" cy="231013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3706" y="2070100"/>
            <a:ext cx="3429000" cy="37385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259" y="2070100"/>
            <a:ext cx="3429000" cy="37385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675094" y="1842247"/>
            <a:ext cx="3505200" cy="3962400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435" y="1809750"/>
            <a:ext cx="3429000" cy="639762"/>
          </a:xfrm>
          <a:noFill/>
        </p:spPr>
        <p:txBody>
          <a:bodyPr vert="horz" lIns="91440" tIns="91440" rIns="91440" bIns="9144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990600" y="1842247"/>
            <a:ext cx="3505200" cy="3962400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7494" y="1809750"/>
            <a:ext cx="3429000" cy="639762"/>
          </a:xfrm>
          <a:noFill/>
        </p:spPr>
        <p:txBody>
          <a:bodyPr vert="horz" lIns="91440" tIns="91440" rIns="91440" bIns="9144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7494" y="2590800"/>
            <a:ext cx="3429000" cy="32178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5435" y="2590800"/>
            <a:ext cx="3429000" cy="32178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4498848"/>
            <a:ext cx="7223760" cy="86868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673352"/>
            <a:ext cx="7223760" cy="25877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2500" y="5367528"/>
            <a:ext cx="7223760" cy="80467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2500" y="6553200"/>
            <a:ext cx="1828800" cy="22860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4495800"/>
            <a:ext cx="7219950" cy="87153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52500" y="1676400"/>
            <a:ext cx="7219950" cy="2590800"/>
          </a:xfrm>
          <a:ln w="127000">
            <a:solidFill>
              <a:srgbClr val="FFFFFF">
                <a:alpha val="10000"/>
              </a:srgb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2500" y="5367338"/>
            <a:ext cx="7223760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2500" y="6553200"/>
            <a:ext cx="1828800" cy="22860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600200"/>
            <a:ext cx="17526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600200"/>
            <a:ext cx="5257800" cy="452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12/31/2012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47C9B81F-C347-4BEF-BFDF-29C42F48304A}" type="datetimeFigureOut">
              <a:rPr lang="en-US" smtClean="0"/>
              <a:pPr/>
              <a:t>12/31/2012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resh Master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353" y="188259"/>
            <a:ext cx="7799294" cy="14612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00" y="2057401"/>
            <a:ext cx="72390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2500" y="6553200"/>
            <a:ext cx="1828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12/31/2012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77100" y="65532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b="1" kern="1200">
          <a:solidFill>
            <a:schemeClr val="tx1">
              <a:alpha val="90000"/>
            </a:schemeClr>
          </a:solidFill>
          <a:effectLst>
            <a:innerShdw blurRad="38100">
              <a:schemeClr val="tx1">
                <a:lumMod val="85000"/>
              </a:schemeClr>
            </a:inn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800"/>
        </a:spcBef>
        <a:buFont typeface="Wingdings" pitchFamily="2" charset="2"/>
        <a:buChar char=""/>
        <a:defRPr sz="2000" b="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1800"/>
        </a:spcBef>
        <a:buFont typeface="Wingdings" pitchFamily="2" charset="2"/>
        <a:buChar char=""/>
        <a:defRPr sz="1800" b="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1800"/>
        </a:spcBef>
        <a:buFont typeface="Wingdings" pitchFamily="2" charset="2"/>
        <a:buChar char=""/>
        <a:defRPr sz="1600" b="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1800"/>
        </a:spcBef>
        <a:buFont typeface="Wingdings" pitchFamily="2" charset="2"/>
        <a:buChar char=""/>
        <a:defRPr sz="1600" b="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b="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wav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ovPd5HFv7M" TargetMode="Externa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ar.ofek.cet.ac.il/units/ar/science/unit76/act1.aspx?nUnit=76&amp;sSubjectKey=science" TargetMode="Externa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wav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wav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wav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wav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AE" dirty="0" smtClean="0"/>
              <a:t>الهدف من اجراء هذه الفعالية هو للتوصل لموضوع الدرس وهو التلسكوب.</a:t>
            </a:r>
          </a:p>
          <a:p>
            <a:pPr algn="r" rtl="1">
              <a:buNone/>
            </a:pPr>
            <a:r>
              <a:rPr lang="ar-AE" dirty="0" smtClean="0"/>
              <a:t>واجراء الفعالية يكون بالاجابة على الاسئلة بشكل صحيح وبالترتيب. وهذه الاسئلة متعلقة بالمواضيع السابقة التي تعلموها عن مبنى الكون.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7179">
            <a:off x="-98520" y="2415833"/>
            <a:ext cx="8874291" cy="1143000"/>
          </a:xfrm>
        </p:spPr>
        <p:txBody>
          <a:bodyPr>
            <a:normAutofit/>
          </a:bodyPr>
          <a:lstStyle/>
          <a:p>
            <a:r>
              <a:rPr lang="ar-AE" sz="6600" dirty="0" smtClean="0">
                <a:ln w="18000">
                  <a:solidFill>
                    <a:schemeClr val="bg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لقد اخطأت</a:t>
            </a:r>
            <a:endParaRPr lang="en-US" sz="6600" dirty="0">
              <a:ln w="18000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Left-Right Arrow 3">
            <a:hlinkClick r:id="rId2" action="ppaction://hlinksldjump"/>
          </p:cNvPr>
          <p:cNvSpPr/>
          <p:nvPr/>
        </p:nvSpPr>
        <p:spPr>
          <a:xfrm>
            <a:off x="4644008" y="5085184"/>
            <a:ext cx="2880320" cy="108012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solidFill>
                  <a:srgbClr val="FF0000"/>
                </a:solidFill>
              </a:rPr>
              <a:t>حاول مرة اخرى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611560" y="3573016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انا مجموعة كواكب مكونة من الصخور 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ويسمونني كواكب ارضية؟</a:t>
            </a:r>
            <a:endParaRPr lang="ar-AE" sz="2000" b="1" dirty="0">
              <a:latin typeface="Arial" pitchFamily="34" charset="0"/>
            </a:endParaRPr>
          </a:p>
        </p:txBody>
      </p:sp>
      <p:sp>
        <p:nvSpPr>
          <p:cNvPr id="49" name="Flowchart: Punched Tape 48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2051720" y="4581128"/>
            <a:ext cx="2304256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زحل,المريخ,عطارد,نبتون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0" name="Flowchart: Punched Tape 49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1979712" y="6065912"/>
            <a:ext cx="2520280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نبتون,الارض,الزهرة,زحل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Flowchart: Punched Tape 50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179512" y="5445224"/>
            <a:ext cx="2592288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الارض,المريخ,الزهرة,عطارد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7179">
            <a:off x="-98520" y="2415833"/>
            <a:ext cx="8874291" cy="1143000"/>
          </a:xfrm>
        </p:spPr>
        <p:txBody>
          <a:bodyPr>
            <a:normAutofit/>
          </a:bodyPr>
          <a:lstStyle/>
          <a:p>
            <a:r>
              <a:rPr lang="ar-AE" sz="6600" dirty="0" smtClean="0">
                <a:ln w="18000">
                  <a:solidFill>
                    <a:schemeClr val="bg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لقد اخطأت</a:t>
            </a:r>
            <a:endParaRPr lang="en-US" sz="6600" dirty="0">
              <a:ln w="18000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Left-Right Arrow 3">
            <a:hlinkClick r:id="rId2" action="ppaction://hlinksldjump"/>
          </p:cNvPr>
          <p:cNvSpPr/>
          <p:nvPr/>
        </p:nvSpPr>
        <p:spPr>
          <a:xfrm>
            <a:off x="4644008" y="5085184"/>
            <a:ext cx="2880320" cy="108012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solidFill>
                  <a:srgbClr val="FF0000"/>
                </a:solidFill>
              </a:rPr>
              <a:t>حاول مرة اخرى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93984">
            <a:off x="1998711" y="15040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ar-AE" sz="8000" b="1" dirty="0" smtClean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التلسكوب</a:t>
            </a:r>
            <a:endParaRPr lang="en-US" sz="8000" b="1" dirty="0">
              <a:ln w="19050">
                <a:solidFill>
                  <a:schemeClr val="bg1"/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" name="Picture 2" descr="telesco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4019550"/>
            <a:ext cx="3810000" cy="2838450"/>
          </a:xfrm>
          <a:prstGeom prst="rect">
            <a:avLst/>
          </a:prstGeom>
        </p:spPr>
      </p:pic>
      <p:pic>
        <p:nvPicPr>
          <p:cNvPr id="4" name="Picture 3" descr="Smiiilleeyyy picnik phot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729873">
            <a:off x="160435" y="136377"/>
            <a:ext cx="2664296" cy="16203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706" y="1484784"/>
            <a:ext cx="7799294" cy="1461247"/>
          </a:xfrm>
        </p:spPr>
        <p:txBody>
          <a:bodyPr/>
          <a:lstStyle/>
          <a:p>
            <a:pPr algn="ctr"/>
            <a:r>
              <a:rPr lang="ar-AE" dirty="0" smtClean="0">
                <a:hlinkClick r:id="rId2"/>
              </a:rPr>
              <a:t>قصة جاليليو جليلي والتلسكوب</a:t>
            </a:r>
            <a:endParaRPr lang="en-US" dirty="0"/>
          </a:p>
        </p:txBody>
      </p:sp>
      <p:sp>
        <p:nvSpPr>
          <p:cNvPr id="5" name="Action Button: Movie 4">
            <a:hlinkClick r:id="rId2" highlightClick="1"/>
          </p:cNvPr>
          <p:cNvSpPr/>
          <p:nvPr/>
        </p:nvSpPr>
        <p:spPr>
          <a:xfrm>
            <a:off x="1331640" y="3645024"/>
            <a:ext cx="2304256" cy="1440160"/>
          </a:xfrm>
          <a:prstGeom prst="actionButtonMovi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370454">
            <a:off x="332532" y="2515720"/>
            <a:ext cx="7799294" cy="1461247"/>
          </a:xfrm>
        </p:spPr>
        <p:txBody>
          <a:bodyPr/>
          <a:lstStyle/>
          <a:p>
            <a:pPr algn="r"/>
            <a:r>
              <a:rPr lang="ar-AE" dirty="0" smtClean="0"/>
              <a:t>اجب عن الاسئلة التالية بشكل صحيح لتتوصل لموضوع الدرس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63888" y="4509120"/>
            <a:ext cx="5400600" cy="13681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dirty="0" smtClean="0">
                <a:solidFill>
                  <a:schemeClr val="bg1"/>
                </a:solidFill>
              </a:rPr>
              <a:t>يمكن الاستعانة بفعالية ”المنظومة الشمسية“ في موقع افاق لحل الاسئلة</a:t>
            </a:r>
          </a:p>
          <a:p>
            <a:pPr algn="ctr"/>
            <a:r>
              <a:rPr lang="ar-AE" dirty="0" smtClean="0"/>
              <a:t> </a:t>
            </a:r>
          </a:p>
          <a:p>
            <a:pPr algn="ctr"/>
            <a:endParaRPr lang="en-US" dirty="0"/>
          </a:p>
        </p:txBody>
      </p:sp>
      <p:sp>
        <p:nvSpPr>
          <p:cNvPr id="5" name="Action Button: Home 4">
            <a:hlinkClick r:id="rId2" highlightClick="1"/>
          </p:cNvPr>
          <p:cNvSpPr/>
          <p:nvPr/>
        </p:nvSpPr>
        <p:spPr>
          <a:xfrm>
            <a:off x="5580112" y="5157192"/>
            <a:ext cx="1080120" cy="72008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dirty="0" smtClean="0">
                <a:solidFill>
                  <a:srgbClr val="FF0000"/>
                </a:solidFill>
              </a:rPr>
              <a:t>الى الفعالية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12160" y="0"/>
            <a:ext cx="313184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87824" y="0"/>
            <a:ext cx="3024336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228184" y="260648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اي كوكب سيار هو الاقرب الى الشمس؟</a:t>
            </a:r>
            <a:endParaRPr lang="en-US" sz="2000" b="1" dirty="0" smtClean="0">
              <a:latin typeface="Arial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10" name="Oval 9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7668344" y="1340768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الزهرة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2987824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1" name="Oval 20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6300192" y="234888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عطارد</a:t>
            </a:r>
            <a:endParaRPr lang="en-US" dirty="0"/>
          </a:p>
        </p:txBody>
      </p:sp>
      <p:sp>
        <p:nvSpPr>
          <p:cNvPr id="22" name="Oval 21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7668344" y="234888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المريخ</a:t>
            </a:r>
            <a:endParaRPr lang="en-US" dirty="0"/>
          </a:p>
        </p:txBody>
      </p:sp>
      <p:sp>
        <p:nvSpPr>
          <p:cNvPr id="23" name="Oval 22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6300192" y="1340768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زحل</a:t>
            </a:r>
            <a:endParaRPr lang="en-US" sz="2400" dirty="0"/>
          </a:p>
        </p:txBody>
      </p:sp>
      <p:sp>
        <p:nvSpPr>
          <p:cNvPr id="24" name="Rounded Rectangle 23"/>
          <p:cNvSpPr/>
          <p:nvPr/>
        </p:nvSpPr>
        <p:spPr>
          <a:xfrm>
            <a:off x="3131840" y="188640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اي من الكواكب التالية هو كوكب سيار قزمي؟</a:t>
            </a:r>
            <a:endParaRPr lang="en-US" sz="2000" b="1" dirty="0" smtClean="0">
              <a:latin typeface="Arial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1547664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543</a:t>
            </a:r>
            <a:endParaRPr lang="en-US" sz="2000" dirty="0"/>
          </a:p>
        </p:txBody>
      </p:sp>
      <p:sp>
        <p:nvSpPr>
          <p:cNvPr id="26" name="Oval 25"/>
          <p:cNvSpPr/>
          <p:nvPr/>
        </p:nvSpPr>
        <p:spPr>
          <a:xfrm>
            <a:off x="3203848" y="2204864"/>
            <a:ext cx="129614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المشتري</a:t>
            </a:r>
            <a:endParaRPr lang="en-US" sz="2000" dirty="0"/>
          </a:p>
        </p:txBody>
      </p:sp>
      <p:sp>
        <p:nvSpPr>
          <p:cNvPr id="27" name="Oval 26"/>
          <p:cNvSpPr/>
          <p:nvPr/>
        </p:nvSpPr>
        <p:spPr>
          <a:xfrm>
            <a:off x="4644008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الارض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203848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بلوتو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4644008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زحل</a:t>
            </a:r>
            <a:endParaRPr lang="en-US" sz="2400" dirty="0"/>
          </a:p>
        </p:txBody>
      </p:sp>
      <p:sp>
        <p:nvSpPr>
          <p:cNvPr id="30" name="Rounded Rectangle 29"/>
          <p:cNvSpPr/>
          <p:nvPr/>
        </p:nvSpPr>
        <p:spPr>
          <a:xfrm>
            <a:off x="179512" y="188640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spcBef>
                <a:spcPct val="50000"/>
              </a:spcBef>
            </a:pPr>
            <a:r>
              <a:rPr lang="ar-AE" sz="2000" b="1" dirty="0" smtClean="0"/>
              <a:t>ما هو طول السنة لكوكب الارض؟</a:t>
            </a:r>
            <a:endParaRPr lang="en-US" sz="2000" b="1" dirty="0" smtClean="0"/>
          </a:p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251520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170</a:t>
            </a:r>
            <a:endParaRPr lang="en-US" sz="2000" dirty="0"/>
          </a:p>
        </p:txBody>
      </p:sp>
      <p:sp>
        <p:nvSpPr>
          <p:cNvPr id="32" name="Oval 31"/>
          <p:cNvSpPr/>
          <p:nvPr/>
        </p:nvSpPr>
        <p:spPr>
          <a:xfrm>
            <a:off x="1619672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365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251520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230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5004048" y="3501008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مكون بالاساس من جليد وغبار.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فمن انا؟</a:t>
            </a:r>
            <a:endParaRPr lang="en-US" sz="2000" b="1" dirty="0" smtClean="0">
              <a:latin typeface="Arial" pitchFamily="34" charset="0"/>
            </a:endParaRPr>
          </a:p>
        </p:txBody>
      </p:sp>
      <p:sp>
        <p:nvSpPr>
          <p:cNvPr id="39" name="Hexagon 38"/>
          <p:cNvSpPr/>
          <p:nvPr/>
        </p:nvSpPr>
        <p:spPr>
          <a:xfrm>
            <a:off x="5148064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النجم</a:t>
            </a:r>
            <a:endParaRPr lang="en-US" sz="2400" dirty="0"/>
          </a:p>
        </p:txBody>
      </p:sp>
      <p:sp>
        <p:nvSpPr>
          <p:cNvPr id="43" name="Hexagon 42"/>
          <p:cNvSpPr/>
          <p:nvPr/>
        </p:nvSpPr>
        <p:spPr>
          <a:xfrm>
            <a:off x="7236296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المذنب</a:t>
            </a:r>
            <a:endParaRPr lang="en-US" sz="2400" dirty="0"/>
          </a:p>
        </p:txBody>
      </p:sp>
      <p:sp>
        <p:nvSpPr>
          <p:cNvPr id="44" name="Hexagon 43"/>
          <p:cNvSpPr/>
          <p:nvPr/>
        </p:nvSpPr>
        <p:spPr>
          <a:xfrm>
            <a:off x="5148064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الكوكب</a:t>
            </a:r>
            <a:endParaRPr lang="en-US" dirty="0"/>
          </a:p>
        </p:txBody>
      </p:sp>
      <p:sp>
        <p:nvSpPr>
          <p:cNvPr id="45" name="Hexagon 44"/>
          <p:cNvSpPr/>
          <p:nvPr/>
        </p:nvSpPr>
        <p:spPr>
          <a:xfrm>
            <a:off x="7236296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الكويكب</a:t>
            </a:r>
            <a:endParaRPr lang="en-US" sz="2400" dirty="0"/>
          </a:p>
        </p:txBody>
      </p:sp>
      <p:sp>
        <p:nvSpPr>
          <p:cNvPr id="46" name="Rounded Rectangle 45"/>
          <p:cNvSpPr/>
          <p:nvPr/>
        </p:nvSpPr>
        <p:spPr>
          <a:xfrm>
            <a:off x="611560" y="3573016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انا مجموعة كواكب مكونة من الصخور 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ويسمونني كواكب ارضية؟</a:t>
            </a:r>
            <a:endParaRPr lang="ar-AE" sz="2000" b="1" dirty="0">
              <a:latin typeface="Arial" pitchFamily="34" charset="0"/>
            </a:endParaRPr>
          </a:p>
        </p:txBody>
      </p:sp>
      <p:sp>
        <p:nvSpPr>
          <p:cNvPr id="49" name="Flowchart: Punched Tape 48"/>
          <p:cNvSpPr/>
          <p:nvPr/>
        </p:nvSpPr>
        <p:spPr>
          <a:xfrm>
            <a:off x="2051720" y="4581128"/>
            <a:ext cx="2304256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زحل,المريخ,عطارد,نبتون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0" name="Flowchart: Punched Tape 49"/>
          <p:cNvSpPr/>
          <p:nvPr/>
        </p:nvSpPr>
        <p:spPr>
          <a:xfrm>
            <a:off x="1979712" y="6065912"/>
            <a:ext cx="2520280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نبتون,الارض,الزهرة,زحل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Flowchart: Punched Tape 50"/>
          <p:cNvSpPr/>
          <p:nvPr/>
        </p:nvSpPr>
        <p:spPr>
          <a:xfrm>
            <a:off x="179512" y="5445224"/>
            <a:ext cx="2592288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الارض,المريخ,الزهرة,عطارد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7179">
            <a:off x="-98520" y="2415833"/>
            <a:ext cx="8874291" cy="1143000"/>
          </a:xfrm>
        </p:spPr>
        <p:txBody>
          <a:bodyPr>
            <a:normAutofit/>
          </a:bodyPr>
          <a:lstStyle/>
          <a:p>
            <a:r>
              <a:rPr lang="ar-AE" sz="6600" dirty="0" smtClean="0">
                <a:ln w="18000">
                  <a:solidFill>
                    <a:schemeClr val="bg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لقد اخطأت</a:t>
            </a:r>
            <a:endParaRPr lang="en-US" sz="6600" dirty="0">
              <a:ln w="18000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Left-Right Arrow 3">
            <a:hlinkClick r:id="rId2" action="ppaction://hlinksldjump"/>
          </p:cNvPr>
          <p:cNvSpPr/>
          <p:nvPr/>
        </p:nvSpPr>
        <p:spPr>
          <a:xfrm>
            <a:off x="4644008" y="5085184"/>
            <a:ext cx="2880320" cy="108012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solidFill>
                  <a:srgbClr val="FF0000"/>
                </a:solidFill>
              </a:rPr>
              <a:t>حاول مرة اخرى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87824" y="0"/>
            <a:ext cx="3024336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2987824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131840" y="188640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اي من الكواكب التالية هو كوكب سيار قزمي؟</a:t>
            </a:r>
            <a:endParaRPr lang="en-US" sz="2000" b="1" dirty="0" smtClean="0">
              <a:latin typeface="Arial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25" name="Oval 24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1547664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543</a:t>
            </a:r>
            <a:endParaRPr lang="en-US" sz="2000" dirty="0"/>
          </a:p>
        </p:txBody>
      </p:sp>
      <p:sp>
        <p:nvSpPr>
          <p:cNvPr id="26" name="Oval 25">
            <a:hlinkClick r:id="rId3" action="ppaction://hlinksldjump">
              <a:snd r:embed="rId2" name="explode.wav"/>
            </a:hlinkClick>
          </p:cNvPr>
          <p:cNvSpPr/>
          <p:nvPr/>
        </p:nvSpPr>
        <p:spPr>
          <a:xfrm>
            <a:off x="3203848" y="2204864"/>
            <a:ext cx="129614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المشتري</a:t>
            </a:r>
            <a:endParaRPr lang="en-US" sz="2000" dirty="0"/>
          </a:p>
        </p:txBody>
      </p:sp>
      <p:sp>
        <p:nvSpPr>
          <p:cNvPr id="27" name="Oval 26">
            <a:hlinkClick r:id="rId3" action="ppaction://hlinksldjump">
              <a:snd r:embed="rId2" name="explode.wav"/>
            </a:hlinkClick>
          </p:cNvPr>
          <p:cNvSpPr/>
          <p:nvPr/>
        </p:nvSpPr>
        <p:spPr>
          <a:xfrm>
            <a:off x="4644008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الارض</a:t>
            </a:r>
            <a:endParaRPr lang="en-US" dirty="0"/>
          </a:p>
        </p:txBody>
      </p:sp>
      <p:sp>
        <p:nvSpPr>
          <p:cNvPr id="28" name="Oval 27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3203848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بلوتو</a:t>
            </a:r>
            <a:endParaRPr lang="en-US" dirty="0"/>
          </a:p>
        </p:txBody>
      </p:sp>
      <p:sp>
        <p:nvSpPr>
          <p:cNvPr id="29" name="Oval 28">
            <a:hlinkClick r:id="rId3" action="ppaction://hlinksldjump">
              <a:snd r:embed="rId2" name="explode.wav"/>
            </a:hlinkClick>
          </p:cNvPr>
          <p:cNvSpPr/>
          <p:nvPr/>
        </p:nvSpPr>
        <p:spPr>
          <a:xfrm>
            <a:off x="4644008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زحل</a:t>
            </a:r>
            <a:endParaRPr lang="en-US" sz="2400" dirty="0"/>
          </a:p>
        </p:txBody>
      </p:sp>
      <p:sp>
        <p:nvSpPr>
          <p:cNvPr id="30" name="Rounded Rectangle 29"/>
          <p:cNvSpPr/>
          <p:nvPr/>
        </p:nvSpPr>
        <p:spPr>
          <a:xfrm>
            <a:off x="179512" y="188640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spcBef>
                <a:spcPct val="50000"/>
              </a:spcBef>
            </a:pPr>
            <a:r>
              <a:rPr lang="ar-AE" sz="2000" b="1" dirty="0" smtClean="0"/>
              <a:t>ما هو طول السنة لكوكب الارض؟</a:t>
            </a:r>
            <a:endParaRPr lang="en-US" sz="2000" b="1" dirty="0" smtClean="0"/>
          </a:p>
          <a:p>
            <a:pPr algn="ctr"/>
            <a:endParaRPr lang="en-US" dirty="0"/>
          </a:p>
        </p:txBody>
      </p:sp>
      <p:sp>
        <p:nvSpPr>
          <p:cNvPr id="31" name="Oval 30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251520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170</a:t>
            </a:r>
            <a:endParaRPr lang="en-US" sz="2000" dirty="0"/>
          </a:p>
        </p:txBody>
      </p:sp>
      <p:sp>
        <p:nvSpPr>
          <p:cNvPr id="32" name="Oval 31"/>
          <p:cNvSpPr/>
          <p:nvPr/>
        </p:nvSpPr>
        <p:spPr>
          <a:xfrm>
            <a:off x="1619672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365</a:t>
            </a:r>
            <a:endParaRPr lang="en-US" dirty="0"/>
          </a:p>
        </p:txBody>
      </p:sp>
      <p:sp>
        <p:nvSpPr>
          <p:cNvPr id="33" name="Oval 32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251520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230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5004048" y="3501008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مكون بالاساس من جليد وغبار.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فمن انا؟</a:t>
            </a:r>
            <a:endParaRPr lang="en-US" sz="2000" b="1" dirty="0" smtClean="0">
              <a:latin typeface="Arial" pitchFamily="34" charset="0"/>
            </a:endParaRPr>
          </a:p>
        </p:txBody>
      </p:sp>
      <p:sp>
        <p:nvSpPr>
          <p:cNvPr id="39" name="Hexagon 38"/>
          <p:cNvSpPr/>
          <p:nvPr/>
        </p:nvSpPr>
        <p:spPr>
          <a:xfrm>
            <a:off x="5148064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النجم</a:t>
            </a:r>
            <a:endParaRPr lang="en-US" sz="2400" dirty="0"/>
          </a:p>
        </p:txBody>
      </p:sp>
      <p:sp>
        <p:nvSpPr>
          <p:cNvPr id="43" name="Hexagon 42"/>
          <p:cNvSpPr/>
          <p:nvPr/>
        </p:nvSpPr>
        <p:spPr>
          <a:xfrm>
            <a:off x="7236296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المذنب</a:t>
            </a:r>
            <a:endParaRPr lang="en-US" sz="2400" dirty="0"/>
          </a:p>
        </p:txBody>
      </p:sp>
      <p:sp>
        <p:nvSpPr>
          <p:cNvPr id="44" name="Hexagon 43"/>
          <p:cNvSpPr/>
          <p:nvPr/>
        </p:nvSpPr>
        <p:spPr>
          <a:xfrm>
            <a:off x="5148064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الكوكب</a:t>
            </a:r>
            <a:endParaRPr lang="en-US" dirty="0"/>
          </a:p>
        </p:txBody>
      </p:sp>
      <p:sp>
        <p:nvSpPr>
          <p:cNvPr id="45" name="Hexagon 44"/>
          <p:cNvSpPr/>
          <p:nvPr/>
        </p:nvSpPr>
        <p:spPr>
          <a:xfrm>
            <a:off x="7236296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الكويكب</a:t>
            </a:r>
            <a:endParaRPr lang="en-US" sz="2400" dirty="0"/>
          </a:p>
        </p:txBody>
      </p:sp>
      <p:sp>
        <p:nvSpPr>
          <p:cNvPr id="46" name="Rounded Rectangle 45"/>
          <p:cNvSpPr/>
          <p:nvPr/>
        </p:nvSpPr>
        <p:spPr>
          <a:xfrm>
            <a:off x="611560" y="3573016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انا مجموعة كواكب مكونة من الصخور 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ويسمونني كواكب ارضية؟</a:t>
            </a:r>
            <a:endParaRPr lang="ar-AE" sz="2000" b="1" dirty="0">
              <a:latin typeface="Arial" pitchFamily="34" charset="0"/>
            </a:endParaRPr>
          </a:p>
        </p:txBody>
      </p:sp>
      <p:sp>
        <p:nvSpPr>
          <p:cNvPr id="49" name="Flowchart: Punched Tape 48"/>
          <p:cNvSpPr/>
          <p:nvPr/>
        </p:nvSpPr>
        <p:spPr>
          <a:xfrm>
            <a:off x="2051720" y="4581128"/>
            <a:ext cx="2304256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زحل,المريخ,عطارد,نبتون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0" name="Flowchart: Punched Tape 49"/>
          <p:cNvSpPr/>
          <p:nvPr/>
        </p:nvSpPr>
        <p:spPr>
          <a:xfrm>
            <a:off x="1979712" y="6065912"/>
            <a:ext cx="2520280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نبتون,الارض,الزهرة,زحل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Flowchart: Punched Tape 50"/>
          <p:cNvSpPr/>
          <p:nvPr/>
        </p:nvSpPr>
        <p:spPr>
          <a:xfrm>
            <a:off x="179512" y="5445224"/>
            <a:ext cx="2592288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الارض,المريخ,الزهرة,عطارد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7179">
            <a:off x="-98520" y="2415833"/>
            <a:ext cx="8874291" cy="1143000"/>
          </a:xfrm>
        </p:spPr>
        <p:txBody>
          <a:bodyPr>
            <a:normAutofit/>
          </a:bodyPr>
          <a:lstStyle/>
          <a:p>
            <a:r>
              <a:rPr lang="ar-AE" sz="6600" dirty="0" smtClean="0">
                <a:ln w="18000">
                  <a:solidFill>
                    <a:schemeClr val="bg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لقد اخطأت</a:t>
            </a:r>
            <a:endParaRPr lang="en-US" sz="6600" dirty="0">
              <a:ln w="18000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Left-Right Arrow 3">
            <a:hlinkClick r:id="rId2" action="ppaction://hlinksldjump"/>
          </p:cNvPr>
          <p:cNvSpPr/>
          <p:nvPr/>
        </p:nvSpPr>
        <p:spPr>
          <a:xfrm>
            <a:off x="4644008" y="5085184"/>
            <a:ext cx="2880320" cy="108012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solidFill>
                  <a:srgbClr val="FF0000"/>
                </a:solidFill>
              </a:rPr>
              <a:t>حاول مرة اخرى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2987824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5" name="Oval 24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1547664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543</a:t>
            </a:r>
            <a:endParaRPr lang="en-US" sz="2000" dirty="0"/>
          </a:p>
        </p:txBody>
      </p:sp>
      <p:sp>
        <p:nvSpPr>
          <p:cNvPr id="30" name="Rounded Rectangle 29"/>
          <p:cNvSpPr/>
          <p:nvPr/>
        </p:nvSpPr>
        <p:spPr>
          <a:xfrm>
            <a:off x="179512" y="188640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spcBef>
                <a:spcPct val="50000"/>
              </a:spcBef>
            </a:pPr>
            <a:r>
              <a:rPr lang="ar-AE" sz="2000" b="1" dirty="0" smtClean="0"/>
              <a:t>ما هو طول السنة لكوكب الارض؟</a:t>
            </a:r>
            <a:endParaRPr lang="en-US" sz="2000" b="1" dirty="0" smtClean="0"/>
          </a:p>
          <a:p>
            <a:pPr algn="ctr"/>
            <a:endParaRPr lang="en-US" dirty="0"/>
          </a:p>
        </p:txBody>
      </p:sp>
      <p:sp>
        <p:nvSpPr>
          <p:cNvPr id="31" name="Oval 30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251520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170</a:t>
            </a:r>
            <a:endParaRPr lang="en-US" sz="2000" dirty="0"/>
          </a:p>
        </p:txBody>
      </p:sp>
      <p:sp>
        <p:nvSpPr>
          <p:cNvPr id="32" name="Oval 31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1619672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365</a:t>
            </a:r>
            <a:endParaRPr lang="en-US" dirty="0"/>
          </a:p>
        </p:txBody>
      </p:sp>
      <p:sp>
        <p:nvSpPr>
          <p:cNvPr id="33" name="Oval 32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251520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230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5004048" y="3501008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مكون بالاساس من جليد وغبار.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فمن انا؟</a:t>
            </a:r>
            <a:endParaRPr lang="en-US" sz="2000" b="1" dirty="0" smtClean="0">
              <a:latin typeface="Arial" pitchFamily="34" charset="0"/>
            </a:endParaRPr>
          </a:p>
        </p:txBody>
      </p:sp>
      <p:sp>
        <p:nvSpPr>
          <p:cNvPr id="39" name="Hexagon 38"/>
          <p:cNvSpPr/>
          <p:nvPr/>
        </p:nvSpPr>
        <p:spPr>
          <a:xfrm>
            <a:off x="5148064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النجم</a:t>
            </a:r>
            <a:endParaRPr lang="en-US" sz="2400" dirty="0"/>
          </a:p>
        </p:txBody>
      </p:sp>
      <p:sp>
        <p:nvSpPr>
          <p:cNvPr id="43" name="Hexagon 42"/>
          <p:cNvSpPr/>
          <p:nvPr/>
        </p:nvSpPr>
        <p:spPr>
          <a:xfrm>
            <a:off x="7236296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المذنب</a:t>
            </a:r>
            <a:endParaRPr lang="en-US" sz="2400" dirty="0"/>
          </a:p>
        </p:txBody>
      </p:sp>
      <p:sp>
        <p:nvSpPr>
          <p:cNvPr id="44" name="Hexagon 43"/>
          <p:cNvSpPr/>
          <p:nvPr/>
        </p:nvSpPr>
        <p:spPr>
          <a:xfrm>
            <a:off x="5148064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الكوكب</a:t>
            </a:r>
            <a:endParaRPr lang="en-US" dirty="0"/>
          </a:p>
        </p:txBody>
      </p:sp>
      <p:sp>
        <p:nvSpPr>
          <p:cNvPr id="45" name="Hexagon 44"/>
          <p:cNvSpPr/>
          <p:nvPr/>
        </p:nvSpPr>
        <p:spPr>
          <a:xfrm>
            <a:off x="7236296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الكويكب</a:t>
            </a:r>
            <a:endParaRPr lang="en-US" sz="2400" dirty="0"/>
          </a:p>
        </p:txBody>
      </p:sp>
      <p:sp>
        <p:nvSpPr>
          <p:cNvPr id="46" name="Rounded Rectangle 45"/>
          <p:cNvSpPr/>
          <p:nvPr/>
        </p:nvSpPr>
        <p:spPr>
          <a:xfrm>
            <a:off x="611560" y="3573016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انا مجموعة كواكب مكونة من الصخور 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ويسمونني كواكب ارضية؟</a:t>
            </a:r>
            <a:endParaRPr lang="ar-AE" sz="2000" b="1" dirty="0">
              <a:latin typeface="Arial" pitchFamily="34" charset="0"/>
            </a:endParaRPr>
          </a:p>
        </p:txBody>
      </p:sp>
      <p:sp>
        <p:nvSpPr>
          <p:cNvPr id="49" name="Flowchart: Punched Tape 48"/>
          <p:cNvSpPr/>
          <p:nvPr/>
        </p:nvSpPr>
        <p:spPr>
          <a:xfrm>
            <a:off x="2051720" y="4581128"/>
            <a:ext cx="2304256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زحل,المريخ,عطارد,نبتون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0" name="Flowchart: Punched Tape 49"/>
          <p:cNvSpPr/>
          <p:nvPr/>
        </p:nvSpPr>
        <p:spPr>
          <a:xfrm>
            <a:off x="1979712" y="6065912"/>
            <a:ext cx="2520280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نبتون,الارض,الزهرة,زحل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Flowchart: Punched Tape 50"/>
          <p:cNvSpPr/>
          <p:nvPr/>
        </p:nvSpPr>
        <p:spPr>
          <a:xfrm>
            <a:off x="179512" y="5445224"/>
            <a:ext cx="2592288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الارض,المريخ,الزهرة,عطارد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7179">
            <a:off x="-98520" y="2415833"/>
            <a:ext cx="8874291" cy="1143000"/>
          </a:xfrm>
        </p:spPr>
        <p:txBody>
          <a:bodyPr>
            <a:normAutofit/>
          </a:bodyPr>
          <a:lstStyle/>
          <a:p>
            <a:r>
              <a:rPr lang="ar-AE" sz="6600" dirty="0" smtClean="0">
                <a:ln w="18000">
                  <a:solidFill>
                    <a:schemeClr val="bg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لقد اخطأت</a:t>
            </a:r>
            <a:endParaRPr lang="en-US" sz="6600" dirty="0">
              <a:ln w="18000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Left-Right Arrow 3">
            <a:hlinkClick r:id="rId2" action="ppaction://hlinksldjump"/>
          </p:cNvPr>
          <p:cNvSpPr/>
          <p:nvPr/>
        </p:nvSpPr>
        <p:spPr>
          <a:xfrm>
            <a:off x="4644008" y="5085184"/>
            <a:ext cx="2880320" cy="108012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solidFill>
                  <a:srgbClr val="FF0000"/>
                </a:solidFill>
              </a:rPr>
              <a:t>حاول مرة اخرى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5004048" y="3501008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مكون بالاساس من جليد وغبار.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فمن انا؟</a:t>
            </a:r>
            <a:endParaRPr lang="en-US" sz="2000" b="1" dirty="0" smtClean="0">
              <a:latin typeface="Arial" pitchFamily="34" charset="0"/>
            </a:endParaRPr>
          </a:p>
        </p:txBody>
      </p:sp>
      <p:sp>
        <p:nvSpPr>
          <p:cNvPr id="39" name="Hexagon 38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5148064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النجم</a:t>
            </a:r>
            <a:endParaRPr lang="en-US" sz="2400" dirty="0"/>
          </a:p>
        </p:txBody>
      </p:sp>
      <p:sp>
        <p:nvSpPr>
          <p:cNvPr id="43" name="Hexagon 42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7236296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المذنب</a:t>
            </a:r>
            <a:endParaRPr lang="en-US" sz="2400" dirty="0"/>
          </a:p>
        </p:txBody>
      </p:sp>
      <p:sp>
        <p:nvSpPr>
          <p:cNvPr id="44" name="Hexagon 43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5148064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الكوكب</a:t>
            </a:r>
            <a:endParaRPr lang="en-US" dirty="0"/>
          </a:p>
        </p:txBody>
      </p:sp>
      <p:sp>
        <p:nvSpPr>
          <p:cNvPr id="45" name="Hexagon 44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7236296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الكويكب</a:t>
            </a:r>
            <a:endParaRPr lang="en-US" sz="2400" dirty="0"/>
          </a:p>
        </p:txBody>
      </p:sp>
      <p:sp>
        <p:nvSpPr>
          <p:cNvPr id="46" name="Rounded Rectangle 45"/>
          <p:cNvSpPr/>
          <p:nvPr/>
        </p:nvSpPr>
        <p:spPr>
          <a:xfrm>
            <a:off x="611560" y="3573016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انا مجموعة كواكب مكونة من الصخور 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ويسمونني كواكب ارضية؟</a:t>
            </a:r>
            <a:endParaRPr lang="ar-AE" sz="2000" b="1" dirty="0">
              <a:latin typeface="Arial" pitchFamily="34" charset="0"/>
            </a:endParaRPr>
          </a:p>
        </p:txBody>
      </p:sp>
      <p:sp>
        <p:nvSpPr>
          <p:cNvPr id="49" name="Flowchart: Punched Tape 48"/>
          <p:cNvSpPr/>
          <p:nvPr/>
        </p:nvSpPr>
        <p:spPr>
          <a:xfrm>
            <a:off x="2051720" y="4581128"/>
            <a:ext cx="2304256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زحل,المريخ,عطارد,نبتون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0" name="Flowchart: Punched Tape 49"/>
          <p:cNvSpPr/>
          <p:nvPr/>
        </p:nvSpPr>
        <p:spPr>
          <a:xfrm>
            <a:off x="1979712" y="6065912"/>
            <a:ext cx="2520280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نبتون,الارض,الزهرة,زحل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Flowchart: Punched Tape 50"/>
          <p:cNvSpPr/>
          <p:nvPr/>
        </p:nvSpPr>
        <p:spPr>
          <a:xfrm>
            <a:off x="179512" y="5445224"/>
            <a:ext cx="2592288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الارض,المريخ,الزهرة,عطارد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resh">
  <a:themeElements>
    <a:clrScheme name="Fresh">
      <a:dk1>
        <a:sysClr val="windowText" lastClr="000000"/>
      </a:dk1>
      <a:lt1>
        <a:sysClr val="window" lastClr="FFFFFF"/>
      </a:lt1>
      <a:dk2>
        <a:srgbClr val="89C540"/>
      </a:dk2>
      <a:lt2>
        <a:srgbClr val="F0E5B6"/>
      </a:lt2>
      <a:accent1>
        <a:srgbClr val="3B4F18"/>
      </a:accent1>
      <a:accent2>
        <a:srgbClr val="CCC834"/>
      </a:accent2>
      <a:accent3>
        <a:srgbClr val="F49AE1"/>
      </a:accent3>
      <a:accent4>
        <a:srgbClr val="2AC9DE"/>
      </a:accent4>
      <a:accent5>
        <a:srgbClr val="927B74"/>
      </a:accent5>
      <a:accent6>
        <a:srgbClr val="769F11"/>
      </a:accent6>
      <a:hlink>
        <a:srgbClr val="0A6A21"/>
      </a:hlink>
      <a:folHlink>
        <a:srgbClr val="406EA5"/>
      </a:folHlink>
    </a:clrScheme>
    <a:fontScheme name="Fresh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resh">
      <a:fillStyleLst>
        <a:solidFill>
          <a:schemeClr val="phClr"/>
        </a:solidFill>
        <a:solidFill>
          <a:schemeClr val="phClr">
            <a:tint val="70000"/>
            <a:satMod val="115000"/>
          </a:schemeClr>
        </a:solidFill>
        <a:solidFill>
          <a:schemeClr val="phClr">
            <a:shade val="80000"/>
            <a:satMod val="115000"/>
          </a:schemeClr>
        </a:soli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/>
          </a:solidFill>
          <a:prstDash val="solid"/>
          <a:miter/>
        </a:ln>
        <a:ln w="76200" cap="flat" cmpd="thickThin" algn="ctr">
          <a:solidFill>
            <a:schemeClr val="phClr">
              <a:alpha val="8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63500" sx="101000" sy="101000" rotWithShape="0">
              <a:srgbClr val="FFFFFF">
                <a:alpha val="50000"/>
              </a:srgbClr>
            </a:outerShdw>
          </a:effectLst>
        </a:effectStyle>
        <a:effectStyle>
          <a:effectLst>
            <a:innerShdw blurRad="101600">
              <a:srgbClr val="FFFFFF">
                <a:alpha val="75000"/>
              </a:srgbClr>
            </a:innerShdw>
            <a:outerShdw blurRad="63500" sx="101000" sy="101000" rotWithShape="0">
              <a:srgbClr val="FFFFFF">
                <a:alpha val="50000"/>
              </a:srgbClr>
            </a:outerShdw>
            <a:reflection blurRad="12700" stA="30000" endPos="35000" dist="38100" dir="5400000" sy="-100000" rotWithShape="0"/>
          </a:effectLst>
          <a:scene3d>
            <a:camera prst="orthographicFront">
              <a:rot lat="0" lon="0" rev="0"/>
            </a:camera>
            <a:lightRig rig="balanced" dir="t">
              <a:rot lat="0" lon="0" rev="30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88</TotalTime>
  <Words>275</Words>
  <Application>Microsoft Office PowerPoint</Application>
  <PresentationFormat>On-screen Show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Default Theme</vt:lpstr>
      <vt:lpstr>1_Carnival</vt:lpstr>
      <vt:lpstr>Fresh</vt:lpstr>
      <vt:lpstr>Slide 1</vt:lpstr>
      <vt:lpstr>اجب عن الاسئلة التالية بشكل صحيح لتتوصل لموضوع الدرس</vt:lpstr>
      <vt:lpstr>Slide 3</vt:lpstr>
      <vt:lpstr>لقد اخطأت</vt:lpstr>
      <vt:lpstr>Slide 5</vt:lpstr>
      <vt:lpstr>لقد اخطأت</vt:lpstr>
      <vt:lpstr>Slide 7</vt:lpstr>
      <vt:lpstr>لقد اخطأت</vt:lpstr>
      <vt:lpstr>Slide 9</vt:lpstr>
      <vt:lpstr>لقد اخطأت</vt:lpstr>
      <vt:lpstr>Slide 11</vt:lpstr>
      <vt:lpstr>لقد اخطأت</vt:lpstr>
      <vt:lpstr>التلسكوب</vt:lpstr>
      <vt:lpstr>قصة جاليليو جليلي والتلسكوب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mohammed anbusi</dc:creator>
  <cp:lastModifiedBy>mohammed anbusi</cp:lastModifiedBy>
  <cp:revision>12</cp:revision>
  <dcterms:created xsi:type="dcterms:W3CDTF">2012-12-14T15:51:34Z</dcterms:created>
  <dcterms:modified xsi:type="dcterms:W3CDTF">2012-12-31T18:43:53Z</dcterms:modified>
</cp:coreProperties>
</file>