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426" r:id="rId2"/>
    <p:sldId id="392" r:id="rId3"/>
    <p:sldId id="307" r:id="rId4"/>
    <p:sldId id="393" r:id="rId5"/>
    <p:sldId id="410" r:id="rId6"/>
    <p:sldId id="310" r:id="rId7"/>
    <p:sldId id="394" r:id="rId8"/>
    <p:sldId id="311" r:id="rId9"/>
    <p:sldId id="313" r:id="rId10"/>
    <p:sldId id="395" r:id="rId11"/>
    <p:sldId id="396" r:id="rId12"/>
    <p:sldId id="316" r:id="rId13"/>
    <p:sldId id="397" r:id="rId14"/>
    <p:sldId id="398" r:id="rId15"/>
    <p:sldId id="319" r:id="rId16"/>
    <p:sldId id="399" r:id="rId17"/>
    <p:sldId id="420" r:id="rId18"/>
    <p:sldId id="322" r:id="rId19"/>
    <p:sldId id="401" r:id="rId20"/>
    <p:sldId id="402" r:id="rId21"/>
    <p:sldId id="325" r:id="rId22"/>
    <p:sldId id="403" r:id="rId23"/>
    <p:sldId id="404" r:id="rId24"/>
    <p:sldId id="328" r:id="rId25"/>
    <p:sldId id="405" r:id="rId26"/>
    <p:sldId id="406" r:id="rId27"/>
    <p:sldId id="331" r:id="rId28"/>
    <p:sldId id="407" r:id="rId29"/>
    <p:sldId id="408" r:id="rId30"/>
    <p:sldId id="334" r:id="rId31"/>
    <p:sldId id="411" r:id="rId32"/>
    <p:sldId id="412" r:id="rId33"/>
    <p:sldId id="365" r:id="rId34"/>
    <p:sldId id="369" r:id="rId35"/>
    <p:sldId id="347" r:id="rId36"/>
    <p:sldId id="367" r:id="rId37"/>
    <p:sldId id="357" r:id="rId38"/>
    <p:sldId id="371" r:id="rId39"/>
    <p:sldId id="391" r:id="rId40"/>
    <p:sldId id="390" r:id="rId41"/>
    <p:sldId id="351" r:id="rId42"/>
    <p:sldId id="363" r:id="rId43"/>
    <p:sldId id="358" r:id="rId44"/>
    <p:sldId id="418" r:id="rId45"/>
    <p:sldId id="419" r:id="rId46"/>
    <p:sldId id="425" r:id="rId47"/>
    <p:sldId id="427" r:id="rId48"/>
    <p:sldId id="428" r:id="rId49"/>
    <p:sldId id="362" r:id="rId50"/>
    <p:sldId id="368" r:id="rId51"/>
    <p:sldId id="421" r:id="rId52"/>
    <p:sldId id="423" r:id="rId53"/>
    <p:sldId id="424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3399"/>
    <a:srgbClr val="FFCC00"/>
    <a:srgbClr val="808080"/>
    <a:srgbClr val="777777"/>
    <a:srgbClr val="4D4D4D"/>
    <a:srgbClr val="FF0000"/>
    <a:srgbClr val="79FA04"/>
    <a:srgbClr val="72EA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3728" autoAdjust="0"/>
  </p:normalViewPr>
  <p:slideViewPr>
    <p:cSldViewPr snapToGrid="0">
      <p:cViewPr varScale="1">
        <p:scale>
          <a:sx n="66" d="100"/>
          <a:sy n="66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1.jpe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jpe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1.jpe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1.jpe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1.jpe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1.jpe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11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0"/>
            <a:ext cx="4692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© Mark E. Damon - All Rights Reserved</a:t>
            </a:r>
            <a:endParaRPr lang="en-US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43.xml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8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53.xml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image" Target="../media/image6.jpeg"/><Relationship Id="rId4" Type="http://schemas.openxmlformats.org/officeDocument/2006/relationships/slide" Target="slide4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41.xml"/><Relationship Id="rId7" Type="http://schemas.openxmlformats.org/officeDocument/2006/relationships/slide" Target="slide5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5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53.xml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image" Target="../media/image6.jpeg"/><Relationship Id="rId4" Type="http://schemas.openxmlformats.org/officeDocument/2006/relationships/slide" Target="slide4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40.xml"/><Relationship Id="rId7" Type="http://schemas.openxmlformats.org/officeDocument/2006/relationships/slide" Target="slide5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image" Target="../media/image6.jpeg"/><Relationship Id="rId4" Type="http://schemas.openxmlformats.org/officeDocument/2006/relationships/slide" Target="slide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7" Type="http://schemas.openxmlformats.org/officeDocument/2006/relationships/slide" Target="slide5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TEMP\GAMESF~1\COMPLE~1\WHOWAN~1\Lets%20Play%20Theme.wav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52.xml"/><Relationship Id="rId7" Type="http://schemas.openxmlformats.org/officeDocument/2006/relationships/slide" Target="slide3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4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41.xml"/><Relationship Id="rId7" Type="http://schemas.openxmlformats.org/officeDocument/2006/relationships/slide" Target="slide5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6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openxmlformats.org/officeDocument/2006/relationships/image" Target="../media/image6.jpeg"/><Relationship Id="rId4" Type="http://schemas.openxmlformats.org/officeDocument/2006/relationships/slide" Target="slide4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slide" Target="slide43.xml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8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52.xml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0.xml"/><Relationship Id="rId5" Type="http://schemas.openxmlformats.org/officeDocument/2006/relationships/image" Target="../media/image6.jpeg"/><Relationship Id="rId4" Type="http://schemas.openxmlformats.org/officeDocument/2006/relationships/slide" Target="slide4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42.xml"/><Relationship Id="rId7" Type="http://schemas.openxmlformats.org/officeDocument/2006/relationships/slide" Target="slide5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50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51.xml"/><Relationship Id="rId7" Type="http://schemas.openxmlformats.org/officeDocument/2006/relationships/slide" Target="slide3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46.xml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33.xml"/><Relationship Id="rId5" Type="http://schemas.openxmlformats.org/officeDocument/2006/relationships/image" Target="../media/image6.jpeg"/><Relationship Id="rId4" Type="http://schemas.openxmlformats.org/officeDocument/2006/relationships/slide" Target="slide48.xml"/><Relationship Id="rId9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Student%20Teaching\Who%20Wants%20to%20Be\Lets%20Play%20Theme.wav" TargetMode="External"/><Relationship Id="rId6" Type="http://schemas.openxmlformats.org/officeDocument/2006/relationships/slide" Target="slide2.xml"/><Relationship Id="rId5" Type="http://schemas.openxmlformats.org/officeDocument/2006/relationships/image" Target="../media/image10.wmf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slide" Target="slide51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9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slide" Target="slid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slide" Target="slide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slide" Target="slide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slide" Target="slide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slide" Target="slide30.xml"/><Relationship Id="rId4" Type="http://schemas.openxmlformats.org/officeDocument/2006/relationships/audio" Target="../media/audio6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slide" Target="slide18.xml"/><Relationship Id="rId4" Type="http://schemas.openxmlformats.org/officeDocument/2006/relationships/audio" Target="../media/audio6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slide" Target="slide30.xml"/><Relationship Id="rId4" Type="http://schemas.openxmlformats.org/officeDocument/2006/relationships/audio" Target="../media/audio6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7.xml"/><Relationship Id="rId7" Type="http://schemas.openxmlformats.org/officeDocument/2006/relationships/slide" Target="slide3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41.xml"/><Relationship Id="rId4" Type="http://schemas.openxmlformats.org/officeDocument/2006/relationships/slide" Target="slide53.xml"/><Relationship Id="rId9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41.xml"/><Relationship Id="rId7" Type="http://schemas.openxmlformats.org/officeDocument/2006/relationships/slide" Target="slide5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53.xml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openxmlformats.org/officeDocument/2006/relationships/image" Target="../media/image6.jpeg"/><Relationship Id="rId4" Type="http://schemas.openxmlformats.org/officeDocument/2006/relationships/slide" Target="slide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myanistar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2"/>
          <p:cNvSpPr>
            <a:spLocks noChangeArrowheads="1" noChangeShapeType="1" noTextEdit="1"/>
          </p:cNvSpPr>
          <p:nvPr/>
        </p:nvSpPr>
        <p:spPr bwMode="auto">
          <a:xfrm>
            <a:off x="1868488" y="641350"/>
            <a:ext cx="5299075" cy="2249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4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ndalus"/>
                <a:cs typeface="Andalus"/>
              </a:rPr>
              <a:t>لعبه من سيربح المليون</a:t>
            </a:r>
            <a:endParaRPr lang="he-IL" sz="40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ndalus"/>
            </a:endParaRPr>
          </a:p>
        </p:txBody>
      </p:sp>
      <p:pic>
        <p:nvPicPr>
          <p:cNvPr id="12292" name="Picture 61" descr="مليو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1113" y="3495675"/>
            <a:ext cx="34512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rgbClr val="79F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23606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21518" name="Picture 14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Rectangle 22"/>
          <p:cNvSpPr>
            <a:spLocks noChangeArrowheads="1"/>
          </p:cNvSpPr>
          <p:nvPr/>
        </p:nvSpPr>
        <p:spPr bwMode="auto">
          <a:xfrm>
            <a:off x="0" y="0"/>
            <a:ext cx="2514600" cy="385445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21" name="Text Box 23"/>
          <p:cNvSpPr txBox="1">
            <a:spLocks noChangeArrowheads="1"/>
          </p:cNvSpPr>
          <p:nvPr/>
        </p:nvSpPr>
        <p:spPr bwMode="auto">
          <a:xfrm>
            <a:off x="76200" y="174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522" name="Text Box 24"/>
          <p:cNvSpPr txBox="1">
            <a:spLocks noChangeArrowheads="1"/>
          </p:cNvSpPr>
          <p:nvPr/>
        </p:nvSpPr>
        <p:spPr bwMode="auto">
          <a:xfrm>
            <a:off x="76200" y="495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3" name="Text Box 25"/>
          <p:cNvSpPr txBox="1">
            <a:spLocks noChangeArrowheads="1"/>
          </p:cNvSpPr>
          <p:nvPr/>
        </p:nvSpPr>
        <p:spPr bwMode="auto">
          <a:xfrm>
            <a:off x="76200" y="8001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4" name="Text Box 26"/>
          <p:cNvSpPr txBox="1">
            <a:spLocks noChangeArrowheads="1"/>
          </p:cNvSpPr>
          <p:nvPr/>
        </p:nvSpPr>
        <p:spPr bwMode="auto">
          <a:xfrm>
            <a:off x="76200" y="1104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5" name="Text Box 27"/>
          <p:cNvSpPr txBox="1">
            <a:spLocks noChangeArrowheads="1"/>
          </p:cNvSpPr>
          <p:nvPr/>
        </p:nvSpPr>
        <p:spPr bwMode="auto">
          <a:xfrm>
            <a:off x="76200" y="14097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6" name="Text Box 28"/>
          <p:cNvSpPr txBox="1">
            <a:spLocks noChangeArrowheads="1"/>
          </p:cNvSpPr>
          <p:nvPr/>
        </p:nvSpPr>
        <p:spPr bwMode="auto">
          <a:xfrm>
            <a:off x="76200" y="17145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527" name="Text Box 29"/>
          <p:cNvSpPr txBox="1">
            <a:spLocks noChangeArrowheads="1"/>
          </p:cNvSpPr>
          <p:nvPr/>
        </p:nvSpPr>
        <p:spPr bwMode="auto">
          <a:xfrm>
            <a:off x="76200" y="2019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8" name="Text Box 30"/>
          <p:cNvSpPr txBox="1">
            <a:spLocks noChangeArrowheads="1"/>
          </p:cNvSpPr>
          <p:nvPr/>
        </p:nvSpPr>
        <p:spPr bwMode="auto">
          <a:xfrm>
            <a:off x="0" y="2525713"/>
            <a:ext cx="874713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9" name="Text Box 31"/>
          <p:cNvSpPr txBox="1">
            <a:spLocks noChangeArrowheads="1"/>
          </p:cNvSpPr>
          <p:nvPr/>
        </p:nvSpPr>
        <p:spPr bwMode="auto">
          <a:xfrm>
            <a:off x="0" y="29337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0" name="Text Box 32"/>
          <p:cNvSpPr txBox="1">
            <a:spLocks noChangeArrowheads="1"/>
          </p:cNvSpPr>
          <p:nvPr/>
        </p:nvSpPr>
        <p:spPr bwMode="auto">
          <a:xfrm>
            <a:off x="0" y="33242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1531" name="Text Box 33"/>
          <p:cNvSpPr txBox="1">
            <a:spLocks noChangeArrowheads="1"/>
          </p:cNvSpPr>
          <p:nvPr/>
        </p:nvSpPr>
        <p:spPr bwMode="auto">
          <a:xfrm>
            <a:off x="914400" y="1905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532" name="Text Box 34"/>
          <p:cNvSpPr txBox="1">
            <a:spLocks noChangeArrowheads="1"/>
          </p:cNvSpPr>
          <p:nvPr/>
        </p:nvSpPr>
        <p:spPr bwMode="auto">
          <a:xfrm>
            <a:off x="869950" y="511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3" name="Text Box 35"/>
          <p:cNvSpPr txBox="1">
            <a:spLocks noChangeArrowheads="1"/>
          </p:cNvSpPr>
          <p:nvPr/>
        </p:nvSpPr>
        <p:spPr bwMode="auto">
          <a:xfrm>
            <a:off x="798513" y="8302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4" name="Text Box 36"/>
          <p:cNvSpPr txBox="1">
            <a:spLocks noChangeArrowheads="1"/>
          </p:cNvSpPr>
          <p:nvPr/>
        </p:nvSpPr>
        <p:spPr bwMode="auto">
          <a:xfrm>
            <a:off x="914400" y="11207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5" name="Text Box 37"/>
          <p:cNvSpPr txBox="1">
            <a:spLocks noChangeArrowheads="1"/>
          </p:cNvSpPr>
          <p:nvPr/>
        </p:nvSpPr>
        <p:spPr bwMode="auto">
          <a:xfrm>
            <a:off x="914400" y="14255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6" name="Text Box 38"/>
          <p:cNvSpPr txBox="1">
            <a:spLocks noChangeArrowheads="1"/>
          </p:cNvSpPr>
          <p:nvPr/>
        </p:nvSpPr>
        <p:spPr bwMode="auto">
          <a:xfrm>
            <a:off x="914400" y="17303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537" name="Text Box 39"/>
          <p:cNvSpPr txBox="1">
            <a:spLocks noChangeArrowheads="1"/>
          </p:cNvSpPr>
          <p:nvPr/>
        </p:nvSpPr>
        <p:spPr bwMode="auto">
          <a:xfrm>
            <a:off x="914400" y="2035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8" name="Text Box 40"/>
          <p:cNvSpPr txBox="1">
            <a:spLocks noChangeArrowheads="1"/>
          </p:cNvSpPr>
          <p:nvPr/>
        </p:nvSpPr>
        <p:spPr bwMode="auto">
          <a:xfrm>
            <a:off x="885825" y="29194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9" name="Text Box 41"/>
          <p:cNvSpPr txBox="1">
            <a:spLocks noChangeArrowheads="1"/>
          </p:cNvSpPr>
          <p:nvPr/>
        </p:nvSpPr>
        <p:spPr bwMode="auto">
          <a:xfrm>
            <a:off x="855663" y="3327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21540" name="Oval 42"/>
          <p:cNvSpPr>
            <a:spLocks noChangeArrowheads="1"/>
          </p:cNvSpPr>
          <p:nvPr/>
        </p:nvSpPr>
        <p:spPr bwMode="auto">
          <a:xfrm>
            <a:off x="493713" y="34353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41" name="Oval 43"/>
          <p:cNvSpPr>
            <a:spLocks noChangeArrowheads="1"/>
          </p:cNvSpPr>
          <p:nvPr/>
        </p:nvSpPr>
        <p:spPr bwMode="auto">
          <a:xfrm>
            <a:off x="581025" y="3041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42" name="Oval 44"/>
          <p:cNvSpPr>
            <a:spLocks noChangeArrowheads="1"/>
          </p:cNvSpPr>
          <p:nvPr/>
        </p:nvSpPr>
        <p:spPr bwMode="auto">
          <a:xfrm>
            <a:off x="568325" y="26939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43" name="Oval 45"/>
          <p:cNvSpPr>
            <a:spLocks noChangeArrowheads="1"/>
          </p:cNvSpPr>
          <p:nvPr/>
        </p:nvSpPr>
        <p:spPr bwMode="auto">
          <a:xfrm>
            <a:off x="609600" y="2171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44" name="Oval 46"/>
          <p:cNvSpPr>
            <a:spLocks noChangeArrowheads="1"/>
          </p:cNvSpPr>
          <p:nvPr/>
        </p:nvSpPr>
        <p:spPr bwMode="auto">
          <a:xfrm>
            <a:off x="609600" y="1866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1545" name="Oval 47"/>
          <p:cNvSpPr>
            <a:spLocks noChangeArrowheads="1"/>
          </p:cNvSpPr>
          <p:nvPr/>
        </p:nvSpPr>
        <p:spPr bwMode="auto">
          <a:xfrm>
            <a:off x="609600" y="15621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46" name="Oval 48"/>
          <p:cNvSpPr>
            <a:spLocks noChangeArrowheads="1"/>
          </p:cNvSpPr>
          <p:nvPr/>
        </p:nvSpPr>
        <p:spPr bwMode="auto">
          <a:xfrm>
            <a:off x="609600" y="1257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47" name="Oval 49"/>
          <p:cNvSpPr>
            <a:spLocks noChangeArrowheads="1"/>
          </p:cNvSpPr>
          <p:nvPr/>
        </p:nvSpPr>
        <p:spPr bwMode="auto">
          <a:xfrm>
            <a:off x="609600" y="952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48" name="Oval 50"/>
          <p:cNvSpPr>
            <a:spLocks noChangeArrowheads="1"/>
          </p:cNvSpPr>
          <p:nvPr/>
        </p:nvSpPr>
        <p:spPr bwMode="auto">
          <a:xfrm>
            <a:off x="609600" y="647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49" name="Oval 51"/>
          <p:cNvSpPr>
            <a:spLocks noChangeArrowheads="1"/>
          </p:cNvSpPr>
          <p:nvPr/>
        </p:nvSpPr>
        <p:spPr bwMode="auto">
          <a:xfrm>
            <a:off x="609600" y="342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50" name="Text Box 52"/>
          <p:cNvSpPr txBox="1">
            <a:spLocks noChangeArrowheads="1"/>
          </p:cNvSpPr>
          <p:nvPr/>
        </p:nvSpPr>
        <p:spPr bwMode="auto">
          <a:xfrm>
            <a:off x="841375" y="2528888"/>
            <a:ext cx="1600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51" name="Text Box 89"/>
          <p:cNvSpPr txBox="1">
            <a:spLocks noChangeArrowheads="1"/>
          </p:cNvSpPr>
          <p:nvPr/>
        </p:nvSpPr>
        <p:spPr bwMode="auto">
          <a:xfrm>
            <a:off x="450166" y="3856257"/>
            <a:ext cx="86938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JO" sz="4400" b="1" dirty="0" smtClean="0">
                <a:solidFill>
                  <a:schemeClr val="bg1"/>
                </a:solidFill>
                <a:cs typeface="Traditional Arabic" pitchFamily="18" charset="-78"/>
              </a:rPr>
              <a:t>لماذا تعتبر النباتات </a:t>
            </a:r>
            <a:r>
              <a:rPr lang="ar-JO" sz="4400" b="1" dirty="0" err="1" smtClean="0">
                <a:solidFill>
                  <a:schemeClr val="bg1"/>
                </a:solidFill>
                <a:cs typeface="Traditional Arabic" pitchFamily="18" charset="-78"/>
              </a:rPr>
              <a:t>الخيمية</a:t>
            </a:r>
            <a:r>
              <a:rPr lang="ar-JO" sz="4400" b="1" dirty="0" smtClean="0">
                <a:solidFill>
                  <a:schemeClr val="bg1"/>
                </a:solidFill>
                <a:cs typeface="Traditional Arabic" pitchFamily="18" charset="-78"/>
              </a:rPr>
              <a:t> من كاسيات البذور ؟</a:t>
            </a:r>
            <a:endParaRPr lang="en-US" sz="44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1552" name="Text Box 90">
            <a:hlinkClick r:id="" action="ppaction://hlinkshowjump?jump=nextslide">
              <a:snd r:embed="rId7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606425" y="5951587"/>
            <a:ext cx="3497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600" b="1" dirty="0" smtClean="0">
                <a:solidFill>
                  <a:schemeClr val="bg1"/>
                </a:solidFill>
                <a:cs typeface="Times New Roman" pitchFamily="18" charset="0"/>
              </a:rPr>
              <a:t>لان البذور داخل الثمرة</a:t>
            </a:r>
            <a:endParaRPr lang="en-US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553" name="Text Box 9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4846638"/>
            <a:ext cx="3344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لان البذور مكشوفة</a:t>
            </a:r>
            <a:endParaRPr lang="en-US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554" name="Text Box 9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69925" y="4830763"/>
            <a:ext cx="31130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err="1" smtClean="0">
                <a:solidFill>
                  <a:schemeClr val="bg1"/>
                </a:solidFill>
                <a:cs typeface="Times New Roman" pitchFamily="18" charset="0"/>
              </a:rPr>
              <a:t>لانها</a:t>
            </a: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 ثنائية الجنس </a:t>
            </a:r>
            <a:endParaRPr lang="en-US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555" name="Text Box 9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165725" y="5900738"/>
            <a:ext cx="34925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err="1" smtClean="0">
                <a:solidFill>
                  <a:schemeClr val="bg1"/>
                </a:solidFill>
                <a:cs typeface="Times New Roman" pitchFamily="18" charset="0"/>
              </a:rPr>
              <a:t>لانها</a:t>
            </a: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ar-JO" sz="3200" b="1" dirty="0" err="1" smtClean="0">
                <a:solidFill>
                  <a:schemeClr val="bg1"/>
                </a:solidFill>
                <a:cs typeface="Times New Roman" pitchFamily="18" charset="0"/>
              </a:rPr>
              <a:t>احادية</a:t>
            </a: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 الجنس </a:t>
            </a:r>
            <a:endParaRPr lang="en-US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2582863" y="1262063"/>
            <a:ext cx="2516187" cy="3592512"/>
            <a:chOff x="1362" y="804"/>
            <a:chExt cx="1585" cy="2263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1381" y="2395"/>
              <a:ext cx="1545" cy="2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1362" y="2400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363" y="814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411" y="80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1411" y="100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1411" y="119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1411" y="139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1411" y="158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1411" y="177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1411" y="196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1411" y="2158"/>
              <a:ext cx="43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1402" y="236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1418" y="259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1939" y="81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1911" y="101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auto">
            <a:xfrm>
              <a:off x="1866" y="121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47" name="Text Box 19"/>
            <p:cNvSpPr txBox="1">
              <a:spLocks noChangeArrowheads="1"/>
            </p:cNvSpPr>
            <p:nvPr/>
          </p:nvSpPr>
          <p:spPr bwMode="auto">
            <a:xfrm>
              <a:off x="1939" y="140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48" name="Text Box 20"/>
            <p:cNvSpPr txBox="1">
              <a:spLocks noChangeArrowheads="1"/>
            </p:cNvSpPr>
            <p:nvPr/>
          </p:nvSpPr>
          <p:spPr bwMode="auto">
            <a:xfrm>
              <a:off x="1939" y="159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1939" y="178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1939" y="197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1820" y="2159"/>
              <a:ext cx="100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52" name="Text Box 24"/>
            <p:cNvSpPr txBox="1">
              <a:spLocks noChangeArrowheads="1"/>
            </p:cNvSpPr>
            <p:nvPr/>
          </p:nvSpPr>
          <p:spPr bwMode="auto">
            <a:xfrm>
              <a:off x="1829" y="2360"/>
              <a:ext cx="11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1902" y="2561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22554" name="Oval 26"/>
            <p:cNvSpPr>
              <a:spLocks noChangeArrowheads="1"/>
            </p:cNvSpPr>
            <p:nvPr/>
          </p:nvSpPr>
          <p:spPr bwMode="auto">
            <a:xfrm>
              <a:off x="1729" y="266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55" name="Oval 27"/>
            <p:cNvSpPr>
              <a:spLocks noChangeArrowheads="1"/>
            </p:cNvSpPr>
            <p:nvPr/>
          </p:nvSpPr>
          <p:spPr bwMode="auto">
            <a:xfrm>
              <a:off x="1747" y="244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56" name="Oval 28"/>
            <p:cNvSpPr>
              <a:spLocks noChangeArrowheads="1"/>
            </p:cNvSpPr>
            <p:nvPr/>
          </p:nvSpPr>
          <p:spPr bwMode="auto">
            <a:xfrm>
              <a:off x="1747" y="225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57" name="Oval 29"/>
            <p:cNvSpPr>
              <a:spLocks noChangeArrowheads="1"/>
            </p:cNvSpPr>
            <p:nvPr/>
          </p:nvSpPr>
          <p:spPr bwMode="auto">
            <a:xfrm>
              <a:off x="1747" y="206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58" name="Oval 30"/>
            <p:cNvSpPr>
              <a:spLocks noChangeArrowheads="1"/>
            </p:cNvSpPr>
            <p:nvPr/>
          </p:nvSpPr>
          <p:spPr bwMode="auto">
            <a:xfrm>
              <a:off x="1747" y="187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1747" y="167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60" name="Oval 32"/>
            <p:cNvSpPr>
              <a:spLocks noChangeArrowheads="1"/>
            </p:cNvSpPr>
            <p:nvPr/>
          </p:nvSpPr>
          <p:spPr bwMode="auto">
            <a:xfrm>
              <a:off x="1747" y="148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61" name="Oval 33"/>
            <p:cNvSpPr>
              <a:spLocks noChangeArrowheads="1"/>
            </p:cNvSpPr>
            <p:nvPr/>
          </p:nvSpPr>
          <p:spPr bwMode="auto">
            <a:xfrm>
              <a:off x="1747" y="129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62" name="Oval 34"/>
            <p:cNvSpPr>
              <a:spLocks noChangeArrowheads="1"/>
            </p:cNvSpPr>
            <p:nvPr/>
          </p:nvSpPr>
          <p:spPr bwMode="auto">
            <a:xfrm>
              <a:off x="1747" y="110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auto">
            <a:xfrm>
              <a:off x="1747" y="91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5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5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5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23565" name="Picture 79" descr="phone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80" descr="pepo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34" name="Text Box 82"/>
          <p:cNvSpPr txBox="1">
            <a:spLocks noChangeArrowheads="1"/>
          </p:cNvSpPr>
          <p:nvPr/>
        </p:nvSpPr>
        <p:spPr bwMode="auto">
          <a:xfrm>
            <a:off x="1463040" y="3884394"/>
            <a:ext cx="65776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JO" sz="3600" b="1" dirty="0" smtClean="0">
                <a:solidFill>
                  <a:schemeClr val="bg1"/>
                </a:solidFill>
                <a:cs typeface="Traditional Arabic" pitchFamily="18" charset="-78"/>
              </a:rPr>
              <a:t>ما هو لون </a:t>
            </a:r>
            <a:r>
              <a:rPr lang="ar-JO" sz="3600" b="1" dirty="0" err="1" smtClean="0">
                <a:solidFill>
                  <a:schemeClr val="bg1"/>
                </a:solidFill>
                <a:cs typeface="Traditional Arabic" pitchFamily="18" charset="-78"/>
              </a:rPr>
              <a:t>ازهار</a:t>
            </a:r>
            <a:r>
              <a:rPr lang="ar-JO" sz="3600" b="1" dirty="0" smtClean="0">
                <a:solidFill>
                  <a:schemeClr val="bg1"/>
                </a:solidFill>
                <a:cs typeface="Traditional Arabic" pitchFamily="18" charset="-78"/>
              </a:rPr>
              <a:t> </a:t>
            </a:r>
            <a:r>
              <a:rPr lang="ar-JO" sz="3600" b="1" dirty="0" err="1" smtClean="0">
                <a:solidFill>
                  <a:schemeClr val="bg1"/>
                </a:solidFill>
                <a:cs typeface="Traditional Arabic" pitchFamily="18" charset="-78"/>
              </a:rPr>
              <a:t>اليانسون</a:t>
            </a:r>
            <a:r>
              <a:rPr lang="ar-JO" sz="3600" b="1" dirty="0" smtClean="0">
                <a:solidFill>
                  <a:schemeClr val="bg1"/>
                </a:solidFill>
                <a:cs typeface="Traditional Arabic" pitchFamily="18" charset="-78"/>
              </a:rPr>
              <a:t> قبل نضجها ؟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74835" name="Text Box 8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00282" y="5962968"/>
            <a:ext cx="33004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زهري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74836" name="Text Box 8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822825" y="4776788"/>
            <a:ext cx="3344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بني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74837" name="Text Box 85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683553" y="4958789"/>
            <a:ext cx="31130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ابيض</a:t>
            </a:r>
            <a:endParaRPr lang="en-US" sz="3200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74838" name="Text Box 8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5886450"/>
            <a:ext cx="32480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احمر </a:t>
            </a:r>
            <a:endParaRPr lang="en-US" sz="3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3572" name="Rectangle 92"/>
          <p:cNvSpPr>
            <a:spLocks noChangeArrowheads="1"/>
          </p:cNvSpPr>
          <p:nvPr/>
        </p:nvSpPr>
        <p:spPr bwMode="auto">
          <a:xfrm>
            <a:off x="30163" y="2728913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73" name="Rectangle 93"/>
          <p:cNvSpPr>
            <a:spLocks noChangeArrowheads="1"/>
          </p:cNvSpPr>
          <p:nvPr/>
        </p:nvSpPr>
        <p:spPr bwMode="auto">
          <a:xfrm>
            <a:off x="0" y="27368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74" name="Rectangle 94"/>
          <p:cNvSpPr>
            <a:spLocks noChangeArrowheads="1"/>
          </p:cNvSpPr>
          <p:nvPr/>
        </p:nvSpPr>
        <p:spPr bwMode="auto">
          <a:xfrm>
            <a:off x="1588" y="219075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75" name="Text Box 95"/>
          <p:cNvSpPr txBox="1">
            <a:spLocks noChangeArrowheads="1"/>
          </p:cNvSpPr>
          <p:nvPr/>
        </p:nvSpPr>
        <p:spPr bwMode="auto">
          <a:xfrm>
            <a:off x="77788" y="20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76" name="Text Box 96"/>
          <p:cNvSpPr txBox="1">
            <a:spLocks noChangeArrowheads="1"/>
          </p:cNvSpPr>
          <p:nvPr/>
        </p:nvSpPr>
        <p:spPr bwMode="auto">
          <a:xfrm>
            <a:off x="77788" y="5238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77" name="Text Box 97"/>
          <p:cNvSpPr txBox="1">
            <a:spLocks noChangeArrowheads="1"/>
          </p:cNvSpPr>
          <p:nvPr/>
        </p:nvSpPr>
        <p:spPr bwMode="auto">
          <a:xfrm>
            <a:off x="77788" y="8286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78" name="Text Box 98"/>
          <p:cNvSpPr txBox="1">
            <a:spLocks noChangeArrowheads="1"/>
          </p:cNvSpPr>
          <p:nvPr/>
        </p:nvSpPr>
        <p:spPr bwMode="auto">
          <a:xfrm>
            <a:off x="77788" y="11334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79" name="Text Box 99"/>
          <p:cNvSpPr txBox="1">
            <a:spLocks noChangeArrowheads="1"/>
          </p:cNvSpPr>
          <p:nvPr/>
        </p:nvSpPr>
        <p:spPr bwMode="auto">
          <a:xfrm>
            <a:off x="77788" y="14382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0" name="Text Box 100"/>
          <p:cNvSpPr txBox="1">
            <a:spLocks noChangeArrowheads="1"/>
          </p:cNvSpPr>
          <p:nvPr/>
        </p:nvSpPr>
        <p:spPr bwMode="auto">
          <a:xfrm>
            <a:off x="77788" y="17430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81" name="Text Box 101"/>
          <p:cNvSpPr txBox="1">
            <a:spLocks noChangeArrowheads="1"/>
          </p:cNvSpPr>
          <p:nvPr/>
        </p:nvSpPr>
        <p:spPr bwMode="auto">
          <a:xfrm>
            <a:off x="77788" y="2047875"/>
            <a:ext cx="874712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2" name="Text Box 102"/>
          <p:cNvSpPr txBox="1">
            <a:spLocks noChangeArrowheads="1"/>
          </p:cNvSpPr>
          <p:nvPr/>
        </p:nvSpPr>
        <p:spPr bwMode="auto">
          <a:xfrm>
            <a:off x="77788" y="23526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3" name="Text Box 103"/>
          <p:cNvSpPr txBox="1">
            <a:spLocks noChangeArrowheads="1"/>
          </p:cNvSpPr>
          <p:nvPr/>
        </p:nvSpPr>
        <p:spPr bwMode="auto">
          <a:xfrm>
            <a:off x="63500" y="26876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4" name="Text Box 104"/>
          <p:cNvSpPr txBox="1">
            <a:spLocks noChangeArrowheads="1"/>
          </p:cNvSpPr>
          <p:nvPr/>
        </p:nvSpPr>
        <p:spPr bwMode="auto">
          <a:xfrm>
            <a:off x="88900" y="30464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3585" name="Text Box 105"/>
          <p:cNvSpPr txBox="1">
            <a:spLocks noChangeArrowheads="1"/>
          </p:cNvSpPr>
          <p:nvPr/>
        </p:nvSpPr>
        <p:spPr bwMode="auto">
          <a:xfrm>
            <a:off x="915988" y="2190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86" name="Text Box 106"/>
          <p:cNvSpPr txBox="1">
            <a:spLocks noChangeArrowheads="1"/>
          </p:cNvSpPr>
          <p:nvPr/>
        </p:nvSpPr>
        <p:spPr bwMode="auto">
          <a:xfrm>
            <a:off x="871538" y="5397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7" name="Text Box 107"/>
          <p:cNvSpPr txBox="1">
            <a:spLocks noChangeArrowheads="1"/>
          </p:cNvSpPr>
          <p:nvPr/>
        </p:nvSpPr>
        <p:spPr bwMode="auto">
          <a:xfrm>
            <a:off x="800100" y="8588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8" name="Text Box 108"/>
          <p:cNvSpPr txBox="1">
            <a:spLocks noChangeArrowheads="1"/>
          </p:cNvSpPr>
          <p:nvPr/>
        </p:nvSpPr>
        <p:spPr bwMode="auto">
          <a:xfrm>
            <a:off x="915988" y="11493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9" name="Text Box 109"/>
          <p:cNvSpPr txBox="1">
            <a:spLocks noChangeArrowheads="1"/>
          </p:cNvSpPr>
          <p:nvPr/>
        </p:nvSpPr>
        <p:spPr bwMode="auto">
          <a:xfrm>
            <a:off x="915988" y="14541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90" name="Text Box 110"/>
          <p:cNvSpPr txBox="1">
            <a:spLocks noChangeArrowheads="1"/>
          </p:cNvSpPr>
          <p:nvPr/>
        </p:nvSpPr>
        <p:spPr bwMode="auto">
          <a:xfrm>
            <a:off x="915988" y="17589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91" name="Text Box 111"/>
          <p:cNvSpPr txBox="1">
            <a:spLocks noChangeArrowheads="1"/>
          </p:cNvSpPr>
          <p:nvPr/>
        </p:nvSpPr>
        <p:spPr bwMode="auto">
          <a:xfrm>
            <a:off x="915988" y="2063750"/>
            <a:ext cx="1600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92" name="Text Box 112"/>
          <p:cNvSpPr txBox="1">
            <a:spLocks noChangeArrowheads="1"/>
          </p:cNvSpPr>
          <p:nvPr/>
        </p:nvSpPr>
        <p:spPr bwMode="auto">
          <a:xfrm>
            <a:off x="727075" y="23542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93" name="Text Box 113"/>
          <p:cNvSpPr txBox="1">
            <a:spLocks noChangeArrowheads="1"/>
          </p:cNvSpPr>
          <p:nvPr/>
        </p:nvSpPr>
        <p:spPr bwMode="auto">
          <a:xfrm>
            <a:off x="741363" y="2673350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94" name="Text Box 114"/>
          <p:cNvSpPr txBox="1">
            <a:spLocks noChangeArrowheads="1"/>
          </p:cNvSpPr>
          <p:nvPr/>
        </p:nvSpPr>
        <p:spPr bwMode="auto">
          <a:xfrm>
            <a:off x="857250" y="29924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23595" name="Oval 115"/>
          <p:cNvSpPr>
            <a:spLocks noChangeArrowheads="1"/>
          </p:cNvSpPr>
          <p:nvPr/>
        </p:nvSpPr>
        <p:spPr bwMode="auto">
          <a:xfrm>
            <a:off x="582613" y="31591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96" name="Oval 116"/>
          <p:cNvSpPr>
            <a:spLocks noChangeArrowheads="1"/>
          </p:cNvSpPr>
          <p:nvPr/>
        </p:nvSpPr>
        <p:spPr bwMode="auto">
          <a:xfrm>
            <a:off x="611188" y="28098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97" name="Oval 117"/>
          <p:cNvSpPr>
            <a:spLocks noChangeArrowheads="1"/>
          </p:cNvSpPr>
          <p:nvPr/>
        </p:nvSpPr>
        <p:spPr bwMode="auto">
          <a:xfrm>
            <a:off x="611188" y="25050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98" name="Oval 118"/>
          <p:cNvSpPr>
            <a:spLocks noChangeArrowheads="1"/>
          </p:cNvSpPr>
          <p:nvPr/>
        </p:nvSpPr>
        <p:spPr bwMode="auto">
          <a:xfrm>
            <a:off x="611188" y="22002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99" name="Oval 119"/>
          <p:cNvSpPr>
            <a:spLocks noChangeArrowheads="1"/>
          </p:cNvSpPr>
          <p:nvPr/>
        </p:nvSpPr>
        <p:spPr bwMode="auto">
          <a:xfrm>
            <a:off x="611188" y="1895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3600" name="Oval 120"/>
          <p:cNvSpPr>
            <a:spLocks noChangeArrowheads="1"/>
          </p:cNvSpPr>
          <p:nvPr/>
        </p:nvSpPr>
        <p:spPr bwMode="auto">
          <a:xfrm>
            <a:off x="611188" y="15906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601" name="Oval 121"/>
          <p:cNvSpPr>
            <a:spLocks noChangeArrowheads="1"/>
          </p:cNvSpPr>
          <p:nvPr/>
        </p:nvSpPr>
        <p:spPr bwMode="auto">
          <a:xfrm>
            <a:off x="611188" y="12858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602" name="Oval 122"/>
          <p:cNvSpPr>
            <a:spLocks noChangeArrowheads="1"/>
          </p:cNvSpPr>
          <p:nvPr/>
        </p:nvSpPr>
        <p:spPr bwMode="auto">
          <a:xfrm>
            <a:off x="611188" y="9810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603" name="Oval 123"/>
          <p:cNvSpPr>
            <a:spLocks noChangeArrowheads="1"/>
          </p:cNvSpPr>
          <p:nvPr/>
        </p:nvSpPr>
        <p:spPr bwMode="auto">
          <a:xfrm>
            <a:off x="611188" y="6762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604" name="Oval 124"/>
          <p:cNvSpPr>
            <a:spLocks noChangeArrowheads="1"/>
          </p:cNvSpPr>
          <p:nvPr/>
        </p:nvSpPr>
        <p:spPr bwMode="auto">
          <a:xfrm>
            <a:off x="611188" y="371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4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8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4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4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4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8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4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48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34" grpId="0"/>
      <p:bldP spid="74835" grpId="0"/>
      <p:bldP spid="74836" grpId="0"/>
      <p:bldP spid="74837" grpId="0"/>
      <p:bldP spid="748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729037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rgbClr val="72E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24589" name="Picture 13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Rectangle 21"/>
          <p:cNvSpPr>
            <a:spLocks noChangeArrowheads="1"/>
          </p:cNvSpPr>
          <p:nvPr/>
        </p:nvSpPr>
        <p:spPr bwMode="auto">
          <a:xfrm>
            <a:off x="30163" y="2728913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92" name="Rectangle 22"/>
          <p:cNvSpPr>
            <a:spLocks noChangeArrowheads="1"/>
          </p:cNvSpPr>
          <p:nvPr/>
        </p:nvSpPr>
        <p:spPr bwMode="auto">
          <a:xfrm>
            <a:off x="0" y="27368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93" name="Rectangle 23"/>
          <p:cNvSpPr>
            <a:spLocks noChangeArrowheads="1"/>
          </p:cNvSpPr>
          <p:nvPr/>
        </p:nvSpPr>
        <p:spPr bwMode="auto">
          <a:xfrm>
            <a:off x="1588" y="219075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94" name="Text Box 24"/>
          <p:cNvSpPr txBox="1">
            <a:spLocks noChangeArrowheads="1"/>
          </p:cNvSpPr>
          <p:nvPr/>
        </p:nvSpPr>
        <p:spPr bwMode="auto">
          <a:xfrm>
            <a:off x="77788" y="20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595" name="Text Box 25"/>
          <p:cNvSpPr txBox="1">
            <a:spLocks noChangeArrowheads="1"/>
          </p:cNvSpPr>
          <p:nvPr/>
        </p:nvSpPr>
        <p:spPr bwMode="auto">
          <a:xfrm>
            <a:off x="77788" y="5238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596" name="Text Box 26"/>
          <p:cNvSpPr txBox="1">
            <a:spLocks noChangeArrowheads="1"/>
          </p:cNvSpPr>
          <p:nvPr/>
        </p:nvSpPr>
        <p:spPr bwMode="auto">
          <a:xfrm>
            <a:off x="77788" y="8286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597" name="Text Box 27"/>
          <p:cNvSpPr txBox="1">
            <a:spLocks noChangeArrowheads="1"/>
          </p:cNvSpPr>
          <p:nvPr/>
        </p:nvSpPr>
        <p:spPr bwMode="auto">
          <a:xfrm>
            <a:off x="77788" y="11334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598" name="Text Box 28"/>
          <p:cNvSpPr txBox="1">
            <a:spLocks noChangeArrowheads="1"/>
          </p:cNvSpPr>
          <p:nvPr/>
        </p:nvSpPr>
        <p:spPr bwMode="auto">
          <a:xfrm>
            <a:off x="77788" y="14382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599" name="Text Box 29"/>
          <p:cNvSpPr txBox="1">
            <a:spLocks noChangeArrowheads="1"/>
          </p:cNvSpPr>
          <p:nvPr/>
        </p:nvSpPr>
        <p:spPr bwMode="auto">
          <a:xfrm>
            <a:off x="77788" y="17430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600" name="Text Box 30"/>
          <p:cNvSpPr txBox="1">
            <a:spLocks noChangeArrowheads="1"/>
          </p:cNvSpPr>
          <p:nvPr/>
        </p:nvSpPr>
        <p:spPr bwMode="auto">
          <a:xfrm>
            <a:off x="77788" y="2047875"/>
            <a:ext cx="874712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01" name="Text Box 31"/>
          <p:cNvSpPr txBox="1">
            <a:spLocks noChangeArrowheads="1"/>
          </p:cNvSpPr>
          <p:nvPr/>
        </p:nvSpPr>
        <p:spPr bwMode="auto">
          <a:xfrm>
            <a:off x="77788" y="23526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02" name="Text Box 32"/>
          <p:cNvSpPr txBox="1">
            <a:spLocks noChangeArrowheads="1"/>
          </p:cNvSpPr>
          <p:nvPr/>
        </p:nvSpPr>
        <p:spPr bwMode="auto">
          <a:xfrm>
            <a:off x="63500" y="26876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03" name="Text Box 33"/>
          <p:cNvSpPr txBox="1">
            <a:spLocks noChangeArrowheads="1"/>
          </p:cNvSpPr>
          <p:nvPr/>
        </p:nvSpPr>
        <p:spPr bwMode="auto">
          <a:xfrm>
            <a:off x="88900" y="30464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4604" name="Text Box 34"/>
          <p:cNvSpPr txBox="1">
            <a:spLocks noChangeArrowheads="1"/>
          </p:cNvSpPr>
          <p:nvPr/>
        </p:nvSpPr>
        <p:spPr bwMode="auto">
          <a:xfrm>
            <a:off x="915988" y="2190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605" name="Text Box 35"/>
          <p:cNvSpPr txBox="1">
            <a:spLocks noChangeArrowheads="1"/>
          </p:cNvSpPr>
          <p:nvPr/>
        </p:nvSpPr>
        <p:spPr bwMode="auto">
          <a:xfrm>
            <a:off x="871538" y="5397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06" name="Text Box 36"/>
          <p:cNvSpPr txBox="1">
            <a:spLocks noChangeArrowheads="1"/>
          </p:cNvSpPr>
          <p:nvPr/>
        </p:nvSpPr>
        <p:spPr bwMode="auto">
          <a:xfrm>
            <a:off x="800100" y="8588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07" name="Text Box 37"/>
          <p:cNvSpPr txBox="1">
            <a:spLocks noChangeArrowheads="1"/>
          </p:cNvSpPr>
          <p:nvPr/>
        </p:nvSpPr>
        <p:spPr bwMode="auto">
          <a:xfrm>
            <a:off x="915988" y="11493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08" name="Text Box 38"/>
          <p:cNvSpPr txBox="1">
            <a:spLocks noChangeArrowheads="1"/>
          </p:cNvSpPr>
          <p:nvPr/>
        </p:nvSpPr>
        <p:spPr bwMode="auto">
          <a:xfrm>
            <a:off x="915988" y="14541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09" name="Text Box 39"/>
          <p:cNvSpPr txBox="1">
            <a:spLocks noChangeArrowheads="1"/>
          </p:cNvSpPr>
          <p:nvPr/>
        </p:nvSpPr>
        <p:spPr bwMode="auto">
          <a:xfrm>
            <a:off x="915988" y="17589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610" name="Text Box 40"/>
          <p:cNvSpPr txBox="1">
            <a:spLocks noChangeArrowheads="1"/>
          </p:cNvSpPr>
          <p:nvPr/>
        </p:nvSpPr>
        <p:spPr bwMode="auto">
          <a:xfrm>
            <a:off x="915988" y="2063750"/>
            <a:ext cx="1600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11" name="Text Box 41"/>
          <p:cNvSpPr txBox="1">
            <a:spLocks noChangeArrowheads="1"/>
          </p:cNvSpPr>
          <p:nvPr/>
        </p:nvSpPr>
        <p:spPr bwMode="auto">
          <a:xfrm>
            <a:off x="727075" y="23542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12" name="Text Box 42"/>
          <p:cNvSpPr txBox="1">
            <a:spLocks noChangeArrowheads="1"/>
          </p:cNvSpPr>
          <p:nvPr/>
        </p:nvSpPr>
        <p:spPr bwMode="auto">
          <a:xfrm>
            <a:off x="741363" y="2673350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13" name="Text Box 43"/>
          <p:cNvSpPr txBox="1">
            <a:spLocks noChangeArrowheads="1"/>
          </p:cNvSpPr>
          <p:nvPr/>
        </p:nvSpPr>
        <p:spPr bwMode="auto">
          <a:xfrm>
            <a:off x="857250" y="29924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24614" name="Oval 44"/>
          <p:cNvSpPr>
            <a:spLocks noChangeArrowheads="1"/>
          </p:cNvSpPr>
          <p:nvPr/>
        </p:nvSpPr>
        <p:spPr bwMode="auto">
          <a:xfrm>
            <a:off x="582613" y="31591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15" name="Oval 45"/>
          <p:cNvSpPr>
            <a:spLocks noChangeArrowheads="1"/>
          </p:cNvSpPr>
          <p:nvPr/>
        </p:nvSpPr>
        <p:spPr bwMode="auto">
          <a:xfrm>
            <a:off x="611188" y="28098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16" name="Oval 46"/>
          <p:cNvSpPr>
            <a:spLocks noChangeArrowheads="1"/>
          </p:cNvSpPr>
          <p:nvPr/>
        </p:nvSpPr>
        <p:spPr bwMode="auto">
          <a:xfrm>
            <a:off x="611188" y="25050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17" name="Oval 47"/>
          <p:cNvSpPr>
            <a:spLocks noChangeArrowheads="1"/>
          </p:cNvSpPr>
          <p:nvPr/>
        </p:nvSpPr>
        <p:spPr bwMode="auto">
          <a:xfrm>
            <a:off x="611188" y="22002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18" name="Oval 48"/>
          <p:cNvSpPr>
            <a:spLocks noChangeArrowheads="1"/>
          </p:cNvSpPr>
          <p:nvPr/>
        </p:nvSpPr>
        <p:spPr bwMode="auto">
          <a:xfrm>
            <a:off x="611188" y="1895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4619" name="Oval 49"/>
          <p:cNvSpPr>
            <a:spLocks noChangeArrowheads="1"/>
          </p:cNvSpPr>
          <p:nvPr/>
        </p:nvSpPr>
        <p:spPr bwMode="auto">
          <a:xfrm>
            <a:off x="611188" y="15906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20" name="Oval 50"/>
          <p:cNvSpPr>
            <a:spLocks noChangeArrowheads="1"/>
          </p:cNvSpPr>
          <p:nvPr/>
        </p:nvSpPr>
        <p:spPr bwMode="auto">
          <a:xfrm>
            <a:off x="611188" y="12858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21" name="Oval 51"/>
          <p:cNvSpPr>
            <a:spLocks noChangeArrowheads="1"/>
          </p:cNvSpPr>
          <p:nvPr/>
        </p:nvSpPr>
        <p:spPr bwMode="auto">
          <a:xfrm>
            <a:off x="611188" y="9810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22" name="Oval 52"/>
          <p:cNvSpPr>
            <a:spLocks noChangeArrowheads="1"/>
          </p:cNvSpPr>
          <p:nvPr/>
        </p:nvSpPr>
        <p:spPr bwMode="auto">
          <a:xfrm>
            <a:off x="611188" y="6762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23" name="Oval 53"/>
          <p:cNvSpPr>
            <a:spLocks noChangeArrowheads="1"/>
          </p:cNvSpPr>
          <p:nvPr/>
        </p:nvSpPr>
        <p:spPr bwMode="auto">
          <a:xfrm>
            <a:off x="611188" y="371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24" name="Text Box 82"/>
          <p:cNvSpPr txBox="1">
            <a:spLocks noChangeArrowheads="1"/>
          </p:cNvSpPr>
          <p:nvPr/>
        </p:nvSpPr>
        <p:spPr bwMode="auto">
          <a:xfrm>
            <a:off x="1885070" y="3912528"/>
            <a:ext cx="6043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JO" sz="3600" b="1" dirty="0" smtClean="0">
                <a:solidFill>
                  <a:schemeClr val="bg1"/>
                </a:solidFill>
                <a:cs typeface="Traditional Arabic" pitchFamily="18" charset="-78"/>
              </a:rPr>
              <a:t>ما هو لون </a:t>
            </a:r>
            <a:r>
              <a:rPr lang="ar-JO" sz="3600" b="1" dirty="0" err="1" smtClean="0">
                <a:solidFill>
                  <a:schemeClr val="bg1"/>
                </a:solidFill>
                <a:cs typeface="Traditional Arabic" pitchFamily="18" charset="-78"/>
              </a:rPr>
              <a:t>ازهار</a:t>
            </a:r>
            <a:r>
              <a:rPr lang="ar-JO" sz="3600" b="1" dirty="0" smtClean="0">
                <a:solidFill>
                  <a:schemeClr val="bg1"/>
                </a:solidFill>
                <a:cs typeface="Traditional Arabic" pitchFamily="18" charset="-78"/>
              </a:rPr>
              <a:t> </a:t>
            </a:r>
            <a:r>
              <a:rPr lang="ar-JO" sz="3600" b="1" dirty="0" err="1" smtClean="0">
                <a:solidFill>
                  <a:schemeClr val="bg1"/>
                </a:solidFill>
                <a:cs typeface="Traditional Arabic" pitchFamily="18" charset="-78"/>
              </a:rPr>
              <a:t>اليانسون</a:t>
            </a:r>
            <a:r>
              <a:rPr lang="ar-JO" sz="3600" b="1" dirty="0" smtClean="0">
                <a:solidFill>
                  <a:schemeClr val="bg1"/>
                </a:solidFill>
                <a:cs typeface="Traditional Arabic" pitchFamily="18" charset="-78"/>
              </a:rPr>
              <a:t> قبل نضجها ؟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4625" name="Text Box 8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58788" y="5780088"/>
            <a:ext cx="3300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زهري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4626" name="Text Box 8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181600" y="4749800"/>
            <a:ext cx="2986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بني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4627" name="Text Box 85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30225" y="4721225"/>
            <a:ext cx="31130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ابيض</a:t>
            </a:r>
            <a:endParaRPr lang="en-US" sz="3200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4628" name="Text Box 8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5780088"/>
            <a:ext cx="32480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احمر</a:t>
            </a:r>
            <a:endParaRPr lang="en-US" sz="32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613025" y="3787775"/>
            <a:ext cx="2452688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582863" y="37957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2584450" y="1277938"/>
            <a:ext cx="2514600" cy="3576637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660650" y="126206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2660650" y="15827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2660650" y="18875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2660650" y="21923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2660650" y="24971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2660650" y="28019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2660650" y="3106738"/>
            <a:ext cx="874713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2660650" y="34115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2646363" y="37465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2671763" y="41052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3498850" y="12779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3454400" y="15986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3382963" y="19177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3498850" y="22082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9" name="Text Box 20"/>
          <p:cNvSpPr txBox="1">
            <a:spLocks noChangeArrowheads="1"/>
          </p:cNvSpPr>
          <p:nvPr/>
        </p:nvSpPr>
        <p:spPr bwMode="auto">
          <a:xfrm>
            <a:off x="3498850" y="25130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20" name="Text Box 21"/>
          <p:cNvSpPr txBox="1">
            <a:spLocks noChangeArrowheads="1"/>
          </p:cNvSpPr>
          <p:nvPr/>
        </p:nvSpPr>
        <p:spPr bwMode="auto">
          <a:xfrm>
            <a:off x="3498850" y="28178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21" name="Text Box 22"/>
          <p:cNvSpPr txBox="1">
            <a:spLocks noChangeArrowheads="1"/>
          </p:cNvSpPr>
          <p:nvPr/>
        </p:nvSpPr>
        <p:spPr bwMode="auto">
          <a:xfrm>
            <a:off x="3498850" y="3122613"/>
            <a:ext cx="1600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22" name="Text Box 23"/>
          <p:cNvSpPr txBox="1">
            <a:spLocks noChangeArrowheads="1"/>
          </p:cNvSpPr>
          <p:nvPr/>
        </p:nvSpPr>
        <p:spPr bwMode="auto">
          <a:xfrm>
            <a:off x="3309938" y="34131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23" name="Text Box 24"/>
          <p:cNvSpPr txBox="1">
            <a:spLocks noChangeArrowheads="1"/>
          </p:cNvSpPr>
          <p:nvPr/>
        </p:nvSpPr>
        <p:spPr bwMode="auto">
          <a:xfrm>
            <a:off x="3324225" y="3732213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3440113" y="40513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25625" name="Oval 26"/>
          <p:cNvSpPr>
            <a:spLocks noChangeArrowheads="1"/>
          </p:cNvSpPr>
          <p:nvPr/>
        </p:nvSpPr>
        <p:spPr bwMode="auto">
          <a:xfrm>
            <a:off x="3165475" y="421798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26" name="Oval 27"/>
          <p:cNvSpPr>
            <a:spLocks noChangeArrowheads="1"/>
          </p:cNvSpPr>
          <p:nvPr/>
        </p:nvSpPr>
        <p:spPr bwMode="auto">
          <a:xfrm>
            <a:off x="3194050" y="38687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27" name="Oval 28"/>
          <p:cNvSpPr>
            <a:spLocks noChangeArrowheads="1"/>
          </p:cNvSpPr>
          <p:nvPr/>
        </p:nvSpPr>
        <p:spPr bwMode="auto">
          <a:xfrm>
            <a:off x="3194050" y="35639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28" name="Oval 29"/>
          <p:cNvSpPr>
            <a:spLocks noChangeArrowheads="1"/>
          </p:cNvSpPr>
          <p:nvPr/>
        </p:nvSpPr>
        <p:spPr bwMode="auto">
          <a:xfrm>
            <a:off x="3194050" y="32591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29" name="Oval 30"/>
          <p:cNvSpPr>
            <a:spLocks noChangeArrowheads="1"/>
          </p:cNvSpPr>
          <p:nvPr/>
        </p:nvSpPr>
        <p:spPr bwMode="auto">
          <a:xfrm>
            <a:off x="3194050" y="295433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5630" name="Oval 31"/>
          <p:cNvSpPr>
            <a:spLocks noChangeArrowheads="1"/>
          </p:cNvSpPr>
          <p:nvPr/>
        </p:nvSpPr>
        <p:spPr bwMode="auto">
          <a:xfrm>
            <a:off x="3194050" y="26495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31" name="Oval 32"/>
          <p:cNvSpPr>
            <a:spLocks noChangeArrowheads="1"/>
          </p:cNvSpPr>
          <p:nvPr/>
        </p:nvSpPr>
        <p:spPr bwMode="auto">
          <a:xfrm>
            <a:off x="3194050" y="23447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32" name="Oval 33"/>
          <p:cNvSpPr>
            <a:spLocks noChangeArrowheads="1"/>
          </p:cNvSpPr>
          <p:nvPr/>
        </p:nvSpPr>
        <p:spPr bwMode="auto">
          <a:xfrm>
            <a:off x="3194050" y="20399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33" name="Oval 34"/>
          <p:cNvSpPr>
            <a:spLocks noChangeArrowheads="1"/>
          </p:cNvSpPr>
          <p:nvPr/>
        </p:nvSpPr>
        <p:spPr bwMode="auto">
          <a:xfrm>
            <a:off x="3194050" y="17351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34" name="Oval 35"/>
          <p:cNvSpPr>
            <a:spLocks noChangeArrowheads="1"/>
          </p:cNvSpPr>
          <p:nvPr/>
        </p:nvSpPr>
        <p:spPr bwMode="auto">
          <a:xfrm>
            <a:off x="3194050" y="143033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2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2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6637" name="Text Box 34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6638" name="Picture 80" descr="phone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81" descr="pepo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Text Box 83"/>
          <p:cNvSpPr txBox="1">
            <a:spLocks noChangeArrowheads="1"/>
          </p:cNvSpPr>
          <p:nvPr/>
        </p:nvSpPr>
        <p:spPr bwMode="auto">
          <a:xfrm>
            <a:off x="1208992" y="3937758"/>
            <a:ext cx="7296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تواجد الميسم والقلم والمبيض في الزهرة هي مثال على ؟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77908" name="Text Box 8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57188" y="5846763"/>
            <a:ext cx="3300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زهرة ثنائية الجنس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77909" name="Text Box 85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081856" y="4816305"/>
            <a:ext cx="3344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4000" b="1" dirty="0" smtClean="0">
                <a:solidFill>
                  <a:schemeClr val="accent3"/>
                </a:solidFill>
                <a:cs typeface="Traditional Arabic" pitchFamily="18" charset="-78"/>
              </a:rPr>
              <a:t>زهرة </a:t>
            </a:r>
            <a:r>
              <a:rPr lang="ar-JO" sz="4000" b="1" dirty="0" err="1" smtClean="0">
                <a:solidFill>
                  <a:schemeClr val="accent3"/>
                </a:solidFill>
                <a:cs typeface="Traditional Arabic" pitchFamily="18" charset="-78"/>
              </a:rPr>
              <a:t>انثوية</a:t>
            </a:r>
            <a:endParaRPr lang="en-US" sz="4000" b="1" dirty="0">
              <a:solidFill>
                <a:schemeClr val="accent3"/>
              </a:solidFill>
              <a:cs typeface="Traditional Arabic" pitchFamily="18" charset="-78"/>
            </a:endParaRPr>
          </a:p>
        </p:txBody>
      </p:sp>
      <p:sp>
        <p:nvSpPr>
          <p:cNvPr id="77910" name="Text Box 8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71500" y="4887913"/>
            <a:ext cx="31130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زهرة ذكرية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77911" name="Text Box 8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5886450"/>
            <a:ext cx="32480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زهرة خنثوية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6645" name="Rectangle 93"/>
          <p:cNvSpPr>
            <a:spLocks noChangeArrowheads="1"/>
          </p:cNvSpPr>
          <p:nvPr/>
        </p:nvSpPr>
        <p:spPr bwMode="auto">
          <a:xfrm>
            <a:off x="30163" y="2714625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6" name="Rectangle 94"/>
          <p:cNvSpPr>
            <a:spLocks noChangeArrowheads="1"/>
          </p:cNvSpPr>
          <p:nvPr/>
        </p:nvSpPr>
        <p:spPr bwMode="auto">
          <a:xfrm>
            <a:off x="0" y="27225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7" name="Rectangle 95"/>
          <p:cNvSpPr>
            <a:spLocks noChangeArrowheads="1"/>
          </p:cNvSpPr>
          <p:nvPr/>
        </p:nvSpPr>
        <p:spPr bwMode="auto">
          <a:xfrm>
            <a:off x="1588" y="204788"/>
            <a:ext cx="2514600" cy="3576637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8" name="Text Box 96"/>
          <p:cNvSpPr txBox="1">
            <a:spLocks noChangeArrowheads="1"/>
          </p:cNvSpPr>
          <p:nvPr/>
        </p:nvSpPr>
        <p:spPr bwMode="auto">
          <a:xfrm>
            <a:off x="77788" y="1889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649" name="Text Box 97"/>
          <p:cNvSpPr txBox="1">
            <a:spLocks noChangeArrowheads="1"/>
          </p:cNvSpPr>
          <p:nvPr/>
        </p:nvSpPr>
        <p:spPr bwMode="auto">
          <a:xfrm>
            <a:off x="77788" y="5095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50" name="Text Box 98"/>
          <p:cNvSpPr txBox="1">
            <a:spLocks noChangeArrowheads="1"/>
          </p:cNvSpPr>
          <p:nvPr/>
        </p:nvSpPr>
        <p:spPr bwMode="auto">
          <a:xfrm>
            <a:off x="77788" y="8143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51" name="Text Box 99"/>
          <p:cNvSpPr txBox="1">
            <a:spLocks noChangeArrowheads="1"/>
          </p:cNvSpPr>
          <p:nvPr/>
        </p:nvSpPr>
        <p:spPr bwMode="auto">
          <a:xfrm>
            <a:off x="77788" y="11191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52" name="Text Box 100"/>
          <p:cNvSpPr txBox="1">
            <a:spLocks noChangeArrowheads="1"/>
          </p:cNvSpPr>
          <p:nvPr/>
        </p:nvSpPr>
        <p:spPr bwMode="auto">
          <a:xfrm>
            <a:off x="77788" y="14239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53" name="Text Box 101"/>
          <p:cNvSpPr txBox="1">
            <a:spLocks noChangeArrowheads="1"/>
          </p:cNvSpPr>
          <p:nvPr/>
        </p:nvSpPr>
        <p:spPr bwMode="auto">
          <a:xfrm>
            <a:off x="77788" y="1728788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654" name="Text Box 102"/>
          <p:cNvSpPr txBox="1">
            <a:spLocks noChangeArrowheads="1"/>
          </p:cNvSpPr>
          <p:nvPr/>
        </p:nvSpPr>
        <p:spPr bwMode="auto">
          <a:xfrm>
            <a:off x="77788" y="20335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55" name="Text Box 103"/>
          <p:cNvSpPr txBox="1">
            <a:spLocks noChangeArrowheads="1"/>
          </p:cNvSpPr>
          <p:nvPr/>
        </p:nvSpPr>
        <p:spPr bwMode="auto">
          <a:xfrm>
            <a:off x="77788" y="23383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56" name="Text Box 104"/>
          <p:cNvSpPr txBox="1">
            <a:spLocks noChangeArrowheads="1"/>
          </p:cNvSpPr>
          <p:nvPr/>
        </p:nvSpPr>
        <p:spPr bwMode="auto">
          <a:xfrm>
            <a:off x="63500" y="26733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57" name="Text Box 105"/>
          <p:cNvSpPr txBox="1">
            <a:spLocks noChangeArrowheads="1"/>
          </p:cNvSpPr>
          <p:nvPr/>
        </p:nvSpPr>
        <p:spPr bwMode="auto">
          <a:xfrm>
            <a:off x="88900" y="30321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6658" name="Text Box 106"/>
          <p:cNvSpPr txBox="1">
            <a:spLocks noChangeArrowheads="1"/>
          </p:cNvSpPr>
          <p:nvPr/>
        </p:nvSpPr>
        <p:spPr bwMode="auto">
          <a:xfrm>
            <a:off x="915988" y="2047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659" name="Text Box 107"/>
          <p:cNvSpPr txBox="1">
            <a:spLocks noChangeArrowheads="1"/>
          </p:cNvSpPr>
          <p:nvPr/>
        </p:nvSpPr>
        <p:spPr bwMode="auto">
          <a:xfrm>
            <a:off x="871538" y="5254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60" name="Text Box 108"/>
          <p:cNvSpPr txBox="1">
            <a:spLocks noChangeArrowheads="1"/>
          </p:cNvSpPr>
          <p:nvPr/>
        </p:nvSpPr>
        <p:spPr bwMode="auto">
          <a:xfrm>
            <a:off x="800100" y="8445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61" name="Text Box 109"/>
          <p:cNvSpPr txBox="1">
            <a:spLocks noChangeArrowheads="1"/>
          </p:cNvSpPr>
          <p:nvPr/>
        </p:nvSpPr>
        <p:spPr bwMode="auto">
          <a:xfrm>
            <a:off x="915988" y="1135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62" name="Text Box 110"/>
          <p:cNvSpPr txBox="1">
            <a:spLocks noChangeArrowheads="1"/>
          </p:cNvSpPr>
          <p:nvPr/>
        </p:nvSpPr>
        <p:spPr bwMode="auto">
          <a:xfrm>
            <a:off x="915988" y="14398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63" name="Text Box 111"/>
          <p:cNvSpPr txBox="1">
            <a:spLocks noChangeArrowheads="1"/>
          </p:cNvSpPr>
          <p:nvPr/>
        </p:nvSpPr>
        <p:spPr bwMode="auto">
          <a:xfrm>
            <a:off x="712788" y="1744663"/>
            <a:ext cx="18034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664" name="Text Box 112"/>
          <p:cNvSpPr txBox="1">
            <a:spLocks noChangeArrowheads="1"/>
          </p:cNvSpPr>
          <p:nvPr/>
        </p:nvSpPr>
        <p:spPr bwMode="auto">
          <a:xfrm>
            <a:off x="915988" y="20494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65" name="Text Box 113"/>
          <p:cNvSpPr txBox="1">
            <a:spLocks noChangeArrowheads="1"/>
          </p:cNvSpPr>
          <p:nvPr/>
        </p:nvSpPr>
        <p:spPr bwMode="auto">
          <a:xfrm>
            <a:off x="727075" y="23399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66" name="Text Box 114"/>
          <p:cNvSpPr txBox="1">
            <a:spLocks noChangeArrowheads="1"/>
          </p:cNvSpPr>
          <p:nvPr/>
        </p:nvSpPr>
        <p:spPr bwMode="auto">
          <a:xfrm>
            <a:off x="741363" y="2659063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67" name="Text Box 115"/>
          <p:cNvSpPr txBox="1">
            <a:spLocks noChangeArrowheads="1"/>
          </p:cNvSpPr>
          <p:nvPr/>
        </p:nvSpPr>
        <p:spPr bwMode="auto">
          <a:xfrm>
            <a:off x="857250" y="29781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26668" name="Oval 116"/>
          <p:cNvSpPr>
            <a:spLocks noChangeArrowheads="1"/>
          </p:cNvSpPr>
          <p:nvPr/>
        </p:nvSpPr>
        <p:spPr bwMode="auto">
          <a:xfrm>
            <a:off x="582613" y="314483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69" name="Oval 117"/>
          <p:cNvSpPr>
            <a:spLocks noChangeArrowheads="1"/>
          </p:cNvSpPr>
          <p:nvPr/>
        </p:nvSpPr>
        <p:spPr bwMode="auto">
          <a:xfrm>
            <a:off x="611188" y="27955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70" name="Oval 118"/>
          <p:cNvSpPr>
            <a:spLocks noChangeArrowheads="1"/>
          </p:cNvSpPr>
          <p:nvPr/>
        </p:nvSpPr>
        <p:spPr bwMode="auto">
          <a:xfrm>
            <a:off x="611188" y="24907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71" name="Oval 119"/>
          <p:cNvSpPr>
            <a:spLocks noChangeArrowheads="1"/>
          </p:cNvSpPr>
          <p:nvPr/>
        </p:nvSpPr>
        <p:spPr bwMode="auto">
          <a:xfrm>
            <a:off x="611188" y="21859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72" name="Oval 120"/>
          <p:cNvSpPr>
            <a:spLocks noChangeArrowheads="1"/>
          </p:cNvSpPr>
          <p:nvPr/>
        </p:nvSpPr>
        <p:spPr bwMode="auto">
          <a:xfrm>
            <a:off x="611188" y="188118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6673" name="Oval 121"/>
          <p:cNvSpPr>
            <a:spLocks noChangeArrowheads="1"/>
          </p:cNvSpPr>
          <p:nvPr/>
        </p:nvSpPr>
        <p:spPr bwMode="auto">
          <a:xfrm>
            <a:off x="611188" y="15763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74" name="Oval 122"/>
          <p:cNvSpPr>
            <a:spLocks noChangeArrowheads="1"/>
          </p:cNvSpPr>
          <p:nvPr/>
        </p:nvSpPr>
        <p:spPr bwMode="auto">
          <a:xfrm>
            <a:off x="611188" y="12715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75" name="Oval 123"/>
          <p:cNvSpPr>
            <a:spLocks noChangeArrowheads="1"/>
          </p:cNvSpPr>
          <p:nvPr/>
        </p:nvSpPr>
        <p:spPr bwMode="auto">
          <a:xfrm>
            <a:off x="611188" y="9667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76" name="Oval 124"/>
          <p:cNvSpPr>
            <a:spLocks noChangeArrowheads="1"/>
          </p:cNvSpPr>
          <p:nvPr/>
        </p:nvSpPr>
        <p:spPr bwMode="auto">
          <a:xfrm>
            <a:off x="611188" y="6619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77" name="Oval 125"/>
          <p:cNvSpPr>
            <a:spLocks noChangeArrowheads="1"/>
          </p:cNvSpPr>
          <p:nvPr/>
        </p:nvSpPr>
        <p:spPr bwMode="auto">
          <a:xfrm>
            <a:off x="611188" y="35718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79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7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79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7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7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08" grpId="0"/>
      <p:bldP spid="77909" grpId="0"/>
      <p:bldP spid="77910" grpId="0"/>
      <p:bldP spid="779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rgbClr val="72E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7662" name="Picture 14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Rectangle 22"/>
          <p:cNvSpPr>
            <a:spLocks noChangeArrowheads="1"/>
          </p:cNvSpPr>
          <p:nvPr/>
        </p:nvSpPr>
        <p:spPr bwMode="auto">
          <a:xfrm>
            <a:off x="30163" y="2714625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65" name="Rectangle 23"/>
          <p:cNvSpPr>
            <a:spLocks noChangeArrowheads="1"/>
          </p:cNvSpPr>
          <p:nvPr/>
        </p:nvSpPr>
        <p:spPr bwMode="auto">
          <a:xfrm>
            <a:off x="0" y="27225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66" name="Rectangle 24"/>
          <p:cNvSpPr>
            <a:spLocks noChangeArrowheads="1"/>
          </p:cNvSpPr>
          <p:nvPr/>
        </p:nvSpPr>
        <p:spPr bwMode="auto">
          <a:xfrm>
            <a:off x="1588" y="204788"/>
            <a:ext cx="2514600" cy="3576637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67" name="Text Box 25"/>
          <p:cNvSpPr txBox="1">
            <a:spLocks noChangeArrowheads="1"/>
          </p:cNvSpPr>
          <p:nvPr/>
        </p:nvSpPr>
        <p:spPr bwMode="auto">
          <a:xfrm>
            <a:off x="77788" y="1889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668" name="Text Box 26"/>
          <p:cNvSpPr txBox="1">
            <a:spLocks noChangeArrowheads="1"/>
          </p:cNvSpPr>
          <p:nvPr/>
        </p:nvSpPr>
        <p:spPr bwMode="auto">
          <a:xfrm>
            <a:off x="77788" y="5095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69" name="Text Box 27"/>
          <p:cNvSpPr txBox="1">
            <a:spLocks noChangeArrowheads="1"/>
          </p:cNvSpPr>
          <p:nvPr/>
        </p:nvSpPr>
        <p:spPr bwMode="auto">
          <a:xfrm>
            <a:off x="77788" y="8143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0" name="Text Box 28"/>
          <p:cNvSpPr txBox="1">
            <a:spLocks noChangeArrowheads="1"/>
          </p:cNvSpPr>
          <p:nvPr/>
        </p:nvSpPr>
        <p:spPr bwMode="auto">
          <a:xfrm>
            <a:off x="77788" y="11191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1" name="Text Box 29"/>
          <p:cNvSpPr txBox="1">
            <a:spLocks noChangeArrowheads="1"/>
          </p:cNvSpPr>
          <p:nvPr/>
        </p:nvSpPr>
        <p:spPr bwMode="auto">
          <a:xfrm>
            <a:off x="77788" y="14239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2" name="Text Box 30"/>
          <p:cNvSpPr txBox="1">
            <a:spLocks noChangeArrowheads="1"/>
          </p:cNvSpPr>
          <p:nvPr/>
        </p:nvSpPr>
        <p:spPr bwMode="auto">
          <a:xfrm>
            <a:off x="77788" y="1728788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673" name="Text Box 31"/>
          <p:cNvSpPr txBox="1">
            <a:spLocks noChangeArrowheads="1"/>
          </p:cNvSpPr>
          <p:nvPr/>
        </p:nvSpPr>
        <p:spPr bwMode="auto">
          <a:xfrm>
            <a:off x="77788" y="20335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4" name="Text Box 32"/>
          <p:cNvSpPr txBox="1">
            <a:spLocks noChangeArrowheads="1"/>
          </p:cNvSpPr>
          <p:nvPr/>
        </p:nvSpPr>
        <p:spPr bwMode="auto">
          <a:xfrm>
            <a:off x="77788" y="23383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5" name="Text Box 33"/>
          <p:cNvSpPr txBox="1">
            <a:spLocks noChangeArrowheads="1"/>
          </p:cNvSpPr>
          <p:nvPr/>
        </p:nvSpPr>
        <p:spPr bwMode="auto">
          <a:xfrm>
            <a:off x="63500" y="26733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6" name="Text Box 34"/>
          <p:cNvSpPr txBox="1">
            <a:spLocks noChangeArrowheads="1"/>
          </p:cNvSpPr>
          <p:nvPr/>
        </p:nvSpPr>
        <p:spPr bwMode="auto">
          <a:xfrm>
            <a:off x="88900" y="30321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7677" name="Text Box 35"/>
          <p:cNvSpPr txBox="1">
            <a:spLocks noChangeArrowheads="1"/>
          </p:cNvSpPr>
          <p:nvPr/>
        </p:nvSpPr>
        <p:spPr bwMode="auto">
          <a:xfrm>
            <a:off x="915988" y="2047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678" name="Text Box 36"/>
          <p:cNvSpPr txBox="1">
            <a:spLocks noChangeArrowheads="1"/>
          </p:cNvSpPr>
          <p:nvPr/>
        </p:nvSpPr>
        <p:spPr bwMode="auto">
          <a:xfrm>
            <a:off x="871538" y="5254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9" name="Text Box 37"/>
          <p:cNvSpPr txBox="1">
            <a:spLocks noChangeArrowheads="1"/>
          </p:cNvSpPr>
          <p:nvPr/>
        </p:nvSpPr>
        <p:spPr bwMode="auto">
          <a:xfrm>
            <a:off x="800100" y="8445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80" name="Text Box 38"/>
          <p:cNvSpPr txBox="1">
            <a:spLocks noChangeArrowheads="1"/>
          </p:cNvSpPr>
          <p:nvPr/>
        </p:nvSpPr>
        <p:spPr bwMode="auto">
          <a:xfrm>
            <a:off x="915988" y="1135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81" name="Text Box 39"/>
          <p:cNvSpPr txBox="1">
            <a:spLocks noChangeArrowheads="1"/>
          </p:cNvSpPr>
          <p:nvPr/>
        </p:nvSpPr>
        <p:spPr bwMode="auto">
          <a:xfrm>
            <a:off x="915988" y="14398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82" name="Text Box 40"/>
          <p:cNvSpPr txBox="1">
            <a:spLocks noChangeArrowheads="1"/>
          </p:cNvSpPr>
          <p:nvPr/>
        </p:nvSpPr>
        <p:spPr bwMode="auto">
          <a:xfrm>
            <a:off x="712788" y="1744663"/>
            <a:ext cx="18034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683" name="Text Box 41"/>
          <p:cNvSpPr txBox="1">
            <a:spLocks noChangeArrowheads="1"/>
          </p:cNvSpPr>
          <p:nvPr/>
        </p:nvSpPr>
        <p:spPr bwMode="auto">
          <a:xfrm>
            <a:off x="915988" y="20494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84" name="Text Box 42"/>
          <p:cNvSpPr txBox="1">
            <a:spLocks noChangeArrowheads="1"/>
          </p:cNvSpPr>
          <p:nvPr/>
        </p:nvSpPr>
        <p:spPr bwMode="auto">
          <a:xfrm>
            <a:off x="727075" y="23399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85" name="Text Box 43"/>
          <p:cNvSpPr txBox="1">
            <a:spLocks noChangeArrowheads="1"/>
          </p:cNvSpPr>
          <p:nvPr/>
        </p:nvSpPr>
        <p:spPr bwMode="auto">
          <a:xfrm>
            <a:off x="741363" y="2659063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86" name="Text Box 44"/>
          <p:cNvSpPr txBox="1">
            <a:spLocks noChangeArrowheads="1"/>
          </p:cNvSpPr>
          <p:nvPr/>
        </p:nvSpPr>
        <p:spPr bwMode="auto">
          <a:xfrm>
            <a:off x="857250" y="29781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27687" name="Oval 45"/>
          <p:cNvSpPr>
            <a:spLocks noChangeArrowheads="1"/>
          </p:cNvSpPr>
          <p:nvPr/>
        </p:nvSpPr>
        <p:spPr bwMode="auto">
          <a:xfrm>
            <a:off x="582613" y="314483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88" name="Oval 46"/>
          <p:cNvSpPr>
            <a:spLocks noChangeArrowheads="1"/>
          </p:cNvSpPr>
          <p:nvPr/>
        </p:nvSpPr>
        <p:spPr bwMode="auto">
          <a:xfrm>
            <a:off x="611188" y="27955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89" name="Oval 47"/>
          <p:cNvSpPr>
            <a:spLocks noChangeArrowheads="1"/>
          </p:cNvSpPr>
          <p:nvPr/>
        </p:nvSpPr>
        <p:spPr bwMode="auto">
          <a:xfrm>
            <a:off x="611188" y="24907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90" name="Oval 48"/>
          <p:cNvSpPr>
            <a:spLocks noChangeArrowheads="1"/>
          </p:cNvSpPr>
          <p:nvPr/>
        </p:nvSpPr>
        <p:spPr bwMode="auto">
          <a:xfrm>
            <a:off x="611188" y="21859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91" name="Oval 49"/>
          <p:cNvSpPr>
            <a:spLocks noChangeArrowheads="1"/>
          </p:cNvSpPr>
          <p:nvPr/>
        </p:nvSpPr>
        <p:spPr bwMode="auto">
          <a:xfrm>
            <a:off x="611188" y="188118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7692" name="Oval 50"/>
          <p:cNvSpPr>
            <a:spLocks noChangeArrowheads="1"/>
          </p:cNvSpPr>
          <p:nvPr/>
        </p:nvSpPr>
        <p:spPr bwMode="auto">
          <a:xfrm>
            <a:off x="611188" y="15763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93" name="Oval 51"/>
          <p:cNvSpPr>
            <a:spLocks noChangeArrowheads="1"/>
          </p:cNvSpPr>
          <p:nvPr/>
        </p:nvSpPr>
        <p:spPr bwMode="auto">
          <a:xfrm>
            <a:off x="611188" y="12715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94" name="Oval 52"/>
          <p:cNvSpPr>
            <a:spLocks noChangeArrowheads="1"/>
          </p:cNvSpPr>
          <p:nvPr/>
        </p:nvSpPr>
        <p:spPr bwMode="auto">
          <a:xfrm>
            <a:off x="611188" y="9667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95" name="Oval 53"/>
          <p:cNvSpPr>
            <a:spLocks noChangeArrowheads="1"/>
          </p:cNvSpPr>
          <p:nvPr/>
        </p:nvSpPr>
        <p:spPr bwMode="auto">
          <a:xfrm>
            <a:off x="611188" y="6619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96" name="Oval 54"/>
          <p:cNvSpPr>
            <a:spLocks noChangeArrowheads="1"/>
          </p:cNvSpPr>
          <p:nvPr/>
        </p:nvSpPr>
        <p:spPr bwMode="auto">
          <a:xfrm>
            <a:off x="611188" y="35718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97" name="Text Box 83"/>
          <p:cNvSpPr txBox="1">
            <a:spLocks noChangeArrowheads="1"/>
          </p:cNvSpPr>
          <p:nvPr/>
        </p:nvSpPr>
        <p:spPr bwMode="auto">
          <a:xfrm>
            <a:off x="1434074" y="3965892"/>
            <a:ext cx="7296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تواجد الميسم والقلم والمبيض في الزهرة هي مثال على  ؟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7698" name="Text Box 8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57188" y="5846763"/>
            <a:ext cx="3300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زهرة ثنائية الجنس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7699" name="Text Box 85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053720" y="4731459"/>
            <a:ext cx="33448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4400" dirty="0" smtClean="0">
                <a:solidFill>
                  <a:schemeClr val="bg1"/>
                </a:solidFill>
                <a:cs typeface="Traditional Arabic" pitchFamily="18" charset="-78"/>
              </a:rPr>
              <a:t>زهرة </a:t>
            </a:r>
            <a:r>
              <a:rPr lang="ar-JO" sz="4400" dirty="0" err="1" smtClean="0">
                <a:solidFill>
                  <a:schemeClr val="bg1"/>
                </a:solidFill>
                <a:cs typeface="Traditional Arabic" pitchFamily="18" charset="-78"/>
              </a:rPr>
              <a:t>انثوية</a:t>
            </a:r>
            <a:endParaRPr lang="en-US" sz="4400" dirty="0">
              <a:cs typeface="Traditional Arabic" pitchFamily="18" charset="-78"/>
            </a:endParaRPr>
          </a:p>
        </p:txBody>
      </p:sp>
      <p:sp>
        <p:nvSpPr>
          <p:cNvPr id="27700" name="Text Box 8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71500" y="4887913"/>
            <a:ext cx="31130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زهرة ذكرية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7701" name="Text Box 8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5886450"/>
            <a:ext cx="32480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زهرة خنثوية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28737" name="Rectangle 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38" name="Rectangle 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39" name="Rectangle 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40" name="Rectangle 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41" name="Rectangle 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42" name="Rectangle 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43" name="Rectangle 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28730" name="Rectangle 1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31" name="Rectangle 1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32" name="Rectangle 1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33" name="Rectangle 1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34" name="Rectangle 1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35" name="Rectangle 1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36" name="Rectangle 1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28722" name="Rectangle 19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23" name="Rectangle 20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24" name="Rectangle 21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25" name="Rectangle 22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26" name="Rectangle 23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27" name="Rectangle 24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28" name="Rectangle 25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29" name="Rectangle 26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28715" name="Rectangle 28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16" name="Rectangle 29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17" name="Rectangle 30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18" name="Rectangle 31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19" name="Rectangle 32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20" name="Rectangle 33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21" name="Rectangle 34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28707" name="Rectangle 36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08" name="Rectangle 37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09" name="Rectangle 38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10" name="Rectangle 39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11" name="Rectangle 40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12" name="Rectangle 41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13" name="Rectangle 42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14" name="Rectangle 43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28700" name="Rectangle 45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01" name="Rectangle 46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02" name="Rectangle 47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03" name="Rectangle 48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04" name="Rectangle 49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05" name="Rectangle 50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06" name="Rectangle 51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28693" name="Rectangle 5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694" name="Rectangle 5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695" name="Rectangle 5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696" name="Rectangle 5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697" name="Rectangle 5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698" name="Rectangle 5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699" name="Rectangle 5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28686" name="Rectangle 6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687" name="Rectangle 6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688" name="Rectangle 6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689" name="Rectangle 6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690" name="Rectangle 6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691" name="Rectangle 6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692" name="Rectangle 6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sp>
        <p:nvSpPr>
          <p:cNvPr id="28682" name="Rectangle 68"/>
          <p:cNvSpPr>
            <a:spLocks noChangeArrowheads="1"/>
          </p:cNvSpPr>
          <p:nvPr/>
        </p:nvSpPr>
        <p:spPr bwMode="auto">
          <a:xfrm>
            <a:off x="0" y="0"/>
            <a:ext cx="3019425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8683" name="Rectangle 69"/>
          <p:cNvSpPr>
            <a:spLocks noChangeArrowheads="1"/>
          </p:cNvSpPr>
          <p:nvPr/>
        </p:nvSpPr>
        <p:spPr bwMode="auto">
          <a:xfrm>
            <a:off x="0" y="3267075"/>
            <a:ext cx="9144000" cy="1584325"/>
          </a:xfrm>
          <a:prstGeom prst="rect">
            <a:avLst/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8684" name="Text Box 70"/>
          <p:cNvSpPr txBox="1">
            <a:spLocks noChangeArrowheads="1"/>
          </p:cNvSpPr>
          <p:nvPr/>
        </p:nvSpPr>
        <p:spPr bwMode="auto">
          <a:xfrm>
            <a:off x="2266950" y="3290888"/>
            <a:ext cx="4389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9600" b="1">
                <a:cs typeface="Times New Roman" pitchFamily="18" charset="0"/>
              </a:rPr>
              <a:t>$32000</a:t>
            </a:r>
            <a:endParaRPr lang="en-US" sz="9600" b="1">
              <a:cs typeface="Times New Roman" pitchFamily="18" charset="0"/>
            </a:endParaRPr>
          </a:p>
        </p:txBody>
      </p:sp>
      <p:sp>
        <p:nvSpPr>
          <p:cNvPr id="28685" name="Text Box 71"/>
          <p:cNvSpPr txBox="1">
            <a:spLocks noChangeArrowheads="1"/>
          </p:cNvSpPr>
          <p:nvPr/>
        </p:nvSpPr>
        <p:spPr bwMode="auto">
          <a:xfrm>
            <a:off x="1216025" y="1085850"/>
            <a:ext cx="6945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000">
                <a:solidFill>
                  <a:schemeClr val="bg1"/>
                </a:solidFill>
                <a:cs typeface="Times New Roman" pitchFamily="18" charset="0"/>
              </a:rPr>
              <a:t>رصيدك أصبح:</a:t>
            </a:r>
            <a:endParaRPr lang="en-US" sz="600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6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0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0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29709" name="Picture 79" descr="phone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80" descr="pepo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83" name="Text Box 87"/>
          <p:cNvSpPr txBox="1">
            <a:spLocks noChangeArrowheads="1"/>
          </p:cNvSpPr>
          <p:nvPr/>
        </p:nvSpPr>
        <p:spPr bwMode="auto">
          <a:xfrm>
            <a:off x="1149350" y="3836988"/>
            <a:ext cx="7732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ar-SA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80984" name="Text Box 8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70670" y="5967340"/>
            <a:ext cx="2771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تلقيح اصطناعي</a:t>
            </a:r>
            <a:endParaRPr lang="en-US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0985" name="Text Box 8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953000" y="4878388"/>
            <a:ext cx="3344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600" b="1" dirty="0" smtClean="0">
                <a:solidFill>
                  <a:schemeClr val="bg1"/>
                </a:solidFill>
                <a:cs typeface="Times New Roman" pitchFamily="18" charset="0"/>
              </a:rPr>
              <a:t>تلقيح خلطي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80986" name="Text Box 9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01675" y="4865688"/>
            <a:ext cx="3113088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تلقيح ذاتي</a:t>
            </a:r>
            <a:endParaRPr lang="en-US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0987" name="Text Box 9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802188" y="5976938"/>
            <a:ext cx="3592512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600" b="1" dirty="0" smtClean="0">
                <a:solidFill>
                  <a:schemeClr val="bg1"/>
                </a:solidFill>
                <a:cs typeface="Traditional Arabic" pitchFamily="18" charset="-78"/>
              </a:rPr>
              <a:t>تلقيح </a:t>
            </a:r>
            <a:r>
              <a:rPr lang="ar-JO" sz="3600" b="1" dirty="0" err="1" smtClean="0">
                <a:solidFill>
                  <a:schemeClr val="bg1"/>
                </a:solidFill>
                <a:cs typeface="Traditional Arabic" pitchFamily="18" charset="-78"/>
              </a:rPr>
              <a:t>اخصابي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9716" name="Rectangle 95"/>
          <p:cNvSpPr>
            <a:spLocks noChangeArrowheads="1"/>
          </p:cNvSpPr>
          <p:nvPr/>
        </p:nvSpPr>
        <p:spPr bwMode="auto">
          <a:xfrm>
            <a:off x="30163" y="2757488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17" name="Rectangle 96"/>
          <p:cNvSpPr>
            <a:spLocks noChangeArrowheads="1"/>
          </p:cNvSpPr>
          <p:nvPr/>
        </p:nvSpPr>
        <p:spPr bwMode="auto">
          <a:xfrm>
            <a:off x="0" y="27654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18" name="Rectangle 97"/>
          <p:cNvSpPr>
            <a:spLocks noChangeArrowheads="1"/>
          </p:cNvSpPr>
          <p:nvPr/>
        </p:nvSpPr>
        <p:spPr bwMode="auto">
          <a:xfrm>
            <a:off x="1588" y="247650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19" name="Text Box 98"/>
          <p:cNvSpPr txBox="1">
            <a:spLocks noChangeArrowheads="1"/>
          </p:cNvSpPr>
          <p:nvPr/>
        </p:nvSpPr>
        <p:spPr bwMode="auto">
          <a:xfrm>
            <a:off x="77788" y="2317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720" name="Text Box 99"/>
          <p:cNvSpPr txBox="1">
            <a:spLocks noChangeArrowheads="1"/>
          </p:cNvSpPr>
          <p:nvPr/>
        </p:nvSpPr>
        <p:spPr bwMode="auto">
          <a:xfrm>
            <a:off x="77788" y="5524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1" name="Text Box 100"/>
          <p:cNvSpPr txBox="1">
            <a:spLocks noChangeArrowheads="1"/>
          </p:cNvSpPr>
          <p:nvPr/>
        </p:nvSpPr>
        <p:spPr bwMode="auto">
          <a:xfrm>
            <a:off x="77788" y="857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2" name="Text Box 101"/>
          <p:cNvSpPr txBox="1">
            <a:spLocks noChangeArrowheads="1"/>
          </p:cNvSpPr>
          <p:nvPr/>
        </p:nvSpPr>
        <p:spPr bwMode="auto">
          <a:xfrm>
            <a:off x="77788" y="11620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3" name="Text Box 102"/>
          <p:cNvSpPr txBox="1">
            <a:spLocks noChangeArrowheads="1"/>
          </p:cNvSpPr>
          <p:nvPr/>
        </p:nvSpPr>
        <p:spPr bwMode="auto">
          <a:xfrm>
            <a:off x="77788" y="1466850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4" name="Text Box 103"/>
          <p:cNvSpPr txBox="1">
            <a:spLocks noChangeArrowheads="1"/>
          </p:cNvSpPr>
          <p:nvPr/>
        </p:nvSpPr>
        <p:spPr bwMode="auto">
          <a:xfrm>
            <a:off x="77788" y="1771650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725" name="Text Box 104"/>
          <p:cNvSpPr txBox="1">
            <a:spLocks noChangeArrowheads="1"/>
          </p:cNvSpPr>
          <p:nvPr/>
        </p:nvSpPr>
        <p:spPr bwMode="auto">
          <a:xfrm>
            <a:off x="77788" y="2076450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6" name="Text Box 105"/>
          <p:cNvSpPr txBox="1">
            <a:spLocks noChangeArrowheads="1"/>
          </p:cNvSpPr>
          <p:nvPr/>
        </p:nvSpPr>
        <p:spPr bwMode="auto">
          <a:xfrm>
            <a:off x="77788" y="2381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7" name="Text Box 106"/>
          <p:cNvSpPr txBox="1">
            <a:spLocks noChangeArrowheads="1"/>
          </p:cNvSpPr>
          <p:nvPr/>
        </p:nvSpPr>
        <p:spPr bwMode="auto">
          <a:xfrm>
            <a:off x="63500" y="27162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8" name="Text Box 107"/>
          <p:cNvSpPr txBox="1">
            <a:spLocks noChangeArrowheads="1"/>
          </p:cNvSpPr>
          <p:nvPr/>
        </p:nvSpPr>
        <p:spPr bwMode="auto">
          <a:xfrm>
            <a:off x="88900" y="30749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9729" name="Text Box 108"/>
          <p:cNvSpPr txBox="1">
            <a:spLocks noChangeArrowheads="1"/>
          </p:cNvSpPr>
          <p:nvPr/>
        </p:nvSpPr>
        <p:spPr bwMode="auto">
          <a:xfrm>
            <a:off x="915988" y="247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730" name="Text Box 109"/>
          <p:cNvSpPr txBox="1">
            <a:spLocks noChangeArrowheads="1"/>
          </p:cNvSpPr>
          <p:nvPr/>
        </p:nvSpPr>
        <p:spPr bwMode="auto">
          <a:xfrm>
            <a:off x="871538" y="568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31" name="Text Box 110"/>
          <p:cNvSpPr txBox="1">
            <a:spLocks noChangeArrowheads="1"/>
          </p:cNvSpPr>
          <p:nvPr/>
        </p:nvSpPr>
        <p:spPr bwMode="auto">
          <a:xfrm>
            <a:off x="800100" y="8874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32" name="Text Box 111"/>
          <p:cNvSpPr txBox="1">
            <a:spLocks noChangeArrowheads="1"/>
          </p:cNvSpPr>
          <p:nvPr/>
        </p:nvSpPr>
        <p:spPr bwMode="auto">
          <a:xfrm>
            <a:off x="915988" y="11779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33" name="Text Box 112"/>
          <p:cNvSpPr txBox="1">
            <a:spLocks noChangeArrowheads="1"/>
          </p:cNvSpPr>
          <p:nvPr/>
        </p:nvSpPr>
        <p:spPr bwMode="auto">
          <a:xfrm>
            <a:off x="769938" y="1482725"/>
            <a:ext cx="174625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34" name="Text Box 113"/>
          <p:cNvSpPr txBox="1">
            <a:spLocks noChangeArrowheads="1"/>
          </p:cNvSpPr>
          <p:nvPr/>
        </p:nvSpPr>
        <p:spPr bwMode="auto">
          <a:xfrm>
            <a:off x="915988" y="17875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735" name="Text Box 114"/>
          <p:cNvSpPr txBox="1">
            <a:spLocks noChangeArrowheads="1"/>
          </p:cNvSpPr>
          <p:nvPr/>
        </p:nvSpPr>
        <p:spPr bwMode="auto">
          <a:xfrm>
            <a:off x="915988" y="2092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36" name="Text Box 115"/>
          <p:cNvSpPr txBox="1">
            <a:spLocks noChangeArrowheads="1"/>
          </p:cNvSpPr>
          <p:nvPr/>
        </p:nvSpPr>
        <p:spPr bwMode="auto">
          <a:xfrm>
            <a:off x="727075" y="23828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37" name="Text Box 116"/>
          <p:cNvSpPr txBox="1">
            <a:spLocks noChangeArrowheads="1"/>
          </p:cNvSpPr>
          <p:nvPr/>
        </p:nvSpPr>
        <p:spPr bwMode="auto">
          <a:xfrm>
            <a:off x="741363" y="2701925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38" name="Text Box 117"/>
          <p:cNvSpPr txBox="1">
            <a:spLocks noChangeArrowheads="1"/>
          </p:cNvSpPr>
          <p:nvPr/>
        </p:nvSpPr>
        <p:spPr bwMode="auto">
          <a:xfrm>
            <a:off x="857250" y="30210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29739" name="Oval 118"/>
          <p:cNvSpPr>
            <a:spLocks noChangeArrowheads="1"/>
          </p:cNvSpPr>
          <p:nvPr/>
        </p:nvSpPr>
        <p:spPr bwMode="auto">
          <a:xfrm>
            <a:off x="582613" y="31877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0" name="Oval 119"/>
          <p:cNvSpPr>
            <a:spLocks noChangeArrowheads="1"/>
          </p:cNvSpPr>
          <p:nvPr/>
        </p:nvSpPr>
        <p:spPr bwMode="auto">
          <a:xfrm>
            <a:off x="611188" y="28384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1" name="Oval 120"/>
          <p:cNvSpPr>
            <a:spLocks noChangeArrowheads="1"/>
          </p:cNvSpPr>
          <p:nvPr/>
        </p:nvSpPr>
        <p:spPr bwMode="auto">
          <a:xfrm>
            <a:off x="611188" y="2533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2" name="Oval 121"/>
          <p:cNvSpPr>
            <a:spLocks noChangeArrowheads="1"/>
          </p:cNvSpPr>
          <p:nvPr/>
        </p:nvSpPr>
        <p:spPr bwMode="auto">
          <a:xfrm>
            <a:off x="611188" y="22288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3" name="Oval 122"/>
          <p:cNvSpPr>
            <a:spLocks noChangeArrowheads="1"/>
          </p:cNvSpPr>
          <p:nvPr/>
        </p:nvSpPr>
        <p:spPr bwMode="auto">
          <a:xfrm>
            <a:off x="611188" y="19240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9744" name="Oval 123"/>
          <p:cNvSpPr>
            <a:spLocks noChangeArrowheads="1"/>
          </p:cNvSpPr>
          <p:nvPr/>
        </p:nvSpPr>
        <p:spPr bwMode="auto">
          <a:xfrm>
            <a:off x="611188" y="16192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5" name="Oval 124"/>
          <p:cNvSpPr>
            <a:spLocks noChangeArrowheads="1"/>
          </p:cNvSpPr>
          <p:nvPr/>
        </p:nvSpPr>
        <p:spPr bwMode="auto">
          <a:xfrm>
            <a:off x="611188" y="13144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6" name="Oval 125"/>
          <p:cNvSpPr>
            <a:spLocks noChangeArrowheads="1"/>
          </p:cNvSpPr>
          <p:nvPr/>
        </p:nvSpPr>
        <p:spPr bwMode="auto">
          <a:xfrm>
            <a:off x="611188" y="1009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7" name="Oval 126"/>
          <p:cNvSpPr>
            <a:spLocks noChangeArrowheads="1"/>
          </p:cNvSpPr>
          <p:nvPr/>
        </p:nvSpPr>
        <p:spPr bwMode="auto">
          <a:xfrm>
            <a:off x="611188" y="7048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8" name="Oval 127"/>
          <p:cNvSpPr>
            <a:spLocks noChangeArrowheads="1"/>
          </p:cNvSpPr>
          <p:nvPr/>
        </p:nvSpPr>
        <p:spPr bwMode="auto">
          <a:xfrm>
            <a:off x="611188" y="4000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9" name="Text Box 54"/>
          <p:cNvSpPr txBox="1">
            <a:spLocks noChangeArrowheads="1"/>
          </p:cNvSpPr>
          <p:nvPr/>
        </p:nvSpPr>
        <p:spPr bwMode="auto">
          <a:xfrm>
            <a:off x="714131" y="3881438"/>
            <a:ext cx="7732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التلقيج</a:t>
            </a: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 عند النباتات </a:t>
            </a: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الخيمية</a:t>
            </a: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 يكون ؟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0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0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0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0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0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2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0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0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83" grpId="0"/>
      <p:bldP spid="80984" grpId="0"/>
      <p:bldP spid="80985" grpId="0"/>
      <p:bldP spid="80986" grpId="0"/>
      <p:bldP spid="809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rgbClr val="72E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30733" name="Picture 13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Rectangle 21"/>
          <p:cNvSpPr>
            <a:spLocks noChangeArrowheads="1"/>
          </p:cNvSpPr>
          <p:nvPr/>
        </p:nvSpPr>
        <p:spPr bwMode="auto">
          <a:xfrm>
            <a:off x="30163" y="2757488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36" name="Rectangle 22"/>
          <p:cNvSpPr>
            <a:spLocks noChangeArrowheads="1"/>
          </p:cNvSpPr>
          <p:nvPr/>
        </p:nvSpPr>
        <p:spPr bwMode="auto">
          <a:xfrm>
            <a:off x="0" y="27654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37" name="Rectangle 23"/>
          <p:cNvSpPr>
            <a:spLocks noChangeArrowheads="1"/>
          </p:cNvSpPr>
          <p:nvPr/>
        </p:nvSpPr>
        <p:spPr bwMode="auto">
          <a:xfrm>
            <a:off x="1588" y="247650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38" name="Text Box 24"/>
          <p:cNvSpPr txBox="1">
            <a:spLocks noChangeArrowheads="1"/>
          </p:cNvSpPr>
          <p:nvPr/>
        </p:nvSpPr>
        <p:spPr bwMode="auto">
          <a:xfrm>
            <a:off x="77788" y="2317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39" name="Text Box 25"/>
          <p:cNvSpPr txBox="1">
            <a:spLocks noChangeArrowheads="1"/>
          </p:cNvSpPr>
          <p:nvPr/>
        </p:nvSpPr>
        <p:spPr bwMode="auto">
          <a:xfrm>
            <a:off x="77788" y="5524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40" name="Text Box 26"/>
          <p:cNvSpPr txBox="1">
            <a:spLocks noChangeArrowheads="1"/>
          </p:cNvSpPr>
          <p:nvPr/>
        </p:nvSpPr>
        <p:spPr bwMode="auto">
          <a:xfrm>
            <a:off x="77788" y="857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41" name="Text Box 27"/>
          <p:cNvSpPr txBox="1">
            <a:spLocks noChangeArrowheads="1"/>
          </p:cNvSpPr>
          <p:nvPr/>
        </p:nvSpPr>
        <p:spPr bwMode="auto">
          <a:xfrm>
            <a:off x="77788" y="11620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42" name="Text Box 28"/>
          <p:cNvSpPr txBox="1">
            <a:spLocks noChangeArrowheads="1"/>
          </p:cNvSpPr>
          <p:nvPr/>
        </p:nvSpPr>
        <p:spPr bwMode="auto">
          <a:xfrm>
            <a:off x="77788" y="1466850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43" name="Text Box 29"/>
          <p:cNvSpPr txBox="1">
            <a:spLocks noChangeArrowheads="1"/>
          </p:cNvSpPr>
          <p:nvPr/>
        </p:nvSpPr>
        <p:spPr bwMode="auto">
          <a:xfrm>
            <a:off x="77788" y="1771650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44" name="Text Box 30"/>
          <p:cNvSpPr txBox="1">
            <a:spLocks noChangeArrowheads="1"/>
          </p:cNvSpPr>
          <p:nvPr/>
        </p:nvSpPr>
        <p:spPr bwMode="auto">
          <a:xfrm>
            <a:off x="77788" y="2076450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45" name="Text Box 31"/>
          <p:cNvSpPr txBox="1">
            <a:spLocks noChangeArrowheads="1"/>
          </p:cNvSpPr>
          <p:nvPr/>
        </p:nvSpPr>
        <p:spPr bwMode="auto">
          <a:xfrm>
            <a:off x="77788" y="2381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46" name="Text Box 32"/>
          <p:cNvSpPr txBox="1">
            <a:spLocks noChangeArrowheads="1"/>
          </p:cNvSpPr>
          <p:nvPr/>
        </p:nvSpPr>
        <p:spPr bwMode="auto">
          <a:xfrm>
            <a:off x="63500" y="27162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47" name="Text Box 33"/>
          <p:cNvSpPr txBox="1">
            <a:spLocks noChangeArrowheads="1"/>
          </p:cNvSpPr>
          <p:nvPr/>
        </p:nvSpPr>
        <p:spPr bwMode="auto">
          <a:xfrm>
            <a:off x="88900" y="30749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0748" name="Text Box 34"/>
          <p:cNvSpPr txBox="1">
            <a:spLocks noChangeArrowheads="1"/>
          </p:cNvSpPr>
          <p:nvPr/>
        </p:nvSpPr>
        <p:spPr bwMode="auto">
          <a:xfrm>
            <a:off x="915988" y="247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49" name="Text Box 35"/>
          <p:cNvSpPr txBox="1">
            <a:spLocks noChangeArrowheads="1"/>
          </p:cNvSpPr>
          <p:nvPr/>
        </p:nvSpPr>
        <p:spPr bwMode="auto">
          <a:xfrm>
            <a:off x="871538" y="568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50" name="Text Box 36"/>
          <p:cNvSpPr txBox="1">
            <a:spLocks noChangeArrowheads="1"/>
          </p:cNvSpPr>
          <p:nvPr/>
        </p:nvSpPr>
        <p:spPr bwMode="auto">
          <a:xfrm>
            <a:off x="800100" y="8874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51" name="Text Box 37"/>
          <p:cNvSpPr txBox="1">
            <a:spLocks noChangeArrowheads="1"/>
          </p:cNvSpPr>
          <p:nvPr/>
        </p:nvSpPr>
        <p:spPr bwMode="auto">
          <a:xfrm>
            <a:off x="915988" y="11779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52" name="Text Box 38"/>
          <p:cNvSpPr txBox="1">
            <a:spLocks noChangeArrowheads="1"/>
          </p:cNvSpPr>
          <p:nvPr/>
        </p:nvSpPr>
        <p:spPr bwMode="auto">
          <a:xfrm>
            <a:off x="769938" y="1482725"/>
            <a:ext cx="174625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53" name="Text Box 39"/>
          <p:cNvSpPr txBox="1">
            <a:spLocks noChangeArrowheads="1"/>
          </p:cNvSpPr>
          <p:nvPr/>
        </p:nvSpPr>
        <p:spPr bwMode="auto">
          <a:xfrm>
            <a:off x="915988" y="17875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54" name="Text Box 40"/>
          <p:cNvSpPr txBox="1">
            <a:spLocks noChangeArrowheads="1"/>
          </p:cNvSpPr>
          <p:nvPr/>
        </p:nvSpPr>
        <p:spPr bwMode="auto">
          <a:xfrm>
            <a:off x="915988" y="2092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55" name="Text Box 41"/>
          <p:cNvSpPr txBox="1">
            <a:spLocks noChangeArrowheads="1"/>
          </p:cNvSpPr>
          <p:nvPr/>
        </p:nvSpPr>
        <p:spPr bwMode="auto">
          <a:xfrm>
            <a:off x="727075" y="23828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56" name="Text Box 42"/>
          <p:cNvSpPr txBox="1">
            <a:spLocks noChangeArrowheads="1"/>
          </p:cNvSpPr>
          <p:nvPr/>
        </p:nvSpPr>
        <p:spPr bwMode="auto">
          <a:xfrm>
            <a:off x="741363" y="2701925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57" name="Text Box 43"/>
          <p:cNvSpPr txBox="1">
            <a:spLocks noChangeArrowheads="1"/>
          </p:cNvSpPr>
          <p:nvPr/>
        </p:nvSpPr>
        <p:spPr bwMode="auto">
          <a:xfrm>
            <a:off x="857250" y="30210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30758" name="Oval 44"/>
          <p:cNvSpPr>
            <a:spLocks noChangeArrowheads="1"/>
          </p:cNvSpPr>
          <p:nvPr/>
        </p:nvSpPr>
        <p:spPr bwMode="auto">
          <a:xfrm>
            <a:off x="582613" y="31877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59" name="Oval 45"/>
          <p:cNvSpPr>
            <a:spLocks noChangeArrowheads="1"/>
          </p:cNvSpPr>
          <p:nvPr/>
        </p:nvSpPr>
        <p:spPr bwMode="auto">
          <a:xfrm>
            <a:off x="611188" y="28384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60" name="Oval 46"/>
          <p:cNvSpPr>
            <a:spLocks noChangeArrowheads="1"/>
          </p:cNvSpPr>
          <p:nvPr/>
        </p:nvSpPr>
        <p:spPr bwMode="auto">
          <a:xfrm>
            <a:off x="611188" y="2533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61" name="Oval 47"/>
          <p:cNvSpPr>
            <a:spLocks noChangeArrowheads="1"/>
          </p:cNvSpPr>
          <p:nvPr/>
        </p:nvSpPr>
        <p:spPr bwMode="auto">
          <a:xfrm>
            <a:off x="611188" y="22288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62" name="Oval 48"/>
          <p:cNvSpPr>
            <a:spLocks noChangeArrowheads="1"/>
          </p:cNvSpPr>
          <p:nvPr/>
        </p:nvSpPr>
        <p:spPr bwMode="auto">
          <a:xfrm>
            <a:off x="611188" y="19240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30763" name="Oval 49"/>
          <p:cNvSpPr>
            <a:spLocks noChangeArrowheads="1"/>
          </p:cNvSpPr>
          <p:nvPr/>
        </p:nvSpPr>
        <p:spPr bwMode="auto">
          <a:xfrm>
            <a:off x="611188" y="16192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64" name="Oval 50"/>
          <p:cNvSpPr>
            <a:spLocks noChangeArrowheads="1"/>
          </p:cNvSpPr>
          <p:nvPr/>
        </p:nvSpPr>
        <p:spPr bwMode="auto">
          <a:xfrm>
            <a:off x="611188" y="13144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65" name="Oval 51"/>
          <p:cNvSpPr>
            <a:spLocks noChangeArrowheads="1"/>
          </p:cNvSpPr>
          <p:nvPr/>
        </p:nvSpPr>
        <p:spPr bwMode="auto">
          <a:xfrm>
            <a:off x="611188" y="1009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66" name="Oval 52"/>
          <p:cNvSpPr>
            <a:spLocks noChangeArrowheads="1"/>
          </p:cNvSpPr>
          <p:nvPr/>
        </p:nvSpPr>
        <p:spPr bwMode="auto">
          <a:xfrm>
            <a:off x="611188" y="7048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67" name="Oval 53"/>
          <p:cNvSpPr>
            <a:spLocks noChangeArrowheads="1"/>
          </p:cNvSpPr>
          <p:nvPr/>
        </p:nvSpPr>
        <p:spPr bwMode="auto">
          <a:xfrm>
            <a:off x="611188" y="4000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68" name="Text Box 8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28625" y="5911850"/>
            <a:ext cx="3300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600" b="1" dirty="0" smtClean="0">
                <a:solidFill>
                  <a:schemeClr val="bg1"/>
                </a:solidFill>
                <a:cs typeface="Times New Roman" pitchFamily="18" charset="0"/>
              </a:rPr>
              <a:t>تلقيح اصطناعي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0769" name="Text Box 8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953000" y="4878388"/>
            <a:ext cx="3344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600" b="1" dirty="0" smtClean="0">
                <a:solidFill>
                  <a:schemeClr val="bg1"/>
                </a:solidFill>
                <a:cs typeface="Times New Roman" pitchFamily="18" charset="0"/>
              </a:rPr>
              <a:t>تلقيح خلطي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0770" name="Text Box 9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01675" y="4865688"/>
            <a:ext cx="3113088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تلقيح ذاتي</a:t>
            </a:r>
            <a:endParaRPr lang="en-US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0771" name="Text Box 9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802188" y="5976938"/>
            <a:ext cx="3592512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600" b="1" dirty="0" smtClean="0">
                <a:solidFill>
                  <a:schemeClr val="bg1"/>
                </a:solidFill>
                <a:cs typeface="Traditional Arabic" pitchFamily="18" charset="-78"/>
              </a:rPr>
              <a:t>تلقيح </a:t>
            </a:r>
            <a:r>
              <a:rPr lang="ar-JO" sz="3600" b="1" dirty="0" err="1" smtClean="0">
                <a:solidFill>
                  <a:schemeClr val="bg1"/>
                </a:solidFill>
                <a:cs typeface="Traditional Arabic" pitchFamily="18" charset="-78"/>
              </a:rPr>
              <a:t>اخصابي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0772" name="Text Box 54"/>
          <p:cNvSpPr txBox="1">
            <a:spLocks noChangeArrowheads="1"/>
          </p:cNvSpPr>
          <p:nvPr/>
        </p:nvSpPr>
        <p:spPr bwMode="auto">
          <a:xfrm>
            <a:off x="633046" y="3853303"/>
            <a:ext cx="8024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التلقيح عند النباتات </a:t>
            </a: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الخيمية</a:t>
            </a: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 يكون ؟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49"/>
          <p:cNvSpPr>
            <a:spLocks noChangeArrowheads="1"/>
          </p:cNvSpPr>
          <p:nvPr/>
        </p:nvSpPr>
        <p:spPr bwMode="auto">
          <a:xfrm>
            <a:off x="4953000" y="533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15" name="Oval 50"/>
          <p:cNvSpPr>
            <a:spLocks noChangeArrowheads="1"/>
          </p:cNvSpPr>
          <p:nvPr/>
        </p:nvSpPr>
        <p:spPr bwMode="auto">
          <a:xfrm>
            <a:off x="7848600" y="533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16" name="Oval 51"/>
          <p:cNvSpPr>
            <a:spLocks noChangeArrowheads="1"/>
          </p:cNvSpPr>
          <p:nvPr/>
        </p:nvSpPr>
        <p:spPr bwMode="auto">
          <a:xfrm>
            <a:off x="6400800" y="533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17" name="Text Box 52"/>
          <p:cNvSpPr txBox="1">
            <a:spLocks noChangeArrowheads="1"/>
          </p:cNvSpPr>
          <p:nvPr/>
        </p:nvSpPr>
        <p:spPr bwMode="auto">
          <a:xfrm>
            <a:off x="5137150" y="6731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50:50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3318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750050" y="565150"/>
            <a:ext cx="5143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54"/>
          <p:cNvSpPr>
            <a:spLocks noChangeArrowheads="1"/>
          </p:cNvSpPr>
          <p:nvPr/>
        </p:nvSpPr>
        <p:spPr bwMode="auto">
          <a:xfrm rot="5400000">
            <a:off x="8023225" y="800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0" name="Oval 55"/>
          <p:cNvSpPr>
            <a:spLocks noChangeArrowheads="1"/>
          </p:cNvSpPr>
          <p:nvPr/>
        </p:nvSpPr>
        <p:spPr bwMode="auto">
          <a:xfrm>
            <a:off x="8099425" y="647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1" name="AutoShape 56"/>
          <p:cNvSpPr>
            <a:spLocks noChangeArrowheads="1"/>
          </p:cNvSpPr>
          <p:nvPr/>
        </p:nvSpPr>
        <p:spPr bwMode="auto">
          <a:xfrm rot="5400000">
            <a:off x="8328025" y="876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2" name="Oval 57"/>
          <p:cNvSpPr>
            <a:spLocks noChangeArrowheads="1"/>
          </p:cNvSpPr>
          <p:nvPr/>
        </p:nvSpPr>
        <p:spPr bwMode="auto">
          <a:xfrm>
            <a:off x="8404225" y="723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3" name="AutoShape 58"/>
          <p:cNvSpPr>
            <a:spLocks noChangeArrowheads="1"/>
          </p:cNvSpPr>
          <p:nvPr/>
        </p:nvSpPr>
        <p:spPr bwMode="auto">
          <a:xfrm rot="5400000">
            <a:off x="8632825" y="800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4" name="Oval 59"/>
          <p:cNvSpPr>
            <a:spLocks noChangeArrowheads="1"/>
          </p:cNvSpPr>
          <p:nvPr/>
        </p:nvSpPr>
        <p:spPr bwMode="auto">
          <a:xfrm>
            <a:off x="8709025" y="647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200764" name="Lets Play Them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61" descr="مليون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000" y="1555750"/>
            <a:ext cx="5046663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66" name="WordArt 62"/>
          <p:cNvSpPr>
            <a:spLocks noChangeArrowheads="1" noChangeShapeType="1" noTextEdit="1"/>
          </p:cNvSpPr>
          <p:nvPr/>
        </p:nvSpPr>
        <p:spPr bwMode="auto">
          <a:xfrm>
            <a:off x="508000" y="303213"/>
            <a:ext cx="40767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</a:rPr>
              <a:t>من سيربح المليون؟!</a:t>
            </a:r>
            <a:endParaRPr lang="he-IL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Unicode MS"/>
              <a:ea typeface="Arial Unicode MS"/>
              <a:cs typeface="Arial Unicode MS"/>
            </a:endParaRPr>
          </a:p>
        </p:txBody>
      </p:sp>
      <p:grpSp>
        <p:nvGrpSpPr>
          <p:cNvPr id="13328" name="Group 63"/>
          <p:cNvGrpSpPr>
            <a:grpSpLocks/>
          </p:cNvGrpSpPr>
          <p:nvPr/>
        </p:nvGrpSpPr>
        <p:grpSpPr bwMode="auto">
          <a:xfrm>
            <a:off x="6024563" y="2133600"/>
            <a:ext cx="2514600" cy="3592513"/>
            <a:chOff x="0" y="0"/>
            <a:chExt cx="1584" cy="2263"/>
          </a:xfrm>
        </p:grpSpPr>
        <p:sp>
          <p:nvSpPr>
            <p:cNvPr id="13330" name="Rectangle 64"/>
            <p:cNvSpPr>
              <a:spLocks noChangeArrowheads="1"/>
            </p:cNvSpPr>
            <p:nvPr/>
          </p:nvSpPr>
          <p:spPr bwMode="auto">
            <a:xfrm>
              <a:off x="0" y="10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31" name="Text Box 65"/>
            <p:cNvSpPr txBox="1">
              <a:spLocks noChangeArrowheads="1"/>
            </p:cNvSpPr>
            <p:nvPr/>
          </p:nvSpPr>
          <p:spPr bwMode="auto">
            <a:xfrm>
              <a:off x="48" y="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32" name="Text Box 66"/>
            <p:cNvSpPr txBox="1">
              <a:spLocks noChangeArrowheads="1"/>
            </p:cNvSpPr>
            <p:nvPr/>
          </p:nvSpPr>
          <p:spPr bwMode="auto">
            <a:xfrm>
              <a:off x="48" y="20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33" name="Text Box 67"/>
            <p:cNvSpPr txBox="1">
              <a:spLocks noChangeArrowheads="1"/>
            </p:cNvSpPr>
            <p:nvPr/>
          </p:nvSpPr>
          <p:spPr bwMode="auto">
            <a:xfrm>
              <a:off x="48" y="39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34" name="Text Box 68"/>
            <p:cNvSpPr txBox="1">
              <a:spLocks noChangeArrowheads="1"/>
            </p:cNvSpPr>
            <p:nvPr/>
          </p:nvSpPr>
          <p:spPr bwMode="auto">
            <a:xfrm>
              <a:off x="48" y="58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35" name="Text Box 69"/>
            <p:cNvSpPr txBox="1">
              <a:spLocks noChangeArrowheads="1"/>
            </p:cNvSpPr>
            <p:nvPr/>
          </p:nvSpPr>
          <p:spPr bwMode="auto">
            <a:xfrm>
              <a:off x="48" y="77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36" name="Text Box 70"/>
            <p:cNvSpPr txBox="1">
              <a:spLocks noChangeArrowheads="1"/>
            </p:cNvSpPr>
            <p:nvPr/>
          </p:nvSpPr>
          <p:spPr bwMode="auto">
            <a:xfrm>
              <a:off x="48" y="97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37" name="Rectangle 71"/>
            <p:cNvSpPr>
              <a:spLocks noChangeArrowheads="1"/>
            </p:cNvSpPr>
            <p:nvPr/>
          </p:nvSpPr>
          <p:spPr bwMode="auto">
            <a:xfrm>
              <a:off x="0" y="1798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38" name="Text Box 72"/>
            <p:cNvSpPr txBox="1">
              <a:spLocks noChangeArrowheads="1"/>
            </p:cNvSpPr>
            <p:nvPr/>
          </p:nvSpPr>
          <p:spPr bwMode="auto">
            <a:xfrm>
              <a:off x="48" y="116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39" name="Text Box 73"/>
            <p:cNvSpPr txBox="1">
              <a:spLocks noChangeArrowheads="1"/>
            </p:cNvSpPr>
            <p:nvPr/>
          </p:nvSpPr>
          <p:spPr bwMode="auto">
            <a:xfrm>
              <a:off x="48" y="135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40" name="Text Box 74"/>
            <p:cNvSpPr txBox="1">
              <a:spLocks noChangeArrowheads="1"/>
            </p:cNvSpPr>
            <p:nvPr/>
          </p:nvSpPr>
          <p:spPr bwMode="auto">
            <a:xfrm>
              <a:off x="48" y="154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41" name="Text Box 75"/>
            <p:cNvSpPr txBox="1">
              <a:spLocks noChangeArrowheads="1"/>
            </p:cNvSpPr>
            <p:nvPr/>
          </p:nvSpPr>
          <p:spPr bwMode="auto">
            <a:xfrm>
              <a:off x="0" y="174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3342" name="Text Box 76"/>
            <p:cNvSpPr txBox="1">
              <a:spLocks noChangeArrowheads="1"/>
            </p:cNvSpPr>
            <p:nvPr/>
          </p:nvSpPr>
          <p:spPr bwMode="auto">
            <a:xfrm>
              <a:off x="576" y="1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43" name="Text Box 77"/>
            <p:cNvSpPr txBox="1">
              <a:spLocks noChangeArrowheads="1"/>
            </p:cNvSpPr>
            <p:nvPr/>
          </p:nvSpPr>
          <p:spPr bwMode="auto">
            <a:xfrm>
              <a:off x="548" y="21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44" name="Text Box 78"/>
            <p:cNvSpPr txBox="1">
              <a:spLocks noChangeArrowheads="1"/>
            </p:cNvSpPr>
            <p:nvPr/>
          </p:nvSpPr>
          <p:spPr bwMode="auto">
            <a:xfrm>
              <a:off x="503" y="413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45" name="Text Box 79"/>
            <p:cNvSpPr txBox="1">
              <a:spLocks noChangeArrowheads="1"/>
            </p:cNvSpPr>
            <p:nvPr/>
          </p:nvSpPr>
          <p:spPr bwMode="auto">
            <a:xfrm>
              <a:off x="576" y="59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46" name="Text Box 80"/>
            <p:cNvSpPr txBox="1">
              <a:spLocks noChangeArrowheads="1"/>
            </p:cNvSpPr>
            <p:nvPr/>
          </p:nvSpPr>
          <p:spPr bwMode="auto">
            <a:xfrm>
              <a:off x="576" y="788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47" name="Text Box 81"/>
            <p:cNvSpPr txBox="1">
              <a:spLocks noChangeArrowheads="1"/>
            </p:cNvSpPr>
            <p:nvPr/>
          </p:nvSpPr>
          <p:spPr bwMode="auto">
            <a:xfrm>
              <a:off x="576" y="98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48" name="Text Box 82"/>
            <p:cNvSpPr txBox="1">
              <a:spLocks noChangeArrowheads="1"/>
            </p:cNvSpPr>
            <p:nvPr/>
          </p:nvSpPr>
          <p:spPr bwMode="auto">
            <a:xfrm>
              <a:off x="576" y="117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49" name="Text Box 83"/>
            <p:cNvSpPr txBox="1">
              <a:spLocks noChangeArrowheads="1"/>
            </p:cNvSpPr>
            <p:nvPr/>
          </p:nvSpPr>
          <p:spPr bwMode="auto">
            <a:xfrm>
              <a:off x="457" y="135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50" name="Text Box 84"/>
            <p:cNvSpPr txBox="1">
              <a:spLocks noChangeArrowheads="1"/>
            </p:cNvSpPr>
            <p:nvPr/>
          </p:nvSpPr>
          <p:spPr bwMode="auto">
            <a:xfrm>
              <a:off x="558" y="155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51" name="Text Box 85"/>
            <p:cNvSpPr txBox="1">
              <a:spLocks noChangeArrowheads="1"/>
            </p:cNvSpPr>
            <p:nvPr/>
          </p:nvSpPr>
          <p:spPr bwMode="auto">
            <a:xfrm>
              <a:off x="539" y="175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13352" name="Oval 86"/>
            <p:cNvSpPr>
              <a:spLocks noChangeArrowheads="1"/>
            </p:cNvSpPr>
            <p:nvPr/>
          </p:nvSpPr>
          <p:spPr bwMode="auto">
            <a:xfrm>
              <a:off x="366" y="186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53" name="Oval 87"/>
            <p:cNvSpPr>
              <a:spLocks noChangeArrowheads="1"/>
            </p:cNvSpPr>
            <p:nvPr/>
          </p:nvSpPr>
          <p:spPr bwMode="auto">
            <a:xfrm>
              <a:off x="384" y="164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54" name="Oval 88"/>
            <p:cNvSpPr>
              <a:spLocks noChangeArrowheads="1"/>
            </p:cNvSpPr>
            <p:nvPr/>
          </p:nvSpPr>
          <p:spPr bwMode="auto">
            <a:xfrm>
              <a:off x="384" y="145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55" name="Oval 89"/>
            <p:cNvSpPr>
              <a:spLocks noChangeArrowheads="1"/>
            </p:cNvSpPr>
            <p:nvPr/>
          </p:nvSpPr>
          <p:spPr bwMode="auto">
            <a:xfrm>
              <a:off x="384" y="125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56" name="Oval 90"/>
            <p:cNvSpPr>
              <a:spLocks noChangeArrowheads="1"/>
            </p:cNvSpPr>
            <p:nvPr/>
          </p:nvSpPr>
          <p:spPr bwMode="auto">
            <a:xfrm>
              <a:off x="384" y="106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3357" name="Oval 91"/>
            <p:cNvSpPr>
              <a:spLocks noChangeArrowheads="1"/>
            </p:cNvSpPr>
            <p:nvPr/>
          </p:nvSpPr>
          <p:spPr bwMode="auto">
            <a:xfrm>
              <a:off x="384" y="87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58" name="Oval 92"/>
            <p:cNvSpPr>
              <a:spLocks noChangeArrowheads="1"/>
            </p:cNvSpPr>
            <p:nvPr/>
          </p:nvSpPr>
          <p:spPr bwMode="auto">
            <a:xfrm>
              <a:off x="384" y="68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59" name="Oval 93"/>
            <p:cNvSpPr>
              <a:spLocks noChangeArrowheads="1"/>
            </p:cNvSpPr>
            <p:nvPr/>
          </p:nvSpPr>
          <p:spPr bwMode="auto">
            <a:xfrm>
              <a:off x="384" y="49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60" name="Oval 94"/>
            <p:cNvSpPr>
              <a:spLocks noChangeArrowheads="1"/>
            </p:cNvSpPr>
            <p:nvPr/>
          </p:nvSpPr>
          <p:spPr bwMode="auto">
            <a:xfrm>
              <a:off x="384" y="29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61" name="Oval 95"/>
            <p:cNvSpPr>
              <a:spLocks noChangeArrowheads="1"/>
            </p:cNvSpPr>
            <p:nvPr/>
          </p:nvSpPr>
          <p:spPr bwMode="auto">
            <a:xfrm>
              <a:off x="384" y="10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pic>
        <p:nvPicPr>
          <p:cNvPr id="13329" name="Picture 96" descr="mickey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725" y="5114925"/>
            <a:ext cx="12144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07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0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764"/>
                </p:tgtEl>
              </p:cMediaNode>
            </p:audio>
          </p:childTnLst>
        </p:cTn>
      </p:par>
    </p:tnLst>
    <p:bldLst>
      <p:bldP spid="2007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36"/>
          <p:cNvGrpSpPr>
            <a:grpSpLocks/>
          </p:cNvGrpSpPr>
          <p:nvPr/>
        </p:nvGrpSpPr>
        <p:grpSpPr bwMode="auto">
          <a:xfrm>
            <a:off x="2582863" y="1262063"/>
            <a:ext cx="2516187" cy="3592512"/>
            <a:chOff x="1627" y="795"/>
            <a:chExt cx="1585" cy="2263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1646" y="2386"/>
              <a:ext cx="1545" cy="2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1627" y="2391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1628" y="805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1676" y="79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1676" y="99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1676" y="118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1676" y="138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1676" y="1582"/>
              <a:ext cx="551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1676" y="1774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1676" y="1957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1676" y="214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1667" y="236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1683" y="258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2204" y="80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2176" y="100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62" name="Text Box 18"/>
            <p:cNvSpPr txBox="1">
              <a:spLocks noChangeArrowheads="1"/>
            </p:cNvSpPr>
            <p:nvPr/>
          </p:nvSpPr>
          <p:spPr bwMode="auto">
            <a:xfrm>
              <a:off x="2131" y="1208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2204" y="1391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64" name="Text Box 20"/>
            <p:cNvSpPr txBox="1">
              <a:spLocks noChangeArrowheads="1"/>
            </p:cNvSpPr>
            <p:nvPr/>
          </p:nvSpPr>
          <p:spPr bwMode="auto">
            <a:xfrm>
              <a:off x="2204" y="1583"/>
              <a:ext cx="100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65" name="Text Box 21"/>
            <p:cNvSpPr txBox="1">
              <a:spLocks noChangeArrowheads="1"/>
            </p:cNvSpPr>
            <p:nvPr/>
          </p:nvSpPr>
          <p:spPr bwMode="auto">
            <a:xfrm>
              <a:off x="2204" y="177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2204" y="196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2085" y="215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2094" y="2351"/>
              <a:ext cx="11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69" name="Text Box 25"/>
            <p:cNvSpPr txBox="1">
              <a:spLocks noChangeArrowheads="1"/>
            </p:cNvSpPr>
            <p:nvPr/>
          </p:nvSpPr>
          <p:spPr bwMode="auto">
            <a:xfrm>
              <a:off x="2167" y="255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31770" name="Oval 26"/>
            <p:cNvSpPr>
              <a:spLocks noChangeArrowheads="1"/>
            </p:cNvSpPr>
            <p:nvPr/>
          </p:nvSpPr>
          <p:spPr bwMode="auto">
            <a:xfrm>
              <a:off x="1994" y="2657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71" name="Oval 27"/>
            <p:cNvSpPr>
              <a:spLocks noChangeArrowheads="1"/>
            </p:cNvSpPr>
            <p:nvPr/>
          </p:nvSpPr>
          <p:spPr bwMode="auto">
            <a:xfrm>
              <a:off x="2012" y="2437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72" name="Oval 28"/>
            <p:cNvSpPr>
              <a:spLocks noChangeArrowheads="1"/>
            </p:cNvSpPr>
            <p:nvPr/>
          </p:nvSpPr>
          <p:spPr bwMode="auto">
            <a:xfrm>
              <a:off x="2012" y="2245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73" name="Oval 29"/>
            <p:cNvSpPr>
              <a:spLocks noChangeArrowheads="1"/>
            </p:cNvSpPr>
            <p:nvPr/>
          </p:nvSpPr>
          <p:spPr bwMode="auto">
            <a:xfrm>
              <a:off x="2012" y="2053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74" name="Oval 30"/>
            <p:cNvSpPr>
              <a:spLocks noChangeArrowheads="1"/>
            </p:cNvSpPr>
            <p:nvPr/>
          </p:nvSpPr>
          <p:spPr bwMode="auto">
            <a:xfrm>
              <a:off x="2012" y="1861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31775" name="Oval 31"/>
            <p:cNvSpPr>
              <a:spLocks noChangeArrowheads="1"/>
            </p:cNvSpPr>
            <p:nvPr/>
          </p:nvSpPr>
          <p:spPr bwMode="auto">
            <a:xfrm>
              <a:off x="2012" y="1669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76" name="Oval 32"/>
            <p:cNvSpPr>
              <a:spLocks noChangeArrowheads="1"/>
            </p:cNvSpPr>
            <p:nvPr/>
          </p:nvSpPr>
          <p:spPr bwMode="auto">
            <a:xfrm>
              <a:off x="2012" y="1477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77" name="Oval 33"/>
            <p:cNvSpPr>
              <a:spLocks noChangeArrowheads="1"/>
            </p:cNvSpPr>
            <p:nvPr/>
          </p:nvSpPr>
          <p:spPr bwMode="auto">
            <a:xfrm>
              <a:off x="2012" y="1285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78" name="Oval 34"/>
            <p:cNvSpPr>
              <a:spLocks noChangeArrowheads="1"/>
            </p:cNvSpPr>
            <p:nvPr/>
          </p:nvSpPr>
          <p:spPr bwMode="auto">
            <a:xfrm>
              <a:off x="2012" y="1093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79" name="Oval 35"/>
            <p:cNvSpPr>
              <a:spLocks noChangeArrowheads="1"/>
            </p:cNvSpPr>
            <p:nvPr/>
          </p:nvSpPr>
          <p:spPr bwMode="auto">
            <a:xfrm>
              <a:off x="2012" y="901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77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77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77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84050" name="Text Box 82"/>
          <p:cNvSpPr txBox="1">
            <a:spLocks noChangeArrowheads="1"/>
          </p:cNvSpPr>
          <p:nvPr/>
        </p:nvSpPr>
        <p:spPr bwMode="auto">
          <a:xfrm>
            <a:off x="1251707" y="3884613"/>
            <a:ext cx="71326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لماذا يزيد البقدونس من حيوية  الجسم؟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84051" name="Text Box 8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2345" y="6002387"/>
            <a:ext cx="3332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لانه</a:t>
            </a: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 يحتوي على </a:t>
            </a: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البوتاسيوم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84052" name="Text Box 8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99306" y="4970731"/>
            <a:ext cx="3416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لانه</a:t>
            </a: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 يحتوي على فيتامين </a:t>
            </a:r>
            <a:r>
              <a:rPr lang="en-US" sz="3200" b="1" dirty="0" smtClean="0">
                <a:solidFill>
                  <a:schemeClr val="bg1"/>
                </a:solidFill>
                <a:cs typeface="Traditional Arabic" pitchFamily="18" charset="-78"/>
              </a:rPr>
              <a:t>A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84053" name="Text Box 85">
            <a:hlinkClick r:id="" action="ppaction://noaction">
              <a:snd r:embed="rId4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685800" y="4955345"/>
            <a:ext cx="33099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2800" b="1" dirty="0" err="1" smtClean="0">
                <a:solidFill>
                  <a:schemeClr val="bg1"/>
                </a:solidFill>
                <a:cs typeface="Times New Roman" pitchFamily="18" charset="0"/>
              </a:rPr>
              <a:t>لانه</a:t>
            </a:r>
            <a:r>
              <a:rPr lang="ar-JO" sz="2800" b="1" dirty="0" smtClean="0">
                <a:solidFill>
                  <a:schemeClr val="bg1"/>
                </a:solidFill>
                <a:cs typeface="Times New Roman" pitchFamily="18" charset="0"/>
              </a:rPr>
              <a:t> يحتوي على الحديد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4054" name="Text Box 8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034452" y="6069330"/>
            <a:ext cx="32480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لانه</a:t>
            </a: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 يحتوي على الكالسيوم 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pic>
        <p:nvPicPr>
          <p:cNvPr id="32786" name="Picture 89" descr="phone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90" descr="pepol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Rectangle 94"/>
          <p:cNvSpPr>
            <a:spLocks noChangeArrowheads="1"/>
          </p:cNvSpPr>
          <p:nvPr/>
        </p:nvSpPr>
        <p:spPr bwMode="auto">
          <a:xfrm>
            <a:off x="30163" y="2700338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789" name="Rectangle 95"/>
          <p:cNvSpPr>
            <a:spLocks noChangeArrowheads="1"/>
          </p:cNvSpPr>
          <p:nvPr/>
        </p:nvSpPr>
        <p:spPr bwMode="auto">
          <a:xfrm>
            <a:off x="0" y="27082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790" name="Rectangle 96"/>
          <p:cNvSpPr>
            <a:spLocks noChangeArrowheads="1"/>
          </p:cNvSpPr>
          <p:nvPr/>
        </p:nvSpPr>
        <p:spPr bwMode="auto">
          <a:xfrm>
            <a:off x="1588" y="190500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791" name="Text Box 97"/>
          <p:cNvSpPr txBox="1">
            <a:spLocks noChangeArrowheads="1"/>
          </p:cNvSpPr>
          <p:nvPr/>
        </p:nvSpPr>
        <p:spPr bwMode="auto">
          <a:xfrm>
            <a:off x="77788" y="174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2792" name="Text Box 98"/>
          <p:cNvSpPr txBox="1">
            <a:spLocks noChangeArrowheads="1"/>
          </p:cNvSpPr>
          <p:nvPr/>
        </p:nvSpPr>
        <p:spPr bwMode="auto">
          <a:xfrm>
            <a:off x="77788" y="495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793" name="Text Box 99"/>
          <p:cNvSpPr txBox="1">
            <a:spLocks noChangeArrowheads="1"/>
          </p:cNvSpPr>
          <p:nvPr/>
        </p:nvSpPr>
        <p:spPr bwMode="auto">
          <a:xfrm>
            <a:off x="77788" y="8001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794" name="Text Box 100"/>
          <p:cNvSpPr txBox="1">
            <a:spLocks noChangeArrowheads="1"/>
          </p:cNvSpPr>
          <p:nvPr/>
        </p:nvSpPr>
        <p:spPr bwMode="auto">
          <a:xfrm>
            <a:off x="77788" y="1104900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795" name="Text Box 101"/>
          <p:cNvSpPr txBox="1">
            <a:spLocks noChangeArrowheads="1"/>
          </p:cNvSpPr>
          <p:nvPr/>
        </p:nvSpPr>
        <p:spPr bwMode="auto">
          <a:xfrm>
            <a:off x="77788" y="142398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796" name="Text Box 102"/>
          <p:cNvSpPr txBox="1">
            <a:spLocks noChangeArrowheads="1"/>
          </p:cNvSpPr>
          <p:nvPr/>
        </p:nvSpPr>
        <p:spPr bwMode="auto">
          <a:xfrm>
            <a:off x="77788" y="172878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2797" name="Text Box 103"/>
          <p:cNvSpPr txBox="1">
            <a:spLocks noChangeArrowheads="1"/>
          </p:cNvSpPr>
          <p:nvPr/>
        </p:nvSpPr>
        <p:spPr bwMode="auto">
          <a:xfrm>
            <a:off x="77788" y="2019300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798" name="Text Box 104"/>
          <p:cNvSpPr txBox="1">
            <a:spLocks noChangeArrowheads="1"/>
          </p:cNvSpPr>
          <p:nvPr/>
        </p:nvSpPr>
        <p:spPr bwMode="auto">
          <a:xfrm>
            <a:off x="77788" y="23241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799" name="Text Box 105"/>
          <p:cNvSpPr txBox="1">
            <a:spLocks noChangeArrowheads="1"/>
          </p:cNvSpPr>
          <p:nvPr/>
        </p:nvSpPr>
        <p:spPr bwMode="auto">
          <a:xfrm>
            <a:off x="63500" y="265906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800" name="Text Box 106"/>
          <p:cNvSpPr txBox="1">
            <a:spLocks noChangeArrowheads="1"/>
          </p:cNvSpPr>
          <p:nvPr/>
        </p:nvSpPr>
        <p:spPr bwMode="auto">
          <a:xfrm>
            <a:off x="88900" y="30178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2801" name="Text Box 107"/>
          <p:cNvSpPr txBox="1">
            <a:spLocks noChangeArrowheads="1"/>
          </p:cNvSpPr>
          <p:nvPr/>
        </p:nvSpPr>
        <p:spPr bwMode="auto">
          <a:xfrm>
            <a:off x="915988" y="1905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2802" name="Text Box 108"/>
          <p:cNvSpPr txBox="1">
            <a:spLocks noChangeArrowheads="1"/>
          </p:cNvSpPr>
          <p:nvPr/>
        </p:nvSpPr>
        <p:spPr bwMode="auto">
          <a:xfrm>
            <a:off x="871538" y="511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803" name="Text Box 109"/>
          <p:cNvSpPr txBox="1">
            <a:spLocks noChangeArrowheads="1"/>
          </p:cNvSpPr>
          <p:nvPr/>
        </p:nvSpPr>
        <p:spPr bwMode="auto">
          <a:xfrm>
            <a:off x="800100" y="8302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804" name="Text Box 110"/>
          <p:cNvSpPr txBox="1">
            <a:spLocks noChangeArrowheads="1"/>
          </p:cNvSpPr>
          <p:nvPr/>
        </p:nvSpPr>
        <p:spPr bwMode="auto">
          <a:xfrm>
            <a:off x="755650" y="1120775"/>
            <a:ext cx="1760538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805" name="Text Box 111"/>
          <p:cNvSpPr txBox="1">
            <a:spLocks noChangeArrowheads="1"/>
          </p:cNvSpPr>
          <p:nvPr/>
        </p:nvSpPr>
        <p:spPr bwMode="auto">
          <a:xfrm>
            <a:off x="915988" y="14255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806" name="Text Box 112"/>
          <p:cNvSpPr txBox="1">
            <a:spLocks noChangeArrowheads="1"/>
          </p:cNvSpPr>
          <p:nvPr/>
        </p:nvSpPr>
        <p:spPr bwMode="auto">
          <a:xfrm>
            <a:off x="915988" y="17303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2807" name="Text Box 113"/>
          <p:cNvSpPr txBox="1">
            <a:spLocks noChangeArrowheads="1"/>
          </p:cNvSpPr>
          <p:nvPr/>
        </p:nvSpPr>
        <p:spPr bwMode="auto">
          <a:xfrm>
            <a:off x="915988" y="2035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808" name="Text Box 114"/>
          <p:cNvSpPr txBox="1">
            <a:spLocks noChangeArrowheads="1"/>
          </p:cNvSpPr>
          <p:nvPr/>
        </p:nvSpPr>
        <p:spPr bwMode="auto">
          <a:xfrm>
            <a:off x="842963" y="23256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809" name="Text Box 115"/>
          <p:cNvSpPr txBox="1">
            <a:spLocks noChangeArrowheads="1"/>
          </p:cNvSpPr>
          <p:nvPr/>
        </p:nvSpPr>
        <p:spPr bwMode="auto">
          <a:xfrm>
            <a:off x="858838" y="2644775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810" name="Text Box 116"/>
          <p:cNvSpPr txBox="1">
            <a:spLocks noChangeArrowheads="1"/>
          </p:cNvSpPr>
          <p:nvPr/>
        </p:nvSpPr>
        <p:spPr bwMode="auto">
          <a:xfrm>
            <a:off x="857250" y="29638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32811" name="Oval 117"/>
          <p:cNvSpPr>
            <a:spLocks noChangeArrowheads="1"/>
          </p:cNvSpPr>
          <p:nvPr/>
        </p:nvSpPr>
        <p:spPr bwMode="auto">
          <a:xfrm>
            <a:off x="582613" y="31305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812" name="Oval 118"/>
          <p:cNvSpPr>
            <a:spLocks noChangeArrowheads="1"/>
          </p:cNvSpPr>
          <p:nvPr/>
        </p:nvSpPr>
        <p:spPr bwMode="auto">
          <a:xfrm>
            <a:off x="611188" y="2781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813" name="Oval 119"/>
          <p:cNvSpPr>
            <a:spLocks noChangeArrowheads="1"/>
          </p:cNvSpPr>
          <p:nvPr/>
        </p:nvSpPr>
        <p:spPr bwMode="auto">
          <a:xfrm>
            <a:off x="581025" y="2476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814" name="Oval 120"/>
          <p:cNvSpPr>
            <a:spLocks noChangeArrowheads="1"/>
          </p:cNvSpPr>
          <p:nvPr/>
        </p:nvSpPr>
        <p:spPr bwMode="auto">
          <a:xfrm>
            <a:off x="582613" y="2171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815" name="Oval 121"/>
          <p:cNvSpPr>
            <a:spLocks noChangeArrowheads="1"/>
          </p:cNvSpPr>
          <p:nvPr/>
        </p:nvSpPr>
        <p:spPr bwMode="auto">
          <a:xfrm>
            <a:off x="611188" y="1866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32816" name="Oval 122"/>
          <p:cNvSpPr>
            <a:spLocks noChangeArrowheads="1"/>
          </p:cNvSpPr>
          <p:nvPr/>
        </p:nvSpPr>
        <p:spPr bwMode="auto">
          <a:xfrm>
            <a:off x="611188" y="15621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817" name="Oval 123"/>
          <p:cNvSpPr>
            <a:spLocks noChangeArrowheads="1"/>
          </p:cNvSpPr>
          <p:nvPr/>
        </p:nvSpPr>
        <p:spPr bwMode="auto">
          <a:xfrm>
            <a:off x="611188" y="1257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818" name="Oval 124"/>
          <p:cNvSpPr>
            <a:spLocks noChangeArrowheads="1"/>
          </p:cNvSpPr>
          <p:nvPr/>
        </p:nvSpPr>
        <p:spPr bwMode="auto">
          <a:xfrm>
            <a:off x="611188" y="952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819" name="Oval 125"/>
          <p:cNvSpPr>
            <a:spLocks noChangeArrowheads="1"/>
          </p:cNvSpPr>
          <p:nvPr/>
        </p:nvSpPr>
        <p:spPr bwMode="auto">
          <a:xfrm>
            <a:off x="611188" y="647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820" name="Oval 126"/>
          <p:cNvSpPr>
            <a:spLocks noChangeArrowheads="1"/>
          </p:cNvSpPr>
          <p:nvPr/>
        </p:nvSpPr>
        <p:spPr bwMode="auto">
          <a:xfrm>
            <a:off x="611188" y="342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4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4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4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4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9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4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4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4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4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9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4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4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4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4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9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4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4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50" grpId="0"/>
      <p:bldP spid="84051" grpId="0"/>
      <p:bldP spid="84052" grpId="0"/>
      <p:bldP spid="84053" grpId="0"/>
      <p:bldP spid="840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rgbClr val="72E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>
              <a:spcBef>
                <a:spcPct val="50000"/>
              </a:spcBef>
            </a:pPr>
            <a:r>
              <a:rPr lang="ar-JO" sz="2800" b="1" dirty="0" err="1" smtClean="0">
                <a:solidFill>
                  <a:schemeClr val="bg1"/>
                </a:solidFill>
                <a:cs typeface="Traditional Arabic" pitchFamily="18" charset="-78"/>
              </a:rPr>
              <a:t>لانه</a:t>
            </a:r>
            <a:r>
              <a:rPr lang="ar-JO" sz="2800" b="1" dirty="0" smtClean="0">
                <a:solidFill>
                  <a:schemeClr val="bg1"/>
                </a:solidFill>
                <a:cs typeface="Traditional Arabic" pitchFamily="18" charset="-78"/>
              </a:rPr>
              <a:t> يحتوي على </a:t>
            </a:r>
            <a:r>
              <a:rPr lang="ar-JO" sz="2800" b="1" dirty="0" err="1" smtClean="0">
                <a:solidFill>
                  <a:schemeClr val="bg1"/>
                </a:solidFill>
                <a:cs typeface="Traditional Arabic" pitchFamily="18" charset="-78"/>
              </a:rPr>
              <a:t>البوتاسيوم</a:t>
            </a:r>
            <a:endParaRPr lang="en-US" sz="28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33805" name="Picture 18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19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7" name="Rectangle 21"/>
          <p:cNvSpPr>
            <a:spLocks noChangeArrowheads="1"/>
          </p:cNvSpPr>
          <p:nvPr/>
        </p:nvSpPr>
        <p:spPr bwMode="auto">
          <a:xfrm>
            <a:off x="30163" y="2700338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08" name="Rectangle 22"/>
          <p:cNvSpPr>
            <a:spLocks noChangeArrowheads="1"/>
          </p:cNvSpPr>
          <p:nvPr/>
        </p:nvSpPr>
        <p:spPr bwMode="auto">
          <a:xfrm>
            <a:off x="0" y="27082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09" name="Rectangle 23"/>
          <p:cNvSpPr>
            <a:spLocks noChangeArrowheads="1"/>
          </p:cNvSpPr>
          <p:nvPr/>
        </p:nvSpPr>
        <p:spPr bwMode="auto">
          <a:xfrm>
            <a:off x="1588" y="190500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10" name="Text Box 24"/>
          <p:cNvSpPr txBox="1">
            <a:spLocks noChangeArrowheads="1"/>
          </p:cNvSpPr>
          <p:nvPr/>
        </p:nvSpPr>
        <p:spPr bwMode="auto">
          <a:xfrm>
            <a:off x="77788" y="174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811" name="Text Box 25"/>
          <p:cNvSpPr txBox="1">
            <a:spLocks noChangeArrowheads="1"/>
          </p:cNvSpPr>
          <p:nvPr/>
        </p:nvSpPr>
        <p:spPr bwMode="auto">
          <a:xfrm>
            <a:off x="77788" y="495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2" name="Text Box 26"/>
          <p:cNvSpPr txBox="1">
            <a:spLocks noChangeArrowheads="1"/>
          </p:cNvSpPr>
          <p:nvPr/>
        </p:nvSpPr>
        <p:spPr bwMode="auto">
          <a:xfrm>
            <a:off x="77788" y="8001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3" name="Text Box 27"/>
          <p:cNvSpPr txBox="1">
            <a:spLocks noChangeArrowheads="1"/>
          </p:cNvSpPr>
          <p:nvPr/>
        </p:nvSpPr>
        <p:spPr bwMode="auto">
          <a:xfrm>
            <a:off x="77788" y="1104900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4" name="Text Box 28"/>
          <p:cNvSpPr txBox="1">
            <a:spLocks noChangeArrowheads="1"/>
          </p:cNvSpPr>
          <p:nvPr/>
        </p:nvSpPr>
        <p:spPr bwMode="auto">
          <a:xfrm>
            <a:off x="77788" y="142398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5" name="Text Box 29"/>
          <p:cNvSpPr txBox="1">
            <a:spLocks noChangeArrowheads="1"/>
          </p:cNvSpPr>
          <p:nvPr/>
        </p:nvSpPr>
        <p:spPr bwMode="auto">
          <a:xfrm>
            <a:off x="77788" y="172878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816" name="Text Box 30"/>
          <p:cNvSpPr txBox="1">
            <a:spLocks noChangeArrowheads="1"/>
          </p:cNvSpPr>
          <p:nvPr/>
        </p:nvSpPr>
        <p:spPr bwMode="auto">
          <a:xfrm>
            <a:off x="77788" y="2019300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7" name="Text Box 31"/>
          <p:cNvSpPr txBox="1">
            <a:spLocks noChangeArrowheads="1"/>
          </p:cNvSpPr>
          <p:nvPr/>
        </p:nvSpPr>
        <p:spPr bwMode="auto">
          <a:xfrm>
            <a:off x="77788" y="23241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8" name="Text Box 32"/>
          <p:cNvSpPr txBox="1">
            <a:spLocks noChangeArrowheads="1"/>
          </p:cNvSpPr>
          <p:nvPr/>
        </p:nvSpPr>
        <p:spPr bwMode="auto">
          <a:xfrm>
            <a:off x="63500" y="265906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9" name="Text Box 33"/>
          <p:cNvSpPr txBox="1">
            <a:spLocks noChangeArrowheads="1"/>
          </p:cNvSpPr>
          <p:nvPr/>
        </p:nvSpPr>
        <p:spPr bwMode="auto">
          <a:xfrm>
            <a:off x="88900" y="30178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3820" name="Text Box 34"/>
          <p:cNvSpPr txBox="1">
            <a:spLocks noChangeArrowheads="1"/>
          </p:cNvSpPr>
          <p:nvPr/>
        </p:nvSpPr>
        <p:spPr bwMode="auto">
          <a:xfrm>
            <a:off x="915988" y="1905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821" name="Text Box 35"/>
          <p:cNvSpPr txBox="1">
            <a:spLocks noChangeArrowheads="1"/>
          </p:cNvSpPr>
          <p:nvPr/>
        </p:nvSpPr>
        <p:spPr bwMode="auto">
          <a:xfrm>
            <a:off x="871538" y="511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2" name="Text Box 36"/>
          <p:cNvSpPr txBox="1">
            <a:spLocks noChangeArrowheads="1"/>
          </p:cNvSpPr>
          <p:nvPr/>
        </p:nvSpPr>
        <p:spPr bwMode="auto">
          <a:xfrm>
            <a:off x="800100" y="8302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3" name="Text Box 37"/>
          <p:cNvSpPr txBox="1">
            <a:spLocks noChangeArrowheads="1"/>
          </p:cNvSpPr>
          <p:nvPr/>
        </p:nvSpPr>
        <p:spPr bwMode="auto">
          <a:xfrm>
            <a:off x="755650" y="1120775"/>
            <a:ext cx="1760538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4" name="Text Box 38"/>
          <p:cNvSpPr txBox="1">
            <a:spLocks noChangeArrowheads="1"/>
          </p:cNvSpPr>
          <p:nvPr/>
        </p:nvSpPr>
        <p:spPr bwMode="auto">
          <a:xfrm>
            <a:off x="915988" y="14255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5" name="Text Box 39"/>
          <p:cNvSpPr txBox="1">
            <a:spLocks noChangeArrowheads="1"/>
          </p:cNvSpPr>
          <p:nvPr/>
        </p:nvSpPr>
        <p:spPr bwMode="auto">
          <a:xfrm>
            <a:off x="915988" y="17303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826" name="Text Box 40"/>
          <p:cNvSpPr txBox="1">
            <a:spLocks noChangeArrowheads="1"/>
          </p:cNvSpPr>
          <p:nvPr/>
        </p:nvSpPr>
        <p:spPr bwMode="auto">
          <a:xfrm>
            <a:off x="915988" y="2035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7" name="Text Box 41"/>
          <p:cNvSpPr txBox="1">
            <a:spLocks noChangeArrowheads="1"/>
          </p:cNvSpPr>
          <p:nvPr/>
        </p:nvSpPr>
        <p:spPr bwMode="auto">
          <a:xfrm>
            <a:off x="842963" y="23256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8" name="Text Box 42"/>
          <p:cNvSpPr txBox="1">
            <a:spLocks noChangeArrowheads="1"/>
          </p:cNvSpPr>
          <p:nvPr/>
        </p:nvSpPr>
        <p:spPr bwMode="auto">
          <a:xfrm>
            <a:off x="858838" y="2644775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9" name="Text Box 43"/>
          <p:cNvSpPr txBox="1">
            <a:spLocks noChangeArrowheads="1"/>
          </p:cNvSpPr>
          <p:nvPr/>
        </p:nvSpPr>
        <p:spPr bwMode="auto">
          <a:xfrm>
            <a:off x="857250" y="29638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33830" name="Oval 44"/>
          <p:cNvSpPr>
            <a:spLocks noChangeArrowheads="1"/>
          </p:cNvSpPr>
          <p:nvPr/>
        </p:nvSpPr>
        <p:spPr bwMode="auto">
          <a:xfrm>
            <a:off x="582613" y="31305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31" name="Oval 45"/>
          <p:cNvSpPr>
            <a:spLocks noChangeArrowheads="1"/>
          </p:cNvSpPr>
          <p:nvPr/>
        </p:nvSpPr>
        <p:spPr bwMode="auto">
          <a:xfrm>
            <a:off x="611188" y="2781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32" name="Oval 46"/>
          <p:cNvSpPr>
            <a:spLocks noChangeArrowheads="1"/>
          </p:cNvSpPr>
          <p:nvPr/>
        </p:nvSpPr>
        <p:spPr bwMode="auto">
          <a:xfrm>
            <a:off x="581025" y="2476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33" name="Oval 47"/>
          <p:cNvSpPr>
            <a:spLocks noChangeArrowheads="1"/>
          </p:cNvSpPr>
          <p:nvPr/>
        </p:nvSpPr>
        <p:spPr bwMode="auto">
          <a:xfrm>
            <a:off x="582613" y="2171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34" name="Oval 48"/>
          <p:cNvSpPr>
            <a:spLocks noChangeArrowheads="1"/>
          </p:cNvSpPr>
          <p:nvPr/>
        </p:nvSpPr>
        <p:spPr bwMode="auto">
          <a:xfrm>
            <a:off x="611188" y="1866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33835" name="Oval 49"/>
          <p:cNvSpPr>
            <a:spLocks noChangeArrowheads="1"/>
          </p:cNvSpPr>
          <p:nvPr/>
        </p:nvSpPr>
        <p:spPr bwMode="auto">
          <a:xfrm>
            <a:off x="611188" y="15621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36" name="Oval 50"/>
          <p:cNvSpPr>
            <a:spLocks noChangeArrowheads="1"/>
          </p:cNvSpPr>
          <p:nvPr/>
        </p:nvSpPr>
        <p:spPr bwMode="auto">
          <a:xfrm>
            <a:off x="611188" y="1257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37" name="Oval 51"/>
          <p:cNvSpPr>
            <a:spLocks noChangeArrowheads="1"/>
          </p:cNvSpPr>
          <p:nvPr/>
        </p:nvSpPr>
        <p:spPr bwMode="auto">
          <a:xfrm>
            <a:off x="611188" y="952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38" name="Oval 52"/>
          <p:cNvSpPr>
            <a:spLocks noChangeArrowheads="1"/>
          </p:cNvSpPr>
          <p:nvPr/>
        </p:nvSpPr>
        <p:spPr bwMode="auto">
          <a:xfrm>
            <a:off x="611188" y="647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39" name="Oval 53"/>
          <p:cNvSpPr>
            <a:spLocks noChangeArrowheads="1"/>
          </p:cNvSpPr>
          <p:nvPr/>
        </p:nvSpPr>
        <p:spPr bwMode="auto">
          <a:xfrm>
            <a:off x="611188" y="342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40" name="Text Box 82"/>
          <p:cNvSpPr txBox="1">
            <a:spLocks noChangeArrowheads="1"/>
          </p:cNvSpPr>
          <p:nvPr/>
        </p:nvSpPr>
        <p:spPr bwMode="auto">
          <a:xfrm>
            <a:off x="1589332" y="3870545"/>
            <a:ext cx="666840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لماذا يزيد البقدونس من حيوية الجسم ؟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3842" name="Text Box 8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914900" y="4886325"/>
            <a:ext cx="341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JO" sz="2800" b="1" dirty="0" err="1" smtClean="0">
                <a:solidFill>
                  <a:schemeClr val="bg1"/>
                </a:solidFill>
                <a:cs typeface="Traditional Arabic" pitchFamily="18" charset="-78"/>
              </a:rPr>
              <a:t>لانه</a:t>
            </a:r>
            <a:r>
              <a:rPr lang="ar-JO" sz="2800" b="1" dirty="0" smtClean="0">
                <a:solidFill>
                  <a:schemeClr val="bg1"/>
                </a:solidFill>
                <a:cs typeface="Traditional Arabic" pitchFamily="18" charset="-78"/>
              </a:rPr>
              <a:t> يحتوي على فيتامين </a:t>
            </a:r>
            <a:r>
              <a:rPr lang="en-US" sz="2800" b="1" dirty="0" smtClean="0">
                <a:solidFill>
                  <a:schemeClr val="bg1"/>
                </a:solidFill>
                <a:cs typeface="Traditional Arabic" pitchFamily="18" charset="-78"/>
              </a:rPr>
              <a:t>A</a:t>
            </a:r>
            <a:endParaRPr lang="en-US" sz="28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3843" name="Text Box 85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629529" y="4913142"/>
            <a:ext cx="330993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2800" b="1" dirty="0" err="1" smtClean="0">
                <a:solidFill>
                  <a:schemeClr val="bg1"/>
                </a:solidFill>
                <a:cs typeface="Times New Roman" pitchFamily="18" charset="0"/>
              </a:rPr>
              <a:t>لانه</a:t>
            </a:r>
            <a:r>
              <a:rPr lang="ar-JO" sz="2800" b="1" dirty="0" smtClean="0">
                <a:solidFill>
                  <a:schemeClr val="bg1"/>
                </a:solidFill>
                <a:cs typeface="Times New Roman" pitchFamily="18" charset="0"/>
              </a:rPr>
              <a:t> يحتوي على الحديد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844" name="Text Box 8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964114" y="6111532"/>
            <a:ext cx="324802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JO" sz="2800" b="1" dirty="0" err="1" smtClean="0">
                <a:solidFill>
                  <a:schemeClr val="bg1"/>
                </a:solidFill>
                <a:cs typeface="Traditional Arabic" pitchFamily="18" charset="-78"/>
              </a:rPr>
              <a:t>لانه</a:t>
            </a:r>
            <a:r>
              <a:rPr lang="ar-JO" sz="2800" b="1" dirty="0" smtClean="0">
                <a:solidFill>
                  <a:schemeClr val="bg1"/>
                </a:solidFill>
                <a:cs typeface="Traditional Arabic" pitchFamily="18" charset="-78"/>
              </a:rPr>
              <a:t> يحتوي على الكالسيوم </a:t>
            </a:r>
            <a:endParaRPr lang="en-US" sz="28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6"/>
          <p:cNvGrpSpPr>
            <a:grpSpLocks/>
          </p:cNvGrpSpPr>
          <p:nvPr/>
        </p:nvGrpSpPr>
        <p:grpSpPr bwMode="auto">
          <a:xfrm>
            <a:off x="2568575" y="1277938"/>
            <a:ext cx="2516188" cy="3592512"/>
            <a:chOff x="1618" y="805"/>
            <a:chExt cx="1585" cy="2263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1637" y="2396"/>
              <a:ext cx="1545" cy="2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20" name="Rectangle 4"/>
            <p:cNvSpPr>
              <a:spLocks noChangeArrowheads="1"/>
            </p:cNvSpPr>
            <p:nvPr/>
          </p:nvSpPr>
          <p:spPr bwMode="auto">
            <a:xfrm>
              <a:off x="1618" y="2401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1619" y="815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1667" y="80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1667" y="100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1667" y="119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1667" y="1391"/>
              <a:ext cx="43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1667" y="1592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1667" y="1784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828" name="Text Box 12"/>
            <p:cNvSpPr txBox="1">
              <a:spLocks noChangeArrowheads="1"/>
            </p:cNvSpPr>
            <p:nvPr/>
          </p:nvSpPr>
          <p:spPr bwMode="auto">
            <a:xfrm>
              <a:off x="1667" y="1967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29" name="Text Box 13"/>
            <p:cNvSpPr txBox="1">
              <a:spLocks noChangeArrowheads="1"/>
            </p:cNvSpPr>
            <p:nvPr/>
          </p:nvSpPr>
          <p:spPr bwMode="auto">
            <a:xfrm>
              <a:off x="1667" y="215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1658" y="237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31" name="Text Box 15"/>
            <p:cNvSpPr txBox="1">
              <a:spLocks noChangeArrowheads="1"/>
            </p:cNvSpPr>
            <p:nvPr/>
          </p:nvSpPr>
          <p:spPr bwMode="auto">
            <a:xfrm>
              <a:off x="1674" y="259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34832" name="Text Box 16"/>
            <p:cNvSpPr txBox="1">
              <a:spLocks noChangeArrowheads="1"/>
            </p:cNvSpPr>
            <p:nvPr/>
          </p:nvSpPr>
          <p:spPr bwMode="auto">
            <a:xfrm>
              <a:off x="2195" y="81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833" name="Text Box 17"/>
            <p:cNvSpPr txBox="1">
              <a:spLocks noChangeArrowheads="1"/>
            </p:cNvSpPr>
            <p:nvPr/>
          </p:nvSpPr>
          <p:spPr bwMode="auto">
            <a:xfrm>
              <a:off x="2167" y="101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2122" y="1218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2094" y="1401"/>
              <a:ext cx="1109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2195" y="1593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>
              <a:off x="2195" y="178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2195" y="197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2076" y="216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2085" y="2361"/>
              <a:ext cx="11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2158" y="256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34842" name="Oval 26"/>
            <p:cNvSpPr>
              <a:spLocks noChangeArrowheads="1"/>
            </p:cNvSpPr>
            <p:nvPr/>
          </p:nvSpPr>
          <p:spPr bwMode="auto">
            <a:xfrm>
              <a:off x="1985" y="2667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43" name="Oval 27"/>
            <p:cNvSpPr>
              <a:spLocks noChangeArrowheads="1"/>
            </p:cNvSpPr>
            <p:nvPr/>
          </p:nvSpPr>
          <p:spPr bwMode="auto">
            <a:xfrm>
              <a:off x="2003" y="2447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44" name="Oval 28"/>
            <p:cNvSpPr>
              <a:spLocks noChangeArrowheads="1"/>
            </p:cNvSpPr>
            <p:nvPr/>
          </p:nvSpPr>
          <p:spPr bwMode="auto">
            <a:xfrm>
              <a:off x="2003" y="2255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45" name="Oval 29"/>
            <p:cNvSpPr>
              <a:spLocks noChangeArrowheads="1"/>
            </p:cNvSpPr>
            <p:nvPr/>
          </p:nvSpPr>
          <p:spPr bwMode="auto">
            <a:xfrm>
              <a:off x="2003" y="2063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46" name="Oval 30"/>
            <p:cNvSpPr>
              <a:spLocks noChangeArrowheads="1"/>
            </p:cNvSpPr>
            <p:nvPr/>
          </p:nvSpPr>
          <p:spPr bwMode="auto">
            <a:xfrm>
              <a:off x="2003" y="1871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34847" name="Oval 31"/>
            <p:cNvSpPr>
              <a:spLocks noChangeArrowheads="1"/>
            </p:cNvSpPr>
            <p:nvPr/>
          </p:nvSpPr>
          <p:spPr bwMode="auto">
            <a:xfrm>
              <a:off x="2003" y="1679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48" name="Oval 32"/>
            <p:cNvSpPr>
              <a:spLocks noChangeArrowheads="1"/>
            </p:cNvSpPr>
            <p:nvPr/>
          </p:nvSpPr>
          <p:spPr bwMode="auto">
            <a:xfrm>
              <a:off x="2003" y="1487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49" name="Oval 33"/>
            <p:cNvSpPr>
              <a:spLocks noChangeArrowheads="1"/>
            </p:cNvSpPr>
            <p:nvPr/>
          </p:nvSpPr>
          <p:spPr bwMode="auto">
            <a:xfrm>
              <a:off x="2003" y="1295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50" name="Oval 34"/>
            <p:cNvSpPr>
              <a:spLocks noChangeArrowheads="1"/>
            </p:cNvSpPr>
            <p:nvPr/>
          </p:nvSpPr>
          <p:spPr bwMode="auto">
            <a:xfrm>
              <a:off x="2003" y="1103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51" name="Oval 35"/>
            <p:cNvSpPr>
              <a:spLocks noChangeArrowheads="1"/>
            </p:cNvSpPr>
            <p:nvPr/>
          </p:nvSpPr>
          <p:spPr bwMode="auto">
            <a:xfrm>
              <a:off x="2003" y="911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4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59458" y="4828736"/>
            <a:ext cx="4501661" cy="896815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IQ" b="1" dirty="0" smtClean="0">
                <a:solidFill>
                  <a:schemeClr val="bg1"/>
                </a:solidFill>
              </a:rPr>
              <a:t> </a:t>
            </a:r>
            <a:r>
              <a:rPr lang="ar-JO" b="1" dirty="0" smtClean="0">
                <a:solidFill>
                  <a:schemeClr val="bg1"/>
                </a:solidFill>
              </a:rPr>
              <a:t>ثنائية المسكن </a:t>
            </a:r>
            <a:r>
              <a:rPr lang="ar-JO" b="1" dirty="0" err="1" smtClean="0">
                <a:solidFill>
                  <a:schemeClr val="bg1"/>
                </a:solidFill>
              </a:rPr>
              <a:t>احادية</a:t>
            </a:r>
            <a:r>
              <a:rPr lang="ar-JO" b="1" dirty="0" smtClean="0">
                <a:solidFill>
                  <a:schemeClr val="bg1"/>
                </a:solidFill>
              </a:rPr>
              <a:t> الجنس</a:t>
            </a:r>
            <a:endParaRPr lang="ar-SA" b="1" dirty="0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46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35853" name="Picture 79" descr="phone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80" descr="pepo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127" name="Text Box 87"/>
          <p:cNvSpPr txBox="1">
            <a:spLocks noChangeArrowheads="1"/>
          </p:cNvSpPr>
          <p:nvPr/>
        </p:nvSpPr>
        <p:spPr bwMode="auto">
          <a:xfrm>
            <a:off x="267286" y="3784990"/>
            <a:ext cx="85390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JO" sz="3600" b="1" dirty="0" smtClean="0">
                <a:solidFill>
                  <a:schemeClr val="bg1"/>
                </a:solidFill>
                <a:cs typeface="Traditional Arabic" pitchFamily="18" charset="-78"/>
              </a:rPr>
              <a:t>قالت حلا : </a:t>
            </a:r>
            <a:r>
              <a:rPr lang="ar-JO" sz="3600" b="1" dirty="0" err="1" smtClean="0">
                <a:solidFill>
                  <a:schemeClr val="bg1"/>
                </a:solidFill>
                <a:cs typeface="Traditional Arabic" pitchFamily="18" charset="-78"/>
              </a:rPr>
              <a:t>ان</a:t>
            </a:r>
            <a:r>
              <a:rPr lang="ar-JO" sz="3600" b="1" dirty="0" smtClean="0">
                <a:solidFill>
                  <a:schemeClr val="bg1"/>
                </a:solidFill>
                <a:cs typeface="Traditional Arabic" pitchFamily="18" charset="-78"/>
              </a:rPr>
              <a:t> زهرة </a:t>
            </a:r>
            <a:r>
              <a:rPr lang="ar-JO" sz="3600" b="1" dirty="0" err="1" smtClean="0">
                <a:solidFill>
                  <a:schemeClr val="bg1"/>
                </a:solidFill>
                <a:cs typeface="Traditional Arabic" pitchFamily="18" charset="-78"/>
              </a:rPr>
              <a:t>اليانسون</a:t>
            </a:r>
            <a:r>
              <a:rPr lang="ar-JO" sz="3600" b="1" dirty="0" smtClean="0">
                <a:solidFill>
                  <a:schemeClr val="bg1"/>
                </a:solidFill>
                <a:cs typeface="Traditional Arabic" pitchFamily="18" charset="-78"/>
              </a:rPr>
              <a:t> هي  زهرة خنثوية ماذا تستنتج من هذه المقولة ؟ 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87129" name="Text Box 8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2438" y="5984875"/>
            <a:ext cx="379600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احادية</a:t>
            </a: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 المسكن ثنائية الجنس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87130" name="Text Box 9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95422" y="4972977"/>
            <a:ext cx="400629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احادية</a:t>
            </a: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 المسكن </a:t>
            </a: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احادية</a:t>
            </a: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 الجنس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87131" name="Text Box 9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99182" y="6019367"/>
            <a:ext cx="33464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ثنائية المسكن ثنائية الجنس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5859" name="Rectangle 94"/>
          <p:cNvSpPr>
            <a:spLocks noChangeArrowheads="1"/>
          </p:cNvSpPr>
          <p:nvPr/>
        </p:nvSpPr>
        <p:spPr bwMode="auto">
          <a:xfrm>
            <a:off x="30163" y="2757488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60" name="Rectangle 95"/>
          <p:cNvSpPr>
            <a:spLocks noChangeArrowheads="1"/>
          </p:cNvSpPr>
          <p:nvPr/>
        </p:nvSpPr>
        <p:spPr bwMode="auto">
          <a:xfrm>
            <a:off x="0" y="27654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61" name="Rectangle 96"/>
          <p:cNvSpPr>
            <a:spLocks noChangeArrowheads="1"/>
          </p:cNvSpPr>
          <p:nvPr/>
        </p:nvSpPr>
        <p:spPr bwMode="auto">
          <a:xfrm>
            <a:off x="1588" y="247650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62" name="Text Box 97"/>
          <p:cNvSpPr txBox="1">
            <a:spLocks noChangeArrowheads="1"/>
          </p:cNvSpPr>
          <p:nvPr/>
        </p:nvSpPr>
        <p:spPr bwMode="auto">
          <a:xfrm>
            <a:off x="77788" y="2317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5863" name="Text Box 98"/>
          <p:cNvSpPr txBox="1">
            <a:spLocks noChangeArrowheads="1"/>
          </p:cNvSpPr>
          <p:nvPr/>
        </p:nvSpPr>
        <p:spPr bwMode="auto">
          <a:xfrm>
            <a:off x="77788" y="5524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64" name="Text Box 99"/>
          <p:cNvSpPr txBox="1">
            <a:spLocks noChangeArrowheads="1"/>
          </p:cNvSpPr>
          <p:nvPr/>
        </p:nvSpPr>
        <p:spPr bwMode="auto">
          <a:xfrm>
            <a:off x="77788" y="857250"/>
            <a:ext cx="801687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65" name="Text Box 100"/>
          <p:cNvSpPr txBox="1">
            <a:spLocks noChangeArrowheads="1"/>
          </p:cNvSpPr>
          <p:nvPr/>
        </p:nvSpPr>
        <p:spPr bwMode="auto">
          <a:xfrm>
            <a:off x="77788" y="11620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66" name="Text Box 101"/>
          <p:cNvSpPr txBox="1">
            <a:spLocks noChangeArrowheads="1"/>
          </p:cNvSpPr>
          <p:nvPr/>
        </p:nvSpPr>
        <p:spPr bwMode="auto">
          <a:xfrm>
            <a:off x="77788" y="148113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67" name="Text Box 102"/>
          <p:cNvSpPr txBox="1">
            <a:spLocks noChangeArrowheads="1"/>
          </p:cNvSpPr>
          <p:nvPr/>
        </p:nvSpPr>
        <p:spPr bwMode="auto">
          <a:xfrm>
            <a:off x="77788" y="178593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5868" name="Text Box 103"/>
          <p:cNvSpPr txBox="1">
            <a:spLocks noChangeArrowheads="1"/>
          </p:cNvSpPr>
          <p:nvPr/>
        </p:nvSpPr>
        <p:spPr bwMode="auto">
          <a:xfrm>
            <a:off x="77788" y="2076450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69" name="Text Box 104"/>
          <p:cNvSpPr txBox="1">
            <a:spLocks noChangeArrowheads="1"/>
          </p:cNvSpPr>
          <p:nvPr/>
        </p:nvSpPr>
        <p:spPr bwMode="auto">
          <a:xfrm>
            <a:off x="77788" y="2381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70" name="Text Box 105"/>
          <p:cNvSpPr txBox="1">
            <a:spLocks noChangeArrowheads="1"/>
          </p:cNvSpPr>
          <p:nvPr/>
        </p:nvSpPr>
        <p:spPr bwMode="auto">
          <a:xfrm>
            <a:off x="63500" y="27162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71" name="Text Box 106"/>
          <p:cNvSpPr txBox="1">
            <a:spLocks noChangeArrowheads="1"/>
          </p:cNvSpPr>
          <p:nvPr/>
        </p:nvSpPr>
        <p:spPr bwMode="auto">
          <a:xfrm>
            <a:off x="88900" y="30749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5872" name="Text Box 107"/>
          <p:cNvSpPr txBox="1">
            <a:spLocks noChangeArrowheads="1"/>
          </p:cNvSpPr>
          <p:nvPr/>
        </p:nvSpPr>
        <p:spPr bwMode="auto">
          <a:xfrm>
            <a:off x="915988" y="247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5873" name="Text Box 108"/>
          <p:cNvSpPr txBox="1">
            <a:spLocks noChangeArrowheads="1"/>
          </p:cNvSpPr>
          <p:nvPr/>
        </p:nvSpPr>
        <p:spPr bwMode="auto">
          <a:xfrm>
            <a:off x="871538" y="568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74" name="Text Box 109"/>
          <p:cNvSpPr txBox="1">
            <a:spLocks noChangeArrowheads="1"/>
          </p:cNvSpPr>
          <p:nvPr/>
        </p:nvSpPr>
        <p:spPr bwMode="auto">
          <a:xfrm>
            <a:off x="800100" y="887413"/>
            <a:ext cx="1512888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75" name="Text Box 110"/>
          <p:cNvSpPr txBox="1">
            <a:spLocks noChangeArrowheads="1"/>
          </p:cNvSpPr>
          <p:nvPr/>
        </p:nvSpPr>
        <p:spPr bwMode="auto">
          <a:xfrm>
            <a:off x="755650" y="1177925"/>
            <a:ext cx="176053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35876" name="Text Box 111"/>
          <p:cNvSpPr txBox="1">
            <a:spLocks noChangeArrowheads="1"/>
          </p:cNvSpPr>
          <p:nvPr/>
        </p:nvSpPr>
        <p:spPr bwMode="auto">
          <a:xfrm>
            <a:off x="915988" y="1482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77" name="Text Box 112"/>
          <p:cNvSpPr txBox="1">
            <a:spLocks noChangeArrowheads="1"/>
          </p:cNvSpPr>
          <p:nvPr/>
        </p:nvSpPr>
        <p:spPr bwMode="auto">
          <a:xfrm>
            <a:off x="915988" y="17875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5878" name="Text Box 113"/>
          <p:cNvSpPr txBox="1">
            <a:spLocks noChangeArrowheads="1"/>
          </p:cNvSpPr>
          <p:nvPr/>
        </p:nvSpPr>
        <p:spPr bwMode="auto">
          <a:xfrm>
            <a:off x="915988" y="2092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79" name="Text Box 114"/>
          <p:cNvSpPr txBox="1">
            <a:spLocks noChangeArrowheads="1"/>
          </p:cNvSpPr>
          <p:nvPr/>
        </p:nvSpPr>
        <p:spPr bwMode="auto">
          <a:xfrm>
            <a:off x="727075" y="23828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80" name="Text Box 115"/>
          <p:cNvSpPr txBox="1">
            <a:spLocks noChangeArrowheads="1"/>
          </p:cNvSpPr>
          <p:nvPr/>
        </p:nvSpPr>
        <p:spPr bwMode="auto">
          <a:xfrm>
            <a:off x="741363" y="2701925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81" name="Text Box 116"/>
          <p:cNvSpPr txBox="1">
            <a:spLocks noChangeArrowheads="1"/>
          </p:cNvSpPr>
          <p:nvPr/>
        </p:nvSpPr>
        <p:spPr bwMode="auto">
          <a:xfrm>
            <a:off x="857250" y="30210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35882" name="Oval 117"/>
          <p:cNvSpPr>
            <a:spLocks noChangeArrowheads="1"/>
          </p:cNvSpPr>
          <p:nvPr/>
        </p:nvSpPr>
        <p:spPr bwMode="auto">
          <a:xfrm>
            <a:off x="582613" y="31877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83" name="Oval 118"/>
          <p:cNvSpPr>
            <a:spLocks noChangeArrowheads="1"/>
          </p:cNvSpPr>
          <p:nvPr/>
        </p:nvSpPr>
        <p:spPr bwMode="auto">
          <a:xfrm>
            <a:off x="611188" y="28384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84" name="Oval 119"/>
          <p:cNvSpPr>
            <a:spLocks noChangeArrowheads="1"/>
          </p:cNvSpPr>
          <p:nvPr/>
        </p:nvSpPr>
        <p:spPr bwMode="auto">
          <a:xfrm>
            <a:off x="611188" y="2533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85" name="Oval 120"/>
          <p:cNvSpPr>
            <a:spLocks noChangeArrowheads="1"/>
          </p:cNvSpPr>
          <p:nvPr/>
        </p:nvSpPr>
        <p:spPr bwMode="auto">
          <a:xfrm>
            <a:off x="611188" y="22288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86" name="Oval 121"/>
          <p:cNvSpPr>
            <a:spLocks noChangeArrowheads="1"/>
          </p:cNvSpPr>
          <p:nvPr/>
        </p:nvSpPr>
        <p:spPr bwMode="auto">
          <a:xfrm>
            <a:off x="611188" y="19240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35887" name="Oval 122"/>
          <p:cNvSpPr>
            <a:spLocks noChangeArrowheads="1"/>
          </p:cNvSpPr>
          <p:nvPr/>
        </p:nvSpPr>
        <p:spPr bwMode="auto">
          <a:xfrm>
            <a:off x="611188" y="16192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88" name="Oval 123"/>
          <p:cNvSpPr>
            <a:spLocks noChangeArrowheads="1"/>
          </p:cNvSpPr>
          <p:nvPr/>
        </p:nvSpPr>
        <p:spPr bwMode="auto">
          <a:xfrm>
            <a:off x="611188" y="13144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89" name="Oval 124"/>
          <p:cNvSpPr>
            <a:spLocks noChangeArrowheads="1"/>
          </p:cNvSpPr>
          <p:nvPr/>
        </p:nvSpPr>
        <p:spPr bwMode="auto">
          <a:xfrm>
            <a:off x="611188" y="1009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90" name="Oval 125"/>
          <p:cNvSpPr>
            <a:spLocks noChangeArrowheads="1"/>
          </p:cNvSpPr>
          <p:nvPr/>
        </p:nvSpPr>
        <p:spPr bwMode="auto">
          <a:xfrm>
            <a:off x="611188" y="7048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91" name="Oval 126"/>
          <p:cNvSpPr>
            <a:spLocks noChangeArrowheads="1"/>
          </p:cNvSpPr>
          <p:nvPr/>
        </p:nvSpPr>
        <p:spPr bwMode="auto">
          <a:xfrm>
            <a:off x="611188" y="4000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7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7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6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7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7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6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7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7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7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7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27" grpId="0"/>
      <p:bldP spid="87129" grpId="0"/>
      <p:bldP spid="87130" grpId="0"/>
      <p:bldP spid="87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3729037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dirty="0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rgbClr val="72E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36877" name="Picture 13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14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9" name="Rectangle 21"/>
          <p:cNvSpPr>
            <a:spLocks noChangeArrowheads="1"/>
          </p:cNvSpPr>
          <p:nvPr/>
        </p:nvSpPr>
        <p:spPr bwMode="auto">
          <a:xfrm>
            <a:off x="30163" y="2757488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880" name="Rectangle 22"/>
          <p:cNvSpPr>
            <a:spLocks noChangeArrowheads="1"/>
          </p:cNvSpPr>
          <p:nvPr/>
        </p:nvSpPr>
        <p:spPr bwMode="auto">
          <a:xfrm>
            <a:off x="0" y="27654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881" name="Rectangle 23"/>
          <p:cNvSpPr>
            <a:spLocks noChangeArrowheads="1"/>
          </p:cNvSpPr>
          <p:nvPr/>
        </p:nvSpPr>
        <p:spPr bwMode="auto">
          <a:xfrm>
            <a:off x="1588" y="247650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882" name="Text Box 24"/>
          <p:cNvSpPr txBox="1">
            <a:spLocks noChangeArrowheads="1"/>
          </p:cNvSpPr>
          <p:nvPr/>
        </p:nvSpPr>
        <p:spPr bwMode="auto">
          <a:xfrm>
            <a:off x="77788" y="2317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6883" name="Text Box 25"/>
          <p:cNvSpPr txBox="1">
            <a:spLocks noChangeArrowheads="1"/>
          </p:cNvSpPr>
          <p:nvPr/>
        </p:nvSpPr>
        <p:spPr bwMode="auto">
          <a:xfrm>
            <a:off x="77788" y="5524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84" name="Text Box 26"/>
          <p:cNvSpPr txBox="1">
            <a:spLocks noChangeArrowheads="1"/>
          </p:cNvSpPr>
          <p:nvPr/>
        </p:nvSpPr>
        <p:spPr bwMode="auto">
          <a:xfrm>
            <a:off x="77788" y="857250"/>
            <a:ext cx="801687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85" name="Text Box 27"/>
          <p:cNvSpPr txBox="1">
            <a:spLocks noChangeArrowheads="1"/>
          </p:cNvSpPr>
          <p:nvPr/>
        </p:nvSpPr>
        <p:spPr bwMode="auto">
          <a:xfrm>
            <a:off x="77788" y="11620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86" name="Text Box 28"/>
          <p:cNvSpPr txBox="1">
            <a:spLocks noChangeArrowheads="1"/>
          </p:cNvSpPr>
          <p:nvPr/>
        </p:nvSpPr>
        <p:spPr bwMode="auto">
          <a:xfrm>
            <a:off x="77788" y="148113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87" name="Text Box 29"/>
          <p:cNvSpPr txBox="1">
            <a:spLocks noChangeArrowheads="1"/>
          </p:cNvSpPr>
          <p:nvPr/>
        </p:nvSpPr>
        <p:spPr bwMode="auto">
          <a:xfrm>
            <a:off x="77788" y="178593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6888" name="Text Box 30"/>
          <p:cNvSpPr txBox="1">
            <a:spLocks noChangeArrowheads="1"/>
          </p:cNvSpPr>
          <p:nvPr/>
        </p:nvSpPr>
        <p:spPr bwMode="auto">
          <a:xfrm>
            <a:off x="77788" y="2076450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89" name="Text Box 31"/>
          <p:cNvSpPr txBox="1">
            <a:spLocks noChangeArrowheads="1"/>
          </p:cNvSpPr>
          <p:nvPr/>
        </p:nvSpPr>
        <p:spPr bwMode="auto">
          <a:xfrm>
            <a:off x="77788" y="2381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90" name="Text Box 32"/>
          <p:cNvSpPr txBox="1">
            <a:spLocks noChangeArrowheads="1"/>
          </p:cNvSpPr>
          <p:nvPr/>
        </p:nvSpPr>
        <p:spPr bwMode="auto">
          <a:xfrm>
            <a:off x="63500" y="27162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91" name="Text Box 33"/>
          <p:cNvSpPr txBox="1">
            <a:spLocks noChangeArrowheads="1"/>
          </p:cNvSpPr>
          <p:nvPr/>
        </p:nvSpPr>
        <p:spPr bwMode="auto">
          <a:xfrm>
            <a:off x="88900" y="30749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6892" name="Text Box 34"/>
          <p:cNvSpPr txBox="1">
            <a:spLocks noChangeArrowheads="1"/>
          </p:cNvSpPr>
          <p:nvPr/>
        </p:nvSpPr>
        <p:spPr bwMode="auto">
          <a:xfrm>
            <a:off x="915988" y="247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6893" name="Text Box 35"/>
          <p:cNvSpPr txBox="1">
            <a:spLocks noChangeArrowheads="1"/>
          </p:cNvSpPr>
          <p:nvPr/>
        </p:nvSpPr>
        <p:spPr bwMode="auto">
          <a:xfrm>
            <a:off x="871538" y="568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94" name="Text Box 36"/>
          <p:cNvSpPr txBox="1">
            <a:spLocks noChangeArrowheads="1"/>
          </p:cNvSpPr>
          <p:nvPr/>
        </p:nvSpPr>
        <p:spPr bwMode="auto">
          <a:xfrm>
            <a:off x="800100" y="887413"/>
            <a:ext cx="1512888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95" name="Text Box 37"/>
          <p:cNvSpPr txBox="1">
            <a:spLocks noChangeArrowheads="1"/>
          </p:cNvSpPr>
          <p:nvPr/>
        </p:nvSpPr>
        <p:spPr bwMode="auto">
          <a:xfrm>
            <a:off x="755650" y="1177925"/>
            <a:ext cx="176053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36896" name="Text Box 38"/>
          <p:cNvSpPr txBox="1">
            <a:spLocks noChangeArrowheads="1"/>
          </p:cNvSpPr>
          <p:nvPr/>
        </p:nvSpPr>
        <p:spPr bwMode="auto">
          <a:xfrm>
            <a:off x="915988" y="1482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97" name="Text Box 39"/>
          <p:cNvSpPr txBox="1">
            <a:spLocks noChangeArrowheads="1"/>
          </p:cNvSpPr>
          <p:nvPr/>
        </p:nvSpPr>
        <p:spPr bwMode="auto">
          <a:xfrm>
            <a:off x="915988" y="17875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6898" name="Text Box 40"/>
          <p:cNvSpPr txBox="1">
            <a:spLocks noChangeArrowheads="1"/>
          </p:cNvSpPr>
          <p:nvPr/>
        </p:nvSpPr>
        <p:spPr bwMode="auto">
          <a:xfrm>
            <a:off x="915988" y="2092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99" name="Text Box 41"/>
          <p:cNvSpPr txBox="1">
            <a:spLocks noChangeArrowheads="1"/>
          </p:cNvSpPr>
          <p:nvPr/>
        </p:nvSpPr>
        <p:spPr bwMode="auto">
          <a:xfrm>
            <a:off x="727075" y="23828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900" name="Text Box 42"/>
          <p:cNvSpPr txBox="1">
            <a:spLocks noChangeArrowheads="1"/>
          </p:cNvSpPr>
          <p:nvPr/>
        </p:nvSpPr>
        <p:spPr bwMode="auto">
          <a:xfrm>
            <a:off x="741363" y="2701925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901" name="Text Box 43"/>
          <p:cNvSpPr txBox="1">
            <a:spLocks noChangeArrowheads="1"/>
          </p:cNvSpPr>
          <p:nvPr/>
        </p:nvSpPr>
        <p:spPr bwMode="auto">
          <a:xfrm>
            <a:off x="857250" y="30210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36902" name="Oval 44"/>
          <p:cNvSpPr>
            <a:spLocks noChangeArrowheads="1"/>
          </p:cNvSpPr>
          <p:nvPr/>
        </p:nvSpPr>
        <p:spPr bwMode="auto">
          <a:xfrm>
            <a:off x="582613" y="31877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03" name="Oval 45"/>
          <p:cNvSpPr>
            <a:spLocks noChangeArrowheads="1"/>
          </p:cNvSpPr>
          <p:nvPr/>
        </p:nvSpPr>
        <p:spPr bwMode="auto">
          <a:xfrm>
            <a:off x="611188" y="28384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04" name="Oval 46"/>
          <p:cNvSpPr>
            <a:spLocks noChangeArrowheads="1"/>
          </p:cNvSpPr>
          <p:nvPr/>
        </p:nvSpPr>
        <p:spPr bwMode="auto">
          <a:xfrm>
            <a:off x="611188" y="2533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05" name="Oval 47"/>
          <p:cNvSpPr>
            <a:spLocks noChangeArrowheads="1"/>
          </p:cNvSpPr>
          <p:nvPr/>
        </p:nvSpPr>
        <p:spPr bwMode="auto">
          <a:xfrm>
            <a:off x="611188" y="22288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06" name="Oval 48"/>
          <p:cNvSpPr>
            <a:spLocks noChangeArrowheads="1"/>
          </p:cNvSpPr>
          <p:nvPr/>
        </p:nvSpPr>
        <p:spPr bwMode="auto">
          <a:xfrm>
            <a:off x="611188" y="19240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36907" name="Oval 49"/>
          <p:cNvSpPr>
            <a:spLocks noChangeArrowheads="1"/>
          </p:cNvSpPr>
          <p:nvPr/>
        </p:nvSpPr>
        <p:spPr bwMode="auto">
          <a:xfrm>
            <a:off x="611188" y="16192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08" name="Oval 50"/>
          <p:cNvSpPr>
            <a:spLocks noChangeArrowheads="1"/>
          </p:cNvSpPr>
          <p:nvPr/>
        </p:nvSpPr>
        <p:spPr bwMode="auto">
          <a:xfrm>
            <a:off x="611188" y="13144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09" name="Oval 51"/>
          <p:cNvSpPr>
            <a:spLocks noChangeArrowheads="1"/>
          </p:cNvSpPr>
          <p:nvPr/>
        </p:nvSpPr>
        <p:spPr bwMode="auto">
          <a:xfrm>
            <a:off x="611188" y="1009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10" name="Oval 52"/>
          <p:cNvSpPr>
            <a:spLocks noChangeArrowheads="1"/>
          </p:cNvSpPr>
          <p:nvPr/>
        </p:nvSpPr>
        <p:spPr bwMode="auto">
          <a:xfrm>
            <a:off x="611188" y="7048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11" name="Oval 53"/>
          <p:cNvSpPr>
            <a:spLocks noChangeArrowheads="1"/>
          </p:cNvSpPr>
          <p:nvPr/>
        </p:nvSpPr>
        <p:spPr bwMode="auto">
          <a:xfrm>
            <a:off x="611188" y="4000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13" name="Text Box 88">
            <a:hlinkClick r:id="" action="ppaction://hlinkshowjump?jump=nextslide">
              <a:snd r:embed="rId7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853354" y="4949825"/>
            <a:ext cx="35857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IQ" sz="2800" b="1" dirty="0" smtClean="0">
                <a:solidFill>
                  <a:schemeClr val="bg1"/>
                </a:solidFill>
              </a:rPr>
              <a:t> </a:t>
            </a:r>
            <a:r>
              <a:rPr lang="ar-JO" sz="2800" b="1" dirty="0" smtClean="0">
                <a:solidFill>
                  <a:schemeClr val="bg1"/>
                </a:solidFill>
              </a:rPr>
              <a:t>ثنائية المسكن </a:t>
            </a:r>
            <a:r>
              <a:rPr lang="ar-JO" sz="2800" b="1" dirty="0" err="1" smtClean="0">
                <a:solidFill>
                  <a:schemeClr val="bg1"/>
                </a:solidFill>
              </a:rPr>
              <a:t>احادية</a:t>
            </a:r>
            <a:r>
              <a:rPr lang="ar-JO" sz="2800" b="1" dirty="0" smtClean="0">
                <a:solidFill>
                  <a:schemeClr val="bg1"/>
                </a:solidFill>
              </a:rPr>
              <a:t> الجنس</a:t>
            </a:r>
            <a:endParaRPr lang="ar-SA" sz="2800" b="1" dirty="0"/>
          </a:p>
        </p:txBody>
      </p:sp>
      <p:sp>
        <p:nvSpPr>
          <p:cNvPr id="36914" name="Text Box 8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01675" y="6013450"/>
            <a:ext cx="387032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احادية</a:t>
            </a: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 المسكن ثنائية الجنس</a:t>
            </a:r>
            <a:endParaRPr lang="en-US" sz="3200" b="1" dirty="0" smtClean="0">
              <a:solidFill>
                <a:schemeClr val="bg1"/>
              </a:solidFill>
              <a:cs typeface="Traditional Arabic" pitchFamily="18" charset="-78"/>
            </a:endParaRPr>
          </a:p>
          <a:p>
            <a:pPr algn="ctr" rtl="1">
              <a:spcBef>
                <a:spcPct val="50000"/>
              </a:spcBef>
            </a:pP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6915" name="Text Box 9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23558" y="4972978"/>
            <a:ext cx="376713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احادية</a:t>
            </a: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 المسكن </a:t>
            </a: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احادية</a:t>
            </a: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 الجنس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6916" name="Text Box 9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062806" y="5993790"/>
            <a:ext cx="33464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ثنائية المسكن ثنائية الجنس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0" y="3910818"/>
            <a:ext cx="842654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قالت حلا : </a:t>
            </a: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ان</a:t>
            </a: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 زهرة </a:t>
            </a: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اليانسون</a:t>
            </a: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 هي  زهرة خنثوية ماذا تستنتج من هذه المقولة ؟ 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36"/>
          <p:cNvGrpSpPr>
            <a:grpSpLocks/>
          </p:cNvGrpSpPr>
          <p:nvPr/>
        </p:nvGrpSpPr>
        <p:grpSpPr bwMode="auto">
          <a:xfrm>
            <a:off x="2568575" y="1277938"/>
            <a:ext cx="2516188" cy="3592512"/>
            <a:chOff x="1618" y="805"/>
            <a:chExt cx="1585" cy="2263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1637" y="2396"/>
              <a:ext cx="1545" cy="2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1618" y="2401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1619" y="815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667" y="80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895" name="Text Box 7"/>
            <p:cNvSpPr txBox="1">
              <a:spLocks noChangeArrowheads="1"/>
            </p:cNvSpPr>
            <p:nvPr/>
          </p:nvSpPr>
          <p:spPr bwMode="auto">
            <a:xfrm>
              <a:off x="1667" y="100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1667" y="1199"/>
              <a:ext cx="47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1667" y="139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1667" y="1592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899" name="Text Box 11"/>
            <p:cNvSpPr txBox="1">
              <a:spLocks noChangeArrowheads="1"/>
            </p:cNvSpPr>
            <p:nvPr/>
          </p:nvSpPr>
          <p:spPr bwMode="auto">
            <a:xfrm>
              <a:off x="1667" y="1784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1667" y="1967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1667" y="215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1658" y="237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03" name="Text Box 15"/>
            <p:cNvSpPr txBox="1">
              <a:spLocks noChangeArrowheads="1"/>
            </p:cNvSpPr>
            <p:nvPr/>
          </p:nvSpPr>
          <p:spPr bwMode="auto">
            <a:xfrm>
              <a:off x="1674" y="259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37904" name="Text Box 16"/>
            <p:cNvSpPr txBox="1">
              <a:spLocks noChangeArrowheads="1"/>
            </p:cNvSpPr>
            <p:nvPr/>
          </p:nvSpPr>
          <p:spPr bwMode="auto">
            <a:xfrm>
              <a:off x="2195" y="81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2167" y="101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2122" y="1218"/>
              <a:ext cx="100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07" name="Text Box 19"/>
            <p:cNvSpPr txBox="1">
              <a:spLocks noChangeArrowheads="1"/>
            </p:cNvSpPr>
            <p:nvPr/>
          </p:nvSpPr>
          <p:spPr bwMode="auto">
            <a:xfrm>
              <a:off x="2094" y="1401"/>
              <a:ext cx="11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08" name="Text Box 20"/>
            <p:cNvSpPr txBox="1">
              <a:spLocks noChangeArrowheads="1"/>
            </p:cNvSpPr>
            <p:nvPr/>
          </p:nvSpPr>
          <p:spPr bwMode="auto">
            <a:xfrm>
              <a:off x="2195" y="1593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09" name="Text Box 21"/>
            <p:cNvSpPr txBox="1">
              <a:spLocks noChangeArrowheads="1"/>
            </p:cNvSpPr>
            <p:nvPr/>
          </p:nvSpPr>
          <p:spPr bwMode="auto">
            <a:xfrm>
              <a:off x="2195" y="178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910" name="Text Box 22"/>
            <p:cNvSpPr txBox="1">
              <a:spLocks noChangeArrowheads="1"/>
            </p:cNvSpPr>
            <p:nvPr/>
          </p:nvSpPr>
          <p:spPr bwMode="auto">
            <a:xfrm>
              <a:off x="2195" y="197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11" name="Text Box 23"/>
            <p:cNvSpPr txBox="1">
              <a:spLocks noChangeArrowheads="1"/>
            </p:cNvSpPr>
            <p:nvPr/>
          </p:nvSpPr>
          <p:spPr bwMode="auto">
            <a:xfrm>
              <a:off x="2076" y="216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12" name="Text Box 24"/>
            <p:cNvSpPr txBox="1">
              <a:spLocks noChangeArrowheads="1"/>
            </p:cNvSpPr>
            <p:nvPr/>
          </p:nvSpPr>
          <p:spPr bwMode="auto">
            <a:xfrm>
              <a:off x="2085" y="2361"/>
              <a:ext cx="11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13" name="Text Box 25"/>
            <p:cNvSpPr txBox="1">
              <a:spLocks noChangeArrowheads="1"/>
            </p:cNvSpPr>
            <p:nvPr/>
          </p:nvSpPr>
          <p:spPr bwMode="auto">
            <a:xfrm>
              <a:off x="2158" y="256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37914" name="Oval 26"/>
            <p:cNvSpPr>
              <a:spLocks noChangeArrowheads="1"/>
            </p:cNvSpPr>
            <p:nvPr/>
          </p:nvSpPr>
          <p:spPr bwMode="auto">
            <a:xfrm>
              <a:off x="1985" y="2667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15" name="Oval 27"/>
            <p:cNvSpPr>
              <a:spLocks noChangeArrowheads="1"/>
            </p:cNvSpPr>
            <p:nvPr/>
          </p:nvSpPr>
          <p:spPr bwMode="auto">
            <a:xfrm>
              <a:off x="2003" y="2447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16" name="Oval 28"/>
            <p:cNvSpPr>
              <a:spLocks noChangeArrowheads="1"/>
            </p:cNvSpPr>
            <p:nvPr/>
          </p:nvSpPr>
          <p:spPr bwMode="auto">
            <a:xfrm>
              <a:off x="2003" y="2255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17" name="Oval 29"/>
            <p:cNvSpPr>
              <a:spLocks noChangeArrowheads="1"/>
            </p:cNvSpPr>
            <p:nvPr/>
          </p:nvSpPr>
          <p:spPr bwMode="auto">
            <a:xfrm>
              <a:off x="2003" y="2063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18" name="Oval 30"/>
            <p:cNvSpPr>
              <a:spLocks noChangeArrowheads="1"/>
            </p:cNvSpPr>
            <p:nvPr/>
          </p:nvSpPr>
          <p:spPr bwMode="auto">
            <a:xfrm>
              <a:off x="2003" y="1871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37919" name="Oval 31"/>
            <p:cNvSpPr>
              <a:spLocks noChangeArrowheads="1"/>
            </p:cNvSpPr>
            <p:nvPr/>
          </p:nvSpPr>
          <p:spPr bwMode="auto">
            <a:xfrm>
              <a:off x="2003" y="1679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20" name="Oval 32"/>
            <p:cNvSpPr>
              <a:spLocks noChangeArrowheads="1"/>
            </p:cNvSpPr>
            <p:nvPr/>
          </p:nvSpPr>
          <p:spPr bwMode="auto">
            <a:xfrm>
              <a:off x="2003" y="1487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21" name="Oval 33"/>
            <p:cNvSpPr>
              <a:spLocks noChangeArrowheads="1"/>
            </p:cNvSpPr>
            <p:nvPr/>
          </p:nvSpPr>
          <p:spPr bwMode="auto">
            <a:xfrm>
              <a:off x="2003" y="1295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22" name="Oval 34"/>
            <p:cNvSpPr>
              <a:spLocks noChangeArrowheads="1"/>
            </p:cNvSpPr>
            <p:nvPr/>
          </p:nvSpPr>
          <p:spPr bwMode="auto">
            <a:xfrm>
              <a:off x="2003" y="1103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23" name="Oval 35"/>
            <p:cNvSpPr>
              <a:spLocks noChangeArrowheads="1"/>
            </p:cNvSpPr>
            <p:nvPr/>
          </p:nvSpPr>
          <p:spPr bwMode="auto">
            <a:xfrm>
              <a:off x="2003" y="911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1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38925" name="Picture 80" descr="phone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81" descr="pepo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95" name="Text Box 83"/>
          <p:cNvSpPr txBox="1">
            <a:spLocks noChangeArrowheads="1"/>
          </p:cNvSpPr>
          <p:nvPr/>
        </p:nvSpPr>
        <p:spPr bwMode="auto">
          <a:xfrm>
            <a:off x="0" y="3996715"/>
            <a:ext cx="894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تتكون الزهرة من عدة </a:t>
            </a:r>
            <a:r>
              <a:rPr lang="ar-JO" sz="3200" b="1" dirty="0" err="1" smtClean="0">
                <a:solidFill>
                  <a:schemeClr val="bg1"/>
                </a:solidFill>
                <a:cs typeface="Times New Roman" pitchFamily="18" charset="0"/>
              </a:rPr>
              <a:t>اعضاء</a:t>
            </a: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 , ضع الكلمة في المكان المناسب  .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90196" name="Text Box 8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44236" y="6033799"/>
            <a:ext cx="3140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JO" sz="2800" b="1" dirty="0" smtClean="0">
                <a:solidFill>
                  <a:schemeClr val="bg1"/>
                </a:solidFill>
                <a:cs typeface="Times New Roman" pitchFamily="18" charset="0"/>
              </a:rPr>
              <a:t>جميع </a:t>
            </a:r>
            <a:r>
              <a:rPr lang="ar-JO" sz="2800" b="1" dirty="0" err="1" smtClean="0">
                <a:solidFill>
                  <a:schemeClr val="bg1"/>
                </a:solidFill>
                <a:cs typeface="Times New Roman" pitchFamily="18" charset="0"/>
              </a:rPr>
              <a:t>الاجابات</a:t>
            </a:r>
            <a:r>
              <a:rPr lang="ar-JO" sz="2800" b="1" dirty="0" smtClean="0">
                <a:solidFill>
                  <a:schemeClr val="bg1"/>
                </a:solidFill>
                <a:cs typeface="Times New Roman" pitchFamily="18" charset="0"/>
              </a:rPr>
              <a:t> خاطئة</a:t>
            </a:r>
            <a:endParaRPr lang="ar-IQ" sz="28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0197" name="Text Box 8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416062" y="4891088"/>
            <a:ext cx="2236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لا اعرف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90198" name="Text Box 8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510039" y="4976454"/>
            <a:ext cx="155671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JO" sz="3600" b="1" dirty="0" smtClean="0">
                <a:solidFill>
                  <a:schemeClr val="bg1"/>
                </a:solidFill>
                <a:cs typeface="Times New Roman" pitchFamily="18" charset="0"/>
              </a:rPr>
              <a:t>خطا</a:t>
            </a:r>
            <a:endParaRPr lang="en-US" sz="40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90199" name="Text Box 87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964113" y="5886450"/>
            <a:ext cx="32480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صح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8932" name="Rectangle 91"/>
          <p:cNvSpPr>
            <a:spLocks noChangeArrowheads="1"/>
          </p:cNvSpPr>
          <p:nvPr/>
        </p:nvSpPr>
        <p:spPr bwMode="auto">
          <a:xfrm>
            <a:off x="30163" y="2525713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33" name="Rectangle 92"/>
          <p:cNvSpPr>
            <a:spLocks noChangeArrowheads="1"/>
          </p:cNvSpPr>
          <p:nvPr/>
        </p:nvSpPr>
        <p:spPr bwMode="auto">
          <a:xfrm>
            <a:off x="0" y="25336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34" name="Rectangle 93"/>
          <p:cNvSpPr>
            <a:spLocks noChangeArrowheads="1"/>
          </p:cNvSpPr>
          <p:nvPr/>
        </p:nvSpPr>
        <p:spPr bwMode="auto">
          <a:xfrm>
            <a:off x="0" y="176213"/>
            <a:ext cx="2514600" cy="3576637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35" name="Text Box 94"/>
          <p:cNvSpPr txBox="1">
            <a:spLocks noChangeArrowheads="1"/>
          </p:cNvSpPr>
          <p:nvPr/>
        </p:nvSpPr>
        <p:spPr bwMode="auto">
          <a:xfrm>
            <a:off x="77788" y="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36" name="Text Box 95"/>
          <p:cNvSpPr txBox="1">
            <a:spLocks noChangeArrowheads="1"/>
          </p:cNvSpPr>
          <p:nvPr/>
        </p:nvSpPr>
        <p:spPr bwMode="auto">
          <a:xfrm>
            <a:off x="77788" y="320675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7" name="Text Box 96"/>
          <p:cNvSpPr txBox="1">
            <a:spLocks noChangeArrowheads="1"/>
          </p:cNvSpPr>
          <p:nvPr/>
        </p:nvSpPr>
        <p:spPr bwMode="auto">
          <a:xfrm>
            <a:off x="77788" y="625475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8" name="Text Box 97"/>
          <p:cNvSpPr txBox="1">
            <a:spLocks noChangeArrowheads="1"/>
          </p:cNvSpPr>
          <p:nvPr/>
        </p:nvSpPr>
        <p:spPr bwMode="auto">
          <a:xfrm>
            <a:off x="77788" y="9302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9" name="Text Box 98"/>
          <p:cNvSpPr txBox="1">
            <a:spLocks noChangeArrowheads="1"/>
          </p:cNvSpPr>
          <p:nvPr/>
        </p:nvSpPr>
        <p:spPr bwMode="auto">
          <a:xfrm>
            <a:off x="77788" y="1249363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40" name="Text Box 99"/>
          <p:cNvSpPr txBox="1">
            <a:spLocks noChangeArrowheads="1"/>
          </p:cNvSpPr>
          <p:nvPr/>
        </p:nvSpPr>
        <p:spPr bwMode="auto">
          <a:xfrm>
            <a:off x="77788" y="1554163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41" name="Text Box 100"/>
          <p:cNvSpPr txBox="1">
            <a:spLocks noChangeArrowheads="1"/>
          </p:cNvSpPr>
          <p:nvPr/>
        </p:nvSpPr>
        <p:spPr bwMode="auto">
          <a:xfrm>
            <a:off x="77788" y="1844675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42" name="Text Box 101"/>
          <p:cNvSpPr txBox="1">
            <a:spLocks noChangeArrowheads="1"/>
          </p:cNvSpPr>
          <p:nvPr/>
        </p:nvSpPr>
        <p:spPr bwMode="auto">
          <a:xfrm>
            <a:off x="77788" y="21494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43" name="Text Box 102"/>
          <p:cNvSpPr txBox="1">
            <a:spLocks noChangeArrowheads="1"/>
          </p:cNvSpPr>
          <p:nvPr/>
        </p:nvSpPr>
        <p:spPr bwMode="auto">
          <a:xfrm>
            <a:off x="63500" y="24844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44" name="Text Box 103"/>
          <p:cNvSpPr txBox="1">
            <a:spLocks noChangeArrowheads="1"/>
          </p:cNvSpPr>
          <p:nvPr/>
        </p:nvSpPr>
        <p:spPr bwMode="auto">
          <a:xfrm>
            <a:off x="88900" y="28432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8945" name="Text Box 104"/>
          <p:cNvSpPr txBox="1">
            <a:spLocks noChangeArrowheads="1"/>
          </p:cNvSpPr>
          <p:nvPr/>
        </p:nvSpPr>
        <p:spPr bwMode="auto">
          <a:xfrm>
            <a:off x="915988" y="158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46" name="Text Box 105"/>
          <p:cNvSpPr txBox="1">
            <a:spLocks noChangeArrowheads="1"/>
          </p:cNvSpPr>
          <p:nvPr/>
        </p:nvSpPr>
        <p:spPr bwMode="auto">
          <a:xfrm>
            <a:off x="769938" y="336550"/>
            <a:ext cx="1701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47" name="Text Box 106"/>
          <p:cNvSpPr txBox="1">
            <a:spLocks noChangeArrowheads="1"/>
          </p:cNvSpPr>
          <p:nvPr/>
        </p:nvSpPr>
        <p:spPr bwMode="auto">
          <a:xfrm>
            <a:off x="800100" y="6556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48" name="Text Box 107"/>
          <p:cNvSpPr txBox="1">
            <a:spLocks noChangeArrowheads="1"/>
          </p:cNvSpPr>
          <p:nvPr/>
        </p:nvSpPr>
        <p:spPr bwMode="auto">
          <a:xfrm>
            <a:off x="755650" y="946150"/>
            <a:ext cx="176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49" name="Text Box 108"/>
          <p:cNvSpPr txBox="1">
            <a:spLocks noChangeArrowheads="1"/>
          </p:cNvSpPr>
          <p:nvPr/>
        </p:nvSpPr>
        <p:spPr bwMode="auto">
          <a:xfrm>
            <a:off x="915988" y="12509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50" name="Text Box 109"/>
          <p:cNvSpPr txBox="1">
            <a:spLocks noChangeArrowheads="1"/>
          </p:cNvSpPr>
          <p:nvPr/>
        </p:nvSpPr>
        <p:spPr bwMode="auto">
          <a:xfrm>
            <a:off x="915988" y="15557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51" name="Text Box 110"/>
          <p:cNvSpPr txBox="1">
            <a:spLocks noChangeArrowheads="1"/>
          </p:cNvSpPr>
          <p:nvPr/>
        </p:nvSpPr>
        <p:spPr bwMode="auto">
          <a:xfrm>
            <a:off x="915988" y="18605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52" name="Text Box 111"/>
          <p:cNvSpPr txBox="1">
            <a:spLocks noChangeArrowheads="1"/>
          </p:cNvSpPr>
          <p:nvPr/>
        </p:nvSpPr>
        <p:spPr bwMode="auto">
          <a:xfrm>
            <a:off x="727075" y="2151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53" name="Text Box 112"/>
          <p:cNvSpPr txBox="1">
            <a:spLocks noChangeArrowheads="1"/>
          </p:cNvSpPr>
          <p:nvPr/>
        </p:nvSpPr>
        <p:spPr bwMode="auto">
          <a:xfrm>
            <a:off x="741363" y="2470150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54" name="Text Box 113"/>
          <p:cNvSpPr txBox="1">
            <a:spLocks noChangeArrowheads="1"/>
          </p:cNvSpPr>
          <p:nvPr/>
        </p:nvSpPr>
        <p:spPr bwMode="auto">
          <a:xfrm>
            <a:off x="857250" y="27892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38955" name="Oval 114"/>
          <p:cNvSpPr>
            <a:spLocks noChangeArrowheads="1"/>
          </p:cNvSpPr>
          <p:nvPr/>
        </p:nvSpPr>
        <p:spPr bwMode="auto">
          <a:xfrm>
            <a:off x="582613" y="29559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56" name="Oval 115"/>
          <p:cNvSpPr>
            <a:spLocks noChangeArrowheads="1"/>
          </p:cNvSpPr>
          <p:nvPr/>
        </p:nvSpPr>
        <p:spPr bwMode="auto">
          <a:xfrm>
            <a:off x="611188" y="26066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57" name="Oval 116"/>
          <p:cNvSpPr>
            <a:spLocks noChangeArrowheads="1"/>
          </p:cNvSpPr>
          <p:nvPr/>
        </p:nvSpPr>
        <p:spPr bwMode="auto">
          <a:xfrm>
            <a:off x="611188" y="23018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58" name="Oval 117"/>
          <p:cNvSpPr>
            <a:spLocks noChangeArrowheads="1"/>
          </p:cNvSpPr>
          <p:nvPr/>
        </p:nvSpPr>
        <p:spPr bwMode="auto">
          <a:xfrm>
            <a:off x="611188" y="19970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59" name="Oval 118"/>
          <p:cNvSpPr>
            <a:spLocks noChangeArrowheads="1"/>
          </p:cNvSpPr>
          <p:nvPr/>
        </p:nvSpPr>
        <p:spPr bwMode="auto">
          <a:xfrm>
            <a:off x="611188" y="16922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38960" name="Oval 119"/>
          <p:cNvSpPr>
            <a:spLocks noChangeArrowheads="1"/>
          </p:cNvSpPr>
          <p:nvPr/>
        </p:nvSpPr>
        <p:spPr bwMode="auto">
          <a:xfrm>
            <a:off x="611188" y="13874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61" name="Oval 120"/>
          <p:cNvSpPr>
            <a:spLocks noChangeArrowheads="1"/>
          </p:cNvSpPr>
          <p:nvPr/>
        </p:nvSpPr>
        <p:spPr bwMode="auto">
          <a:xfrm>
            <a:off x="611188" y="10826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62" name="Oval 121"/>
          <p:cNvSpPr>
            <a:spLocks noChangeArrowheads="1"/>
          </p:cNvSpPr>
          <p:nvPr/>
        </p:nvSpPr>
        <p:spPr bwMode="auto">
          <a:xfrm>
            <a:off x="611188" y="7778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63" name="Oval 122"/>
          <p:cNvSpPr>
            <a:spLocks noChangeArrowheads="1"/>
          </p:cNvSpPr>
          <p:nvPr/>
        </p:nvSpPr>
        <p:spPr bwMode="auto">
          <a:xfrm>
            <a:off x="611188" y="4730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64" name="Oval 123"/>
          <p:cNvSpPr>
            <a:spLocks noChangeArrowheads="1"/>
          </p:cNvSpPr>
          <p:nvPr/>
        </p:nvSpPr>
        <p:spPr bwMode="auto">
          <a:xfrm>
            <a:off x="611188" y="1682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0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0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0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0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0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0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0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0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0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0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0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0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0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0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95" grpId="0"/>
      <p:bldP spid="90196" grpId="0"/>
      <p:bldP spid="90197" grpId="0"/>
      <p:bldP spid="90198" grpId="0"/>
      <p:bldP spid="901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dirty="0"/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rgbClr val="72E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39949" name="Picture 13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1" name="Rectangle 21"/>
          <p:cNvSpPr>
            <a:spLocks noChangeArrowheads="1"/>
          </p:cNvSpPr>
          <p:nvPr/>
        </p:nvSpPr>
        <p:spPr bwMode="auto">
          <a:xfrm>
            <a:off x="30163" y="2525713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52" name="Rectangle 22"/>
          <p:cNvSpPr>
            <a:spLocks noChangeArrowheads="1"/>
          </p:cNvSpPr>
          <p:nvPr/>
        </p:nvSpPr>
        <p:spPr bwMode="auto">
          <a:xfrm>
            <a:off x="0" y="25336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53" name="Rectangle 23"/>
          <p:cNvSpPr>
            <a:spLocks noChangeArrowheads="1"/>
          </p:cNvSpPr>
          <p:nvPr/>
        </p:nvSpPr>
        <p:spPr bwMode="auto">
          <a:xfrm>
            <a:off x="0" y="0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54" name="Text Box 24"/>
          <p:cNvSpPr txBox="1">
            <a:spLocks noChangeArrowheads="1"/>
          </p:cNvSpPr>
          <p:nvPr/>
        </p:nvSpPr>
        <p:spPr bwMode="auto">
          <a:xfrm>
            <a:off x="77788" y="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9955" name="Text Box 25"/>
          <p:cNvSpPr txBox="1">
            <a:spLocks noChangeArrowheads="1"/>
          </p:cNvSpPr>
          <p:nvPr/>
        </p:nvSpPr>
        <p:spPr bwMode="auto">
          <a:xfrm>
            <a:off x="77788" y="320675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56" name="Text Box 26"/>
          <p:cNvSpPr txBox="1">
            <a:spLocks noChangeArrowheads="1"/>
          </p:cNvSpPr>
          <p:nvPr/>
        </p:nvSpPr>
        <p:spPr bwMode="auto">
          <a:xfrm>
            <a:off x="77788" y="625475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57" name="Text Box 27"/>
          <p:cNvSpPr txBox="1">
            <a:spLocks noChangeArrowheads="1"/>
          </p:cNvSpPr>
          <p:nvPr/>
        </p:nvSpPr>
        <p:spPr bwMode="auto">
          <a:xfrm>
            <a:off x="77788" y="9302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58" name="Text Box 28"/>
          <p:cNvSpPr txBox="1">
            <a:spLocks noChangeArrowheads="1"/>
          </p:cNvSpPr>
          <p:nvPr/>
        </p:nvSpPr>
        <p:spPr bwMode="auto">
          <a:xfrm>
            <a:off x="77788" y="1249363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59" name="Text Box 29"/>
          <p:cNvSpPr txBox="1">
            <a:spLocks noChangeArrowheads="1"/>
          </p:cNvSpPr>
          <p:nvPr/>
        </p:nvSpPr>
        <p:spPr bwMode="auto">
          <a:xfrm>
            <a:off x="77788" y="1554163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9960" name="Text Box 30"/>
          <p:cNvSpPr txBox="1">
            <a:spLocks noChangeArrowheads="1"/>
          </p:cNvSpPr>
          <p:nvPr/>
        </p:nvSpPr>
        <p:spPr bwMode="auto">
          <a:xfrm>
            <a:off x="77788" y="1844675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61" name="Text Box 31"/>
          <p:cNvSpPr txBox="1">
            <a:spLocks noChangeArrowheads="1"/>
          </p:cNvSpPr>
          <p:nvPr/>
        </p:nvSpPr>
        <p:spPr bwMode="auto">
          <a:xfrm>
            <a:off x="77788" y="21494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62" name="Text Box 32"/>
          <p:cNvSpPr txBox="1">
            <a:spLocks noChangeArrowheads="1"/>
          </p:cNvSpPr>
          <p:nvPr/>
        </p:nvSpPr>
        <p:spPr bwMode="auto">
          <a:xfrm>
            <a:off x="63500" y="24844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63" name="Text Box 33"/>
          <p:cNvSpPr txBox="1">
            <a:spLocks noChangeArrowheads="1"/>
          </p:cNvSpPr>
          <p:nvPr/>
        </p:nvSpPr>
        <p:spPr bwMode="auto">
          <a:xfrm>
            <a:off x="88900" y="28432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9964" name="Text Box 34"/>
          <p:cNvSpPr txBox="1">
            <a:spLocks noChangeArrowheads="1"/>
          </p:cNvSpPr>
          <p:nvPr/>
        </p:nvSpPr>
        <p:spPr bwMode="auto">
          <a:xfrm>
            <a:off x="915988" y="158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9965" name="Text Box 35"/>
          <p:cNvSpPr txBox="1">
            <a:spLocks noChangeArrowheads="1"/>
          </p:cNvSpPr>
          <p:nvPr/>
        </p:nvSpPr>
        <p:spPr bwMode="auto">
          <a:xfrm>
            <a:off x="769938" y="336550"/>
            <a:ext cx="1701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66" name="Text Box 36"/>
          <p:cNvSpPr txBox="1">
            <a:spLocks noChangeArrowheads="1"/>
          </p:cNvSpPr>
          <p:nvPr/>
        </p:nvSpPr>
        <p:spPr bwMode="auto">
          <a:xfrm>
            <a:off x="800100" y="6556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67" name="Text Box 37"/>
          <p:cNvSpPr txBox="1">
            <a:spLocks noChangeArrowheads="1"/>
          </p:cNvSpPr>
          <p:nvPr/>
        </p:nvSpPr>
        <p:spPr bwMode="auto">
          <a:xfrm>
            <a:off x="755650" y="946150"/>
            <a:ext cx="176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68" name="Text Box 38"/>
          <p:cNvSpPr txBox="1">
            <a:spLocks noChangeArrowheads="1"/>
          </p:cNvSpPr>
          <p:nvPr/>
        </p:nvSpPr>
        <p:spPr bwMode="auto">
          <a:xfrm>
            <a:off x="915988" y="12509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69" name="Text Box 39"/>
          <p:cNvSpPr txBox="1">
            <a:spLocks noChangeArrowheads="1"/>
          </p:cNvSpPr>
          <p:nvPr/>
        </p:nvSpPr>
        <p:spPr bwMode="auto">
          <a:xfrm>
            <a:off x="915988" y="15557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9970" name="Text Box 40"/>
          <p:cNvSpPr txBox="1">
            <a:spLocks noChangeArrowheads="1"/>
          </p:cNvSpPr>
          <p:nvPr/>
        </p:nvSpPr>
        <p:spPr bwMode="auto">
          <a:xfrm>
            <a:off x="915988" y="18605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71" name="Text Box 41"/>
          <p:cNvSpPr txBox="1">
            <a:spLocks noChangeArrowheads="1"/>
          </p:cNvSpPr>
          <p:nvPr/>
        </p:nvSpPr>
        <p:spPr bwMode="auto">
          <a:xfrm>
            <a:off x="727075" y="2151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72" name="Text Box 42"/>
          <p:cNvSpPr txBox="1">
            <a:spLocks noChangeArrowheads="1"/>
          </p:cNvSpPr>
          <p:nvPr/>
        </p:nvSpPr>
        <p:spPr bwMode="auto">
          <a:xfrm>
            <a:off x="741363" y="2470150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73" name="Text Box 43"/>
          <p:cNvSpPr txBox="1">
            <a:spLocks noChangeArrowheads="1"/>
          </p:cNvSpPr>
          <p:nvPr/>
        </p:nvSpPr>
        <p:spPr bwMode="auto">
          <a:xfrm>
            <a:off x="857250" y="27892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39974" name="Oval 44"/>
          <p:cNvSpPr>
            <a:spLocks noChangeArrowheads="1"/>
          </p:cNvSpPr>
          <p:nvPr/>
        </p:nvSpPr>
        <p:spPr bwMode="auto">
          <a:xfrm>
            <a:off x="582613" y="29559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75" name="Oval 45"/>
          <p:cNvSpPr>
            <a:spLocks noChangeArrowheads="1"/>
          </p:cNvSpPr>
          <p:nvPr/>
        </p:nvSpPr>
        <p:spPr bwMode="auto">
          <a:xfrm>
            <a:off x="611188" y="26066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76" name="Oval 46"/>
          <p:cNvSpPr>
            <a:spLocks noChangeArrowheads="1"/>
          </p:cNvSpPr>
          <p:nvPr/>
        </p:nvSpPr>
        <p:spPr bwMode="auto">
          <a:xfrm>
            <a:off x="611188" y="23018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77" name="Oval 47"/>
          <p:cNvSpPr>
            <a:spLocks noChangeArrowheads="1"/>
          </p:cNvSpPr>
          <p:nvPr/>
        </p:nvSpPr>
        <p:spPr bwMode="auto">
          <a:xfrm>
            <a:off x="611188" y="19970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78" name="Oval 48"/>
          <p:cNvSpPr>
            <a:spLocks noChangeArrowheads="1"/>
          </p:cNvSpPr>
          <p:nvPr/>
        </p:nvSpPr>
        <p:spPr bwMode="auto">
          <a:xfrm>
            <a:off x="611188" y="16922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39979" name="Oval 49"/>
          <p:cNvSpPr>
            <a:spLocks noChangeArrowheads="1"/>
          </p:cNvSpPr>
          <p:nvPr/>
        </p:nvSpPr>
        <p:spPr bwMode="auto">
          <a:xfrm>
            <a:off x="611188" y="13874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80" name="Oval 50"/>
          <p:cNvSpPr>
            <a:spLocks noChangeArrowheads="1"/>
          </p:cNvSpPr>
          <p:nvPr/>
        </p:nvSpPr>
        <p:spPr bwMode="auto">
          <a:xfrm>
            <a:off x="611188" y="10826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81" name="Oval 51"/>
          <p:cNvSpPr>
            <a:spLocks noChangeArrowheads="1"/>
          </p:cNvSpPr>
          <p:nvPr/>
        </p:nvSpPr>
        <p:spPr bwMode="auto">
          <a:xfrm>
            <a:off x="611188" y="7778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82" name="Oval 52"/>
          <p:cNvSpPr>
            <a:spLocks noChangeArrowheads="1"/>
          </p:cNvSpPr>
          <p:nvPr/>
        </p:nvSpPr>
        <p:spPr bwMode="auto">
          <a:xfrm>
            <a:off x="611188" y="4730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83" name="Oval 53"/>
          <p:cNvSpPr>
            <a:spLocks noChangeArrowheads="1"/>
          </p:cNvSpPr>
          <p:nvPr/>
        </p:nvSpPr>
        <p:spPr bwMode="auto">
          <a:xfrm>
            <a:off x="611188" y="1682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85" name="Text Box 8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84163" y="5942013"/>
            <a:ext cx="3459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ar-SA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)</a:t>
            </a:r>
            <a:r>
              <a:rPr lang="ar-IQ" sz="3200" b="1" dirty="0" smtClean="0">
                <a:solidFill>
                  <a:schemeClr val="bg1"/>
                </a:solidFill>
                <a:cs typeface="Traditional Arabic" pitchFamily="18" charset="-78"/>
              </a:rPr>
              <a:t> جميع الاجابات خاطئة</a:t>
            </a:r>
            <a:endParaRPr lang="en-US" dirty="0"/>
          </a:p>
        </p:txBody>
      </p:sp>
      <p:sp>
        <p:nvSpPr>
          <p:cNvPr id="39986" name="Text Box 8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665663" y="4986338"/>
            <a:ext cx="3344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JO" sz="2800" b="1" dirty="0" smtClean="0">
                <a:solidFill>
                  <a:schemeClr val="bg1"/>
                </a:solidFill>
                <a:cs typeface="Times New Roman" pitchFamily="18" charset="0"/>
              </a:rPr>
              <a:t>لا اعرف 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9987" name="Text Box 8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55600" y="4940300"/>
            <a:ext cx="33305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2800" b="1" dirty="0" smtClean="0">
                <a:solidFill>
                  <a:schemeClr val="bg1"/>
                </a:solidFill>
                <a:cs typeface="Times New Roman" pitchFamily="18" charset="0"/>
              </a:rPr>
              <a:t>خطا 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9988" name="Text Box 87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655212" y="5981700"/>
            <a:ext cx="251565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600" b="1" dirty="0" smtClean="0">
                <a:solidFill>
                  <a:schemeClr val="bg1"/>
                </a:solidFill>
                <a:cs typeface="Traditional Arabic" pitchFamily="18" charset="-78"/>
              </a:rPr>
              <a:t>صح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703385" y="3854548"/>
            <a:ext cx="73574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b="1" dirty="0" smtClean="0">
                <a:solidFill>
                  <a:schemeClr val="bg1"/>
                </a:solidFill>
                <a:cs typeface="Times New Roman" pitchFamily="18" charset="0"/>
              </a:rPr>
              <a:t>تتكون الزهرة من عدة </a:t>
            </a:r>
            <a:r>
              <a:rPr lang="ar-JO" b="1" dirty="0" err="1" smtClean="0">
                <a:solidFill>
                  <a:schemeClr val="bg1"/>
                </a:solidFill>
                <a:cs typeface="Times New Roman" pitchFamily="18" charset="0"/>
              </a:rPr>
              <a:t>اعضاء</a:t>
            </a:r>
            <a:r>
              <a:rPr lang="ar-JO" b="1" dirty="0" smtClean="0">
                <a:solidFill>
                  <a:schemeClr val="bg1"/>
                </a:solidFill>
                <a:cs typeface="Times New Roman" pitchFamily="18" charset="0"/>
              </a:rPr>
              <a:t> , ضع الكلمة في المكان المناسب  .</a:t>
            </a:r>
            <a:endParaRPr lang="en-US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55"/>
          <p:cNvGrpSpPr>
            <a:grpSpLocks/>
          </p:cNvGrpSpPr>
          <p:nvPr/>
        </p:nvGrpSpPr>
        <p:grpSpPr bwMode="auto">
          <a:xfrm>
            <a:off x="2859088" y="1263650"/>
            <a:ext cx="2516187" cy="3911600"/>
            <a:chOff x="1801" y="796"/>
            <a:chExt cx="1585" cy="2464"/>
          </a:xfrm>
        </p:grpSpPr>
        <p:sp>
          <p:nvSpPr>
            <p:cNvPr id="40963" name="Rectangle 21"/>
            <p:cNvSpPr>
              <a:spLocks noChangeArrowheads="1"/>
            </p:cNvSpPr>
            <p:nvPr/>
          </p:nvSpPr>
          <p:spPr bwMode="auto">
            <a:xfrm>
              <a:off x="1820" y="2454"/>
              <a:ext cx="1545" cy="21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64" name="Rectangle 22"/>
            <p:cNvSpPr>
              <a:spLocks noChangeArrowheads="1"/>
            </p:cNvSpPr>
            <p:nvPr/>
          </p:nvSpPr>
          <p:spPr bwMode="auto">
            <a:xfrm>
              <a:off x="1801" y="2460"/>
              <a:ext cx="1520" cy="21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65" name="Rectangle 23"/>
            <p:cNvSpPr>
              <a:spLocks noChangeArrowheads="1"/>
            </p:cNvSpPr>
            <p:nvPr/>
          </p:nvSpPr>
          <p:spPr bwMode="auto">
            <a:xfrm>
              <a:off x="1801" y="912"/>
              <a:ext cx="1584" cy="2348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66" name="Text Box 24"/>
            <p:cNvSpPr txBox="1">
              <a:spLocks noChangeArrowheads="1"/>
            </p:cNvSpPr>
            <p:nvPr/>
          </p:nvSpPr>
          <p:spPr bwMode="auto">
            <a:xfrm>
              <a:off x="1850" y="79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967" name="Text Box 25"/>
            <p:cNvSpPr txBox="1">
              <a:spLocks noChangeArrowheads="1"/>
            </p:cNvSpPr>
            <p:nvPr/>
          </p:nvSpPr>
          <p:spPr bwMode="auto">
            <a:xfrm>
              <a:off x="1850" y="1007"/>
              <a:ext cx="43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68" name="Text Box 26"/>
            <p:cNvSpPr txBox="1">
              <a:spLocks noChangeArrowheads="1"/>
            </p:cNvSpPr>
            <p:nvPr/>
          </p:nvSpPr>
          <p:spPr bwMode="auto">
            <a:xfrm>
              <a:off x="1850" y="1207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69" name="Text Box 27"/>
            <p:cNvSpPr txBox="1">
              <a:spLocks noChangeArrowheads="1"/>
            </p:cNvSpPr>
            <p:nvPr/>
          </p:nvSpPr>
          <p:spPr bwMode="auto">
            <a:xfrm>
              <a:off x="1850" y="1407"/>
              <a:ext cx="43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70" name="Text Box 28"/>
            <p:cNvSpPr txBox="1">
              <a:spLocks noChangeArrowheads="1"/>
            </p:cNvSpPr>
            <p:nvPr/>
          </p:nvSpPr>
          <p:spPr bwMode="auto">
            <a:xfrm>
              <a:off x="1850" y="1616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71" name="Text Box 29"/>
            <p:cNvSpPr txBox="1">
              <a:spLocks noChangeArrowheads="1"/>
            </p:cNvSpPr>
            <p:nvPr/>
          </p:nvSpPr>
          <p:spPr bwMode="auto">
            <a:xfrm>
              <a:off x="1850" y="1816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972" name="Text Box 30"/>
            <p:cNvSpPr txBox="1">
              <a:spLocks noChangeArrowheads="1"/>
            </p:cNvSpPr>
            <p:nvPr/>
          </p:nvSpPr>
          <p:spPr bwMode="auto">
            <a:xfrm>
              <a:off x="1850" y="2007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73" name="Text Box 31"/>
            <p:cNvSpPr txBox="1">
              <a:spLocks noChangeArrowheads="1"/>
            </p:cNvSpPr>
            <p:nvPr/>
          </p:nvSpPr>
          <p:spPr bwMode="auto">
            <a:xfrm>
              <a:off x="1850" y="220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74" name="Text Box 32"/>
            <p:cNvSpPr txBox="1">
              <a:spLocks noChangeArrowheads="1"/>
            </p:cNvSpPr>
            <p:nvPr/>
          </p:nvSpPr>
          <p:spPr bwMode="auto">
            <a:xfrm>
              <a:off x="1841" y="242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75" name="Text Box 33"/>
            <p:cNvSpPr txBox="1">
              <a:spLocks noChangeArrowheads="1"/>
            </p:cNvSpPr>
            <p:nvPr/>
          </p:nvSpPr>
          <p:spPr bwMode="auto">
            <a:xfrm>
              <a:off x="1857" y="266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40976" name="Text Box 34"/>
            <p:cNvSpPr txBox="1">
              <a:spLocks noChangeArrowheads="1"/>
            </p:cNvSpPr>
            <p:nvPr/>
          </p:nvSpPr>
          <p:spPr bwMode="auto">
            <a:xfrm>
              <a:off x="2378" y="80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977" name="Text Box 35"/>
            <p:cNvSpPr txBox="1">
              <a:spLocks noChangeArrowheads="1"/>
            </p:cNvSpPr>
            <p:nvPr/>
          </p:nvSpPr>
          <p:spPr bwMode="auto">
            <a:xfrm>
              <a:off x="2286" y="1017"/>
              <a:ext cx="107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78" name="Text Box 36"/>
            <p:cNvSpPr txBox="1">
              <a:spLocks noChangeArrowheads="1"/>
            </p:cNvSpPr>
            <p:nvPr/>
          </p:nvSpPr>
          <p:spPr bwMode="auto">
            <a:xfrm>
              <a:off x="2305" y="122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79" name="Text Box 37"/>
            <p:cNvSpPr txBox="1">
              <a:spLocks noChangeArrowheads="1"/>
            </p:cNvSpPr>
            <p:nvPr/>
          </p:nvSpPr>
          <p:spPr bwMode="auto">
            <a:xfrm>
              <a:off x="2277" y="1417"/>
              <a:ext cx="11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80" name="Text Box 38"/>
            <p:cNvSpPr txBox="1">
              <a:spLocks noChangeArrowheads="1"/>
            </p:cNvSpPr>
            <p:nvPr/>
          </p:nvSpPr>
          <p:spPr bwMode="auto">
            <a:xfrm>
              <a:off x="2378" y="161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81" name="Text Box 39"/>
            <p:cNvSpPr txBox="1">
              <a:spLocks noChangeArrowheads="1"/>
            </p:cNvSpPr>
            <p:nvPr/>
          </p:nvSpPr>
          <p:spPr bwMode="auto">
            <a:xfrm>
              <a:off x="2378" y="181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982" name="Text Box 40"/>
            <p:cNvSpPr txBox="1">
              <a:spLocks noChangeArrowheads="1"/>
            </p:cNvSpPr>
            <p:nvPr/>
          </p:nvSpPr>
          <p:spPr bwMode="auto">
            <a:xfrm>
              <a:off x="2378" y="2018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83" name="Text Box 41"/>
            <p:cNvSpPr txBox="1">
              <a:spLocks noChangeArrowheads="1"/>
            </p:cNvSpPr>
            <p:nvPr/>
          </p:nvSpPr>
          <p:spPr bwMode="auto">
            <a:xfrm>
              <a:off x="2259" y="2208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84" name="Text Box 42"/>
            <p:cNvSpPr txBox="1">
              <a:spLocks noChangeArrowheads="1"/>
            </p:cNvSpPr>
            <p:nvPr/>
          </p:nvSpPr>
          <p:spPr bwMode="auto">
            <a:xfrm>
              <a:off x="2268" y="2418"/>
              <a:ext cx="110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85" name="Text Box 43"/>
            <p:cNvSpPr txBox="1">
              <a:spLocks noChangeArrowheads="1"/>
            </p:cNvSpPr>
            <p:nvPr/>
          </p:nvSpPr>
          <p:spPr bwMode="auto">
            <a:xfrm>
              <a:off x="2341" y="262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40986" name="Oval 44"/>
            <p:cNvSpPr>
              <a:spLocks noChangeArrowheads="1"/>
            </p:cNvSpPr>
            <p:nvPr/>
          </p:nvSpPr>
          <p:spPr bwMode="auto">
            <a:xfrm>
              <a:off x="2168" y="2737"/>
              <a:ext cx="96" cy="1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87" name="Oval 45"/>
            <p:cNvSpPr>
              <a:spLocks noChangeArrowheads="1"/>
            </p:cNvSpPr>
            <p:nvPr/>
          </p:nvSpPr>
          <p:spPr bwMode="auto">
            <a:xfrm>
              <a:off x="2186" y="2507"/>
              <a:ext cx="96" cy="101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88" name="Oval 46"/>
            <p:cNvSpPr>
              <a:spLocks noChangeArrowheads="1"/>
            </p:cNvSpPr>
            <p:nvPr/>
          </p:nvSpPr>
          <p:spPr bwMode="auto">
            <a:xfrm>
              <a:off x="2186" y="2307"/>
              <a:ext cx="96" cy="100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89" name="Oval 47"/>
            <p:cNvSpPr>
              <a:spLocks noChangeArrowheads="1"/>
            </p:cNvSpPr>
            <p:nvPr/>
          </p:nvSpPr>
          <p:spPr bwMode="auto">
            <a:xfrm>
              <a:off x="2186" y="2107"/>
              <a:ext cx="96" cy="100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90" name="Oval 48"/>
            <p:cNvSpPr>
              <a:spLocks noChangeArrowheads="1"/>
            </p:cNvSpPr>
            <p:nvPr/>
          </p:nvSpPr>
          <p:spPr bwMode="auto">
            <a:xfrm>
              <a:off x="2186" y="1907"/>
              <a:ext cx="96" cy="1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0991" name="Oval 49"/>
            <p:cNvSpPr>
              <a:spLocks noChangeArrowheads="1"/>
            </p:cNvSpPr>
            <p:nvPr/>
          </p:nvSpPr>
          <p:spPr bwMode="auto">
            <a:xfrm>
              <a:off x="2186" y="1707"/>
              <a:ext cx="96" cy="100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92" name="Oval 50"/>
            <p:cNvSpPr>
              <a:spLocks noChangeArrowheads="1"/>
            </p:cNvSpPr>
            <p:nvPr/>
          </p:nvSpPr>
          <p:spPr bwMode="auto">
            <a:xfrm>
              <a:off x="2186" y="1507"/>
              <a:ext cx="96" cy="100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93" name="Oval 51"/>
            <p:cNvSpPr>
              <a:spLocks noChangeArrowheads="1"/>
            </p:cNvSpPr>
            <p:nvPr/>
          </p:nvSpPr>
          <p:spPr bwMode="auto">
            <a:xfrm>
              <a:off x="2186" y="1307"/>
              <a:ext cx="96" cy="100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94" name="Oval 52"/>
            <p:cNvSpPr>
              <a:spLocks noChangeArrowheads="1"/>
            </p:cNvSpPr>
            <p:nvPr/>
          </p:nvSpPr>
          <p:spPr bwMode="auto">
            <a:xfrm>
              <a:off x="2186" y="1107"/>
              <a:ext cx="96" cy="100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95" name="Oval 53"/>
            <p:cNvSpPr>
              <a:spLocks noChangeArrowheads="1"/>
            </p:cNvSpPr>
            <p:nvPr/>
          </p:nvSpPr>
          <p:spPr bwMode="auto">
            <a:xfrm>
              <a:off x="2186" y="906"/>
              <a:ext cx="96" cy="10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4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4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5549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40325" y="4895850"/>
            <a:ext cx="34210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العائلة الصليبية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65550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5463" y="4854575"/>
            <a:ext cx="3414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العائلة </a:t>
            </a: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الخبيزية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65551" name="Text Box 15">
            <a:hlinkClick r:id="" action="ppaction://hlinkshowjump?jump=nextslide">
              <a:snd r:embed="rId4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749081" y="5892629"/>
            <a:ext cx="3070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العائلة </a:t>
            </a: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الخيمية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65552" name="Text Box 1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056188" y="5962968"/>
            <a:ext cx="3478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العائلة </a:t>
            </a: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الباذنجية</a:t>
            </a:r>
            <a:endParaRPr lang="en-US" sz="3200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pic>
        <p:nvPicPr>
          <p:cNvPr id="14353" name="Picture 80" descr="phone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81" descr="pepol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19" name="WordArt 83"/>
          <p:cNvSpPr>
            <a:spLocks noChangeArrowheads="1" noChangeShapeType="1" noTextEdit="1"/>
          </p:cNvSpPr>
          <p:nvPr/>
        </p:nvSpPr>
        <p:spPr bwMode="auto">
          <a:xfrm>
            <a:off x="2617788" y="3871913"/>
            <a:ext cx="5916612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endParaRPr lang="he-IL" sz="3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14356" name="Group 85"/>
          <p:cNvGrpSpPr>
            <a:grpSpLocks/>
          </p:cNvGrpSpPr>
          <p:nvPr/>
        </p:nvGrpSpPr>
        <p:grpSpPr bwMode="auto">
          <a:xfrm>
            <a:off x="0" y="0"/>
            <a:ext cx="2514600" cy="3592513"/>
            <a:chOff x="0" y="0"/>
            <a:chExt cx="1584" cy="2263"/>
          </a:xfrm>
        </p:grpSpPr>
        <p:sp>
          <p:nvSpPr>
            <p:cNvPr id="14357" name="Rectangle 86"/>
            <p:cNvSpPr>
              <a:spLocks noChangeArrowheads="1"/>
            </p:cNvSpPr>
            <p:nvPr/>
          </p:nvSpPr>
          <p:spPr bwMode="auto">
            <a:xfrm>
              <a:off x="0" y="10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58" name="Text Box 87"/>
            <p:cNvSpPr txBox="1">
              <a:spLocks noChangeArrowheads="1"/>
            </p:cNvSpPr>
            <p:nvPr/>
          </p:nvSpPr>
          <p:spPr bwMode="auto">
            <a:xfrm>
              <a:off x="48" y="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59" name="Text Box 88"/>
            <p:cNvSpPr txBox="1">
              <a:spLocks noChangeArrowheads="1"/>
            </p:cNvSpPr>
            <p:nvPr/>
          </p:nvSpPr>
          <p:spPr bwMode="auto">
            <a:xfrm>
              <a:off x="48" y="20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60" name="Text Box 89"/>
            <p:cNvSpPr txBox="1">
              <a:spLocks noChangeArrowheads="1"/>
            </p:cNvSpPr>
            <p:nvPr/>
          </p:nvSpPr>
          <p:spPr bwMode="auto">
            <a:xfrm>
              <a:off x="48" y="39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61" name="Text Box 90"/>
            <p:cNvSpPr txBox="1">
              <a:spLocks noChangeArrowheads="1"/>
            </p:cNvSpPr>
            <p:nvPr/>
          </p:nvSpPr>
          <p:spPr bwMode="auto">
            <a:xfrm>
              <a:off x="48" y="58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62" name="Text Box 91"/>
            <p:cNvSpPr txBox="1">
              <a:spLocks noChangeArrowheads="1"/>
            </p:cNvSpPr>
            <p:nvPr/>
          </p:nvSpPr>
          <p:spPr bwMode="auto">
            <a:xfrm>
              <a:off x="48" y="77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63" name="Text Box 92"/>
            <p:cNvSpPr txBox="1">
              <a:spLocks noChangeArrowheads="1"/>
            </p:cNvSpPr>
            <p:nvPr/>
          </p:nvSpPr>
          <p:spPr bwMode="auto">
            <a:xfrm>
              <a:off x="48" y="97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64" name="Rectangle 93"/>
            <p:cNvSpPr>
              <a:spLocks noChangeArrowheads="1"/>
            </p:cNvSpPr>
            <p:nvPr/>
          </p:nvSpPr>
          <p:spPr bwMode="auto">
            <a:xfrm>
              <a:off x="0" y="1798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65" name="Text Box 94"/>
            <p:cNvSpPr txBox="1">
              <a:spLocks noChangeArrowheads="1"/>
            </p:cNvSpPr>
            <p:nvPr/>
          </p:nvSpPr>
          <p:spPr bwMode="auto">
            <a:xfrm>
              <a:off x="48" y="116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66" name="Text Box 95"/>
            <p:cNvSpPr txBox="1">
              <a:spLocks noChangeArrowheads="1"/>
            </p:cNvSpPr>
            <p:nvPr/>
          </p:nvSpPr>
          <p:spPr bwMode="auto">
            <a:xfrm>
              <a:off x="48" y="135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67" name="Text Box 96"/>
            <p:cNvSpPr txBox="1">
              <a:spLocks noChangeArrowheads="1"/>
            </p:cNvSpPr>
            <p:nvPr/>
          </p:nvSpPr>
          <p:spPr bwMode="auto">
            <a:xfrm>
              <a:off x="48" y="154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68" name="Text Box 97"/>
            <p:cNvSpPr txBox="1">
              <a:spLocks noChangeArrowheads="1"/>
            </p:cNvSpPr>
            <p:nvPr/>
          </p:nvSpPr>
          <p:spPr bwMode="auto">
            <a:xfrm>
              <a:off x="0" y="174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4369" name="Text Box 98"/>
            <p:cNvSpPr txBox="1">
              <a:spLocks noChangeArrowheads="1"/>
            </p:cNvSpPr>
            <p:nvPr/>
          </p:nvSpPr>
          <p:spPr bwMode="auto">
            <a:xfrm>
              <a:off x="576" y="1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70" name="Text Box 99"/>
            <p:cNvSpPr txBox="1">
              <a:spLocks noChangeArrowheads="1"/>
            </p:cNvSpPr>
            <p:nvPr/>
          </p:nvSpPr>
          <p:spPr bwMode="auto">
            <a:xfrm>
              <a:off x="548" y="21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71" name="Text Box 100"/>
            <p:cNvSpPr txBox="1">
              <a:spLocks noChangeArrowheads="1"/>
            </p:cNvSpPr>
            <p:nvPr/>
          </p:nvSpPr>
          <p:spPr bwMode="auto">
            <a:xfrm>
              <a:off x="503" y="413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72" name="Text Box 101"/>
            <p:cNvSpPr txBox="1">
              <a:spLocks noChangeArrowheads="1"/>
            </p:cNvSpPr>
            <p:nvPr/>
          </p:nvSpPr>
          <p:spPr bwMode="auto">
            <a:xfrm>
              <a:off x="576" y="59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73" name="Text Box 102"/>
            <p:cNvSpPr txBox="1">
              <a:spLocks noChangeArrowheads="1"/>
            </p:cNvSpPr>
            <p:nvPr/>
          </p:nvSpPr>
          <p:spPr bwMode="auto">
            <a:xfrm>
              <a:off x="576" y="788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74" name="Text Box 103"/>
            <p:cNvSpPr txBox="1">
              <a:spLocks noChangeArrowheads="1"/>
            </p:cNvSpPr>
            <p:nvPr/>
          </p:nvSpPr>
          <p:spPr bwMode="auto">
            <a:xfrm>
              <a:off x="576" y="98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75" name="Text Box 104"/>
            <p:cNvSpPr txBox="1">
              <a:spLocks noChangeArrowheads="1"/>
            </p:cNvSpPr>
            <p:nvPr/>
          </p:nvSpPr>
          <p:spPr bwMode="auto">
            <a:xfrm>
              <a:off x="576" y="117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76" name="Text Box 105"/>
            <p:cNvSpPr txBox="1">
              <a:spLocks noChangeArrowheads="1"/>
            </p:cNvSpPr>
            <p:nvPr/>
          </p:nvSpPr>
          <p:spPr bwMode="auto">
            <a:xfrm>
              <a:off x="457" y="135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77" name="Text Box 106"/>
            <p:cNvSpPr txBox="1">
              <a:spLocks noChangeArrowheads="1"/>
            </p:cNvSpPr>
            <p:nvPr/>
          </p:nvSpPr>
          <p:spPr bwMode="auto">
            <a:xfrm>
              <a:off x="558" y="155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78" name="Text Box 107"/>
            <p:cNvSpPr txBox="1">
              <a:spLocks noChangeArrowheads="1"/>
            </p:cNvSpPr>
            <p:nvPr/>
          </p:nvSpPr>
          <p:spPr bwMode="auto">
            <a:xfrm>
              <a:off x="539" y="175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14379" name="Oval 108"/>
            <p:cNvSpPr>
              <a:spLocks noChangeArrowheads="1"/>
            </p:cNvSpPr>
            <p:nvPr/>
          </p:nvSpPr>
          <p:spPr bwMode="auto">
            <a:xfrm>
              <a:off x="366" y="186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80" name="Oval 109"/>
            <p:cNvSpPr>
              <a:spLocks noChangeArrowheads="1"/>
            </p:cNvSpPr>
            <p:nvPr/>
          </p:nvSpPr>
          <p:spPr bwMode="auto">
            <a:xfrm>
              <a:off x="384" y="164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81" name="Oval 110"/>
            <p:cNvSpPr>
              <a:spLocks noChangeArrowheads="1"/>
            </p:cNvSpPr>
            <p:nvPr/>
          </p:nvSpPr>
          <p:spPr bwMode="auto">
            <a:xfrm>
              <a:off x="384" y="145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82" name="Oval 111"/>
            <p:cNvSpPr>
              <a:spLocks noChangeArrowheads="1"/>
            </p:cNvSpPr>
            <p:nvPr/>
          </p:nvSpPr>
          <p:spPr bwMode="auto">
            <a:xfrm>
              <a:off x="384" y="125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83" name="Oval 112"/>
            <p:cNvSpPr>
              <a:spLocks noChangeArrowheads="1"/>
            </p:cNvSpPr>
            <p:nvPr/>
          </p:nvSpPr>
          <p:spPr bwMode="auto">
            <a:xfrm>
              <a:off x="384" y="106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4384" name="Oval 113"/>
            <p:cNvSpPr>
              <a:spLocks noChangeArrowheads="1"/>
            </p:cNvSpPr>
            <p:nvPr/>
          </p:nvSpPr>
          <p:spPr bwMode="auto">
            <a:xfrm>
              <a:off x="384" y="87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85" name="Oval 114"/>
            <p:cNvSpPr>
              <a:spLocks noChangeArrowheads="1"/>
            </p:cNvSpPr>
            <p:nvPr/>
          </p:nvSpPr>
          <p:spPr bwMode="auto">
            <a:xfrm>
              <a:off x="384" y="68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86" name="Oval 115"/>
            <p:cNvSpPr>
              <a:spLocks noChangeArrowheads="1"/>
            </p:cNvSpPr>
            <p:nvPr/>
          </p:nvSpPr>
          <p:spPr bwMode="auto">
            <a:xfrm>
              <a:off x="384" y="49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87" name="Oval 116"/>
            <p:cNvSpPr>
              <a:spLocks noChangeArrowheads="1"/>
            </p:cNvSpPr>
            <p:nvPr/>
          </p:nvSpPr>
          <p:spPr bwMode="auto">
            <a:xfrm>
              <a:off x="384" y="29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88" name="Oval 117"/>
            <p:cNvSpPr>
              <a:spLocks noChangeArrowheads="1"/>
            </p:cNvSpPr>
            <p:nvPr/>
          </p:nvSpPr>
          <p:spPr bwMode="auto">
            <a:xfrm>
              <a:off x="384" y="10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53" name="مربع نص 52"/>
          <p:cNvSpPr txBox="1"/>
          <p:nvPr/>
        </p:nvSpPr>
        <p:spPr>
          <a:xfrm>
            <a:off x="870857" y="3889829"/>
            <a:ext cx="74458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 err="1" smtClean="0">
                <a:solidFill>
                  <a:schemeClr val="accent3"/>
                </a:solidFill>
              </a:rPr>
              <a:t>اليانسون</a:t>
            </a:r>
            <a:r>
              <a:rPr lang="ar-JO" sz="3200" b="1" dirty="0" smtClean="0">
                <a:solidFill>
                  <a:schemeClr val="accent3"/>
                </a:solidFill>
              </a:rPr>
              <a:t> , الكزبرة , الشمر , والكمون  هن من العائلة</a:t>
            </a:r>
            <a:endParaRPr lang="he-IL" sz="32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5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6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6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0" autoUpdateAnimBg="0"/>
      <p:bldP spid="65551" grpId="0"/>
      <p:bldP spid="65552" grpId="0"/>
      <p:bldP spid="65619" grpId="0" animBg="1"/>
      <p:bldP spid="6561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3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3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3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3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3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39" name="Text Box 85"/>
          <p:cNvSpPr txBox="1">
            <a:spLocks noChangeArrowheads="1"/>
          </p:cNvSpPr>
          <p:nvPr/>
        </p:nvSpPr>
        <p:spPr bwMode="auto">
          <a:xfrm>
            <a:off x="500085" y="3940245"/>
            <a:ext cx="81899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سالت </a:t>
            </a:r>
            <a:r>
              <a:rPr lang="ar-JO" sz="3200" b="1" dirty="0" err="1" smtClean="0">
                <a:solidFill>
                  <a:schemeClr val="bg1"/>
                </a:solidFill>
                <a:cs typeface="Times New Roman" pitchFamily="18" charset="0"/>
              </a:rPr>
              <a:t>جنى</a:t>
            </a: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ar-JO" sz="3200" b="1" dirty="0" err="1" smtClean="0">
                <a:solidFill>
                  <a:schemeClr val="bg1"/>
                </a:solidFill>
                <a:cs typeface="Times New Roman" pitchFamily="18" charset="0"/>
              </a:rPr>
              <a:t>استاذها</a:t>
            </a: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: كيف يقولون </a:t>
            </a:r>
            <a:r>
              <a:rPr lang="ar-JO" sz="3200" b="1" dirty="0" err="1" smtClean="0">
                <a:solidFill>
                  <a:schemeClr val="bg1"/>
                </a:solidFill>
                <a:cs typeface="Times New Roman" pitchFamily="18" charset="0"/>
              </a:rPr>
              <a:t>ان</a:t>
            </a: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 الجزر هو من النباتات </a:t>
            </a:r>
            <a:r>
              <a:rPr lang="ar-JO" sz="3200" b="1" dirty="0" err="1" smtClean="0">
                <a:solidFill>
                  <a:schemeClr val="bg1"/>
                </a:solidFill>
                <a:cs typeface="Times New Roman" pitchFamily="18" charset="0"/>
              </a:rPr>
              <a:t>الخيمية</a:t>
            </a: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 وشكل الجزرة لا يشبه الخيمة , </a:t>
            </a:r>
            <a:r>
              <a:rPr lang="ar-JO" sz="3200" b="1" dirty="0" err="1" smtClean="0">
                <a:solidFill>
                  <a:schemeClr val="bg1"/>
                </a:solidFill>
                <a:cs typeface="Times New Roman" pitchFamily="18" charset="0"/>
              </a:rPr>
              <a:t>اذن</a:t>
            </a: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 لماذا يطلقون </a:t>
            </a:r>
            <a:endParaRPr lang="en-US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r"/>
            <a:r>
              <a:rPr lang="en-US" sz="3200" b="1" dirty="0" smtClean="0">
                <a:solidFill>
                  <a:schemeClr val="bg1"/>
                </a:solidFill>
                <a:cs typeface="Times New Roman" pitchFamily="18" charset="0"/>
              </a:rPr>
              <a:t>                            </a:t>
            </a: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عليها بالنباتات </a:t>
            </a:r>
            <a:r>
              <a:rPr lang="ar-JO" sz="3200" b="1" dirty="0" err="1" smtClean="0">
                <a:solidFill>
                  <a:schemeClr val="bg1"/>
                </a:solidFill>
                <a:cs typeface="Times New Roman" pitchFamily="18" charset="0"/>
              </a:rPr>
              <a:t>الخيمية</a:t>
            </a: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 . </a:t>
            </a:r>
          </a:p>
          <a:p>
            <a:pPr algn="r"/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ماذا ستجيب لو كنت مكان </a:t>
            </a:r>
            <a:r>
              <a:rPr lang="ar-JO" sz="3200" b="1" dirty="0" err="1" smtClean="0">
                <a:solidFill>
                  <a:schemeClr val="bg1"/>
                </a:solidFill>
                <a:cs typeface="Times New Roman" pitchFamily="18" charset="0"/>
              </a:rPr>
              <a:t>الاستاذ</a:t>
            </a: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؟</a:t>
            </a:r>
          </a:p>
          <a:p>
            <a:pPr algn="r"/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pic>
        <p:nvPicPr>
          <p:cNvPr id="1044" name="Picture 90" descr="phone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91" descr="pepo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Rectangle 94"/>
          <p:cNvSpPr>
            <a:spLocks noChangeArrowheads="1"/>
          </p:cNvSpPr>
          <p:nvPr/>
        </p:nvSpPr>
        <p:spPr bwMode="auto">
          <a:xfrm>
            <a:off x="30163" y="2700338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47" name="Rectangle 95"/>
          <p:cNvSpPr>
            <a:spLocks noChangeArrowheads="1"/>
          </p:cNvSpPr>
          <p:nvPr/>
        </p:nvSpPr>
        <p:spPr bwMode="auto">
          <a:xfrm>
            <a:off x="0" y="27082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48" name="Rectangle 96"/>
          <p:cNvSpPr>
            <a:spLocks noChangeArrowheads="1"/>
          </p:cNvSpPr>
          <p:nvPr/>
        </p:nvSpPr>
        <p:spPr bwMode="auto">
          <a:xfrm>
            <a:off x="1588" y="190500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49" name="Text Box 97"/>
          <p:cNvSpPr txBox="1">
            <a:spLocks noChangeArrowheads="1"/>
          </p:cNvSpPr>
          <p:nvPr/>
        </p:nvSpPr>
        <p:spPr bwMode="auto">
          <a:xfrm>
            <a:off x="77788" y="174625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50" name="Text Box 98"/>
          <p:cNvSpPr txBox="1">
            <a:spLocks noChangeArrowheads="1"/>
          </p:cNvSpPr>
          <p:nvPr/>
        </p:nvSpPr>
        <p:spPr bwMode="auto">
          <a:xfrm>
            <a:off x="77788" y="495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51" name="Text Box 99"/>
          <p:cNvSpPr txBox="1">
            <a:spLocks noChangeArrowheads="1"/>
          </p:cNvSpPr>
          <p:nvPr/>
        </p:nvSpPr>
        <p:spPr bwMode="auto">
          <a:xfrm>
            <a:off x="77788" y="800100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52" name="Text Box 100"/>
          <p:cNvSpPr txBox="1">
            <a:spLocks noChangeArrowheads="1"/>
          </p:cNvSpPr>
          <p:nvPr/>
        </p:nvSpPr>
        <p:spPr bwMode="auto">
          <a:xfrm>
            <a:off x="77788" y="1104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53" name="Text Box 101"/>
          <p:cNvSpPr txBox="1">
            <a:spLocks noChangeArrowheads="1"/>
          </p:cNvSpPr>
          <p:nvPr/>
        </p:nvSpPr>
        <p:spPr bwMode="auto">
          <a:xfrm>
            <a:off x="77788" y="142398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54" name="Text Box 102"/>
          <p:cNvSpPr txBox="1">
            <a:spLocks noChangeArrowheads="1"/>
          </p:cNvSpPr>
          <p:nvPr/>
        </p:nvSpPr>
        <p:spPr bwMode="auto">
          <a:xfrm>
            <a:off x="77788" y="172878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55" name="Text Box 103"/>
          <p:cNvSpPr txBox="1">
            <a:spLocks noChangeArrowheads="1"/>
          </p:cNvSpPr>
          <p:nvPr/>
        </p:nvSpPr>
        <p:spPr bwMode="auto">
          <a:xfrm>
            <a:off x="77788" y="2019300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56" name="Text Box 104"/>
          <p:cNvSpPr txBox="1">
            <a:spLocks noChangeArrowheads="1"/>
          </p:cNvSpPr>
          <p:nvPr/>
        </p:nvSpPr>
        <p:spPr bwMode="auto">
          <a:xfrm>
            <a:off x="77788" y="23241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57" name="Text Box 105"/>
          <p:cNvSpPr txBox="1">
            <a:spLocks noChangeArrowheads="1"/>
          </p:cNvSpPr>
          <p:nvPr/>
        </p:nvSpPr>
        <p:spPr bwMode="auto">
          <a:xfrm>
            <a:off x="63500" y="265906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58" name="Text Box 106"/>
          <p:cNvSpPr txBox="1">
            <a:spLocks noChangeArrowheads="1"/>
          </p:cNvSpPr>
          <p:nvPr/>
        </p:nvSpPr>
        <p:spPr bwMode="auto">
          <a:xfrm>
            <a:off x="88900" y="30178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59" name="Text Box 107"/>
          <p:cNvSpPr txBox="1">
            <a:spLocks noChangeArrowheads="1"/>
          </p:cNvSpPr>
          <p:nvPr/>
        </p:nvSpPr>
        <p:spPr bwMode="auto">
          <a:xfrm>
            <a:off x="727075" y="190500"/>
            <a:ext cx="1789113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60" name="Text Box 108"/>
          <p:cNvSpPr txBox="1">
            <a:spLocks noChangeArrowheads="1"/>
          </p:cNvSpPr>
          <p:nvPr/>
        </p:nvSpPr>
        <p:spPr bwMode="auto">
          <a:xfrm>
            <a:off x="871538" y="511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61" name="Text Box 109"/>
          <p:cNvSpPr txBox="1">
            <a:spLocks noChangeArrowheads="1"/>
          </p:cNvSpPr>
          <p:nvPr/>
        </p:nvSpPr>
        <p:spPr bwMode="auto">
          <a:xfrm>
            <a:off x="800100" y="8302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62" name="Text Box 110"/>
          <p:cNvSpPr txBox="1">
            <a:spLocks noChangeArrowheads="1"/>
          </p:cNvSpPr>
          <p:nvPr/>
        </p:nvSpPr>
        <p:spPr bwMode="auto">
          <a:xfrm>
            <a:off x="755650" y="1120775"/>
            <a:ext cx="176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63" name="Text Box 111"/>
          <p:cNvSpPr txBox="1">
            <a:spLocks noChangeArrowheads="1"/>
          </p:cNvSpPr>
          <p:nvPr/>
        </p:nvSpPr>
        <p:spPr bwMode="auto">
          <a:xfrm>
            <a:off x="915988" y="14255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64" name="Text Box 112"/>
          <p:cNvSpPr txBox="1">
            <a:spLocks noChangeArrowheads="1"/>
          </p:cNvSpPr>
          <p:nvPr/>
        </p:nvSpPr>
        <p:spPr bwMode="auto">
          <a:xfrm>
            <a:off x="915988" y="17303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65" name="Text Box 113"/>
          <p:cNvSpPr txBox="1">
            <a:spLocks noChangeArrowheads="1"/>
          </p:cNvSpPr>
          <p:nvPr/>
        </p:nvSpPr>
        <p:spPr bwMode="auto">
          <a:xfrm>
            <a:off x="915988" y="2035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66" name="Text Box 114"/>
          <p:cNvSpPr txBox="1">
            <a:spLocks noChangeArrowheads="1"/>
          </p:cNvSpPr>
          <p:nvPr/>
        </p:nvSpPr>
        <p:spPr bwMode="auto">
          <a:xfrm>
            <a:off x="727075" y="23256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67" name="Text Box 115"/>
          <p:cNvSpPr txBox="1">
            <a:spLocks noChangeArrowheads="1"/>
          </p:cNvSpPr>
          <p:nvPr/>
        </p:nvSpPr>
        <p:spPr bwMode="auto">
          <a:xfrm>
            <a:off x="741363" y="2644775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68" name="Text Box 116"/>
          <p:cNvSpPr txBox="1">
            <a:spLocks noChangeArrowheads="1"/>
          </p:cNvSpPr>
          <p:nvPr/>
        </p:nvSpPr>
        <p:spPr bwMode="auto">
          <a:xfrm>
            <a:off x="857250" y="29638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1069" name="Oval 117"/>
          <p:cNvSpPr>
            <a:spLocks noChangeArrowheads="1"/>
          </p:cNvSpPr>
          <p:nvPr/>
        </p:nvSpPr>
        <p:spPr bwMode="auto">
          <a:xfrm>
            <a:off x="582613" y="31305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70" name="Oval 118"/>
          <p:cNvSpPr>
            <a:spLocks noChangeArrowheads="1"/>
          </p:cNvSpPr>
          <p:nvPr/>
        </p:nvSpPr>
        <p:spPr bwMode="auto">
          <a:xfrm>
            <a:off x="611188" y="2781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71" name="Oval 119"/>
          <p:cNvSpPr>
            <a:spLocks noChangeArrowheads="1"/>
          </p:cNvSpPr>
          <p:nvPr/>
        </p:nvSpPr>
        <p:spPr bwMode="auto">
          <a:xfrm>
            <a:off x="611188" y="2476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72" name="Oval 120"/>
          <p:cNvSpPr>
            <a:spLocks noChangeArrowheads="1"/>
          </p:cNvSpPr>
          <p:nvPr/>
        </p:nvSpPr>
        <p:spPr bwMode="auto">
          <a:xfrm>
            <a:off x="611188" y="2171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73" name="Oval 121"/>
          <p:cNvSpPr>
            <a:spLocks noChangeArrowheads="1"/>
          </p:cNvSpPr>
          <p:nvPr/>
        </p:nvSpPr>
        <p:spPr bwMode="auto">
          <a:xfrm>
            <a:off x="611188" y="1866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1074" name="Oval 122"/>
          <p:cNvSpPr>
            <a:spLocks noChangeArrowheads="1"/>
          </p:cNvSpPr>
          <p:nvPr/>
        </p:nvSpPr>
        <p:spPr bwMode="auto">
          <a:xfrm>
            <a:off x="611188" y="15621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75" name="Oval 123"/>
          <p:cNvSpPr>
            <a:spLocks noChangeArrowheads="1"/>
          </p:cNvSpPr>
          <p:nvPr/>
        </p:nvSpPr>
        <p:spPr bwMode="auto">
          <a:xfrm>
            <a:off x="611188" y="1257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76" name="Oval 124"/>
          <p:cNvSpPr>
            <a:spLocks noChangeArrowheads="1"/>
          </p:cNvSpPr>
          <p:nvPr/>
        </p:nvSpPr>
        <p:spPr bwMode="auto">
          <a:xfrm>
            <a:off x="611188" y="952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77" name="Oval 125"/>
          <p:cNvSpPr>
            <a:spLocks noChangeArrowheads="1"/>
          </p:cNvSpPr>
          <p:nvPr/>
        </p:nvSpPr>
        <p:spPr bwMode="auto">
          <a:xfrm>
            <a:off x="611188" y="647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78" name="Oval 126"/>
          <p:cNvSpPr>
            <a:spLocks noChangeArrowheads="1"/>
          </p:cNvSpPr>
          <p:nvPr/>
        </p:nvSpPr>
        <p:spPr bwMode="auto">
          <a:xfrm>
            <a:off x="611188" y="342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graphicFrame>
        <p:nvGraphicFramePr>
          <p:cNvPr id="1026" name="Object 127"/>
          <p:cNvGraphicFramePr>
            <a:graphicFrameLocks noChangeAspect="1"/>
          </p:cNvGraphicFramePr>
          <p:nvPr/>
        </p:nvGraphicFramePr>
        <p:xfrm>
          <a:off x="4470400" y="3346450"/>
          <a:ext cx="203200" cy="165100"/>
        </p:xfrm>
        <a:graphic>
          <a:graphicData uri="http://schemas.openxmlformats.org/presentationml/2006/ole">
            <p:oleObj spid="_x0000_s1026" name="Equation" r:id="rId8" imgW="203040" imgH="164880" progId="Equation.3">
              <p:embed/>
            </p:oleObj>
          </a:graphicData>
        </a:graphic>
      </p:graphicFrame>
      <p:sp>
        <p:nvSpPr>
          <p:cNvPr id="1079" name="Rectangle 1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1027" name="Object 128"/>
          <p:cNvGraphicFramePr>
            <a:graphicFrameLocks noChangeAspect="1"/>
          </p:cNvGraphicFramePr>
          <p:nvPr/>
        </p:nvGraphicFramePr>
        <p:xfrm>
          <a:off x="0" y="0"/>
          <a:ext cx="447675" cy="428625"/>
        </p:xfrm>
        <a:graphic>
          <a:graphicData uri="http://schemas.openxmlformats.org/presentationml/2006/ole">
            <p:oleObj spid="_x0000_s1027" name="Equation" r:id="rId9" imgW="444307" imgH="431613" progId="Equation.3">
              <p:embed/>
            </p:oleObj>
          </a:graphicData>
        </a:graphic>
      </p:graphicFrame>
      <p:sp>
        <p:nvSpPr>
          <p:cNvPr id="1080" name="Rectangle 130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81" name="Rectangle 13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82" name="Rectangle 133"/>
          <p:cNvSpPr>
            <a:spLocks noChangeArrowheads="1"/>
          </p:cNvSpPr>
          <p:nvPr/>
        </p:nvSpPr>
        <p:spPr bwMode="auto">
          <a:xfrm>
            <a:off x="0" y="3643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83" name="Rectangle 1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84" name="Rectangle 13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85" name="Rectangle 1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86" name="Rectangle 139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87" name="Rectangle 1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88" name="Rectangle 142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 advClick="0">
    <p:sndAc>
      <p:stSnd>
        <p:snd r:embed="rId3" name="2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43072" name="Rectangle 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73" name="Rectangle 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74" name="Rectangle 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75" name="Rectangle 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76" name="Rectangle 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77" name="Rectangle 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78" name="Rectangle 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43065" name="Rectangle 1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66" name="Rectangle 1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67" name="Rectangle 1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68" name="Rectangle 1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69" name="Rectangle 1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70" name="Rectangle 1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71" name="Rectangle 1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43057" name="Rectangle 19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58" name="Rectangle 20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59" name="Rectangle 21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60" name="Rectangle 22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61" name="Rectangle 23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62" name="Rectangle 24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63" name="Rectangle 25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64" name="Rectangle 26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43050" name="Rectangle 28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51" name="Rectangle 29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52" name="Rectangle 30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53" name="Rectangle 31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54" name="Rectangle 32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55" name="Rectangle 33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56" name="Rectangle 34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43042" name="Rectangle 36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43" name="Rectangle 37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44" name="Rectangle 38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45" name="Rectangle 39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46" name="Rectangle 40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47" name="Rectangle 41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48" name="Rectangle 42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49" name="Rectangle 43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43035" name="Rectangle 45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36" name="Rectangle 46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37" name="Rectangle 47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38" name="Rectangle 48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39" name="Rectangle 49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40" name="Rectangle 50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41" name="Rectangle 51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43028" name="Rectangle 5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29" name="Rectangle 5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30" name="Rectangle 5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31" name="Rectangle 5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32" name="Rectangle 5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33" name="Rectangle 5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34" name="Rectangle 5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43021" name="Rectangle 6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22" name="Rectangle 6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23" name="Rectangle 6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24" name="Rectangle 6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25" name="Rectangle 6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26" name="Rectangle 6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27" name="Rectangle 6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sp>
        <p:nvSpPr>
          <p:cNvPr id="43018" name="Rectangle 68"/>
          <p:cNvSpPr>
            <a:spLocks noChangeArrowheads="1"/>
          </p:cNvSpPr>
          <p:nvPr/>
        </p:nvSpPr>
        <p:spPr bwMode="auto">
          <a:xfrm>
            <a:off x="0" y="0"/>
            <a:ext cx="3019425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3019" name="Rectangle 69"/>
          <p:cNvSpPr>
            <a:spLocks noChangeArrowheads="1"/>
          </p:cNvSpPr>
          <p:nvPr/>
        </p:nvSpPr>
        <p:spPr bwMode="auto">
          <a:xfrm>
            <a:off x="0" y="3267075"/>
            <a:ext cx="9144000" cy="1584325"/>
          </a:xfrm>
          <a:prstGeom prst="rect">
            <a:avLst/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3020" name="Text Box 71"/>
          <p:cNvSpPr txBox="1">
            <a:spLocks noChangeArrowheads="1"/>
          </p:cNvSpPr>
          <p:nvPr/>
        </p:nvSpPr>
        <p:spPr bwMode="auto">
          <a:xfrm>
            <a:off x="1708150" y="1420813"/>
            <a:ext cx="5741988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8800">
                <a:solidFill>
                  <a:schemeClr val="bg1"/>
                </a:solidFill>
                <a:cs typeface="Traditional Arabic" pitchFamily="18" charset="-78"/>
              </a:rPr>
              <a:t>ربحت</a:t>
            </a:r>
            <a:r>
              <a:rPr lang="he-IL" sz="880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he-IL" sz="8800">
                <a:solidFill>
                  <a:schemeClr val="bg1"/>
                </a:solidFill>
                <a:cs typeface="Times New Roman" pitchFamily="18" charset="0"/>
              </a:rPr>
              <a:t>1000000$</a:t>
            </a:r>
            <a:endParaRPr lang="en-US" sz="880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Lets Play Them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44099" name="Rectangle 4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100" name="Rectangle 5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101" name="Rectangle 6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102" name="Rectangle 7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103" name="Rectangle 8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104" name="Rectangle 9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105" name="Rectangle 10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44092" name="Rectangle 12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93" name="Rectangle 13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94" name="Rectangle 14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95" name="Rectangle 15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96" name="Rectangle 16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97" name="Rectangle 17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98" name="Rectangle 18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44084" name="Rectangle 20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85" name="Rectangle 21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86" name="Rectangle 22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87" name="Rectangle 23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88" name="Rectangle 24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89" name="Rectangle 25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90" name="Rectangle 26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91" name="Rectangle 27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44077" name="Rectangle 29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78" name="Rectangle 30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79" name="Rectangle 31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80" name="Rectangle 32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81" name="Rectangle 33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82" name="Rectangle 34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83" name="Rectangle 35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44069" name="Rectangle 37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70" name="Rectangle 38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71" name="Rectangle 39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72" name="Rectangle 40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73" name="Rectangle 41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74" name="Rectangle 42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75" name="Rectangle 43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76" name="Rectangle 44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44062" name="Rectangle 46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63" name="Rectangle 47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64" name="Rectangle 48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65" name="Rectangle 49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66" name="Rectangle 50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67" name="Rectangle 51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68" name="Rectangle 52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44055" name="Rectangle 54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56" name="Rectangle 55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57" name="Rectangle 56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58" name="Rectangle 57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59" name="Rectangle 58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60" name="Rectangle 59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61" name="Rectangle 60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44048" name="Rectangle 62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49" name="Rectangle 63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50" name="Rectangle 64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51" name="Rectangle 65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52" name="Rectangle 66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53" name="Rectangle 67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54" name="Rectangle 68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pic>
        <p:nvPicPr>
          <p:cNvPr id="221253" name="Picture 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2583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4" name="Rectangle 71"/>
          <p:cNvSpPr>
            <a:spLocks noChangeArrowheads="1"/>
          </p:cNvSpPr>
          <p:nvPr/>
        </p:nvSpPr>
        <p:spPr bwMode="auto">
          <a:xfrm>
            <a:off x="0" y="0"/>
            <a:ext cx="3019425" cy="2762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45" name="AutoShape 7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913063" y="5889625"/>
            <a:ext cx="3548062" cy="96837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46" name="Text Box 7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098800" y="6043613"/>
            <a:ext cx="3473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4000" b="1" i="1">
                <a:solidFill>
                  <a:schemeClr val="accent1"/>
                </a:solidFill>
                <a:cs typeface="Times New Roman" pitchFamily="18" charset="0"/>
              </a:rPr>
              <a:t>חזרה למשחק</a:t>
            </a:r>
            <a:endParaRPr lang="en-US" sz="4000" b="1" i="1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4047" name="WordArt 74"/>
          <p:cNvSpPr>
            <a:spLocks noChangeArrowheads="1" noChangeShapeType="1" noTextEdit="1"/>
          </p:cNvSpPr>
          <p:nvPr/>
        </p:nvSpPr>
        <p:spPr bwMode="auto">
          <a:xfrm>
            <a:off x="2457450" y="2857500"/>
            <a:ext cx="4257675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Papyrus"/>
              </a:rPr>
              <a:t>congratulations </a:t>
            </a:r>
            <a:endParaRPr lang="he-IL" sz="4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Papyrus"/>
            </a:endParaRPr>
          </a:p>
        </p:txBody>
      </p:sp>
    </p:spTree>
  </p:cSld>
  <p:clrMapOvr>
    <a:masterClrMapping/>
  </p:clrMapOvr>
  <p:transition advClick="0">
    <p:sndAc>
      <p:stSnd>
        <p:snd r:embed="rId3" name="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1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2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2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18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mtClean="0">
                <a:cs typeface="Times New Roman" pitchFamily="18" charset="0"/>
              </a:rPr>
              <a:t>جمهور 1</a:t>
            </a:r>
            <a:endParaRPr lang="en-US" smtClean="0">
              <a:cs typeface="Times New Roman" pitchFamily="18" charset="0"/>
            </a:endParaRPr>
          </a:p>
        </p:txBody>
      </p:sp>
      <p:graphicFrame>
        <p:nvGraphicFramePr>
          <p:cNvPr id="140293" name="Object 5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757238"/>
          <a:ext cx="9144000" cy="6100762"/>
        </p:xfrm>
        <a:graphic>
          <a:graphicData uri="http://schemas.openxmlformats.org/presentationml/2006/ole">
            <p:oleObj spid="_x0000_s2050" name="תרשים" r:id="rId3" imgW="6096000" imgH="4067251" progId="MSGraph.Chart.8">
              <p:embed followColorScheme="full"/>
            </p:oleObj>
          </a:graphicData>
        </a:graphic>
      </p:graphicFrame>
      <p:sp>
        <p:nvSpPr>
          <p:cNvPr id="2052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0293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0293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0293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0293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40293" grpId="0" bld="category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74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mtClean="0">
                <a:cs typeface="Times New Roman" pitchFamily="18" charset="0"/>
              </a:rPr>
              <a:t>جمهور 11</a:t>
            </a:r>
            <a:endParaRPr lang="en-US" smtClean="0">
              <a:cs typeface="Times New Roman" pitchFamily="18" charset="0"/>
            </a:endParaRPr>
          </a:p>
        </p:txBody>
      </p:sp>
      <p:graphicFrame>
        <p:nvGraphicFramePr>
          <p:cNvPr id="149507" name="Object 3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757238"/>
          <a:ext cx="9144000" cy="6100762"/>
        </p:xfrm>
        <a:graphic>
          <a:graphicData uri="http://schemas.openxmlformats.org/presentationml/2006/ole">
            <p:oleObj spid="_x0000_s3074" name="תרשים" r:id="rId4" imgW="6096000" imgH="4067251" progId="MSGraph.Chart.8">
              <p:embed followColorScheme="full"/>
            </p:oleObj>
          </a:graphicData>
        </a:graphic>
      </p:graphicFrame>
      <p:sp>
        <p:nvSpPr>
          <p:cNvPr id="3077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9507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9507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9507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9507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49507" grpId="0" bld="category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جمهور 2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4100" name="AutoShape 1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graphicFrame>
        <p:nvGraphicFramePr>
          <p:cNvPr id="117776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0" y="960438"/>
          <a:ext cx="8839200" cy="5897562"/>
        </p:xfrm>
        <a:graphic>
          <a:graphicData uri="http://schemas.openxmlformats.org/presentationml/2006/ole">
            <p:oleObj spid="_x0000_s4098" name="תרשים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7776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7776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7776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7776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7776" grpId="0" bld="category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جمهور 22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5124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graphicFrame>
        <p:nvGraphicFramePr>
          <p:cNvPr id="14746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960438"/>
          <a:ext cx="8839200" cy="5897562"/>
        </p:xfrm>
        <a:graphic>
          <a:graphicData uri="http://schemas.openxmlformats.org/presentationml/2006/ole">
            <p:oleObj spid="_x0000_s5122" name="תרשים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7460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7460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7460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7460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47460" grpId="0" bld="category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جمهور 44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6148" name="AutoShape 1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graphicFrame>
        <p:nvGraphicFramePr>
          <p:cNvPr id="131091" name="Object 19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973138"/>
          <a:ext cx="9144000" cy="6100762"/>
        </p:xfrm>
        <a:graphic>
          <a:graphicData uri="http://schemas.openxmlformats.org/presentationml/2006/ole">
            <p:oleObj spid="_x0000_s6146" name="תרשים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1091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1091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1091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1091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1091" grpId="0" bld="category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جمهور 4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7172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graphicFrame>
        <p:nvGraphicFramePr>
          <p:cNvPr id="155652" name="Object 4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973138"/>
          <a:ext cx="9144000" cy="6100762"/>
        </p:xfrm>
        <a:graphic>
          <a:graphicData uri="http://schemas.openxmlformats.org/presentationml/2006/ole">
            <p:oleObj spid="_x0000_s7170" name="תרשים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5652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5652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5652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5652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5652" grpId="0" bld="category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جمهور 444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8196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graphicFrame>
        <p:nvGraphicFramePr>
          <p:cNvPr id="199684" name="Object 4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973138"/>
          <a:ext cx="9144000" cy="6100762"/>
        </p:xfrm>
        <a:graphic>
          <a:graphicData uri="http://schemas.openxmlformats.org/presentationml/2006/ole">
            <p:oleObj spid="_x0000_s8194" name="תרשים" r:id="rId4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9684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9684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9684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9684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9684" grpId="0" bld="category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rgbClr val="79F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JO" sz="3600" b="1" dirty="0" smtClean="0">
                <a:solidFill>
                  <a:schemeClr val="bg1"/>
                </a:solidFill>
                <a:cs typeface="Traditional Arabic" pitchFamily="18" charset="-78"/>
              </a:rPr>
              <a:t>العائلة </a:t>
            </a:r>
            <a:r>
              <a:rPr lang="ar-JO" sz="3600" b="1" dirty="0" err="1" smtClean="0">
                <a:solidFill>
                  <a:schemeClr val="bg1"/>
                </a:solidFill>
                <a:cs typeface="Traditional Arabic" pitchFamily="18" charset="-78"/>
              </a:rPr>
              <a:t>الخيمية</a:t>
            </a:r>
            <a:endParaRPr lang="ar-SA" sz="3600" b="1" dirty="0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15373" name="Picture 64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65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5" name="Group 68"/>
          <p:cNvGrpSpPr>
            <a:grpSpLocks/>
          </p:cNvGrpSpPr>
          <p:nvPr/>
        </p:nvGrpSpPr>
        <p:grpSpPr bwMode="auto">
          <a:xfrm>
            <a:off x="0" y="0"/>
            <a:ext cx="2514600" cy="3592513"/>
            <a:chOff x="0" y="0"/>
            <a:chExt cx="1584" cy="2263"/>
          </a:xfrm>
        </p:grpSpPr>
        <p:sp>
          <p:nvSpPr>
            <p:cNvPr id="15380" name="Rectangle 69"/>
            <p:cNvSpPr>
              <a:spLocks noChangeArrowheads="1"/>
            </p:cNvSpPr>
            <p:nvPr/>
          </p:nvSpPr>
          <p:spPr bwMode="auto">
            <a:xfrm>
              <a:off x="0" y="10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381" name="Text Box 70"/>
            <p:cNvSpPr txBox="1">
              <a:spLocks noChangeArrowheads="1"/>
            </p:cNvSpPr>
            <p:nvPr/>
          </p:nvSpPr>
          <p:spPr bwMode="auto">
            <a:xfrm>
              <a:off x="48" y="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82" name="Text Box 71"/>
            <p:cNvSpPr txBox="1">
              <a:spLocks noChangeArrowheads="1"/>
            </p:cNvSpPr>
            <p:nvPr/>
          </p:nvSpPr>
          <p:spPr bwMode="auto">
            <a:xfrm>
              <a:off x="48" y="20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83" name="Text Box 72"/>
            <p:cNvSpPr txBox="1">
              <a:spLocks noChangeArrowheads="1"/>
            </p:cNvSpPr>
            <p:nvPr/>
          </p:nvSpPr>
          <p:spPr bwMode="auto">
            <a:xfrm>
              <a:off x="48" y="39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84" name="Text Box 73"/>
            <p:cNvSpPr txBox="1">
              <a:spLocks noChangeArrowheads="1"/>
            </p:cNvSpPr>
            <p:nvPr/>
          </p:nvSpPr>
          <p:spPr bwMode="auto">
            <a:xfrm>
              <a:off x="48" y="58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85" name="Text Box 74"/>
            <p:cNvSpPr txBox="1">
              <a:spLocks noChangeArrowheads="1"/>
            </p:cNvSpPr>
            <p:nvPr/>
          </p:nvSpPr>
          <p:spPr bwMode="auto">
            <a:xfrm>
              <a:off x="48" y="77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86" name="Text Box 75"/>
            <p:cNvSpPr txBox="1">
              <a:spLocks noChangeArrowheads="1"/>
            </p:cNvSpPr>
            <p:nvPr/>
          </p:nvSpPr>
          <p:spPr bwMode="auto">
            <a:xfrm>
              <a:off x="48" y="97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87" name="Rectangle 76"/>
            <p:cNvSpPr>
              <a:spLocks noChangeArrowheads="1"/>
            </p:cNvSpPr>
            <p:nvPr/>
          </p:nvSpPr>
          <p:spPr bwMode="auto">
            <a:xfrm>
              <a:off x="0" y="1798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388" name="Text Box 77"/>
            <p:cNvSpPr txBox="1">
              <a:spLocks noChangeArrowheads="1"/>
            </p:cNvSpPr>
            <p:nvPr/>
          </p:nvSpPr>
          <p:spPr bwMode="auto">
            <a:xfrm>
              <a:off x="48" y="116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89" name="Text Box 78"/>
            <p:cNvSpPr txBox="1">
              <a:spLocks noChangeArrowheads="1"/>
            </p:cNvSpPr>
            <p:nvPr/>
          </p:nvSpPr>
          <p:spPr bwMode="auto">
            <a:xfrm>
              <a:off x="48" y="135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90" name="Text Box 79"/>
            <p:cNvSpPr txBox="1">
              <a:spLocks noChangeArrowheads="1"/>
            </p:cNvSpPr>
            <p:nvPr/>
          </p:nvSpPr>
          <p:spPr bwMode="auto">
            <a:xfrm>
              <a:off x="48" y="154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91" name="Text Box 80"/>
            <p:cNvSpPr txBox="1">
              <a:spLocks noChangeArrowheads="1"/>
            </p:cNvSpPr>
            <p:nvPr/>
          </p:nvSpPr>
          <p:spPr bwMode="auto">
            <a:xfrm>
              <a:off x="0" y="174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5392" name="Text Box 81"/>
            <p:cNvSpPr txBox="1">
              <a:spLocks noChangeArrowheads="1"/>
            </p:cNvSpPr>
            <p:nvPr/>
          </p:nvSpPr>
          <p:spPr bwMode="auto">
            <a:xfrm>
              <a:off x="576" y="1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93" name="Text Box 82"/>
            <p:cNvSpPr txBox="1">
              <a:spLocks noChangeArrowheads="1"/>
            </p:cNvSpPr>
            <p:nvPr/>
          </p:nvSpPr>
          <p:spPr bwMode="auto">
            <a:xfrm>
              <a:off x="548" y="21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94" name="Text Box 83"/>
            <p:cNvSpPr txBox="1">
              <a:spLocks noChangeArrowheads="1"/>
            </p:cNvSpPr>
            <p:nvPr/>
          </p:nvSpPr>
          <p:spPr bwMode="auto">
            <a:xfrm>
              <a:off x="503" y="413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95" name="Text Box 84"/>
            <p:cNvSpPr txBox="1">
              <a:spLocks noChangeArrowheads="1"/>
            </p:cNvSpPr>
            <p:nvPr/>
          </p:nvSpPr>
          <p:spPr bwMode="auto">
            <a:xfrm>
              <a:off x="576" y="59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96" name="Text Box 85"/>
            <p:cNvSpPr txBox="1">
              <a:spLocks noChangeArrowheads="1"/>
            </p:cNvSpPr>
            <p:nvPr/>
          </p:nvSpPr>
          <p:spPr bwMode="auto">
            <a:xfrm>
              <a:off x="576" y="788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97" name="Text Box 86"/>
            <p:cNvSpPr txBox="1">
              <a:spLocks noChangeArrowheads="1"/>
            </p:cNvSpPr>
            <p:nvPr/>
          </p:nvSpPr>
          <p:spPr bwMode="auto">
            <a:xfrm>
              <a:off x="576" y="98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98" name="Text Box 87"/>
            <p:cNvSpPr txBox="1">
              <a:spLocks noChangeArrowheads="1"/>
            </p:cNvSpPr>
            <p:nvPr/>
          </p:nvSpPr>
          <p:spPr bwMode="auto">
            <a:xfrm>
              <a:off x="576" y="117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99" name="Text Box 88"/>
            <p:cNvSpPr txBox="1">
              <a:spLocks noChangeArrowheads="1"/>
            </p:cNvSpPr>
            <p:nvPr/>
          </p:nvSpPr>
          <p:spPr bwMode="auto">
            <a:xfrm>
              <a:off x="457" y="135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400" name="Text Box 89"/>
            <p:cNvSpPr txBox="1">
              <a:spLocks noChangeArrowheads="1"/>
            </p:cNvSpPr>
            <p:nvPr/>
          </p:nvSpPr>
          <p:spPr bwMode="auto">
            <a:xfrm>
              <a:off x="558" y="155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401" name="Text Box 90"/>
            <p:cNvSpPr txBox="1">
              <a:spLocks noChangeArrowheads="1"/>
            </p:cNvSpPr>
            <p:nvPr/>
          </p:nvSpPr>
          <p:spPr bwMode="auto">
            <a:xfrm>
              <a:off x="539" y="175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15402" name="Oval 91"/>
            <p:cNvSpPr>
              <a:spLocks noChangeArrowheads="1"/>
            </p:cNvSpPr>
            <p:nvPr/>
          </p:nvSpPr>
          <p:spPr bwMode="auto">
            <a:xfrm>
              <a:off x="366" y="186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403" name="Oval 92"/>
            <p:cNvSpPr>
              <a:spLocks noChangeArrowheads="1"/>
            </p:cNvSpPr>
            <p:nvPr/>
          </p:nvSpPr>
          <p:spPr bwMode="auto">
            <a:xfrm>
              <a:off x="384" y="164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404" name="Oval 93"/>
            <p:cNvSpPr>
              <a:spLocks noChangeArrowheads="1"/>
            </p:cNvSpPr>
            <p:nvPr/>
          </p:nvSpPr>
          <p:spPr bwMode="auto">
            <a:xfrm>
              <a:off x="384" y="145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405" name="Oval 94"/>
            <p:cNvSpPr>
              <a:spLocks noChangeArrowheads="1"/>
            </p:cNvSpPr>
            <p:nvPr/>
          </p:nvSpPr>
          <p:spPr bwMode="auto">
            <a:xfrm>
              <a:off x="384" y="125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406" name="Oval 95"/>
            <p:cNvSpPr>
              <a:spLocks noChangeArrowheads="1"/>
            </p:cNvSpPr>
            <p:nvPr/>
          </p:nvSpPr>
          <p:spPr bwMode="auto">
            <a:xfrm>
              <a:off x="384" y="106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5407" name="Oval 96"/>
            <p:cNvSpPr>
              <a:spLocks noChangeArrowheads="1"/>
            </p:cNvSpPr>
            <p:nvPr/>
          </p:nvSpPr>
          <p:spPr bwMode="auto">
            <a:xfrm>
              <a:off x="384" y="87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408" name="Oval 97"/>
            <p:cNvSpPr>
              <a:spLocks noChangeArrowheads="1"/>
            </p:cNvSpPr>
            <p:nvPr/>
          </p:nvSpPr>
          <p:spPr bwMode="auto">
            <a:xfrm>
              <a:off x="384" y="68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409" name="Oval 98"/>
            <p:cNvSpPr>
              <a:spLocks noChangeArrowheads="1"/>
            </p:cNvSpPr>
            <p:nvPr/>
          </p:nvSpPr>
          <p:spPr bwMode="auto">
            <a:xfrm>
              <a:off x="384" y="49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410" name="Oval 99"/>
            <p:cNvSpPr>
              <a:spLocks noChangeArrowheads="1"/>
            </p:cNvSpPr>
            <p:nvPr/>
          </p:nvSpPr>
          <p:spPr bwMode="auto">
            <a:xfrm>
              <a:off x="384" y="29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411" name="Oval 100"/>
            <p:cNvSpPr>
              <a:spLocks noChangeArrowheads="1"/>
            </p:cNvSpPr>
            <p:nvPr/>
          </p:nvSpPr>
          <p:spPr bwMode="auto">
            <a:xfrm>
              <a:off x="384" y="10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5376" name="WordArt 83"/>
          <p:cNvSpPr>
            <a:spLocks noChangeArrowheads="1" noChangeShapeType="1" noTextEdit="1"/>
          </p:cNvSpPr>
          <p:nvPr/>
        </p:nvSpPr>
        <p:spPr bwMode="auto">
          <a:xfrm>
            <a:off x="4403725" y="3871913"/>
            <a:ext cx="41306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endParaRPr lang="he-IL" sz="40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377" name="Text Box 1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140325" y="4895850"/>
            <a:ext cx="34210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العائلة الصليبية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15378" name="Text Box 1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25463" y="4854575"/>
            <a:ext cx="3414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العائلة </a:t>
            </a: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الخبيزية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15379" name="Text Box 1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416550" y="5780088"/>
            <a:ext cx="2952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العائلة </a:t>
            </a: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الباذنجية</a:t>
            </a:r>
            <a:endParaRPr lang="en-US" sz="3200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1083212" y="3868615"/>
            <a:ext cx="67384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 err="1" smtClean="0">
                <a:solidFill>
                  <a:schemeClr val="accent3"/>
                </a:solidFill>
              </a:rPr>
              <a:t>اليانسون</a:t>
            </a:r>
            <a:r>
              <a:rPr lang="ar-JO" sz="3200" b="1" dirty="0" smtClean="0">
                <a:solidFill>
                  <a:schemeClr val="accent3"/>
                </a:solidFill>
              </a:rPr>
              <a:t> , الكزبرة , الشمر , والكمون من العائلة </a:t>
            </a:r>
            <a:endParaRPr lang="he-IL" sz="32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925" y="985838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هاتف1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45059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pic>
        <p:nvPicPr>
          <p:cNvPr id="198660" name="Picture 4" descr="phon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3729038" y="2541588"/>
            <a:ext cx="1698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1</a:t>
            </a:r>
            <a:endParaRPr lang="en-US" sz="800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622675" y="2092325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3446463" y="1512888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6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6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s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4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4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/>
      <p:bldP spid="1986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570288" y="2498725"/>
            <a:ext cx="2033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ar-SA" sz="1600"/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18100" y="1174750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 2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46084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3560763" y="2457450"/>
            <a:ext cx="2033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/>
              <a:t>2</a:t>
            </a:r>
            <a:r>
              <a:rPr lang="en-US" sz="3600"/>
              <a:t> </a:t>
            </a:r>
            <a:r>
              <a:rPr lang="en-US" sz="4400"/>
              <a:t>2</a:t>
            </a:r>
            <a:r>
              <a:rPr lang="en-US" sz="3600"/>
              <a:t> 2 </a:t>
            </a:r>
            <a:r>
              <a:rPr lang="en-US" sz="2800"/>
              <a:t>2 </a:t>
            </a:r>
            <a:r>
              <a:rPr lang="en-US" sz="2000"/>
              <a:t>2 </a:t>
            </a:r>
            <a:r>
              <a:rPr lang="en-US" sz="1600"/>
              <a:t>2</a:t>
            </a:r>
          </a:p>
        </p:txBody>
      </p:sp>
      <p:pic>
        <p:nvPicPr>
          <p:cNvPr id="121864" name="Picture 8" descr="pho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3698875" y="2743200"/>
            <a:ext cx="16240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2   2       2    </a:t>
            </a:r>
          </a:p>
          <a:p>
            <a:pPr>
              <a:spcBef>
                <a:spcPct val="50000"/>
              </a:spcBef>
            </a:pPr>
            <a:r>
              <a:rPr lang="en-US"/>
              <a:t>    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6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6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s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ho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686175" y="2801938"/>
            <a:ext cx="1785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3 </a:t>
            </a:r>
            <a:r>
              <a:rPr lang="en-US" sz="3600"/>
              <a:t>3</a:t>
            </a:r>
            <a:r>
              <a:rPr lang="en-US" sz="4400"/>
              <a:t> </a:t>
            </a:r>
            <a:r>
              <a:rPr lang="en-US" sz="2800"/>
              <a:t>3</a:t>
            </a:r>
            <a:r>
              <a:rPr lang="en-US" sz="4400"/>
              <a:t> </a:t>
            </a:r>
            <a:r>
              <a:rPr lang="en-US" sz="2000"/>
              <a:t>3  </a:t>
            </a:r>
            <a:r>
              <a:rPr lang="en-US" sz="1200"/>
              <a:t>3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18100" y="1174750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 3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4710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advClick="0">
    <p:sndAc>
      <p:stSnd>
        <p:snd r:embed="rId2" name="6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ho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686175" y="2801938"/>
            <a:ext cx="17859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4</a:t>
            </a:r>
            <a:r>
              <a:rPr lang="en-US" sz="4800"/>
              <a:t> </a:t>
            </a:r>
            <a:r>
              <a:rPr lang="en-US" sz="3200"/>
              <a:t>4</a:t>
            </a:r>
            <a:r>
              <a:rPr lang="en-US" sz="4800"/>
              <a:t> </a:t>
            </a:r>
            <a:r>
              <a:rPr lang="en-US"/>
              <a:t>4</a:t>
            </a:r>
            <a:r>
              <a:rPr lang="en-US" sz="4800"/>
              <a:t> </a:t>
            </a:r>
            <a:r>
              <a:rPr lang="en-US" sz="1800"/>
              <a:t>4</a:t>
            </a:r>
            <a:r>
              <a:rPr lang="en-US" sz="4800"/>
              <a:t> </a:t>
            </a:r>
            <a:r>
              <a:rPr lang="en-US" sz="1200"/>
              <a:t>4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18100" y="1174750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 4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4813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advClick="0">
    <p:sndAc>
      <p:stSnd>
        <p:snd r:embed="rId2" name="6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ho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686175" y="2801938"/>
            <a:ext cx="17859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4</a:t>
            </a:r>
            <a:r>
              <a:rPr lang="en-US" sz="4800"/>
              <a:t> </a:t>
            </a:r>
            <a:r>
              <a:rPr lang="en-US" sz="3200"/>
              <a:t>4</a:t>
            </a:r>
            <a:r>
              <a:rPr lang="en-US" sz="4800"/>
              <a:t> </a:t>
            </a:r>
            <a:r>
              <a:rPr lang="en-US"/>
              <a:t>4</a:t>
            </a:r>
            <a:r>
              <a:rPr lang="en-US" sz="4800"/>
              <a:t> </a:t>
            </a:r>
            <a:r>
              <a:rPr lang="en-US" sz="1800"/>
              <a:t>4</a:t>
            </a:r>
            <a:r>
              <a:rPr lang="en-US" sz="4800"/>
              <a:t> </a:t>
            </a:r>
            <a:r>
              <a:rPr lang="en-US" sz="1200"/>
              <a:t>4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18100" y="1174750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 4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4915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advClick="0">
    <p:sndAc>
      <p:stSnd>
        <p:snd r:embed="rId2" name="6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925" y="985838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هاتف1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50179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pic>
        <p:nvPicPr>
          <p:cNvPr id="236548" name="Picture 4" descr="phon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3729038" y="2541588"/>
            <a:ext cx="1698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1</a:t>
            </a:r>
            <a:endParaRPr lang="en-US" sz="80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622675" y="2092325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3446463" y="1512888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ring</a:t>
            </a:r>
          </a:p>
        </p:txBody>
      </p:sp>
    </p:spTree>
  </p:cSld>
  <p:clrMapOvr>
    <a:masterClrMapping/>
  </p:clrMapOvr>
  <p:transition advClick="0">
    <p:sndAc>
      <p:stSnd>
        <p:snd r:embed="rId2" name="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6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6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s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4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4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/>
      <p:bldP spid="23655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ho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686175" y="2801938"/>
            <a:ext cx="17859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4</a:t>
            </a:r>
            <a:r>
              <a:rPr lang="en-US" sz="4800"/>
              <a:t> </a:t>
            </a:r>
            <a:r>
              <a:rPr lang="en-US" sz="3200"/>
              <a:t>4</a:t>
            </a:r>
            <a:r>
              <a:rPr lang="en-US" sz="4800"/>
              <a:t> </a:t>
            </a:r>
            <a:r>
              <a:rPr lang="en-US"/>
              <a:t>4</a:t>
            </a:r>
            <a:r>
              <a:rPr lang="en-US" sz="4800"/>
              <a:t> </a:t>
            </a:r>
            <a:r>
              <a:rPr lang="en-US" sz="1800"/>
              <a:t>4</a:t>
            </a:r>
            <a:r>
              <a:rPr lang="en-US" sz="4800"/>
              <a:t> </a:t>
            </a:r>
            <a:r>
              <a:rPr lang="en-US" sz="1200"/>
              <a:t>4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18100" y="1174750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 4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5120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advClick="0">
    <p:sndAc>
      <p:stSnd>
        <p:snd r:embed="rId2" name="6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925" y="985838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هاتف1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52227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pic>
        <p:nvPicPr>
          <p:cNvPr id="245764" name="Picture 4" descr="phon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3729038" y="2541588"/>
            <a:ext cx="1698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1</a:t>
            </a:r>
            <a:endParaRPr lang="en-US" sz="800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622675" y="2092325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3446463" y="1512888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ring</a:t>
            </a:r>
          </a:p>
        </p:txBody>
      </p:sp>
    </p:spTree>
  </p:cSld>
  <p:clrMapOvr>
    <a:masterClrMapping/>
  </p:clrMapOvr>
  <p:transition advClick="0">
    <p:sndAc>
      <p:stSnd>
        <p:snd r:embed="rId2" name="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6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6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s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4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4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/>
      <p:bldP spid="24576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925" y="985838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هاتف1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53251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pic>
        <p:nvPicPr>
          <p:cNvPr id="246788" name="Picture 4" descr="phon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3729038" y="2541588"/>
            <a:ext cx="1698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1</a:t>
            </a:r>
            <a:endParaRPr lang="en-US" sz="800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622675" y="2092325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3446463" y="1512888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ring</a:t>
            </a:r>
          </a:p>
        </p:txBody>
      </p:sp>
    </p:spTree>
  </p:cSld>
  <p:clrMapOvr>
    <a:masterClrMapping/>
  </p:clrMapOvr>
  <p:transition advClick="0">
    <p:sndAc>
      <p:stSnd>
        <p:snd r:embed="rId2" name="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6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6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s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4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4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9" grpId="0"/>
      <p:bldP spid="24679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جمهور 3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9220" name="AutoShape 1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graphicFrame>
        <p:nvGraphicFramePr>
          <p:cNvPr id="137232" name="Object 16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757238"/>
          <a:ext cx="9144000" cy="6100762"/>
        </p:xfrm>
        <a:graphic>
          <a:graphicData uri="http://schemas.openxmlformats.org/presentationml/2006/ole">
            <p:oleObj spid="_x0000_s9218" name="תרשים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7232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7232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7232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7232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7232" grpId="0" bld="category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16449" name="Rectangle 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50" name="Rectangle 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51" name="Rectangle 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52" name="Rectangle 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53" name="Rectangle 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54" name="Rectangle 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55" name="Rectangle 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16442" name="Rectangle 1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43" name="Rectangle 1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44" name="Rectangle 1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45" name="Rectangle 1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46" name="Rectangle 1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47" name="Rectangle 1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48" name="Rectangle 1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16434" name="Rectangle 19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35" name="Rectangle 20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36" name="Rectangle 21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37" name="Rectangle 22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38" name="Rectangle 23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39" name="Rectangle 24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40" name="Rectangle 25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41" name="Rectangle 26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16427" name="Rectangle 28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28" name="Rectangle 29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29" name="Rectangle 30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30" name="Rectangle 31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31" name="Rectangle 32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32" name="Rectangle 33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33" name="Rectangle 34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16419" name="Rectangle 36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20" name="Rectangle 37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21" name="Rectangle 38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22" name="Rectangle 39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23" name="Rectangle 40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24" name="Rectangle 41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25" name="Rectangle 42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26" name="Rectangle 43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16412" name="Rectangle 45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13" name="Rectangle 46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14" name="Rectangle 47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15" name="Rectangle 48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16" name="Rectangle 49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17" name="Rectangle 50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18" name="Rectangle 51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16405" name="Rectangle 5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06" name="Rectangle 5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07" name="Rectangle 5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08" name="Rectangle 5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09" name="Rectangle 5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10" name="Rectangle 5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11" name="Rectangle 5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16398" name="Rectangle 6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399" name="Rectangle 6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00" name="Rectangle 6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01" name="Rectangle 6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02" name="Rectangle 6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03" name="Rectangle 6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04" name="Rectangle 6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sp>
        <p:nvSpPr>
          <p:cNvPr id="16394" name="Rectangle 68"/>
          <p:cNvSpPr>
            <a:spLocks noChangeArrowheads="1"/>
          </p:cNvSpPr>
          <p:nvPr/>
        </p:nvSpPr>
        <p:spPr bwMode="auto">
          <a:xfrm>
            <a:off x="0" y="0"/>
            <a:ext cx="3019425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395" name="Rectangle 69"/>
          <p:cNvSpPr>
            <a:spLocks noChangeArrowheads="1"/>
          </p:cNvSpPr>
          <p:nvPr/>
        </p:nvSpPr>
        <p:spPr bwMode="auto">
          <a:xfrm>
            <a:off x="0" y="3267075"/>
            <a:ext cx="9144000" cy="1584325"/>
          </a:xfrm>
          <a:prstGeom prst="rect">
            <a:avLst/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396" name="Text Box 70"/>
          <p:cNvSpPr txBox="1">
            <a:spLocks noChangeArrowheads="1"/>
          </p:cNvSpPr>
          <p:nvPr/>
        </p:nvSpPr>
        <p:spPr bwMode="auto">
          <a:xfrm>
            <a:off x="2266950" y="3290888"/>
            <a:ext cx="4389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9600" b="1">
                <a:cs typeface="Times New Roman" pitchFamily="18" charset="0"/>
              </a:rPr>
              <a:t>$2000</a:t>
            </a:r>
            <a:endParaRPr lang="en-US" sz="9600" b="1">
              <a:cs typeface="Times New Roman" pitchFamily="18" charset="0"/>
            </a:endParaRPr>
          </a:p>
        </p:txBody>
      </p:sp>
      <p:sp>
        <p:nvSpPr>
          <p:cNvPr id="16397" name="Text Box 71"/>
          <p:cNvSpPr txBox="1">
            <a:spLocks noChangeArrowheads="1"/>
          </p:cNvSpPr>
          <p:nvPr/>
        </p:nvSpPr>
        <p:spPr bwMode="auto">
          <a:xfrm>
            <a:off x="3073400" y="1085850"/>
            <a:ext cx="33893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>
                <a:solidFill>
                  <a:schemeClr val="bg1"/>
                </a:solidFill>
                <a:cs typeface="Traditional Arabic" pitchFamily="18" charset="-78"/>
              </a:rPr>
              <a:t>ربحت</a:t>
            </a:r>
            <a:endParaRPr lang="en-US" sz="9600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جمهور 33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10244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graphicFrame>
        <p:nvGraphicFramePr>
          <p:cNvPr id="148484" name="Object 4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757238"/>
          <a:ext cx="9144000" cy="6100762"/>
        </p:xfrm>
        <a:graphic>
          <a:graphicData uri="http://schemas.openxmlformats.org/presentationml/2006/ole">
            <p:oleObj spid="_x0000_s10242" name="תרשים" r:id="rId4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8484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8484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8484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8484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48484" grpId="0" bld="category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54339" name="Rectangle 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40" name="Rectangle 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41" name="Rectangle 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42" name="Rectangle 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43" name="Rectangle 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44" name="Rectangle 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45" name="Rectangle 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54332" name="Rectangle 1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33" name="Rectangle 1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34" name="Rectangle 1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35" name="Rectangle 1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36" name="Rectangle 1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37" name="Rectangle 1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38" name="Rectangle 1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54324" name="Rectangle 19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25" name="Rectangle 20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26" name="Rectangle 21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27" name="Rectangle 22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28" name="Rectangle 23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29" name="Rectangle 24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30" name="Rectangle 25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31" name="Rectangle 26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54317" name="Rectangle 28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18" name="Rectangle 29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19" name="Rectangle 30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20" name="Rectangle 31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21" name="Rectangle 32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22" name="Rectangle 33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23" name="Rectangle 34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54309" name="Rectangle 36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10" name="Rectangle 37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11" name="Rectangle 38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12" name="Rectangle 39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13" name="Rectangle 40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14" name="Rectangle 41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15" name="Rectangle 42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16" name="Rectangle 43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54302" name="Rectangle 45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03" name="Rectangle 46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04" name="Rectangle 47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05" name="Rectangle 48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06" name="Rectangle 49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07" name="Rectangle 50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08" name="Rectangle 51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54295" name="Rectangle 5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296" name="Rectangle 5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297" name="Rectangle 5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298" name="Rectangle 5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299" name="Rectangle 5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00" name="Rectangle 5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01" name="Rectangle 5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54288" name="Rectangle 6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289" name="Rectangle 6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290" name="Rectangle 6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291" name="Rectangle 6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292" name="Rectangle 6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293" name="Rectangle 6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294" name="Rectangle 6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sp>
        <p:nvSpPr>
          <p:cNvPr id="54282" name="Rectangle 68"/>
          <p:cNvSpPr>
            <a:spLocks noChangeArrowheads="1"/>
          </p:cNvSpPr>
          <p:nvPr/>
        </p:nvSpPr>
        <p:spPr bwMode="auto">
          <a:xfrm>
            <a:off x="0" y="0"/>
            <a:ext cx="3019425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4283" name="Rectangle 69"/>
          <p:cNvSpPr>
            <a:spLocks noChangeArrowheads="1"/>
          </p:cNvSpPr>
          <p:nvPr/>
        </p:nvSpPr>
        <p:spPr bwMode="auto">
          <a:xfrm>
            <a:off x="0" y="3267075"/>
            <a:ext cx="9144000" cy="1584325"/>
          </a:xfrm>
          <a:prstGeom prst="rect">
            <a:avLst/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4284" name="Text Box 70"/>
          <p:cNvSpPr txBox="1">
            <a:spLocks noChangeArrowheads="1"/>
          </p:cNvSpPr>
          <p:nvPr/>
        </p:nvSpPr>
        <p:spPr bwMode="auto">
          <a:xfrm>
            <a:off x="3743325" y="3267075"/>
            <a:ext cx="29987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9600" b="1">
                <a:cs typeface="Times New Roman" pitchFamily="18" charset="0"/>
              </a:rPr>
              <a:t> 0$</a:t>
            </a:r>
            <a:endParaRPr lang="en-US" sz="9600" b="1">
              <a:cs typeface="Times New Roman" pitchFamily="18" charset="0"/>
            </a:endParaRPr>
          </a:p>
        </p:txBody>
      </p:sp>
      <p:sp>
        <p:nvSpPr>
          <p:cNvPr id="54285" name="Text Box 71"/>
          <p:cNvSpPr txBox="1">
            <a:spLocks noChangeArrowheads="1"/>
          </p:cNvSpPr>
          <p:nvPr/>
        </p:nvSpPr>
        <p:spPr bwMode="auto">
          <a:xfrm>
            <a:off x="3073400" y="1085850"/>
            <a:ext cx="338931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8800">
                <a:solidFill>
                  <a:schemeClr val="bg1"/>
                </a:solidFill>
                <a:cs typeface="Times New Roman" pitchFamily="18" charset="0"/>
              </a:rPr>
              <a:t>أخطأت</a:t>
            </a:r>
            <a:r>
              <a:rPr lang="he-IL" sz="880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8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4286" name="Text Box 7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098800" y="6043613"/>
            <a:ext cx="3473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000" b="1" i="1">
                <a:solidFill>
                  <a:schemeClr val="accent1"/>
                </a:solidFill>
                <a:cs typeface="Traditional Arabic" pitchFamily="18" charset="-78"/>
              </a:rPr>
              <a:t>العب مرة أخرى</a:t>
            </a:r>
            <a:r>
              <a:rPr lang="he-IL" sz="4000" b="1" i="1">
                <a:solidFill>
                  <a:schemeClr val="accent1"/>
                </a:solidFill>
                <a:cs typeface="Traditional Arabic" pitchFamily="18" charset="-78"/>
              </a:rPr>
              <a:t>?</a:t>
            </a:r>
            <a:endParaRPr lang="en-US" sz="4000" b="1" i="1">
              <a:solidFill>
                <a:schemeClr val="accent1"/>
              </a:solidFill>
              <a:cs typeface="Traditional Arabic" pitchFamily="18" charset="-78"/>
            </a:endParaRPr>
          </a:p>
        </p:txBody>
      </p:sp>
      <p:sp>
        <p:nvSpPr>
          <p:cNvPr id="238665" name="WordArt 73"/>
          <p:cNvSpPr>
            <a:spLocks noChangeArrowheads="1" noChangeShapeType="1" noTextEdit="1"/>
          </p:cNvSpPr>
          <p:nvPr/>
        </p:nvSpPr>
        <p:spPr bwMode="auto">
          <a:xfrm rot="-2879198">
            <a:off x="409575" y="962025"/>
            <a:ext cx="18669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82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askerville Old Face"/>
              </a:rPr>
              <a:t>game over</a:t>
            </a:r>
            <a:endParaRPr lang="he-IL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82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6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55362" name="Rectangle 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63" name="Rectangle 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64" name="Rectangle 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65" name="Rectangle 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66" name="Rectangle 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67" name="Rectangle 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68" name="Rectangle 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55355" name="Rectangle 1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56" name="Rectangle 1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57" name="Rectangle 1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58" name="Rectangle 1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59" name="Rectangle 1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60" name="Rectangle 1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61" name="Rectangle 1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55347" name="Rectangle 19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48" name="Rectangle 20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49" name="Rectangle 21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50" name="Rectangle 22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51" name="Rectangle 23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52" name="Rectangle 24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53" name="Rectangle 25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54" name="Rectangle 26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55340" name="Rectangle 28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41" name="Rectangle 29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42" name="Rectangle 30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43" name="Rectangle 31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44" name="Rectangle 32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45" name="Rectangle 33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46" name="Rectangle 34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55332" name="Rectangle 36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33" name="Rectangle 37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34" name="Rectangle 38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35" name="Rectangle 39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36" name="Rectangle 40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37" name="Rectangle 41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38" name="Rectangle 42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39" name="Rectangle 43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55325" name="Rectangle 45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26" name="Rectangle 46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27" name="Rectangle 47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28" name="Rectangle 48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29" name="Rectangle 49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30" name="Rectangle 50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31" name="Rectangle 51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55318" name="Rectangle 5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19" name="Rectangle 5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20" name="Rectangle 5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21" name="Rectangle 5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22" name="Rectangle 5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23" name="Rectangle 5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24" name="Rectangle 5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55311" name="Rectangle 6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12" name="Rectangle 6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13" name="Rectangle 6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14" name="Rectangle 6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15" name="Rectangle 6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16" name="Rectangle 6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17" name="Rectangle 6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sp>
        <p:nvSpPr>
          <p:cNvPr id="55306" name="Rectangle 68"/>
          <p:cNvSpPr>
            <a:spLocks noChangeArrowheads="1"/>
          </p:cNvSpPr>
          <p:nvPr/>
        </p:nvSpPr>
        <p:spPr bwMode="auto">
          <a:xfrm>
            <a:off x="0" y="0"/>
            <a:ext cx="3019425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5307" name="Rectangle 69"/>
          <p:cNvSpPr>
            <a:spLocks noChangeArrowheads="1"/>
          </p:cNvSpPr>
          <p:nvPr/>
        </p:nvSpPr>
        <p:spPr bwMode="auto">
          <a:xfrm>
            <a:off x="0" y="3267075"/>
            <a:ext cx="9144000" cy="1584325"/>
          </a:xfrm>
          <a:prstGeom prst="rect">
            <a:avLst/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5308" name="Text Box 70"/>
          <p:cNvSpPr txBox="1">
            <a:spLocks noChangeArrowheads="1"/>
          </p:cNvSpPr>
          <p:nvPr/>
        </p:nvSpPr>
        <p:spPr bwMode="auto">
          <a:xfrm>
            <a:off x="1925638" y="3290888"/>
            <a:ext cx="46704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9600" b="1">
                <a:cs typeface="Times New Roman" pitchFamily="18" charset="0"/>
              </a:rPr>
              <a:t>$32000</a:t>
            </a:r>
            <a:endParaRPr lang="en-US" sz="9600" b="1">
              <a:cs typeface="Times New Roman" pitchFamily="18" charset="0"/>
            </a:endParaRPr>
          </a:p>
        </p:txBody>
      </p:sp>
      <p:sp>
        <p:nvSpPr>
          <p:cNvPr id="55309" name="Text Box 71"/>
          <p:cNvSpPr txBox="1">
            <a:spLocks noChangeArrowheads="1"/>
          </p:cNvSpPr>
          <p:nvPr/>
        </p:nvSpPr>
        <p:spPr bwMode="auto">
          <a:xfrm>
            <a:off x="2932113" y="995363"/>
            <a:ext cx="381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7200">
                <a:solidFill>
                  <a:schemeClr val="bg1"/>
                </a:solidFill>
                <a:cs typeface="Traditional Arabic" pitchFamily="18" charset="-78"/>
              </a:rPr>
              <a:t>ربحت:</a:t>
            </a:r>
            <a:endParaRPr lang="en-US" sz="720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40713" name="WordArt 73"/>
          <p:cNvSpPr>
            <a:spLocks noChangeArrowheads="1" noChangeShapeType="1" noTextEdit="1"/>
          </p:cNvSpPr>
          <p:nvPr/>
        </p:nvSpPr>
        <p:spPr bwMode="auto">
          <a:xfrm rot="-2879198">
            <a:off x="409575" y="962025"/>
            <a:ext cx="18669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he-IL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82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n-cs"/>
              <a:ea typeface="+mn-cs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56387" name="Rectangle 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88" name="Rectangle 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89" name="Rectangle 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90" name="Rectangle 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91" name="Rectangle 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92" name="Rectangle 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93" name="Rectangle 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56380" name="Rectangle 1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81" name="Rectangle 1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82" name="Rectangle 1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83" name="Rectangle 1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84" name="Rectangle 1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85" name="Rectangle 1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86" name="Rectangle 1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56372" name="Rectangle 19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73" name="Rectangle 20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74" name="Rectangle 21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75" name="Rectangle 22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76" name="Rectangle 23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77" name="Rectangle 24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78" name="Rectangle 25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79" name="Rectangle 26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56365" name="Rectangle 28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66" name="Rectangle 29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67" name="Rectangle 30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68" name="Rectangle 31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69" name="Rectangle 32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70" name="Rectangle 33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71" name="Rectangle 34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56357" name="Rectangle 36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58" name="Rectangle 37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59" name="Rectangle 38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60" name="Rectangle 39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61" name="Rectangle 40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62" name="Rectangle 41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63" name="Rectangle 42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64" name="Rectangle 43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56350" name="Rectangle 45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51" name="Rectangle 46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52" name="Rectangle 47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53" name="Rectangle 48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54" name="Rectangle 49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55" name="Rectangle 50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56" name="Rectangle 51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56343" name="Rectangle 5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44" name="Rectangle 5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45" name="Rectangle 5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46" name="Rectangle 5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47" name="Rectangle 5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48" name="Rectangle 5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49" name="Rectangle 5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56336" name="Rectangle 6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37" name="Rectangle 6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38" name="Rectangle 6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39" name="Rectangle 6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40" name="Rectangle 6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41" name="Rectangle 6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42" name="Rectangle 6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sp>
        <p:nvSpPr>
          <p:cNvPr id="56330" name="Rectangle 68"/>
          <p:cNvSpPr>
            <a:spLocks noChangeArrowheads="1"/>
          </p:cNvSpPr>
          <p:nvPr/>
        </p:nvSpPr>
        <p:spPr bwMode="auto">
          <a:xfrm>
            <a:off x="0" y="0"/>
            <a:ext cx="3019425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6331" name="Rectangle 69"/>
          <p:cNvSpPr>
            <a:spLocks noChangeArrowheads="1"/>
          </p:cNvSpPr>
          <p:nvPr/>
        </p:nvSpPr>
        <p:spPr bwMode="auto">
          <a:xfrm>
            <a:off x="0" y="3267075"/>
            <a:ext cx="9144000" cy="1584325"/>
          </a:xfrm>
          <a:prstGeom prst="rect">
            <a:avLst/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6332" name="Text Box 70"/>
          <p:cNvSpPr txBox="1">
            <a:spLocks noChangeArrowheads="1"/>
          </p:cNvSpPr>
          <p:nvPr/>
        </p:nvSpPr>
        <p:spPr bwMode="auto">
          <a:xfrm>
            <a:off x="1925638" y="3290888"/>
            <a:ext cx="46704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 b="1">
                <a:cs typeface="Times New Roman" pitchFamily="18" charset="0"/>
              </a:rPr>
              <a:t>$2000</a:t>
            </a:r>
            <a:endParaRPr lang="en-US" sz="9600" b="1">
              <a:cs typeface="Times New Roman" pitchFamily="18" charset="0"/>
            </a:endParaRPr>
          </a:p>
        </p:txBody>
      </p:sp>
      <p:sp>
        <p:nvSpPr>
          <p:cNvPr id="241737" name="WordArt 73"/>
          <p:cNvSpPr>
            <a:spLocks noChangeArrowheads="1" noChangeShapeType="1" noTextEdit="1"/>
          </p:cNvSpPr>
          <p:nvPr/>
        </p:nvSpPr>
        <p:spPr bwMode="auto">
          <a:xfrm rot="-2879198">
            <a:off x="409575" y="962025"/>
            <a:ext cx="18669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82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askerville Old Face"/>
              </a:rPr>
              <a:t>game over</a:t>
            </a:r>
            <a:endParaRPr lang="he-IL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82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Baskerville Old Face"/>
            </a:endParaRPr>
          </a:p>
        </p:txBody>
      </p:sp>
      <p:sp>
        <p:nvSpPr>
          <p:cNvPr id="56334" name="Text Box 7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98800" y="6043613"/>
            <a:ext cx="3473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000" b="1" i="1">
                <a:solidFill>
                  <a:schemeClr val="accent1"/>
                </a:solidFill>
                <a:cs typeface="Traditional Arabic" pitchFamily="18" charset="-78"/>
              </a:rPr>
              <a:t>العب مرة أخرى</a:t>
            </a:r>
            <a:r>
              <a:rPr lang="he-IL" sz="4000" b="1" i="1">
                <a:solidFill>
                  <a:schemeClr val="accent1"/>
                </a:solidFill>
                <a:cs typeface="Traditional Arabic" pitchFamily="18" charset="-78"/>
              </a:rPr>
              <a:t>?</a:t>
            </a:r>
            <a:endParaRPr lang="en-US" sz="4000" b="1" i="1">
              <a:solidFill>
                <a:schemeClr val="accent1"/>
              </a:solidFill>
              <a:cs typeface="Traditional Arabic" pitchFamily="18" charset="-78"/>
            </a:endParaRPr>
          </a:p>
        </p:txBody>
      </p:sp>
      <p:sp>
        <p:nvSpPr>
          <p:cNvPr id="56335" name="Text Box 76"/>
          <p:cNvSpPr txBox="1">
            <a:spLocks noChangeArrowheads="1"/>
          </p:cNvSpPr>
          <p:nvPr/>
        </p:nvSpPr>
        <p:spPr bwMode="auto">
          <a:xfrm>
            <a:off x="2932113" y="995363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7200">
                <a:solidFill>
                  <a:schemeClr val="bg1"/>
                </a:solidFill>
                <a:cs typeface="Traditional Arabic" pitchFamily="18" charset="-78"/>
              </a:rPr>
              <a:t>أخطأت ولكنك ربحت:</a:t>
            </a:r>
            <a:endParaRPr lang="en-US" sz="7200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41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412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413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414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17421" name="Picture 79" descr="phone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80" descr="pepol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91" name="Text Box 83"/>
          <p:cNvSpPr txBox="1">
            <a:spLocks noChangeArrowheads="1"/>
          </p:cNvSpPr>
          <p:nvPr/>
        </p:nvSpPr>
        <p:spPr bwMode="auto">
          <a:xfrm>
            <a:off x="623888" y="3916363"/>
            <a:ext cx="8274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JO" sz="3600" b="1" dirty="0" smtClean="0">
                <a:solidFill>
                  <a:schemeClr val="bg1"/>
                </a:solidFill>
                <a:cs typeface="Traditional Arabic" pitchFamily="18" charset="-78"/>
              </a:rPr>
              <a:t>تتركب </a:t>
            </a:r>
            <a:r>
              <a:rPr lang="ar-JO" sz="3600" b="1" dirty="0" err="1" smtClean="0">
                <a:solidFill>
                  <a:schemeClr val="bg1"/>
                </a:solidFill>
                <a:cs typeface="Traditional Arabic" pitchFamily="18" charset="-78"/>
              </a:rPr>
              <a:t>الكربلة</a:t>
            </a:r>
            <a:r>
              <a:rPr lang="ar-JO" sz="3600" b="1" dirty="0" smtClean="0">
                <a:solidFill>
                  <a:schemeClr val="bg1"/>
                </a:solidFill>
                <a:cs typeface="Traditional Arabic" pitchFamily="18" charset="-78"/>
              </a:rPr>
              <a:t> من  ؟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68692" name="Text Box 8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96938" y="6091238"/>
            <a:ext cx="2767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600" b="1" dirty="0" err="1" smtClean="0">
                <a:solidFill>
                  <a:schemeClr val="bg1"/>
                </a:solidFill>
                <a:cs typeface="Traditional Arabic" pitchFamily="18" charset="-78"/>
              </a:rPr>
              <a:t>بتلات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68693" name="Text Box 8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54600" y="4846638"/>
            <a:ext cx="340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خيط </a:t>
            </a: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ومتك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68694" name="Text Box 86">
            <a:hlinkClick r:id="" action="ppaction://hlinkshowjump?jump=nextslide">
              <a:snd r:embed="rId9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746564" y="4972319"/>
            <a:ext cx="29098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ميسم وقلم ومبيض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grpSp>
        <p:nvGrpSpPr>
          <p:cNvPr id="17427" name="Group 89"/>
          <p:cNvGrpSpPr>
            <a:grpSpLocks/>
          </p:cNvGrpSpPr>
          <p:nvPr/>
        </p:nvGrpSpPr>
        <p:grpSpPr bwMode="auto">
          <a:xfrm>
            <a:off x="0" y="174625"/>
            <a:ext cx="2516188" cy="3592513"/>
            <a:chOff x="1362" y="804"/>
            <a:chExt cx="1585" cy="2263"/>
          </a:xfrm>
        </p:grpSpPr>
        <p:sp>
          <p:nvSpPr>
            <p:cNvPr id="17429" name="Rectangle 90"/>
            <p:cNvSpPr>
              <a:spLocks noChangeArrowheads="1"/>
            </p:cNvSpPr>
            <p:nvPr/>
          </p:nvSpPr>
          <p:spPr bwMode="auto">
            <a:xfrm>
              <a:off x="1381" y="2395"/>
              <a:ext cx="1545" cy="2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30" name="Rectangle 91"/>
            <p:cNvSpPr>
              <a:spLocks noChangeArrowheads="1"/>
            </p:cNvSpPr>
            <p:nvPr/>
          </p:nvSpPr>
          <p:spPr bwMode="auto">
            <a:xfrm>
              <a:off x="1362" y="2400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31" name="Rectangle 92"/>
            <p:cNvSpPr>
              <a:spLocks noChangeArrowheads="1"/>
            </p:cNvSpPr>
            <p:nvPr/>
          </p:nvSpPr>
          <p:spPr bwMode="auto">
            <a:xfrm>
              <a:off x="1363" y="814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32" name="Text Box 93"/>
            <p:cNvSpPr txBox="1">
              <a:spLocks noChangeArrowheads="1"/>
            </p:cNvSpPr>
            <p:nvPr/>
          </p:nvSpPr>
          <p:spPr bwMode="auto">
            <a:xfrm>
              <a:off x="1411" y="80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433" name="Text Box 94"/>
            <p:cNvSpPr txBox="1">
              <a:spLocks noChangeArrowheads="1"/>
            </p:cNvSpPr>
            <p:nvPr/>
          </p:nvSpPr>
          <p:spPr bwMode="auto">
            <a:xfrm>
              <a:off x="1411" y="100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34" name="Text Box 95"/>
            <p:cNvSpPr txBox="1">
              <a:spLocks noChangeArrowheads="1"/>
            </p:cNvSpPr>
            <p:nvPr/>
          </p:nvSpPr>
          <p:spPr bwMode="auto">
            <a:xfrm>
              <a:off x="1411" y="119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35" name="Text Box 96"/>
            <p:cNvSpPr txBox="1">
              <a:spLocks noChangeArrowheads="1"/>
            </p:cNvSpPr>
            <p:nvPr/>
          </p:nvSpPr>
          <p:spPr bwMode="auto">
            <a:xfrm>
              <a:off x="1411" y="139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36" name="Text Box 97"/>
            <p:cNvSpPr txBox="1">
              <a:spLocks noChangeArrowheads="1"/>
            </p:cNvSpPr>
            <p:nvPr/>
          </p:nvSpPr>
          <p:spPr bwMode="auto">
            <a:xfrm>
              <a:off x="1411" y="158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37" name="Text Box 98"/>
            <p:cNvSpPr txBox="1">
              <a:spLocks noChangeArrowheads="1"/>
            </p:cNvSpPr>
            <p:nvPr/>
          </p:nvSpPr>
          <p:spPr bwMode="auto">
            <a:xfrm>
              <a:off x="1411" y="177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438" name="Text Box 99"/>
            <p:cNvSpPr txBox="1">
              <a:spLocks noChangeArrowheads="1"/>
            </p:cNvSpPr>
            <p:nvPr/>
          </p:nvSpPr>
          <p:spPr bwMode="auto">
            <a:xfrm>
              <a:off x="1411" y="196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39" name="Text Box 100"/>
            <p:cNvSpPr txBox="1">
              <a:spLocks noChangeArrowheads="1"/>
            </p:cNvSpPr>
            <p:nvPr/>
          </p:nvSpPr>
          <p:spPr bwMode="auto">
            <a:xfrm>
              <a:off x="1411" y="215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40" name="Text Box 101"/>
            <p:cNvSpPr txBox="1">
              <a:spLocks noChangeArrowheads="1"/>
            </p:cNvSpPr>
            <p:nvPr/>
          </p:nvSpPr>
          <p:spPr bwMode="auto">
            <a:xfrm>
              <a:off x="1402" y="2369"/>
              <a:ext cx="43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41" name="Text Box 102"/>
            <p:cNvSpPr txBox="1">
              <a:spLocks noChangeArrowheads="1"/>
            </p:cNvSpPr>
            <p:nvPr/>
          </p:nvSpPr>
          <p:spPr bwMode="auto">
            <a:xfrm>
              <a:off x="1418" y="259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7442" name="Text Box 103"/>
            <p:cNvSpPr txBox="1">
              <a:spLocks noChangeArrowheads="1"/>
            </p:cNvSpPr>
            <p:nvPr/>
          </p:nvSpPr>
          <p:spPr bwMode="auto">
            <a:xfrm>
              <a:off x="1939" y="81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443" name="Text Box 104"/>
            <p:cNvSpPr txBox="1">
              <a:spLocks noChangeArrowheads="1"/>
            </p:cNvSpPr>
            <p:nvPr/>
          </p:nvSpPr>
          <p:spPr bwMode="auto">
            <a:xfrm>
              <a:off x="1911" y="101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44" name="Text Box 105"/>
            <p:cNvSpPr txBox="1">
              <a:spLocks noChangeArrowheads="1"/>
            </p:cNvSpPr>
            <p:nvPr/>
          </p:nvSpPr>
          <p:spPr bwMode="auto">
            <a:xfrm>
              <a:off x="1866" y="121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45" name="Text Box 106"/>
            <p:cNvSpPr txBox="1">
              <a:spLocks noChangeArrowheads="1"/>
            </p:cNvSpPr>
            <p:nvPr/>
          </p:nvSpPr>
          <p:spPr bwMode="auto">
            <a:xfrm>
              <a:off x="1939" y="140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46" name="Text Box 107"/>
            <p:cNvSpPr txBox="1">
              <a:spLocks noChangeArrowheads="1"/>
            </p:cNvSpPr>
            <p:nvPr/>
          </p:nvSpPr>
          <p:spPr bwMode="auto">
            <a:xfrm>
              <a:off x="1939" y="159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47" name="Text Box 108"/>
            <p:cNvSpPr txBox="1">
              <a:spLocks noChangeArrowheads="1"/>
            </p:cNvSpPr>
            <p:nvPr/>
          </p:nvSpPr>
          <p:spPr bwMode="auto">
            <a:xfrm>
              <a:off x="1939" y="178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448" name="Text Box 109"/>
            <p:cNvSpPr txBox="1">
              <a:spLocks noChangeArrowheads="1"/>
            </p:cNvSpPr>
            <p:nvPr/>
          </p:nvSpPr>
          <p:spPr bwMode="auto">
            <a:xfrm>
              <a:off x="1939" y="197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49" name="Text Box 110"/>
            <p:cNvSpPr txBox="1">
              <a:spLocks noChangeArrowheads="1"/>
            </p:cNvSpPr>
            <p:nvPr/>
          </p:nvSpPr>
          <p:spPr bwMode="auto">
            <a:xfrm>
              <a:off x="1820" y="2159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50" name="Text Box 111"/>
            <p:cNvSpPr txBox="1">
              <a:spLocks noChangeArrowheads="1"/>
            </p:cNvSpPr>
            <p:nvPr/>
          </p:nvSpPr>
          <p:spPr bwMode="auto">
            <a:xfrm>
              <a:off x="1829" y="2360"/>
              <a:ext cx="1100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51" name="Text Box 112"/>
            <p:cNvSpPr txBox="1">
              <a:spLocks noChangeArrowheads="1"/>
            </p:cNvSpPr>
            <p:nvPr/>
          </p:nvSpPr>
          <p:spPr bwMode="auto">
            <a:xfrm>
              <a:off x="1902" y="2561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17452" name="Oval 113"/>
            <p:cNvSpPr>
              <a:spLocks noChangeArrowheads="1"/>
            </p:cNvSpPr>
            <p:nvPr/>
          </p:nvSpPr>
          <p:spPr bwMode="auto">
            <a:xfrm>
              <a:off x="1729" y="266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53" name="Oval 114"/>
            <p:cNvSpPr>
              <a:spLocks noChangeArrowheads="1"/>
            </p:cNvSpPr>
            <p:nvPr/>
          </p:nvSpPr>
          <p:spPr bwMode="auto">
            <a:xfrm>
              <a:off x="1747" y="244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54" name="Oval 115"/>
            <p:cNvSpPr>
              <a:spLocks noChangeArrowheads="1"/>
            </p:cNvSpPr>
            <p:nvPr/>
          </p:nvSpPr>
          <p:spPr bwMode="auto">
            <a:xfrm>
              <a:off x="1747" y="225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55" name="Oval 116"/>
            <p:cNvSpPr>
              <a:spLocks noChangeArrowheads="1"/>
            </p:cNvSpPr>
            <p:nvPr/>
          </p:nvSpPr>
          <p:spPr bwMode="auto">
            <a:xfrm>
              <a:off x="1747" y="206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56" name="Oval 117"/>
            <p:cNvSpPr>
              <a:spLocks noChangeArrowheads="1"/>
            </p:cNvSpPr>
            <p:nvPr/>
          </p:nvSpPr>
          <p:spPr bwMode="auto">
            <a:xfrm>
              <a:off x="1747" y="187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7457" name="Oval 118"/>
            <p:cNvSpPr>
              <a:spLocks noChangeArrowheads="1"/>
            </p:cNvSpPr>
            <p:nvPr/>
          </p:nvSpPr>
          <p:spPr bwMode="auto">
            <a:xfrm>
              <a:off x="1747" y="167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58" name="Oval 119"/>
            <p:cNvSpPr>
              <a:spLocks noChangeArrowheads="1"/>
            </p:cNvSpPr>
            <p:nvPr/>
          </p:nvSpPr>
          <p:spPr bwMode="auto">
            <a:xfrm>
              <a:off x="1747" y="148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59" name="Oval 120"/>
            <p:cNvSpPr>
              <a:spLocks noChangeArrowheads="1"/>
            </p:cNvSpPr>
            <p:nvPr/>
          </p:nvSpPr>
          <p:spPr bwMode="auto">
            <a:xfrm>
              <a:off x="1747" y="129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60" name="Oval 121"/>
            <p:cNvSpPr>
              <a:spLocks noChangeArrowheads="1"/>
            </p:cNvSpPr>
            <p:nvPr/>
          </p:nvSpPr>
          <p:spPr bwMode="auto">
            <a:xfrm>
              <a:off x="1747" y="110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61" name="Oval 122"/>
            <p:cNvSpPr>
              <a:spLocks noChangeArrowheads="1"/>
            </p:cNvSpPr>
            <p:nvPr/>
          </p:nvSpPr>
          <p:spPr bwMode="auto">
            <a:xfrm>
              <a:off x="1747" y="91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8731" name="Text Box 12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49838" y="6057900"/>
            <a:ext cx="340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600" b="1" dirty="0" err="1" smtClean="0">
                <a:solidFill>
                  <a:schemeClr val="bg1"/>
                </a:solidFill>
                <a:cs typeface="Traditional Arabic" pitchFamily="18" charset="-78"/>
              </a:rPr>
              <a:t>سبلات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8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8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8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4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8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8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91" grpId="0"/>
      <p:bldP spid="68692" grpId="0"/>
      <p:bldP spid="68693" grpId="0"/>
      <p:bldP spid="68694" grpId="0"/>
      <p:bldP spid="687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rgbClr val="79F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18445" name="Picture 13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7" name="Group 21"/>
          <p:cNvGrpSpPr>
            <a:grpSpLocks/>
          </p:cNvGrpSpPr>
          <p:nvPr/>
        </p:nvGrpSpPr>
        <p:grpSpPr bwMode="auto">
          <a:xfrm>
            <a:off x="0" y="174625"/>
            <a:ext cx="2516188" cy="3592513"/>
            <a:chOff x="1362" y="804"/>
            <a:chExt cx="1585" cy="2263"/>
          </a:xfrm>
        </p:grpSpPr>
        <p:sp>
          <p:nvSpPr>
            <p:cNvPr id="18453" name="Rectangle 22"/>
            <p:cNvSpPr>
              <a:spLocks noChangeArrowheads="1"/>
            </p:cNvSpPr>
            <p:nvPr/>
          </p:nvSpPr>
          <p:spPr bwMode="auto">
            <a:xfrm>
              <a:off x="1381" y="2395"/>
              <a:ext cx="1545" cy="2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54" name="Rectangle 23"/>
            <p:cNvSpPr>
              <a:spLocks noChangeArrowheads="1"/>
            </p:cNvSpPr>
            <p:nvPr/>
          </p:nvSpPr>
          <p:spPr bwMode="auto">
            <a:xfrm>
              <a:off x="1362" y="2400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55" name="Rectangle 24"/>
            <p:cNvSpPr>
              <a:spLocks noChangeArrowheads="1"/>
            </p:cNvSpPr>
            <p:nvPr/>
          </p:nvSpPr>
          <p:spPr bwMode="auto">
            <a:xfrm>
              <a:off x="1363" y="814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56" name="Text Box 25"/>
            <p:cNvSpPr txBox="1">
              <a:spLocks noChangeArrowheads="1"/>
            </p:cNvSpPr>
            <p:nvPr/>
          </p:nvSpPr>
          <p:spPr bwMode="auto">
            <a:xfrm>
              <a:off x="1411" y="80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457" name="Text Box 26"/>
            <p:cNvSpPr txBox="1">
              <a:spLocks noChangeArrowheads="1"/>
            </p:cNvSpPr>
            <p:nvPr/>
          </p:nvSpPr>
          <p:spPr bwMode="auto">
            <a:xfrm>
              <a:off x="1411" y="100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58" name="Text Box 27"/>
            <p:cNvSpPr txBox="1">
              <a:spLocks noChangeArrowheads="1"/>
            </p:cNvSpPr>
            <p:nvPr/>
          </p:nvSpPr>
          <p:spPr bwMode="auto">
            <a:xfrm>
              <a:off x="1411" y="119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59" name="Text Box 28"/>
            <p:cNvSpPr txBox="1">
              <a:spLocks noChangeArrowheads="1"/>
            </p:cNvSpPr>
            <p:nvPr/>
          </p:nvSpPr>
          <p:spPr bwMode="auto">
            <a:xfrm>
              <a:off x="1411" y="139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60" name="Text Box 29"/>
            <p:cNvSpPr txBox="1">
              <a:spLocks noChangeArrowheads="1"/>
            </p:cNvSpPr>
            <p:nvPr/>
          </p:nvSpPr>
          <p:spPr bwMode="auto">
            <a:xfrm>
              <a:off x="1411" y="158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61" name="Text Box 30"/>
            <p:cNvSpPr txBox="1">
              <a:spLocks noChangeArrowheads="1"/>
            </p:cNvSpPr>
            <p:nvPr/>
          </p:nvSpPr>
          <p:spPr bwMode="auto">
            <a:xfrm>
              <a:off x="1411" y="177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462" name="Text Box 31"/>
            <p:cNvSpPr txBox="1">
              <a:spLocks noChangeArrowheads="1"/>
            </p:cNvSpPr>
            <p:nvPr/>
          </p:nvSpPr>
          <p:spPr bwMode="auto">
            <a:xfrm>
              <a:off x="1411" y="196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63" name="Text Box 32"/>
            <p:cNvSpPr txBox="1">
              <a:spLocks noChangeArrowheads="1"/>
            </p:cNvSpPr>
            <p:nvPr/>
          </p:nvSpPr>
          <p:spPr bwMode="auto">
            <a:xfrm>
              <a:off x="1411" y="215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64" name="Text Box 33"/>
            <p:cNvSpPr txBox="1">
              <a:spLocks noChangeArrowheads="1"/>
            </p:cNvSpPr>
            <p:nvPr/>
          </p:nvSpPr>
          <p:spPr bwMode="auto">
            <a:xfrm>
              <a:off x="1402" y="2369"/>
              <a:ext cx="43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65" name="Text Box 34"/>
            <p:cNvSpPr txBox="1">
              <a:spLocks noChangeArrowheads="1"/>
            </p:cNvSpPr>
            <p:nvPr/>
          </p:nvSpPr>
          <p:spPr bwMode="auto">
            <a:xfrm>
              <a:off x="1418" y="259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8466" name="Text Box 35"/>
            <p:cNvSpPr txBox="1">
              <a:spLocks noChangeArrowheads="1"/>
            </p:cNvSpPr>
            <p:nvPr/>
          </p:nvSpPr>
          <p:spPr bwMode="auto">
            <a:xfrm>
              <a:off x="1939" y="81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467" name="Text Box 36"/>
            <p:cNvSpPr txBox="1">
              <a:spLocks noChangeArrowheads="1"/>
            </p:cNvSpPr>
            <p:nvPr/>
          </p:nvSpPr>
          <p:spPr bwMode="auto">
            <a:xfrm>
              <a:off x="1911" y="101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68" name="Text Box 37"/>
            <p:cNvSpPr txBox="1">
              <a:spLocks noChangeArrowheads="1"/>
            </p:cNvSpPr>
            <p:nvPr/>
          </p:nvSpPr>
          <p:spPr bwMode="auto">
            <a:xfrm>
              <a:off x="1866" y="121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69" name="Text Box 38"/>
            <p:cNvSpPr txBox="1">
              <a:spLocks noChangeArrowheads="1"/>
            </p:cNvSpPr>
            <p:nvPr/>
          </p:nvSpPr>
          <p:spPr bwMode="auto">
            <a:xfrm>
              <a:off x="1939" y="140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70" name="Text Box 39"/>
            <p:cNvSpPr txBox="1">
              <a:spLocks noChangeArrowheads="1"/>
            </p:cNvSpPr>
            <p:nvPr/>
          </p:nvSpPr>
          <p:spPr bwMode="auto">
            <a:xfrm>
              <a:off x="1939" y="159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71" name="Text Box 40"/>
            <p:cNvSpPr txBox="1">
              <a:spLocks noChangeArrowheads="1"/>
            </p:cNvSpPr>
            <p:nvPr/>
          </p:nvSpPr>
          <p:spPr bwMode="auto">
            <a:xfrm>
              <a:off x="1939" y="178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472" name="Text Box 41"/>
            <p:cNvSpPr txBox="1">
              <a:spLocks noChangeArrowheads="1"/>
            </p:cNvSpPr>
            <p:nvPr/>
          </p:nvSpPr>
          <p:spPr bwMode="auto">
            <a:xfrm>
              <a:off x="1939" y="197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73" name="Text Box 42"/>
            <p:cNvSpPr txBox="1">
              <a:spLocks noChangeArrowheads="1"/>
            </p:cNvSpPr>
            <p:nvPr/>
          </p:nvSpPr>
          <p:spPr bwMode="auto">
            <a:xfrm>
              <a:off x="1820" y="2159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74" name="Text Box 43"/>
            <p:cNvSpPr txBox="1">
              <a:spLocks noChangeArrowheads="1"/>
            </p:cNvSpPr>
            <p:nvPr/>
          </p:nvSpPr>
          <p:spPr bwMode="auto">
            <a:xfrm>
              <a:off x="1829" y="2360"/>
              <a:ext cx="1100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75" name="Text Box 44"/>
            <p:cNvSpPr txBox="1">
              <a:spLocks noChangeArrowheads="1"/>
            </p:cNvSpPr>
            <p:nvPr/>
          </p:nvSpPr>
          <p:spPr bwMode="auto">
            <a:xfrm>
              <a:off x="1902" y="2561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18476" name="Oval 45"/>
            <p:cNvSpPr>
              <a:spLocks noChangeArrowheads="1"/>
            </p:cNvSpPr>
            <p:nvPr/>
          </p:nvSpPr>
          <p:spPr bwMode="auto">
            <a:xfrm>
              <a:off x="1729" y="266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77" name="Oval 46"/>
            <p:cNvSpPr>
              <a:spLocks noChangeArrowheads="1"/>
            </p:cNvSpPr>
            <p:nvPr/>
          </p:nvSpPr>
          <p:spPr bwMode="auto">
            <a:xfrm>
              <a:off x="1747" y="244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78" name="Oval 47"/>
            <p:cNvSpPr>
              <a:spLocks noChangeArrowheads="1"/>
            </p:cNvSpPr>
            <p:nvPr/>
          </p:nvSpPr>
          <p:spPr bwMode="auto">
            <a:xfrm>
              <a:off x="1747" y="225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79" name="Oval 48"/>
            <p:cNvSpPr>
              <a:spLocks noChangeArrowheads="1"/>
            </p:cNvSpPr>
            <p:nvPr/>
          </p:nvSpPr>
          <p:spPr bwMode="auto">
            <a:xfrm>
              <a:off x="1747" y="206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80" name="Oval 49"/>
            <p:cNvSpPr>
              <a:spLocks noChangeArrowheads="1"/>
            </p:cNvSpPr>
            <p:nvPr/>
          </p:nvSpPr>
          <p:spPr bwMode="auto">
            <a:xfrm>
              <a:off x="1747" y="187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81" name="Oval 50"/>
            <p:cNvSpPr>
              <a:spLocks noChangeArrowheads="1"/>
            </p:cNvSpPr>
            <p:nvPr/>
          </p:nvSpPr>
          <p:spPr bwMode="auto">
            <a:xfrm>
              <a:off x="1747" y="167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82" name="Oval 51"/>
            <p:cNvSpPr>
              <a:spLocks noChangeArrowheads="1"/>
            </p:cNvSpPr>
            <p:nvPr/>
          </p:nvSpPr>
          <p:spPr bwMode="auto">
            <a:xfrm>
              <a:off x="1747" y="148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83" name="Oval 52"/>
            <p:cNvSpPr>
              <a:spLocks noChangeArrowheads="1"/>
            </p:cNvSpPr>
            <p:nvPr/>
          </p:nvSpPr>
          <p:spPr bwMode="auto">
            <a:xfrm>
              <a:off x="1747" y="129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84" name="Oval 53"/>
            <p:cNvSpPr>
              <a:spLocks noChangeArrowheads="1"/>
            </p:cNvSpPr>
            <p:nvPr/>
          </p:nvSpPr>
          <p:spPr bwMode="auto">
            <a:xfrm>
              <a:off x="1747" y="110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85" name="Oval 54"/>
            <p:cNvSpPr>
              <a:spLocks noChangeArrowheads="1"/>
            </p:cNvSpPr>
            <p:nvPr/>
          </p:nvSpPr>
          <p:spPr bwMode="auto">
            <a:xfrm>
              <a:off x="1747" y="91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8448" name="Text Box 83"/>
          <p:cNvSpPr txBox="1">
            <a:spLocks noChangeArrowheads="1"/>
          </p:cNvSpPr>
          <p:nvPr/>
        </p:nvSpPr>
        <p:spPr bwMode="auto">
          <a:xfrm>
            <a:off x="858838" y="3916363"/>
            <a:ext cx="803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JO" sz="3600" b="1" dirty="0" smtClean="0">
                <a:solidFill>
                  <a:schemeClr val="bg1"/>
                </a:solidFill>
                <a:cs typeface="Traditional Arabic" pitchFamily="18" charset="-78"/>
              </a:rPr>
              <a:t>تتركب </a:t>
            </a:r>
            <a:r>
              <a:rPr lang="ar-JO" sz="3600" b="1" dirty="0" err="1" smtClean="0">
                <a:solidFill>
                  <a:schemeClr val="bg1"/>
                </a:solidFill>
                <a:cs typeface="Traditional Arabic" pitchFamily="18" charset="-78"/>
              </a:rPr>
              <a:t>الكربلة</a:t>
            </a:r>
            <a:r>
              <a:rPr lang="ar-JO" sz="3600" b="1" dirty="0" smtClean="0">
                <a:solidFill>
                  <a:schemeClr val="bg1"/>
                </a:solidFill>
                <a:cs typeface="Traditional Arabic" pitchFamily="18" charset="-78"/>
              </a:rPr>
              <a:t> من ؟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18449" name="Text Box 8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051585" y="6005171"/>
            <a:ext cx="2555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بتلات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18450" name="Text Box 8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054600" y="4846638"/>
            <a:ext cx="340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خيط </a:t>
            </a: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ومتك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18451" name="Text Box 86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774700" y="4887913"/>
            <a:ext cx="29098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raditional Arabic" pitchFamily="18" charset="-78"/>
              </a:rPr>
              <a:t>ميسم وقلم ومبيض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18452" name="Text Box 12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6057900"/>
            <a:ext cx="340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سبلات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10"/>
          <p:cNvGrpSpPr>
            <a:grpSpLocks/>
          </p:cNvGrpSpPr>
          <p:nvPr/>
        </p:nvGrpSpPr>
        <p:grpSpPr bwMode="auto">
          <a:xfrm>
            <a:off x="2582863" y="1262063"/>
            <a:ext cx="2516187" cy="3592512"/>
            <a:chOff x="1362" y="804"/>
            <a:chExt cx="1585" cy="2263"/>
          </a:xfrm>
        </p:grpSpPr>
        <p:sp>
          <p:nvSpPr>
            <p:cNvPr id="19459" name="Rectangle 109"/>
            <p:cNvSpPr>
              <a:spLocks noChangeArrowheads="1"/>
            </p:cNvSpPr>
            <p:nvPr/>
          </p:nvSpPr>
          <p:spPr bwMode="auto">
            <a:xfrm>
              <a:off x="1381" y="2395"/>
              <a:ext cx="1545" cy="2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60" name="Rectangle 24"/>
            <p:cNvSpPr>
              <a:spLocks noChangeArrowheads="1"/>
            </p:cNvSpPr>
            <p:nvPr/>
          </p:nvSpPr>
          <p:spPr bwMode="auto">
            <a:xfrm>
              <a:off x="1362" y="2400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61" name="Rectangle 77"/>
            <p:cNvSpPr>
              <a:spLocks noChangeArrowheads="1"/>
            </p:cNvSpPr>
            <p:nvPr/>
          </p:nvSpPr>
          <p:spPr bwMode="auto">
            <a:xfrm>
              <a:off x="1363" y="814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62" name="Text Box 78"/>
            <p:cNvSpPr txBox="1">
              <a:spLocks noChangeArrowheads="1"/>
            </p:cNvSpPr>
            <p:nvPr/>
          </p:nvSpPr>
          <p:spPr bwMode="auto">
            <a:xfrm>
              <a:off x="1411" y="80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63" name="Text Box 79"/>
            <p:cNvSpPr txBox="1">
              <a:spLocks noChangeArrowheads="1"/>
            </p:cNvSpPr>
            <p:nvPr/>
          </p:nvSpPr>
          <p:spPr bwMode="auto">
            <a:xfrm>
              <a:off x="1411" y="100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64" name="Text Box 80"/>
            <p:cNvSpPr txBox="1">
              <a:spLocks noChangeArrowheads="1"/>
            </p:cNvSpPr>
            <p:nvPr/>
          </p:nvSpPr>
          <p:spPr bwMode="auto">
            <a:xfrm>
              <a:off x="1411" y="119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65" name="Text Box 81"/>
            <p:cNvSpPr txBox="1">
              <a:spLocks noChangeArrowheads="1"/>
            </p:cNvSpPr>
            <p:nvPr/>
          </p:nvSpPr>
          <p:spPr bwMode="auto">
            <a:xfrm>
              <a:off x="1411" y="139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66" name="Text Box 82"/>
            <p:cNvSpPr txBox="1">
              <a:spLocks noChangeArrowheads="1"/>
            </p:cNvSpPr>
            <p:nvPr/>
          </p:nvSpPr>
          <p:spPr bwMode="auto">
            <a:xfrm>
              <a:off x="1411" y="158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67" name="Text Box 83"/>
            <p:cNvSpPr txBox="1">
              <a:spLocks noChangeArrowheads="1"/>
            </p:cNvSpPr>
            <p:nvPr/>
          </p:nvSpPr>
          <p:spPr bwMode="auto">
            <a:xfrm>
              <a:off x="1411" y="177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68" name="Text Box 85"/>
            <p:cNvSpPr txBox="1">
              <a:spLocks noChangeArrowheads="1"/>
            </p:cNvSpPr>
            <p:nvPr/>
          </p:nvSpPr>
          <p:spPr bwMode="auto">
            <a:xfrm>
              <a:off x="1411" y="196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69" name="Text Box 86"/>
            <p:cNvSpPr txBox="1">
              <a:spLocks noChangeArrowheads="1"/>
            </p:cNvSpPr>
            <p:nvPr/>
          </p:nvSpPr>
          <p:spPr bwMode="auto">
            <a:xfrm>
              <a:off x="1411" y="215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70" name="Text Box 87"/>
            <p:cNvSpPr txBox="1">
              <a:spLocks noChangeArrowheads="1"/>
            </p:cNvSpPr>
            <p:nvPr/>
          </p:nvSpPr>
          <p:spPr bwMode="auto">
            <a:xfrm>
              <a:off x="1402" y="2369"/>
              <a:ext cx="43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71" name="Text Box 88"/>
            <p:cNvSpPr txBox="1">
              <a:spLocks noChangeArrowheads="1"/>
            </p:cNvSpPr>
            <p:nvPr/>
          </p:nvSpPr>
          <p:spPr bwMode="auto">
            <a:xfrm>
              <a:off x="1418" y="259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9472" name="Text Box 89"/>
            <p:cNvSpPr txBox="1">
              <a:spLocks noChangeArrowheads="1"/>
            </p:cNvSpPr>
            <p:nvPr/>
          </p:nvSpPr>
          <p:spPr bwMode="auto">
            <a:xfrm>
              <a:off x="1939" y="81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73" name="Text Box 90"/>
            <p:cNvSpPr txBox="1">
              <a:spLocks noChangeArrowheads="1"/>
            </p:cNvSpPr>
            <p:nvPr/>
          </p:nvSpPr>
          <p:spPr bwMode="auto">
            <a:xfrm>
              <a:off x="1911" y="101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74" name="Text Box 91"/>
            <p:cNvSpPr txBox="1">
              <a:spLocks noChangeArrowheads="1"/>
            </p:cNvSpPr>
            <p:nvPr/>
          </p:nvSpPr>
          <p:spPr bwMode="auto">
            <a:xfrm>
              <a:off x="1866" y="121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75" name="Text Box 92"/>
            <p:cNvSpPr txBox="1">
              <a:spLocks noChangeArrowheads="1"/>
            </p:cNvSpPr>
            <p:nvPr/>
          </p:nvSpPr>
          <p:spPr bwMode="auto">
            <a:xfrm>
              <a:off x="1939" y="140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76" name="Text Box 93"/>
            <p:cNvSpPr txBox="1">
              <a:spLocks noChangeArrowheads="1"/>
            </p:cNvSpPr>
            <p:nvPr/>
          </p:nvSpPr>
          <p:spPr bwMode="auto">
            <a:xfrm>
              <a:off x="1939" y="159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77" name="Text Box 94"/>
            <p:cNvSpPr txBox="1">
              <a:spLocks noChangeArrowheads="1"/>
            </p:cNvSpPr>
            <p:nvPr/>
          </p:nvSpPr>
          <p:spPr bwMode="auto">
            <a:xfrm>
              <a:off x="1939" y="178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78" name="Text Box 95"/>
            <p:cNvSpPr txBox="1">
              <a:spLocks noChangeArrowheads="1"/>
            </p:cNvSpPr>
            <p:nvPr/>
          </p:nvSpPr>
          <p:spPr bwMode="auto">
            <a:xfrm>
              <a:off x="1939" y="197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79" name="Text Box 96"/>
            <p:cNvSpPr txBox="1">
              <a:spLocks noChangeArrowheads="1"/>
            </p:cNvSpPr>
            <p:nvPr/>
          </p:nvSpPr>
          <p:spPr bwMode="auto">
            <a:xfrm>
              <a:off x="1820" y="2159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80" name="Text Box 97"/>
            <p:cNvSpPr txBox="1">
              <a:spLocks noChangeArrowheads="1"/>
            </p:cNvSpPr>
            <p:nvPr/>
          </p:nvSpPr>
          <p:spPr bwMode="auto">
            <a:xfrm>
              <a:off x="1829" y="2360"/>
              <a:ext cx="1100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81" name="Text Box 98"/>
            <p:cNvSpPr txBox="1">
              <a:spLocks noChangeArrowheads="1"/>
            </p:cNvSpPr>
            <p:nvPr/>
          </p:nvSpPr>
          <p:spPr bwMode="auto">
            <a:xfrm>
              <a:off x="1902" y="2561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19482" name="Oval 99"/>
            <p:cNvSpPr>
              <a:spLocks noChangeArrowheads="1"/>
            </p:cNvSpPr>
            <p:nvPr/>
          </p:nvSpPr>
          <p:spPr bwMode="auto">
            <a:xfrm>
              <a:off x="1729" y="266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83" name="Oval 100"/>
            <p:cNvSpPr>
              <a:spLocks noChangeArrowheads="1"/>
            </p:cNvSpPr>
            <p:nvPr/>
          </p:nvSpPr>
          <p:spPr bwMode="auto">
            <a:xfrm>
              <a:off x="1747" y="244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84" name="Oval 101"/>
            <p:cNvSpPr>
              <a:spLocks noChangeArrowheads="1"/>
            </p:cNvSpPr>
            <p:nvPr/>
          </p:nvSpPr>
          <p:spPr bwMode="auto">
            <a:xfrm>
              <a:off x="1747" y="225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85" name="Oval 102"/>
            <p:cNvSpPr>
              <a:spLocks noChangeArrowheads="1"/>
            </p:cNvSpPr>
            <p:nvPr/>
          </p:nvSpPr>
          <p:spPr bwMode="auto">
            <a:xfrm>
              <a:off x="1747" y="206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86" name="Oval 103"/>
            <p:cNvSpPr>
              <a:spLocks noChangeArrowheads="1"/>
            </p:cNvSpPr>
            <p:nvPr/>
          </p:nvSpPr>
          <p:spPr bwMode="auto">
            <a:xfrm>
              <a:off x="1747" y="187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9487" name="Oval 104"/>
            <p:cNvSpPr>
              <a:spLocks noChangeArrowheads="1"/>
            </p:cNvSpPr>
            <p:nvPr/>
          </p:nvSpPr>
          <p:spPr bwMode="auto">
            <a:xfrm>
              <a:off x="1747" y="167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88" name="Oval 105"/>
            <p:cNvSpPr>
              <a:spLocks noChangeArrowheads="1"/>
            </p:cNvSpPr>
            <p:nvPr/>
          </p:nvSpPr>
          <p:spPr bwMode="auto">
            <a:xfrm>
              <a:off x="1747" y="148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89" name="Oval 106"/>
            <p:cNvSpPr>
              <a:spLocks noChangeArrowheads="1"/>
            </p:cNvSpPr>
            <p:nvPr/>
          </p:nvSpPr>
          <p:spPr bwMode="auto">
            <a:xfrm>
              <a:off x="1747" y="129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90" name="Oval 107"/>
            <p:cNvSpPr>
              <a:spLocks noChangeArrowheads="1"/>
            </p:cNvSpPr>
            <p:nvPr/>
          </p:nvSpPr>
          <p:spPr bwMode="auto">
            <a:xfrm>
              <a:off x="1747" y="110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91" name="Oval 108"/>
            <p:cNvSpPr>
              <a:spLocks noChangeArrowheads="1"/>
            </p:cNvSpPr>
            <p:nvPr/>
          </p:nvSpPr>
          <p:spPr bwMode="auto">
            <a:xfrm>
              <a:off x="1747" y="91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8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85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86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493" name="Rectangle 24"/>
          <p:cNvSpPr>
            <a:spLocks noChangeArrowheads="1"/>
          </p:cNvSpPr>
          <p:nvPr/>
        </p:nvSpPr>
        <p:spPr bwMode="auto">
          <a:xfrm>
            <a:off x="0" y="23606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20494" name="Picture 86" descr="phone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87" descr="pepo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9" name="Text Box 89"/>
          <p:cNvSpPr txBox="1">
            <a:spLocks noChangeArrowheads="1"/>
          </p:cNvSpPr>
          <p:nvPr/>
        </p:nvSpPr>
        <p:spPr bwMode="auto">
          <a:xfrm>
            <a:off x="351693" y="3898461"/>
            <a:ext cx="84828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JO" sz="4400" b="1" dirty="0" smtClean="0">
                <a:solidFill>
                  <a:schemeClr val="bg1"/>
                </a:solidFill>
                <a:cs typeface="Traditional Arabic" pitchFamily="18" charset="-78"/>
              </a:rPr>
              <a:t>لماذا تعتبر النباتات </a:t>
            </a:r>
            <a:r>
              <a:rPr lang="ar-JO" sz="4400" b="1" dirty="0" err="1" smtClean="0">
                <a:solidFill>
                  <a:schemeClr val="bg1"/>
                </a:solidFill>
                <a:cs typeface="Traditional Arabic" pitchFamily="18" charset="-78"/>
              </a:rPr>
              <a:t>الخيمية</a:t>
            </a:r>
            <a:r>
              <a:rPr lang="ar-JO" sz="4400" b="1" dirty="0" smtClean="0">
                <a:solidFill>
                  <a:schemeClr val="bg1"/>
                </a:solidFill>
                <a:cs typeface="Traditional Arabic" pitchFamily="18" charset="-78"/>
              </a:rPr>
              <a:t> من كاسيات البذور؟</a:t>
            </a:r>
            <a:endParaRPr lang="en-US" sz="44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71770" name="Text Box 90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606425" y="5853113"/>
            <a:ext cx="3497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لان البذور داخل ثمرة</a:t>
            </a:r>
            <a:endParaRPr lang="en-US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1771" name="Text Box 9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034452" y="4916977"/>
            <a:ext cx="3344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لان البذور مكشوفة </a:t>
            </a:r>
            <a:endParaRPr lang="en-US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1772" name="Text Box 9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3993" y="4915169"/>
            <a:ext cx="31130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err="1" smtClean="0">
                <a:solidFill>
                  <a:schemeClr val="bg1"/>
                </a:solidFill>
                <a:cs typeface="Times New Roman" pitchFamily="18" charset="0"/>
              </a:rPr>
              <a:t>لانها</a:t>
            </a: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 ثنائية الجنس </a:t>
            </a:r>
            <a:endParaRPr lang="en-US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1773" name="Text Box 9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65725" y="5900738"/>
            <a:ext cx="34925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JO" sz="3200" b="1" dirty="0" err="1" smtClean="0">
                <a:solidFill>
                  <a:schemeClr val="bg1"/>
                </a:solidFill>
                <a:cs typeface="Times New Roman" pitchFamily="18" charset="0"/>
              </a:rPr>
              <a:t>لانها</a:t>
            </a: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ar-JO" sz="3200" b="1" dirty="0" err="1" smtClean="0">
                <a:solidFill>
                  <a:schemeClr val="bg1"/>
                </a:solidFill>
                <a:cs typeface="Times New Roman" pitchFamily="18" charset="0"/>
              </a:rPr>
              <a:t>احادية</a:t>
            </a:r>
            <a:r>
              <a:rPr lang="ar-JO" sz="3200" b="1" dirty="0" smtClean="0">
                <a:solidFill>
                  <a:schemeClr val="bg1"/>
                </a:solidFill>
                <a:cs typeface="Times New Roman" pitchFamily="18" charset="0"/>
              </a:rPr>
              <a:t> الجنس </a:t>
            </a:r>
            <a:endParaRPr lang="en-US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501" name="Rectangle 97"/>
          <p:cNvSpPr>
            <a:spLocks noChangeArrowheads="1"/>
          </p:cNvSpPr>
          <p:nvPr/>
        </p:nvSpPr>
        <p:spPr bwMode="auto">
          <a:xfrm>
            <a:off x="0" y="0"/>
            <a:ext cx="2514600" cy="385445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02" name="Text Box 98"/>
          <p:cNvSpPr txBox="1">
            <a:spLocks noChangeArrowheads="1"/>
          </p:cNvSpPr>
          <p:nvPr/>
        </p:nvSpPr>
        <p:spPr bwMode="auto">
          <a:xfrm>
            <a:off x="76200" y="174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503" name="Text Box 99"/>
          <p:cNvSpPr txBox="1">
            <a:spLocks noChangeArrowheads="1"/>
          </p:cNvSpPr>
          <p:nvPr/>
        </p:nvSpPr>
        <p:spPr bwMode="auto">
          <a:xfrm>
            <a:off x="76200" y="495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04" name="Text Box 100"/>
          <p:cNvSpPr txBox="1">
            <a:spLocks noChangeArrowheads="1"/>
          </p:cNvSpPr>
          <p:nvPr/>
        </p:nvSpPr>
        <p:spPr bwMode="auto">
          <a:xfrm>
            <a:off x="76200" y="8001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05" name="Text Box 101"/>
          <p:cNvSpPr txBox="1">
            <a:spLocks noChangeArrowheads="1"/>
          </p:cNvSpPr>
          <p:nvPr/>
        </p:nvSpPr>
        <p:spPr bwMode="auto">
          <a:xfrm>
            <a:off x="76200" y="1104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06" name="Text Box 102"/>
          <p:cNvSpPr txBox="1">
            <a:spLocks noChangeArrowheads="1"/>
          </p:cNvSpPr>
          <p:nvPr/>
        </p:nvSpPr>
        <p:spPr bwMode="auto">
          <a:xfrm>
            <a:off x="76200" y="14097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07" name="Text Box 103"/>
          <p:cNvSpPr txBox="1">
            <a:spLocks noChangeArrowheads="1"/>
          </p:cNvSpPr>
          <p:nvPr/>
        </p:nvSpPr>
        <p:spPr bwMode="auto">
          <a:xfrm>
            <a:off x="76200" y="17145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508" name="Text Box 105"/>
          <p:cNvSpPr txBox="1">
            <a:spLocks noChangeArrowheads="1"/>
          </p:cNvSpPr>
          <p:nvPr/>
        </p:nvSpPr>
        <p:spPr bwMode="auto">
          <a:xfrm>
            <a:off x="76200" y="2019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09" name="Text Box 106"/>
          <p:cNvSpPr txBox="1">
            <a:spLocks noChangeArrowheads="1"/>
          </p:cNvSpPr>
          <p:nvPr/>
        </p:nvSpPr>
        <p:spPr bwMode="auto">
          <a:xfrm>
            <a:off x="0" y="2525713"/>
            <a:ext cx="874713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10" name="Text Box 107"/>
          <p:cNvSpPr txBox="1">
            <a:spLocks noChangeArrowheads="1"/>
          </p:cNvSpPr>
          <p:nvPr/>
        </p:nvSpPr>
        <p:spPr bwMode="auto">
          <a:xfrm>
            <a:off x="0" y="29337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11" name="Text Box 108"/>
          <p:cNvSpPr txBox="1">
            <a:spLocks noChangeArrowheads="1"/>
          </p:cNvSpPr>
          <p:nvPr/>
        </p:nvSpPr>
        <p:spPr bwMode="auto">
          <a:xfrm>
            <a:off x="0" y="33242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0512" name="Text Box 109"/>
          <p:cNvSpPr txBox="1">
            <a:spLocks noChangeArrowheads="1"/>
          </p:cNvSpPr>
          <p:nvPr/>
        </p:nvSpPr>
        <p:spPr bwMode="auto">
          <a:xfrm>
            <a:off x="914400" y="1905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513" name="Text Box 110"/>
          <p:cNvSpPr txBox="1">
            <a:spLocks noChangeArrowheads="1"/>
          </p:cNvSpPr>
          <p:nvPr/>
        </p:nvSpPr>
        <p:spPr bwMode="auto">
          <a:xfrm>
            <a:off x="869950" y="511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14" name="Text Box 111"/>
          <p:cNvSpPr txBox="1">
            <a:spLocks noChangeArrowheads="1"/>
          </p:cNvSpPr>
          <p:nvPr/>
        </p:nvSpPr>
        <p:spPr bwMode="auto">
          <a:xfrm>
            <a:off x="798513" y="8302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15" name="Text Box 112"/>
          <p:cNvSpPr txBox="1">
            <a:spLocks noChangeArrowheads="1"/>
          </p:cNvSpPr>
          <p:nvPr/>
        </p:nvSpPr>
        <p:spPr bwMode="auto">
          <a:xfrm>
            <a:off x="914400" y="11207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16" name="Text Box 113"/>
          <p:cNvSpPr txBox="1">
            <a:spLocks noChangeArrowheads="1"/>
          </p:cNvSpPr>
          <p:nvPr/>
        </p:nvSpPr>
        <p:spPr bwMode="auto">
          <a:xfrm>
            <a:off x="914400" y="14255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17" name="Text Box 114"/>
          <p:cNvSpPr txBox="1">
            <a:spLocks noChangeArrowheads="1"/>
          </p:cNvSpPr>
          <p:nvPr/>
        </p:nvSpPr>
        <p:spPr bwMode="auto">
          <a:xfrm>
            <a:off x="914400" y="17303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518" name="Text Box 115"/>
          <p:cNvSpPr txBox="1">
            <a:spLocks noChangeArrowheads="1"/>
          </p:cNvSpPr>
          <p:nvPr/>
        </p:nvSpPr>
        <p:spPr bwMode="auto">
          <a:xfrm>
            <a:off x="914400" y="2035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19" name="Text Box 117"/>
          <p:cNvSpPr txBox="1">
            <a:spLocks noChangeArrowheads="1"/>
          </p:cNvSpPr>
          <p:nvPr/>
        </p:nvSpPr>
        <p:spPr bwMode="auto">
          <a:xfrm>
            <a:off x="885825" y="29194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20" name="Text Box 118"/>
          <p:cNvSpPr txBox="1">
            <a:spLocks noChangeArrowheads="1"/>
          </p:cNvSpPr>
          <p:nvPr/>
        </p:nvSpPr>
        <p:spPr bwMode="auto">
          <a:xfrm>
            <a:off x="855663" y="3327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20521" name="Oval 119"/>
          <p:cNvSpPr>
            <a:spLocks noChangeArrowheads="1"/>
          </p:cNvSpPr>
          <p:nvPr/>
        </p:nvSpPr>
        <p:spPr bwMode="auto">
          <a:xfrm>
            <a:off x="493713" y="34353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22" name="Oval 120"/>
          <p:cNvSpPr>
            <a:spLocks noChangeArrowheads="1"/>
          </p:cNvSpPr>
          <p:nvPr/>
        </p:nvSpPr>
        <p:spPr bwMode="auto">
          <a:xfrm>
            <a:off x="581025" y="3041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23" name="Oval 121"/>
          <p:cNvSpPr>
            <a:spLocks noChangeArrowheads="1"/>
          </p:cNvSpPr>
          <p:nvPr/>
        </p:nvSpPr>
        <p:spPr bwMode="auto">
          <a:xfrm>
            <a:off x="568325" y="26939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24" name="Oval 122"/>
          <p:cNvSpPr>
            <a:spLocks noChangeArrowheads="1"/>
          </p:cNvSpPr>
          <p:nvPr/>
        </p:nvSpPr>
        <p:spPr bwMode="auto">
          <a:xfrm>
            <a:off x="609600" y="2171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25" name="Oval 123"/>
          <p:cNvSpPr>
            <a:spLocks noChangeArrowheads="1"/>
          </p:cNvSpPr>
          <p:nvPr/>
        </p:nvSpPr>
        <p:spPr bwMode="auto">
          <a:xfrm>
            <a:off x="609600" y="1866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0526" name="Oval 124"/>
          <p:cNvSpPr>
            <a:spLocks noChangeArrowheads="1"/>
          </p:cNvSpPr>
          <p:nvPr/>
        </p:nvSpPr>
        <p:spPr bwMode="auto">
          <a:xfrm>
            <a:off x="609600" y="15621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27" name="Oval 125"/>
          <p:cNvSpPr>
            <a:spLocks noChangeArrowheads="1"/>
          </p:cNvSpPr>
          <p:nvPr/>
        </p:nvSpPr>
        <p:spPr bwMode="auto">
          <a:xfrm>
            <a:off x="609600" y="1257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28" name="Oval 126"/>
          <p:cNvSpPr>
            <a:spLocks noChangeArrowheads="1"/>
          </p:cNvSpPr>
          <p:nvPr/>
        </p:nvSpPr>
        <p:spPr bwMode="auto">
          <a:xfrm>
            <a:off x="609600" y="952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29" name="Oval 127"/>
          <p:cNvSpPr>
            <a:spLocks noChangeArrowheads="1"/>
          </p:cNvSpPr>
          <p:nvPr/>
        </p:nvSpPr>
        <p:spPr bwMode="auto">
          <a:xfrm>
            <a:off x="609600" y="647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30" name="Oval 128"/>
          <p:cNvSpPr>
            <a:spLocks noChangeArrowheads="1"/>
          </p:cNvSpPr>
          <p:nvPr/>
        </p:nvSpPr>
        <p:spPr bwMode="auto">
          <a:xfrm>
            <a:off x="609600" y="342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31" name="Text Box 116"/>
          <p:cNvSpPr txBox="1">
            <a:spLocks noChangeArrowheads="1"/>
          </p:cNvSpPr>
          <p:nvPr/>
        </p:nvSpPr>
        <p:spPr bwMode="auto">
          <a:xfrm>
            <a:off x="841375" y="2528888"/>
            <a:ext cx="1600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advClick="0">
    <p:sndAc>
      <p:stSnd loop="1"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9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9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9" grpId="0"/>
      <p:bldP spid="71770" grpId="0"/>
      <p:bldP spid="71771" grpId="0"/>
      <p:bldP spid="71772" grpId="0"/>
      <p:bldP spid="71773" grpId="0"/>
    </p:bld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יצוב ברירת מחדל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5043</TotalTime>
  <Words>1372</Words>
  <Application>Microsoft Office PowerPoint</Application>
  <PresentationFormat>عرض على الشاشة (3:4)‏</PresentationFormat>
  <Paragraphs>707</Paragraphs>
  <Slides>53</Slides>
  <Notes>0</Notes>
  <HiddenSlides>0</HiddenSlides>
  <MMClips>2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53</vt:i4>
      </vt:variant>
    </vt:vector>
  </HeadingPairs>
  <TitlesOfParts>
    <vt:vector size="56" baseType="lpstr">
      <vt:lpstr>עיצוב ברירת מחדל</vt:lpstr>
      <vt:lpstr>Equation</vt:lpstr>
      <vt:lpstr>תרשים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جمهور 1</vt:lpstr>
      <vt:lpstr>جمهور 11</vt:lpstr>
      <vt:lpstr>جمهور 2</vt:lpstr>
      <vt:lpstr>جمهور 22</vt:lpstr>
      <vt:lpstr>جمهور 44</vt:lpstr>
      <vt:lpstr>جمهور 4</vt:lpstr>
      <vt:lpstr>جمهور 444</vt:lpstr>
      <vt:lpstr>هاتف1</vt:lpstr>
      <vt:lpstr>هاتف 2</vt:lpstr>
      <vt:lpstr>هاتف 3</vt:lpstr>
      <vt:lpstr>هاتف 4</vt:lpstr>
      <vt:lpstr>هاتف 4</vt:lpstr>
      <vt:lpstr>هاتف1</vt:lpstr>
      <vt:lpstr>هاتف 4</vt:lpstr>
      <vt:lpstr>هاتف1</vt:lpstr>
      <vt:lpstr>هاتف1</vt:lpstr>
      <vt:lpstr>جمهور 3</vt:lpstr>
      <vt:lpstr>جمهور 33</vt:lpstr>
      <vt:lpstr>الشريحة 51</vt:lpstr>
      <vt:lpstr>الشريحة 52</vt:lpstr>
      <vt:lpstr>الشريحة 53</vt:lpstr>
    </vt:vector>
  </TitlesOfParts>
  <Company>Computer Text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 E. Damon</dc:creator>
  <cp:lastModifiedBy>LG</cp:lastModifiedBy>
  <cp:revision>295</cp:revision>
  <dcterms:created xsi:type="dcterms:W3CDTF">1999-11-20T23:03:43Z</dcterms:created>
  <dcterms:modified xsi:type="dcterms:W3CDTF">2012-12-19T15:04:58Z</dcterms:modified>
</cp:coreProperties>
</file>