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33ECAB4-3958-4E81-B566-7AC1AB8E3542}" type="datetimeFigureOut">
              <a:rPr lang="en-US" smtClean="0"/>
              <a:pPr/>
              <a:t>2/2/2012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3ACB6E2-97FA-4885-A6BA-EFF14578826E}"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3ECAB4-3958-4E81-B566-7AC1AB8E3542}"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3ECAB4-3958-4E81-B566-7AC1AB8E3542}"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33ECAB4-3958-4E81-B566-7AC1AB8E3542}" type="datetimeFigureOut">
              <a:rPr lang="en-US" smtClean="0"/>
              <a:pPr/>
              <a:t>2/2/2012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33ECAB4-3958-4E81-B566-7AC1AB8E3542}" type="datetimeFigureOut">
              <a:rPr lang="en-US" smtClean="0"/>
              <a:pPr/>
              <a:t>2/2/2012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3ACB6E2-97FA-4885-A6BA-EFF14578826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33ECAB4-3958-4E81-B566-7AC1AB8E3542}" type="datetimeFigureOut">
              <a:rPr lang="en-US" smtClean="0"/>
              <a:pPr/>
              <a:t>2/2/2012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33ECAB4-3958-4E81-B566-7AC1AB8E3542}" type="datetimeFigureOut">
              <a:rPr lang="en-US" smtClean="0"/>
              <a:pPr/>
              <a:t>2/2/2012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3ACB6E2-97FA-4885-A6BA-EFF1457882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3ECAB4-3958-4E81-B566-7AC1AB8E3542}" type="datetimeFigureOut">
              <a:rPr lang="en-US" smtClean="0"/>
              <a:pPr/>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33ECAB4-3958-4E81-B566-7AC1AB8E3542}" type="datetimeFigureOut">
              <a:rPr lang="en-US" smtClean="0"/>
              <a:pPr/>
              <a:t>2/2/2012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3ACB6E2-97FA-4885-A6BA-EFF14578826E}"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33ECAB4-3958-4E81-B566-7AC1AB8E3542}" type="datetimeFigureOut">
              <a:rPr lang="en-US" smtClean="0"/>
              <a:pPr/>
              <a:t>2/2/2012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3ACB6E2-97FA-4885-A6BA-EFF1457882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33ECAB4-3958-4E81-B566-7AC1AB8E3542}" type="datetimeFigureOut">
              <a:rPr lang="en-US" smtClean="0"/>
              <a:pPr/>
              <a:t>2/2/2012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3ACB6E2-97FA-4885-A6BA-EFF1457882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33ECAB4-3958-4E81-B566-7AC1AB8E3542}" type="datetimeFigureOut">
              <a:rPr lang="en-US" smtClean="0"/>
              <a:pPr/>
              <a:t>2/2/2012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3ACB6E2-97FA-4885-A6BA-EFF1457882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4267199"/>
          </a:xfrm>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304800" y="1828800"/>
            <a:ext cx="824521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البدانة.. أنواعها وأسبابها وعلاجها</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5" descr="'''.jpg"/>
          <p:cNvPicPr>
            <a:picLocks noChangeAspect="1"/>
          </p:cNvPicPr>
          <p:nvPr/>
        </p:nvPicPr>
        <p:blipFill>
          <a:blip r:embed="rId2" cstate="print"/>
          <a:stretch>
            <a:fillRect/>
          </a:stretch>
        </p:blipFill>
        <p:spPr>
          <a:xfrm>
            <a:off x="0" y="30178"/>
            <a:ext cx="9144000" cy="6862951"/>
          </a:xfrm>
          <a:prstGeom prst="rect">
            <a:avLst/>
          </a:prstGeom>
        </p:spPr>
      </p:pic>
      <p:sp>
        <p:nvSpPr>
          <p:cNvPr id="7" name="Rectangle 6"/>
          <p:cNvSpPr/>
          <p:nvPr/>
        </p:nvSpPr>
        <p:spPr>
          <a:xfrm rot="20946643">
            <a:off x="1752600" y="2705727"/>
            <a:ext cx="4649388" cy="1446550"/>
          </a:xfrm>
          <a:prstGeom prst="rect">
            <a:avLst/>
          </a:prstGeom>
        </p:spPr>
        <p:txBody>
          <a:bodyPr wrap="square">
            <a:spAutoFit/>
          </a:bodyPr>
          <a:lstStyle/>
          <a:p>
            <a:pPr algn="ctr"/>
            <a:r>
              <a:rPr lang="ar-SA" sz="4400" b="1" cap="none" spc="0" dirty="0" smtClean="0">
                <a:ln w="11430"/>
                <a:solidFill>
                  <a:schemeClr val="accent6">
                    <a:lumMod val="75000"/>
                  </a:schemeClr>
                </a:solidFill>
                <a:effectLst>
                  <a:outerShdw blurRad="50800" dist="39000" dir="5460000" algn="tl">
                    <a:srgbClr val="000000">
                      <a:alpha val="38000"/>
                    </a:srgbClr>
                  </a:outerShdw>
                </a:effectLst>
              </a:rPr>
              <a:t>البدانة.. أنواعها وأسبابها وعلاجها</a:t>
            </a:r>
            <a:endParaRPr lang="en-US" sz="4400" b="1" cap="none" spc="0" dirty="0">
              <a:ln w="11430"/>
              <a:solidFill>
                <a:schemeClr val="accent6">
                  <a:lumMod val="75000"/>
                </a:schemeClr>
              </a:soli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uuuu.jpg"/>
          <p:cNvPicPr>
            <a:picLocks noGrp="1" noChangeAspect="1"/>
          </p:cNvPicPr>
          <p:nvPr>
            <p:ph idx="1"/>
          </p:nvPr>
        </p:nvPicPr>
        <p:blipFill>
          <a:blip r:embed="rId2" cstate="print"/>
          <a:stretch>
            <a:fillRect/>
          </a:stretch>
        </p:blipFill>
        <p:spPr>
          <a:xfrm>
            <a:off x="0" y="0"/>
            <a:ext cx="9144000" cy="690499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ontent Placeholder 6"/>
          <p:cNvSpPr>
            <a:spLocks noGrp="1"/>
          </p:cNvSpPr>
          <p:nvPr>
            <p:ph idx="1"/>
          </p:nvPr>
        </p:nvSpPr>
        <p:spPr>
          <a:xfrm rot="20390834">
            <a:off x="291296" y="1912289"/>
            <a:ext cx="8229600" cy="3608907"/>
          </a:xfrm>
        </p:spPr>
        <p:txBody>
          <a:bodyPr/>
          <a:lstStyle/>
          <a:p>
            <a:pPr algn="r" rtl="1"/>
            <a:r>
              <a:rPr lang="ar-SA" dirty="0" smtClean="0"/>
              <a:t>ارجو ان ينال اعجابكم </a:t>
            </a:r>
          </a:p>
          <a:p>
            <a:pPr algn="r" rtl="1"/>
            <a:endParaRPr lang="ar-SA" dirty="0" smtClean="0"/>
          </a:p>
          <a:p>
            <a:pPr algn="r" rtl="1"/>
            <a:r>
              <a:rPr lang="ar-SA" dirty="0" smtClean="0"/>
              <a:t>سندس سامي ابومخ </a:t>
            </a:r>
            <a:endParaRPr lang="en-US" dirty="0"/>
          </a:p>
        </p:txBody>
      </p:sp>
      <p:pic>
        <p:nvPicPr>
          <p:cNvPr id="8" name="Picture 7" descr="kkk.gif"/>
          <p:cNvPicPr>
            <a:picLocks noChangeAspect="1"/>
          </p:cNvPicPr>
          <p:nvPr/>
        </p:nvPicPr>
        <p:blipFill>
          <a:blip r:embed="rId2" cstate="print"/>
          <a:stretch>
            <a:fillRect/>
          </a:stretch>
        </p:blipFill>
        <p:spPr>
          <a:xfrm rot="20480344">
            <a:off x="1572919" y="1865639"/>
            <a:ext cx="2319820" cy="4021021"/>
          </a:xfrm>
          <a:prstGeom prst="rect">
            <a:avLst/>
          </a:prstGeom>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 0 C -0.01302 0.00556 -0.02222 0.01065 -0.03559 0.01273 C -0.04444 0.01713 -0.05382 0.01968 -0.06285 0.02361 C -0.0691 0.03195 -0.07535 0.03704 -0.08385 0.04074 C -0.08542 0.04283 -0.08698 0.04537 -0.08871 0.04722 C -0.09184 0.05046 -0.09844 0.05579 -0.09844 0.05579 C -0.10278 0.06759 -0.1092 0.07523 -0.11458 0.08588 C -0.11684 0.09514 -0.1191 0.1044 -0.12101 0.11389 C -0.12205 0.11968 -0.12413 0.13102 -0.12413 0.13102 C -0.12292 0.15347 -0.12205 0.175 -0.11128 0.19352 C -0.1066 0.20162 -0.09496 0.2125 -0.09028 0.21713 C -0.08819 0.21921 -0.08385 0.22361 -0.08385 0.22361 C -0.07934 0.23287 -0.07118 0.23565 -0.06458 0.24283 C -0.05625 0.25208 -0.06371 0.24745 -0.05486 0.25162 C -0.04965 0.25833 -0.04427 0.26296 -0.04028 0.27083 C -0.0342 0.29583 -0.04878 0.31574 -0.05972 0.33333 C -0.0651 0.3419 -0.06996 0.35116 -0.07587 0.35903 C -0.08264 0.37755 -0.07483 0.35857 -0.08385 0.37408 C -0.08906 0.3831 -0.0908 0.39097 -0.09514 0.4 C -0.09739 0.41412 -0.10208 0.43935 -0.09514 0.45162 C -0.08559 0.46852 -0.07344 0.47986 -0.05816 0.4838 C -0.04757 0.48958 -0.03715 0.49236 -0.02587 0.49445 C -0.01285 0.50023 0.00087 0.50278 0.01441 0.50533 C 0.02899 0.50463 0.0434 0.5044 0.05799 0.50324 C 0.06649 0.50255 0.07188 0.49653 0.07899 0.49236 C 0.0809 0.4912 0.09219 0.48843 0.09358 0.4882 C 0.10087 0.48171 0.10938 0.47593 0.11771 0.47292 C 0.12639 0.46574 0.13507 0.45903 0.14358 0.45162 C 0.14618 0.44931 0.14757 0.44537 0.15 0.44283 C 0.15191 0.44097 0.15434 0.44005 0.15642 0.43866 C 0.16354 0.42477 0.15504 0.44028 0.16615 0.42361 C 0.17778 0.40602 0.18629 0.3838 0.19028 0.36111 C 0.18872 0.34283 0.18924 0.32593 0.18386 0.30949 C 0.17153 0.2713 0.1382 0.2669 0.11129 0.26227 C 0.10347 0.26088 0.09653 0.25741 0.08872 0.25579 C 0.07674 0.24792 0.0882 0.25463 0.07257 0.24931 C 0.06163 0.2456 0.05122 0.24005 0.04028 0.23658 C 0.03247 0.22963 0.02622 0.22593 0.02101 0.21505 C 0.02188 0.19144 0.01875 0.17338 0.03056 0.15695 C 0.03368 0.14144 0.03976 0.13009 0.04514 0.11597 C 0.04722 0.11042 0.04757 0.10394 0.05 0.09884 C 0.05851 0.08102 0.07049 0.06551 0.07587 0.04514 C 0.07535 0.03148 0.07604 0.01759 0.07413 0.00417 C 0.07222 -0.00995 0.05886 -0.02477 0.05156 -0.03449 " pathEditMode="relative" ptsTypes="fffffffffffffffffffffffffffffffffffffffffffA">
                                      <p:cBhvr>
                                        <p:cTn id="6" dur="2000" fill="hold"/>
                                        <p:tgtEl>
                                          <p:spTgt spid="7">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dirty="0" smtClean="0"/>
              <a:t>تعريف البدانه :</a:t>
            </a:r>
            <a:endParaRPr lang="en-US" sz="4400" dirty="0"/>
          </a:p>
        </p:txBody>
      </p:sp>
      <p:sp>
        <p:nvSpPr>
          <p:cNvPr id="3" name="Content Placeholder 2"/>
          <p:cNvSpPr>
            <a:spLocks noGrp="1"/>
          </p:cNvSpPr>
          <p:nvPr>
            <p:ph idx="1"/>
          </p:nvPr>
        </p:nvSpPr>
        <p:spPr>
          <a:xfrm>
            <a:off x="457200" y="1447800"/>
            <a:ext cx="8229600" cy="4800600"/>
          </a:xfrm>
          <a:ln>
            <a:solidFill>
              <a:schemeClr val="accent1"/>
            </a:solidFill>
          </a:ln>
        </p:spPr>
        <p:txBody>
          <a:bodyPr>
            <a:normAutofit/>
          </a:bodyPr>
          <a:lstStyle/>
          <a:p>
            <a:pPr algn="r" rtl="1"/>
            <a:r>
              <a:rPr lang="ar-SA" dirty="0" smtClean="0"/>
              <a:t>والبدانة هى تراكم كميات زائدة من الدهون فى الجسم حيث أن لكل شخص منا مخزون طبيعى من الدهون، وتقدر هذه النسبة بحوالى 20% من وزن جسم الرجل وحوالى 30% من وزن جسم المرأة. فإذا زادت نسبة الدهون المخزونة عن هذه النسب أصيب الأنسان بالسمنة.</a:t>
            </a:r>
            <a:br>
              <a:rPr lang="ar-SA" dirty="0" smtClean="0"/>
            </a:br>
            <a:endParaRPr lang="ar-SA" dirty="0" smtClean="0"/>
          </a:p>
          <a:p>
            <a:pPr algn="r" rtl="1"/>
            <a:r>
              <a:rPr lang="ar-SA" dirty="0" smtClean="0">
                <a:solidFill>
                  <a:schemeClr val="accent2">
                    <a:lumMod val="75000"/>
                  </a:schemeClr>
                </a:solidFill>
              </a:rPr>
              <a:t/>
            </a:r>
            <a:br>
              <a:rPr lang="ar-SA" dirty="0" smtClean="0">
                <a:solidFill>
                  <a:schemeClr val="accent2">
                    <a:lumMod val="75000"/>
                  </a:schemeClr>
                </a:solidFill>
              </a:rPr>
            </a:br>
            <a:r>
              <a:rPr lang="ar-SA" sz="2400" dirty="0" smtClean="0">
                <a:solidFill>
                  <a:schemeClr val="accent2">
                    <a:lumMod val="75000"/>
                  </a:schemeClr>
                </a:solidFill>
              </a:rPr>
              <a:t>إفراط فى تناول تناول الطعام + قلة استهلاك الطاقة = بدانة</a:t>
            </a:r>
            <a:r>
              <a:rPr lang="en-US" sz="2400" dirty="0" smtClean="0">
                <a:solidFill>
                  <a:schemeClr val="accent2">
                    <a:lumMod val="75000"/>
                  </a:schemeClr>
                </a:solidFill>
              </a:rPr>
              <a:t>.</a:t>
            </a:r>
            <a:endParaRPr lang="en-US" dirty="0">
              <a:solidFill>
                <a:schemeClr val="accent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heckerboard(across)">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4000" dirty="0" smtClean="0"/>
              <a:t>ويمكن تلخيص أسباب السمنة فيما يلى</a:t>
            </a:r>
            <a:r>
              <a:rPr lang="en-US" sz="4000"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lgn="r" rtl="1"/>
            <a:r>
              <a:rPr lang="en-US" dirty="0" smtClean="0"/>
              <a:t>* </a:t>
            </a:r>
            <a:r>
              <a:rPr lang="ar-SA" dirty="0" smtClean="0"/>
              <a:t>العامل الوراثيه</a:t>
            </a:r>
          </a:p>
          <a:p>
            <a:pPr algn="r" rtl="1"/>
            <a:r>
              <a:rPr lang="en-US" dirty="0" smtClean="0"/>
              <a:t/>
            </a:r>
            <a:br>
              <a:rPr lang="en-US" dirty="0" smtClean="0"/>
            </a:br>
            <a:r>
              <a:rPr lang="en-US" dirty="0" smtClean="0"/>
              <a:t>* </a:t>
            </a:r>
            <a:r>
              <a:rPr lang="ar-SA" dirty="0" smtClean="0"/>
              <a:t>تغيير عادات الأكل</a:t>
            </a:r>
          </a:p>
          <a:p>
            <a:pPr algn="r" rtl="1"/>
            <a:r>
              <a:rPr lang="en-US" dirty="0" smtClean="0"/>
              <a:t/>
            </a:r>
            <a:br>
              <a:rPr lang="en-US" dirty="0" smtClean="0"/>
            </a:br>
            <a:r>
              <a:rPr lang="en-US" dirty="0" smtClean="0"/>
              <a:t>* </a:t>
            </a:r>
            <a:r>
              <a:rPr lang="ar-SA" dirty="0" smtClean="0"/>
              <a:t>سمنة ما بعد الولادة</a:t>
            </a:r>
          </a:p>
          <a:p>
            <a:pPr algn="r" rtl="1"/>
            <a:r>
              <a:rPr lang="en-US" dirty="0" smtClean="0"/>
              <a:t/>
            </a:r>
            <a:br>
              <a:rPr lang="en-US" dirty="0" smtClean="0"/>
            </a:br>
            <a:r>
              <a:rPr lang="en-US" dirty="0" smtClean="0"/>
              <a:t>* </a:t>
            </a:r>
            <a:r>
              <a:rPr lang="ar-SA" dirty="0" smtClean="0"/>
              <a:t>المشاكل الهرمونية</a:t>
            </a:r>
          </a:p>
          <a:p>
            <a:pPr algn="r" rtl="1"/>
            <a:r>
              <a:rPr lang="en-US" dirty="0" smtClean="0"/>
              <a:t/>
            </a:r>
            <a:br>
              <a:rPr lang="en-US" dirty="0" smtClean="0"/>
            </a:br>
            <a:r>
              <a:rPr lang="en-US" dirty="0" smtClean="0"/>
              <a:t>* </a:t>
            </a:r>
            <a:r>
              <a:rPr lang="ar-SA" dirty="0" smtClean="0"/>
              <a:t>التوقف عن الرياضة</a:t>
            </a:r>
          </a:p>
          <a:p>
            <a:pPr algn="r" rtl="1"/>
            <a:r>
              <a:rPr lang="en-US" dirty="0" smtClean="0"/>
              <a:t/>
            </a:r>
            <a:br>
              <a:rPr lang="en-US" dirty="0" smtClean="0"/>
            </a:br>
            <a:r>
              <a:rPr lang="en-US" dirty="0" smtClean="0"/>
              <a:t>* </a:t>
            </a:r>
            <a:r>
              <a:rPr lang="ar-SA" dirty="0" smtClean="0"/>
              <a:t>مشاكل الدورة الدموية</a:t>
            </a:r>
          </a:p>
          <a:p>
            <a:pPr algn="r" rtl="1"/>
            <a:r>
              <a:rPr lang="en-US" dirty="0" smtClean="0"/>
              <a:t/>
            </a:r>
            <a:br>
              <a:rPr lang="en-US" dirty="0" smtClean="0"/>
            </a:br>
            <a:r>
              <a:rPr lang="en-US" dirty="0" smtClean="0"/>
              <a:t>* </a:t>
            </a:r>
            <a:r>
              <a:rPr lang="ar-SA" dirty="0" smtClean="0"/>
              <a:t>سن اليأس</a:t>
            </a:r>
          </a:p>
          <a:p>
            <a:pPr algn="r" rtl="1"/>
            <a:r>
              <a:rPr lang="en-US" dirty="0" smtClean="0"/>
              <a:t/>
            </a:r>
            <a:br>
              <a:rPr lang="en-US" dirty="0" smtClean="0"/>
            </a:br>
            <a:r>
              <a:rPr lang="en-US" dirty="0" smtClean="0"/>
              <a:t>* </a:t>
            </a:r>
            <a:r>
              <a:rPr lang="ar-SA" dirty="0" smtClean="0"/>
              <a:t>الضغوطات والأحباطات النفسية</a:t>
            </a:r>
          </a:p>
          <a:p>
            <a:pPr algn="r" rtl="1"/>
            <a:r>
              <a:rPr lang="en-US" dirty="0" smtClean="0"/>
              <a:t/>
            </a:r>
            <a:br>
              <a:rPr lang="en-US" dirty="0" smtClean="0"/>
            </a:br>
            <a:r>
              <a:rPr lang="en-US" dirty="0" smtClean="0"/>
              <a:t>* </a:t>
            </a:r>
            <a:r>
              <a:rPr lang="ar-SA" dirty="0" smtClean="0"/>
              <a:t>الأقلاع عن التدخين                                                 </a:t>
            </a:r>
            <a:r>
              <a:rPr lang="en-US" dirty="0" smtClean="0"/>
              <a:t/>
            </a:r>
            <a:br>
              <a:rPr lang="en-US" dirty="0" smtClean="0"/>
            </a:br>
            <a:endParaRPr lang="en-US" dirty="0"/>
          </a:p>
        </p:txBody>
      </p:sp>
      <p:pic>
        <p:nvPicPr>
          <p:cNvPr id="5" name="Picture 4" descr="n008.gif"/>
          <p:cNvPicPr>
            <a:picLocks noChangeAspect="1"/>
          </p:cNvPicPr>
          <p:nvPr/>
        </p:nvPicPr>
        <p:blipFill>
          <a:blip r:embed="rId2" cstate="print"/>
          <a:stretch>
            <a:fillRect/>
          </a:stretch>
        </p:blipFill>
        <p:spPr>
          <a:xfrm rot="2175027">
            <a:off x="1093651" y="2304984"/>
            <a:ext cx="4230556" cy="3279749"/>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الآثار السلبية ومضاعافات السمنة الزائدة: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en-US" dirty="0" smtClean="0"/>
              <a:t>* </a:t>
            </a:r>
            <a:r>
              <a:rPr lang="ar-SA" dirty="0" smtClean="0"/>
              <a:t>أرتفاع نسبة السكر</a:t>
            </a:r>
            <a:r>
              <a:rPr lang="en-US" dirty="0" smtClean="0"/>
              <a:t/>
            </a:r>
            <a:br>
              <a:rPr lang="en-US" dirty="0" smtClean="0"/>
            </a:br>
            <a:r>
              <a:rPr lang="en-US" dirty="0" smtClean="0"/>
              <a:t>* </a:t>
            </a:r>
            <a:r>
              <a:rPr lang="ar-SA" dirty="0" smtClean="0"/>
              <a:t>أرتفاع نسبة الدهون بالدم</a:t>
            </a:r>
            <a:r>
              <a:rPr lang="en-US" dirty="0" smtClean="0"/>
              <a:t/>
            </a:r>
            <a:br>
              <a:rPr lang="en-US" dirty="0" smtClean="0"/>
            </a:br>
            <a:r>
              <a:rPr lang="en-US" dirty="0" smtClean="0"/>
              <a:t>* </a:t>
            </a:r>
            <a:r>
              <a:rPr lang="ar-SA" dirty="0" smtClean="0"/>
              <a:t>تصلب الشرايين وضعف عضلة القلب</a:t>
            </a:r>
            <a:r>
              <a:rPr lang="en-US" dirty="0" smtClean="0"/>
              <a:t/>
            </a:r>
            <a:br>
              <a:rPr lang="en-US" dirty="0" smtClean="0"/>
            </a:br>
            <a:r>
              <a:rPr lang="en-US" dirty="0" smtClean="0"/>
              <a:t>* </a:t>
            </a:r>
            <a:r>
              <a:rPr lang="ar-SA" dirty="0" smtClean="0"/>
              <a:t>أرتفاع معدل حمض البوليك فى الدم</a:t>
            </a:r>
            <a:r>
              <a:rPr lang="en-US" dirty="0" smtClean="0"/>
              <a:t/>
            </a:r>
            <a:br>
              <a:rPr lang="en-US" dirty="0" smtClean="0"/>
            </a:br>
            <a:r>
              <a:rPr lang="en-US" dirty="0" smtClean="0"/>
              <a:t>* </a:t>
            </a:r>
            <a:r>
              <a:rPr lang="ar-SA" dirty="0" smtClean="0"/>
              <a:t>أرتفاع ضغط الدم</a:t>
            </a:r>
            <a:r>
              <a:rPr lang="en-US" dirty="0" smtClean="0"/>
              <a:t/>
            </a:r>
            <a:br>
              <a:rPr lang="en-US" dirty="0" smtClean="0"/>
            </a:br>
            <a:r>
              <a:rPr lang="en-US" dirty="0" smtClean="0"/>
              <a:t>* </a:t>
            </a:r>
            <a:r>
              <a:rPr lang="ar-SA" dirty="0" smtClean="0"/>
              <a:t>مشاكل التنفس</a:t>
            </a:r>
            <a:r>
              <a:rPr lang="en-US" dirty="0" smtClean="0"/>
              <a:t/>
            </a:r>
            <a:br>
              <a:rPr lang="en-US" dirty="0" smtClean="0"/>
            </a:br>
            <a:r>
              <a:rPr lang="en-US" dirty="0" smtClean="0"/>
              <a:t>* </a:t>
            </a:r>
            <a:r>
              <a:rPr lang="ar-SA" dirty="0" smtClean="0"/>
              <a:t>مشاكل فى الأنسجة الدماغية</a:t>
            </a:r>
            <a:r>
              <a:rPr lang="en-US" dirty="0" smtClean="0"/>
              <a:t/>
            </a:r>
            <a:br>
              <a:rPr lang="en-US" dirty="0" smtClean="0"/>
            </a:br>
            <a:r>
              <a:rPr lang="en-US" dirty="0" smtClean="0"/>
              <a:t>* </a:t>
            </a:r>
            <a:r>
              <a:rPr lang="ar-SA" dirty="0" smtClean="0"/>
              <a:t>إضرابات هرمونية</a:t>
            </a:r>
            <a:r>
              <a:rPr lang="en-US" dirty="0" smtClean="0"/>
              <a:t/>
            </a:r>
            <a:br>
              <a:rPr lang="en-US" dirty="0" smtClean="0"/>
            </a:br>
            <a:r>
              <a:rPr lang="en-US" dirty="0" smtClean="0"/>
              <a:t>* </a:t>
            </a:r>
            <a:r>
              <a:rPr lang="ar-SA" dirty="0" smtClean="0"/>
              <a:t>أرتفاع نسبة الدهون بالكبد</a:t>
            </a:r>
            <a:r>
              <a:rPr lang="en-US" dirty="0" smtClean="0"/>
              <a:t/>
            </a:r>
            <a:br>
              <a:rPr lang="en-US" dirty="0" smtClean="0"/>
            </a:br>
            <a:r>
              <a:rPr lang="en-US" dirty="0" smtClean="0"/>
              <a:t>* </a:t>
            </a:r>
            <a:r>
              <a:rPr lang="ar-SA" dirty="0" smtClean="0"/>
              <a:t>آلام روماتزمية بالجسم</a:t>
            </a:r>
            <a:r>
              <a:rPr lang="en-US" dirty="0" smtClean="0"/>
              <a:t/>
            </a:r>
            <a:br>
              <a:rPr lang="en-US" dirty="0" smtClean="0"/>
            </a:br>
            <a:r>
              <a:rPr lang="en-US" dirty="0" smtClean="0"/>
              <a:t>* </a:t>
            </a:r>
            <a:r>
              <a:rPr lang="ar-SA" dirty="0" smtClean="0"/>
              <a:t>علاقة السمنة بالسرطان</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997608"/>
          </a:xfrm>
        </p:spPr>
        <p:txBody>
          <a:bodyPr>
            <a:normAutofit fontScale="92500" lnSpcReduction="20000"/>
          </a:bodyPr>
          <a:lstStyle/>
          <a:p>
            <a:pPr algn="r" rtl="1"/>
            <a:r>
              <a:rPr lang="ar-SA" dirty="0" smtClean="0">
                <a:solidFill>
                  <a:schemeClr val="accent1">
                    <a:lumMod val="50000"/>
                  </a:schemeClr>
                </a:solidFill>
              </a:rPr>
              <a:t>أشكال السمنة:</a:t>
            </a:r>
            <a:r>
              <a:rPr lang="ar-SA" dirty="0" smtClean="0"/>
              <a:t/>
            </a:r>
            <a:br>
              <a:rPr lang="ar-SA" dirty="0" smtClean="0"/>
            </a:br>
            <a:r>
              <a:rPr lang="ar-SA" dirty="0" smtClean="0"/>
              <a:t>يمكن تقسيم السمنة بحسب توزيعها فى الجسم إلى سمنة عامة وسمنة موضيعية.</a:t>
            </a:r>
            <a:br>
              <a:rPr lang="ar-SA" dirty="0" smtClean="0"/>
            </a:br>
            <a:r>
              <a:rPr lang="ar-SA" dirty="0" smtClean="0"/>
              <a:t/>
            </a:r>
            <a:br>
              <a:rPr lang="ar-SA" dirty="0" smtClean="0"/>
            </a:br>
            <a:r>
              <a:rPr lang="ar-SA" u="sng" dirty="0" smtClean="0">
                <a:solidFill>
                  <a:srgbClr val="002060"/>
                </a:solidFill>
              </a:rPr>
              <a:t>السمنة العام</a:t>
            </a:r>
            <a:r>
              <a:rPr lang="ar-SA" dirty="0" smtClean="0">
                <a:solidFill>
                  <a:srgbClr val="002060"/>
                </a:solidFill>
              </a:rPr>
              <a:t>ة: </a:t>
            </a:r>
            <a:r>
              <a:rPr lang="ar-SA" dirty="0" smtClean="0"/>
              <a:t>هى نتاج تجمع الدهون فى مختلف مناطق الجسم الظاهرية والداخلية مما ينتج عنه عدم تناسق عام فى الشكل مع زيادة مضطردة فى الوزن.</a:t>
            </a:r>
            <a:br>
              <a:rPr lang="ar-SA" dirty="0" smtClean="0"/>
            </a:br>
            <a:r>
              <a:rPr lang="ar-SA" dirty="0" smtClean="0"/>
              <a:t/>
            </a:r>
            <a:br>
              <a:rPr lang="ar-SA" dirty="0" smtClean="0"/>
            </a:br>
            <a:r>
              <a:rPr lang="ar-SA" u="sng" dirty="0" smtClean="0">
                <a:solidFill>
                  <a:srgbClr val="002060"/>
                </a:solidFill>
              </a:rPr>
              <a:t>السمنة الموضعي</a:t>
            </a:r>
            <a:r>
              <a:rPr lang="ar-SA" dirty="0" smtClean="0">
                <a:solidFill>
                  <a:srgbClr val="002060"/>
                </a:solidFill>
              </a:rPr>
              <a:t>ة: </a:t>
            </a:r>
            <a:r>
              <a:rPr lang="ar-SA" dirty="0" smtClean="0"/>
              <a:t>هى تجمعات محددة للدهون فى مناطق معينة بالجسم تختلف بإختلاف العرق والجنس والعوامل البيئية والوراثية. ومن الأماكن المشهورة فى المرأة الأرداف وأعلى منطقة الفخذ وأسفل البطن أما فى الرجال فهى فى منطقة الصدر وأعلى البطن وأسفل الظهر.</a:t>
            </a:r>
            <a:br>
              <a:rPr lang="ar-SA" dirty="0" smtClean="0"/>
            </a:br>
            <a:r>
              <a:rPr lang="ar-SA" dirty="0" smtClean="0"/>
              <a:t/>
            </a:r>
            <a:br>
              <a:rPr lang="ar-SA" dirty="0" smtClean="0"/>
            </a:b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طـرق الـعــلاج </a:t>
            </a:r>
            <a:endParaRPr lang="en-US" dirty="0"/>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algn="r" rtl="1"/>
            <a:r>
              <a:rPr lang="ar-SA" u="sng" dirty="0" smtClean="0">
                <a:solidFill>
                  <a:srgbClr val="002060"/>
                </a:solidFill>
              </a:rPr>
              <a:t>الحميات الغذائية</a:t>
            </a:r>
            <a:r>
              <a:rPr lang="ar-SA" dirty="0" smtClean="0">
                <a:solidFill>
                  <a:srgbClr val="002060"/>
                </a:solidFill>
              </a:rPr>
              <a:t>: </a:t>
            </a:r>
            <a:r>
              <a:rPr lang="ar-SA" dirty="0" smtClean="0"/>
              <a:t>وهى تعتمد على إمداد الجسم بالسعرات الحرارية التى تساعده على فقدان الوزن بصورة آمنة عن طريق برامج غذائية لتقليل كمية الطاقة الداخلة إلى الجسم بدون معاناة أو جوع. وفى هذا الأطار يمكن إضافة بعض العقاقير مع مزاولة بعض التمارين الرياضية الخاصة لإزالة الترهلات الموجودة بالجسم وهذا يساعد على التخلص من الوزن عن طريق زيادة الطاقة الخارجة من الجسم.</a:t>
            </a:r>
            <a:br>
              <a:rPr lang="ar-SA" dirty="0" smtClean="0"/>
            </a:br>
            <a:r>
              <a:rPr lang="ar-SA" dirty="0" smtClean="0"/>
              <a:t/>
            </a:r>
            <a:br>
              <a:rPr lang="ar-SA" dirty="0" smtClean="0"/>
            </a:br>
            <a:r>
              <a:rPr lang="ar-SA" u="sng" dirty="0" smtClean="0">
                <a:solidFill>
                  <a:srgbClr val="002060"/>
                </a:solidFill>
              </a:rPr>
              <a:t>عمليات ربط وتحزيم المعدة</a:t>
            </a:r>
            <a:r>
              <a:rPr lang="ar-SA" dirty="0" smtClean="0"/>
              <a:t>: وهى عمليات تجرى فى حالات السمنة الزائدة مع عدم جدوى الحميات الغذائية أو فى حالة السمنة المفرطة، وهى عمليات تجرى باستخدام منظار البطن لوضع حزام حول المعدة لتصغير الحجم الفعال من المعدة لإستيعاب كميات أقل من الطعام، وهى عمليات آمنة وفعالة إذا تم إجراؤها بعد التحضير الكافى للمريض مع استخدام أحدث التقنيات الجراحية.</a:t>
            </a:r>
            <a:br>
              <a:rPr lang="ar-SA" dirty="0" smtClean="0"/>
            </a:br>
            <a:r>
              <a:rPr lang="ar-SA" dirty="0" smtClean="0"/>
              <a:t/>
            </a:r>
            <a:br>
              <a:rPr lang="ar-SA" dirty="0" smtClean="0"/>
            </a:br>
            <a:r>
              <a:rPr lang="ar-SA" u="sng" dirty="0" smtClean="0">
                <a:solidFill>
                  <a:srgbClr val="002060"/>
                </a:solidFill>
              </a:rPr>
              <a:t>عمليات أعادة تنسيق الجسم</a:t>
            </a:r>
            <a:r>
              <a:rPr lang="ar-SA" dirty="0" smtClean="0"/>
              <a:t>: وهى عمليات التجميل التى تجرى إما فى حالات السمنة الموضعية أو لمن كانوا يعانون من سمنة مفرطة، ويتم تحقيق الوزن المثالى، إما من خلال عملية تحزيم أو ربط المعدة</a:t>
            </a:r>
          </a:p>
          <a:p>
            <a:pPr algn="r" rtl="1">
              <a:buNone/>
            </a:pPr>
            <a:r>
              <a:rPr lang="ar-SA" dirty="0" smtClean="0"/>
              <a:t>     </a:t>
            </a:r>
          </a:p>
          <a:p>
            <a:pPr algn="r" rtl="1">
              <a:buNone/>
            </a:pPr>
            <a:r>
              <a:rPr lang="ar-SA" dirty="0" smtClean="0"/>
              <a:t>     </a:t>
            </a:r>
            <a:r>
              <a:rPr lang="ar-SA" dirty="0" smtClean="0">
                <a:solidFill>
                  <a:srgbClr val="002060"/>
                </a:solidFill>
              </a:rPr>
              <a:t>ممارسة الرياضه </a:t>
            </a:r>
            <a:endParaRPr lang="en-US" dirty="0">
              <a:solidFill>
                <a:srgbClr val="00206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iii.jpg"/>
          <p:cNvPicPr>
            <a:picLocks noGrp="1" noChangeAspect="1"/>
          </p:cNvPicPr>
          <p:nvPr>
            <p:ph idx="1"/>
          </p:nvPr>
        </p:nvPicPr>
        <p:blipFill>
          <a:blip r:embed="rId2" cstate="print"/>
          <a:stretch>
            <a:fillRect/>
          </a:stretch>
        </p:blipFill>
        <p:spPr>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kkkkkkkkkkk.jpg"/>
          <p:cNvPicPr>
            <a:picLocks noGrp="1" noChangeAspect="1"/>
          </p:cNvPicPr>
          <p:nvPr>
            <p:ph idx="1"/>
          </p:nvPr>
        </p:nvPicPr>
        <p:blipFill>
          <a:blip r:embed="rId2" cstate="print"/>
          <a:stretch>
            <a:fillRect/>
          </a:stretch>
        </p:blipFill>
        <p:spPr>
          <a:xfrm>
            <a:off x="0" y="0"/>
            <a:ext cx="91440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uu.jpg"/>
          <p:cNvPicPr>
            <a:picLocks noGrp="1" noChangeAspect="1"/>
          </p:cNvPicPr>
          <p:nvPr>
            <p:ph idx="1"/>
          </p:nvPr>
        </p:nvPicPr>
        <p:blipFill>
          <a:blip r:embed="rId2" cstate="print"/>
          <a:stretch>
            <a:fillRect/>
          </a:stretch>
        </p:blipFill>
        <p:spPr>
          <a:xfrm>
            <a:off x="-7408" y="-37464"/>
            <a:ext cx="9151407" cy="666686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50</TotalTime>
  <Words>157</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Slide 1</vt:lpstr>
      <vt:lpstr>تعريف البدانه :</vt:lpstr>
      <vt:lpstr>ويمكن تلخيص أسباب السمنة فيما يلى: </vt:lpstr>
      <vt:lpstr>الآثار السلبية ومضاعافات السمنة الزائدة: </vt:lpstr>
      <vt:lpstr>Slide 5</vt:lpstr>
      <vt:lpstr>طـرق الـعــلاج </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win7209</dc:creator>
  <cp:lastModifiedBy>win7209</cp:lastModifiedBy>
  <cp:revision>6</cp:revision>
  <dcterms:created xsi:type="dcterms:W3CDTF">2012-02-02T12:34:44Z</dcterms:created>
  <dcterms:modified xsi:type="dcterms:W3CDTF">2012-02-02T13:30:21Z</dcterms:modified>
</cp:coreProperties>
</file>