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7D05-093F-479A-A7DF-FA2A34B51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D00E-3D94-4358-B190-81F0118B5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veryarabchild.org/study/new/christmas/ask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rzan_hanging_with_friends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93641">
            <a:off x="1421236" y="1524000"/>
            <a:ext cx="5567550" cy="14465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ar-SA" sz="8800" b="1" i="1" dirty="0" smtClean="0">
                <a:solidFill>
                  <a:schemeClr val="bg1">
                    <a:lumMod val="95000"/>
                  </a:schemeClr>
                </a:solidFill>
              </a:rPr>
              <a:t> لعبة طرزان </a:t>
            </a:r>
            <a:r>
              <a:rPr lang="en-US" sz="8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SA" sz="8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16851">
            <a:off x="343679" y="1266994"/>
            <a:ext cx="8229600" cy="4064935"/>
          </a:xfrm>
        </p:spPr>
        <p:txBody>
          <a:bodyPr>
            <a:normAutofit/>
          </a:bodyPr>
          <a:lstStyle/>
          <a:p>
            <a:pPr algn="ctr"/>
            <a:r>
              <a:rPr lang="ar-SA" sz="8800" dirty="0" smtClean="0"/>
              <a:t>اتنهت المهمه </a:t>
            </a:r>
            <a:endParaRPr lang="en-US" sz="8800" dirty="0"/>
          </a:p>
        </p:txBody>
      </p:sp>
      <p:pic>
        <p:nvPicPr>
          <p:cNvPr id="4" name="Picture 3" descr="hjjjjjjjjhhhhhhhhhhhhhhhhhhhhhhhhhhhhhhhhhhhhhhhhhhhhhhhhh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9254">
            <a:off x="2971800" y="2819400"/>
            <a:ext cx="39624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dirty="0" smtClean="0"/>
              <a:t>نأسف إجابة خاطئة</a:t>
            </a:r>
          </a:p>
          <a:p>
            <a:r>
              <a:rPr lang="ar-SA" b="1" dirty="0" smtClean="0">
                <a:hlinkClick r:id="rId2" action="ppaction://hlinkfile"/>
              </a:rPr>
              <a:t>حاول مرة أخرى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4" name="Picture 3" descr="llllllllllllllllllllllllllllllllllllllllllllll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6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5400" i="1" u="sng" dirty="0" smtClean="0">
                <a:solidFill>
                  <a:schemeClr val="accent1">
                    <a:lumMod val="75000"/>
                  </a:schemeClr>
                </a:solidFill>
              </a:rPr>
              <a:t>نأسف إجابة خاطئة</a:t>
            </a:r>
          </a:p>
          <a:p>
            <a:pPr algn="ctr"/>
            <a:r>
              <a:rPr lang="ar-SA" sz="5400" b="1" dirty="0" smtClean="0">
                <a:hlinkClick r:id="rId4" action="ppaction://hlinksldjump"/>
              </a:rPr>
              <a:t>حاول مرة أخرى</a:t>
            </a:r>
            <a:endParaRPr lang="ar-SA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4572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hhhhhhhhhhhhhhhhhhhhhhhhhhhhhhhhhhhhhhhh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49530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الانتقال الى السؤال التالي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ar-SA" u="sng" dirty="0" smtClean="0"/>
              <a:t>1- حفظ مربى الفواكه داخل محلول سكر مركز لزمن طويل دون ان يتعفن . السبب الاساسي الذي يمنع فعالية بكتيريا التعفن في المربى هو </a:t>
            </a:r>
            <a:r>
              <a:rPr lang="ar-SA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r" rtl="1"/>
            <a:r>
              <a:rPr lang="ar-SA" dirty="0" smtClean="0"/>
              <a:t>ا- نقص بالمواد الغذائيه </a:t>
            </a:r>
          </a:p>
          <a:p>
            <a:pPr algn="r" rtl="1"/>
            <a:r>
              <a:rPr lang="ar-SA" dirty="0" smtClean="0"/>
              <a:t>ب- </a:t>
            </a:r>
            <a:r>
              <a:rPr lang="ar-SA" dirty="0" smtClean="0">
                <a:solidFill>
                  <a:srgbClr val="FF0000"/>
                </a:solidFill>
              </a:rPr>
              <a:t>خسارة ماء بواسطة خلايا البكتيريا </a:t>
            </a:r>
          </a:p>
          <a:p>
            <a:pPr algn="r" rtl="1"/>
            <a:r>
              <a:rPr lang="ar-SA" dirty="0" smtClean="0"/>
              <a:t>ج- نقص بالاوكسيجين لتنفس خلايا البكتيريا </a:t>
            </a:r>
          </a:p>
          <a:p>
            <a:pPr algn="r" rtl="1"/>
            <a:r>
              <a:rPr lang="ar-SA" dirty="0" smtClean="0"/>
              <a:t>د- خسارة ماء بواسطة خلايا الفواكه </a:t>
            </a:r>
          </a:p>
          <a:p>
            <a:pPr algn="l"/>
            <a:endParaRPr lang="en-US" dirty="0"/>
          </a:p>
        </p:txBody>
      </p:sp>
      <p:pic>
        <p:nvPicPr>
          <p:cNvPr id="17410" name="Picture 2" descr="http://3yal-alabrz.com/vb/imgcache/6721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2148562" cy="1905000"/>
          </a:xfrm>
          <a:prstGeom prst="rect">
            <a:avLst/>
          </a:prstGeom>
          <a:noFill/>
        </p:spPr>
      </p:pic>
      <p:pic>
        <p:nvPicPr>
          <p:cNvPr id="5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267765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حفظ مربى الفواكه داخل محلول سكر مركز لزمن طويل دون ان يتعفن . السبب الاساسي الذي يمنع فعالية بكتيريا التعفن في المربى هو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نقص بالمواد الغذائيه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5" action="ppaction://hlinksldjump"/>
              </a:rPr>
              <a:t>خسارة ماء بواسطة خلايا البكتيريا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نقص بالاوكسيجين لتنفس خلايا البكتيريا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خسارة ماء بواسطة خلايا الفواكه 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3yal-alabrz.com/vb/imgcache/6721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3048000" cy="2083593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57200"/>
            <a:ext cx="767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3600" b="1" dirty="0"/>
              <a:t>اي من بين العمليات التاليه غير مرتبط ببذل طاقه :</a:t>
            </a:r>
            <a:endParaRPr lang="en-US" sz="3600" b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333500"/>
            <a:ext cx="9144000" cy="283154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ا- </a:t>
            </a: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نقل ومضه عصبيه باتجاه التشابك العصبي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</a:t>
            </a: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 بناء هرمون الثيروكسين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ج- </a:t>
            </a: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انقباض عضله غير اراديه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 </a:t>
            </a:r>
            <a:r>
              <a:rPr kumimoji="0" lang="ar-SA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انتشار كلوريد الصوديوم في بلازما الدم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993716"/>
            <a:ext cx="9144000" cy="32008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مواد مدخره غير قابله للذوبان في الماء . افضلية ذالك هي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امكانية نقلها من مكان الادخار الى مكان الاستهلاك بسرعه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لا توجد حاجه لبذل جهد في تحويلها الى ماده مذابه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ج- يمكن خزن مواد الادخار دون تغيير تركيز المذابات في المائن الحي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تسخن الجسم الجسم وتؤدي الى توفير الطاقه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914400"/>
            <a:ext cx="9144000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600" u="sng" dirty="0" smtClean="0"/>
              <a:t>خلايا الدم الحمراء التي تدخل الى محلول 0.9% </a:t>
            </a:r>
            <a:r>
              <a:rPr lang="en-US" sz="3600" u="sng" dirty="0" err="1" smtClean="0"/>
              <a:t>NaCl</a:t>
            </a:r>
            <a:r>
              <a:rPr lang="ar-SA" sz="3600" u="sng" dirty="0" smtClean="0"/>
              <a:t>( محلول فسيولوجي )</a:t>
            </a:r>
            <a:r>
              <a:rPr lang="en-US" sz="3600" u="sng" dirty="0" smtClean="0"/>
              <a:t>:</a:t>
            </a:r>
          </a:p>
          <a:p>
            <a:pPr lvl="0" algn="r" rtl="1"/>
            <a:r>
              <a:rPr lang="ar-SA" sz="3200" dirty="0" smtClean="0">
                <a:hlinkClick r:id="rId3" action="ppaction://hlinksldjump"/>
              </a:rPr>
              <a:t>ا- اقل من 0.9 % 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ب- </a:t>
            </a:r>
            <a:r>
              <a:rPr lang="ar-SA" sz="3200" dirty="0" smtClean="0">
                <a:hlinkClick r:id="rId4" action="ppaction://hlinksldjump"/>
              </a:rPr>
              <a:t>اعلى من  0.9% </a:t>
            </a:r>
            <a:endParaRPr lang="en-US" sz="3200" dirty="0" smtClean="0"/>
          </a:p>
          <a:p>
            <a:pPr lvl="0" algn="r" rtl="1"/>
            <a:r>
              <a:rPr lang="ar-SA" sz="3200" dirty="0" smtClean="0"/>
              <a:t>ج- </a:t>
            </a:r>
            <a:r>
              <a:rPr lang="ar-SA" sz="3200" dirty="0" smtClean="0">
                <a:hlinkClick r:id="rId4" action="ppaction://hlinksldjump"/>
              </a:rPr>
              <a:t>بالضبط   0.9% </a:t>
            </a:r>
            <a:endParaRPr lang="ar-SA" sz="3200" dirty="0" smtClean="0"/>
          </a:p>
          <a:p>
            <a:pPr lvl="0" algn="r" rtl="1"/>
            <a:r>
              <a:rPr lang="ar-SA" sz="3200" dirty="0" smtClean="0"/>
              <a:t>د- </a:t>
            </a:r>
            <a:r>
              <a:rPr lang="ar-SA" sz="3200" dirty="0" smtClean="0">
                <a:hlinkClick r:id="rId4" action="ppaction://hlinksldjump"/>
              </a:rPr>
              <a:t>لا توجد معطيات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630362"/>
          </a:xfrm>
        </p:spPr>
        <p:txBody>
          <a:bodyPr>
            <a:normAutofit fontScale="90000"/>
          </a:bodyPr>
          <a:lstStyle/>
          <a:p>
            <a:pPr rtl="1"/>
            <a:r>
              <a:rPr lang="ar-SA" dirty="0" smtClean="0"/>
              <a:t>الجدول التالي يبين تركيز ايونات مختلفه في خلية الاميبا وفي الوسط الغذائي بوحدات ايون /ملل محلول 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09801"/>
          <a:ext cx="80772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75272"/>
                <a:gridCol w="1555608"/>
                <a:gridCol w="1615440"/>
                <a:gridCol w="1615440"/>
              </a:tblGrid>
              <a:tr h="642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7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6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7543800" cy="2661249"/>
        </p:xfrm>
        <a:graphic>
          <a:graphicData uri="http://schemas.openxmlformats.org/drawingml/2006/table">
            <a:tbl>
              <a:tblPr/>
              <a:tblGrid>
                <a:gridCol w="1508760"/>
                <a:gridCol w="1568067"/>
                <a:gridCol w="1449453"/>
                <a:gridCol w="1508760"/>
                <a:gridCol w="1508760"/>
              </a:tblGrid>
              <a:tr h="60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HCO-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Cl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K+ 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Na+ 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201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0.9%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في الاميبا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0351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9     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ar-SA" sz="2400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في الوسط    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9011" marR="69011" marT="34506" marB="345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1024" y="609600"/>
            <a:ext cx="880080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الجدول التالي يبين تركيز ايونات مختلفه في خلية الاميبا وفي الوسط الغذائي بوحدات ايون /ملل محلول :</a:t>
            </a: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762000"/>
            <a:ext cx="9144000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4000" b="1" u="sng" dirty="0" smtClean="0"/>
              <a:t>من المعطيات نستنتج :</a:t>
            </a:r>
            <a:endParaRPr lang="en-US" sz="4000" b="1" u="sng" dirty="0" smtClean="0"/>
          </a:p>
          <a:p>
            <a:pPr lvl="0" algn="r" rtl="1"/>
            <a:r>
              <a:rPr lang="ar-SA" sz="4000" dirty="0" smtClean="0">
                <a:hlinkClick r:id="rId3" action="ppaction://hlinksldjump"/>
              </a:rPr>
              <a:t>خلية الاميا قد ماتت </a:t>
            </a:r>
            <a:endParaRPr lang="en-US" sz="4000" dirty="0" smtClean="0"/>
          </a:p>
          <a:p>
            <a:pPr lvl="0" algn="r" rtl="1"/>
            <a:r>
              <a:rPr lang="ar-SA" sz="4000" dirty="0" smtClean="0">
                <a:hlinkClick r:id="rId4" action="ppaction://hlinksldjump"/>
              </a:rPr>
              <a:t>يتميز غشاء خليه الاميبا بالنفلذيه الاختياريه </a:t>
            </a:r>
            <a:endParaRPr lang="en-US" sz="4000" dirty="0" smtClean="0"/>
          </a:p>
          <a:p>
            <a:pPr lvl="0" algn="r" rtl="1"/>
            <a:r>
              <a:rPr lang="en-US" sz="4000" dirty="0" smtClean="0">
                <a:hlinkClick r:id="rId3" action="ppaction://hlinksldjump"/>
              </a:rPr>
              <a:t> </a:t>
            </a:r>
            <a:r>
              <a:rPr lang="ar-SA" sz="4000" dirty="0" smtClean="0">
                <a:hlinkClick r:id="rId3" action="ppaction://hlinksldjump"/>
              </a:rPr>
              <a:t>لخليه الاميبا القدره على الابتلاع </a:t>
            </a:r>
            <a:endParaRPr lang="en-US" sz="4000" dirty="0" smtClean="0"/>
          </a:p>
          <a:p>
            <a:pPr lvl="0" algn="r" rtl="1"/>
            <a:r>
              <a:rPr lang="ar-SA" sz="4000" dirty="0" smtClean="0">
                <a:hlinkClick r:id="rId3" action="ppaction://hlinksldjump"/>
              </a:rPr>
              <a:t>جميع الايونات تدخل لخلية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80075"/>
            <a:ext cx="9144000" cy="32008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ar-S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خلايا الدم حمراء ادخلت لى محلول تركيز الاملاح فيه معلوم فانكمشت فورا يمكن الاستنتاج انه في </a:t>
            </a:r>
            <a:r>
              <a:rPr lang="ar-SA" sz="2800" b="1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هذا المحلول :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ا- تركيز الاملاح اقل من تركيز الاملاح في خلايا الدم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ب- تركيز الاملاح اعلى من تركيز الاملاح في خلايا الدم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ج- تركيز الاملاح مطابق لتركيزها في خلايا الدم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د- ينقص اوكسيجين 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rzanwallpaper800 מצויירים \ ילדי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91883"/>
            <a:ext cx="9144000" cy="283154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تركيز ايونات البوتاسيوم داخل طحلب هو 500 ميلي مولار وتركيزها في مياه البحر هو 10 ميلي مولار .تحفظ هذه الحاله نتيجة :</a:t>
            </a:r>
            <a:endParaRPr kumimoji="0" 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ا- الانتشار الذي يمكنه انتقال البوتاسيوم بعكس منحدر التراكيز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ب- التنافذ الذي يمكن انتقال البوتاسيوم بعكس منحدر لتراكيز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4" action="ppaction://hlinksldjump"/>
              </a:rPr>
              <a:t>ج- مضخه صوديوم – بوتاسيوم التي تستهلك طاقه لعملها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 action="ppaction://hlinksldjump"/>
              </a:rPr>
              <a:t>د- قنوات مفتوحه تمكن انتقاتلا حرا لايونات صغيره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415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1- حفظ مربى الفواكه داخل محلول سكر مركز لزمن طويل دون ان يتعفن . السبب الاساسي الذي يمنع فعالية بكتيريا التعفن في المربى هو :</vt:lpstr>
      <vt:lpstr>Slide 3</vt:lpstr>
      <vt:lpstr>Slide 4</vt:lpstr>
      <vt:lpstr>Slide 5</vt:lpstr>
      <vt:lpstr>الجدول التالي يبين تركيز ايونات مختلفه في خلية الاميبا وفي الوسط الغذائي بوحدات ايون /ملل محلول :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لعبه تعليميه</dc:title>
  <dc:creator>win7207</dc:creator>
  <cp:lastModifiedBy>win7209</cp:lastModifiedBy>
  <cp:revision>27</cp:revision>
  <dcterms:created xsi:type="dcterms:W3CDTF">2012-05-02T10:01:11Z</dcterms:created>
  <dcterms:modified xsi:type="dcterms:W3CDTF">2012-12-13T11:53:40Z</dcterms:modified>
</cp:coreProperties>
</file>