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Override PartName="/ppt/activeX/activeX1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activeX/activeX5.xml" ContentType="application/vnd.ms-office.activeX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96" r:id="rId3"/>
    <p:sldId id="293" r:id="rId4"/>
    <p:sldId id="298" r:id="rId5"/>
    <p:sldId id="299" r:id="rId6"/>
    <p:sldId id="300" r:id="rId7"/>
    <p:sldId id="301" r:id="rId8"/>
    <p:sldId id="292" r:id="rId9"/>
    <p:sldId id="278" r:id="rId10"/>
    <p:sldId id="279" r:id="rId11"/>
    <p:sldId id="280" r:id="rId12"/>
    <p:sldId id="281" r:id="rId13"/>
    <p:sldId id="303" r:id="rId14"/>
    <p:sldId id="305" r:id="rId15"/>
    <p:sldId id="306" r:id="rId16"/>
    <p:sldId id="307" r:id="rId17"/>
    <p:sldId id="308" r:id="rId18"/>
    <p:sldId id="309" r:id="rId19"/>
    <p:sldId id="310" r:id="rId20"/>
    <p:sldId id="284" r:id="rId21"/>
    <p:sldId id="313" r:id="rId22"/>
    <p:sldId id="295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5B09"/>
    <a:srgbClr val="663300"/>
    <a:srgbClr val="D4650A"/>
    <a:srgbClr val="AC5208"/>
    <a:srgbClr val="EB700B"/>
    <a:srgbClr val="B2A60A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نمط ذو سمات 1 - تميي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סגנון ערכת נושא 1 - הדגשה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14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כותרת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2" name="כותרת משנה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64520-1241-4295-83A7-9EBBF8A2B4F0}" type="datetimeFigureOut">
              <a:rPr lang="ar-SA" smtClean="0"/>
              <a:pPr/>
              <a:t>10/02/1432</a:t>
            </a:fld>
            <a:endParaRPr lang="ar-SA"/>
          </a:p>
        </p:txBody>
      </p:sp>
      <p:sp>
        <p:nvSpPr>
          <p:cNvPr id="20" name="מציין מיקום של כותרת תחתונה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CC881-86FF-46A0-8EDA-DE156EB66B12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אליפסה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אליפסה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64520-1241-4295-83A7-9EBBF8A2B4F0}" type="datetimeFigureOut">
              <a:rPr lang="ar-SA" smtClean="0"/>
              <a:pPr/>
              <a:t>10/02/1432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CC881-86FF-46A0-8EDA-DE156EB66B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64520-1241-4295-83A7-9EBBF8A2B4F0}" type="datetimeFigureOut">
              <a:rPr lang="ar-SA" smtClean="0"/>
              <a:pPr/>
              <a:t>10/02/1432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CC881-86FF-46A0-8EDA-DE156EB66B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64520-1241-4295-83A7-9EBBF8A2B4F0}" type="datetimeFigureOut">
              <a:rPr lang="ar-SA" smtClean="0"/>
              <a:pPr/>
              <a:t>10/02/1432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CC881-86FF-46A0-8EDA-DE156EB66B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64520-1241-4295-83A7-9EBBF8A2B4F0}" type="datetimeFigureOut">
              <a:rPr lang="ar-SA" smtClean="0"/>
              <a:pPr/>
              <a:t>10/02/1432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CC881-86FF-46A0-8EDA-DE156EB66B12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מלבן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אליפסה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אליפסה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64520-1241-4295-83A7-9EBBF8A2B4F0}" type="datetimeFigureOut">
              <a:rPr lang="ar-SA" smtClean="0"/>
              <a:pPr/>
              <a:t>10/02/1432</a:t>
            </a:fld>
            <a:endParaRPr lang="ar-SA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CC881-86FF-46A0-8EDA-DE156EB66B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64520-1241-4295-83A7-9EBBF8A2B4F0}" type="datetimeFigureOut">
              <a:rPr lang="ar-SA" smtClean="0"/>
              <a:pPr/>
              <a:t>10/02/1432</a:t>
            </a:fld>
            <a:endParaRPr lang="ar-SA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CC881-86FF-46A0-8EDA-DE156EB66B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64520-1241-4295-83A7-9EBBF8A2B4F0}" type="datetimeFigureOut">
              <a:rPr lang="ar-SA" smtClean="0"/>
              <a:pPr/>
              <a:t>10/02/1432</a:t>
            </a:fld>
            <a:endParaRPr lang="ar-SA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CC881-86FF-46A0-8EDA-DE156EB66B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64520-1241-4295-83A7-9EBBF8A2B4F0}" type="datetimeFigureOut">
              <a:rPr lang="ar-SA" smtClean="0"/>
              <a:pPr/>
              <a:t>10/02/1432</a:t>
            </a:fld>
            <a:endParaRPr lang="ar-SA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CC881-86FF-46A0-8EDA-DE156EB66B12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מלבן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64520-1241-4295-83A7-9EBBF8A2B4F0}" type="datetimeFigureOut">
              <a:rPr lang="ar-SA" smtClean="0"/>
              <a:pPr/>
              <a:t>10/02/1432</a:t>
            </a:fld>
            <a:endParaRPr lang="ar-SA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CC881-86FF-46A0-8EDA-DE156EB66B1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64520-1241-4295-83A7-9EBBF8A2B4F0}" type="datetimeFigureOut">
              <a:rPr lang="ar-SA" smtClean="0"/>
              <a:pPr/>
              <a:t>10/02/1432</a:t>
            </a:fld>
            <a:endParaRPr lang="ar-SA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3CC881-86FF-46A0-8EDA-DE156EB66B12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מלבן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9" name="תרשים זרימה: תהליך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תרשים זרימה: תהליך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עוגה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אליפסה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טבעת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מציין מיקום של כותרת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ציין מיקום טקסט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24" name="מציין מיקום של תאריך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864520-1241-4295-83A7-9EBBF8A2B4F0}" type="datetimeFigureOut">
              <a:rPr lang="ar-SA" smtClean="0"/>
              <a:pPr/>
              <a:t>10/02/1432</a:t>
            </a:fld>
            <a:endParaRPr lang="ar-SA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43CC881-86FF-46A0-8EDA-DE156EB66B12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מלבן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l/url?sa=i&amp;rct=j&amp;q=%D8%B5%D9%88%D8%B1%D8%A9+%D8%B7%D9%81%D9%84%D9%87&amp;source=images&amp;cd=&amp;cad=rja&amp;docid=Fo-3xzm-kIMJdM&amp;tbnid=x7tRKr1OpkyMkM:&amp;ved=0CAUQjRw&amp;url=http://www.smaa-al7ob.com/photos/index.php/home/pic/820&amp;ei=COR3Ub3RBciSOPn5gIAH&amp;psig=AFQjCNEjYBTRapCcGKri5gayXvY33ll_dw&amp;ust=1366898040369605" TargetMode="External"/><Relationship Id="rId2" Type="http://schemas.openxmlformats.org/officeDocument/2006/relationships/hyperlink" Target="http://ar.mybag.ofek.cet.ac.il/Dashboard/Activity/ShowActivity.aspx?gItemID=521360f2-f372-40cc-bb8a-6e719c52b42d&amp;lang=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l/url?sa=i&amp;rct=j&amp;q=%D8%B5%D9%88%D8%B1%D8%A9+%D8%B7%D9%81%D9%84%D9%87&amp;source=images&amp;cd=&amp;cad=rja&amp;docid=Fo-3xzm-kIMJdM&amp;tbnid=x7tRKr1OpkyMkM:&amp;ved=0CAUQjRw&amp;url=http://www.smaa-al7ob.com/photos/index.php/home/pic/820&amp;ei=COR3Ub3RBciSOPn5gIAH&amp;psig=AFQjCNEjYBTRapCcGKri5gayXvY33ll_dw&amp;ust=1366898040369605" TargetMode="External"/><Relationship Id="rId2" Type="http://schemas.openxmlformats.org/officeDocument/2006/relationships/hyperlink" Target="http://ar.mybag.ofek.cet.ac.il/Dashboard/Activity/ShowActivity.aspx?gItemID=521360f2-f372-40cc-bb8a-6e719c52b42d&amp;lang=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0.xml"/><Relationship Id="rId2" Type="http://schemas.openxmlformats.org/officeDocument/2006/relationships/control" Target="../activeX/activeX9.xml"/><Relationship Id="rId1" Type="http://schemas.openxmlformats.org/officeDocument/2006/relationships/vmlDrawing" Target="../drawings/vmlDrawing4.vml"/><Relationship Id="rId5" Type="http://schemas.openxmlformats.org/officeDocument/2006/relationships/slideLayout" Target="../slideLayouts/slideLayout7.xml"/><Relationship Id="rId4" Type="http://schemas.openxmlformats.org/officeDocument/2006/relationships/control" Target="../activeX/activeX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4zSmCTRTjuS-x1eV7lgegm5OqnBExoN3FxZVd-1IW9Y/viewfor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7" Type="http://schemas.openxmlformats.org/officeDocument/2006/relationships/image" Target="../media/image3.jpe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slideLayout" Target="../slideLayouts/slideLayout7.xml"/><Relationship Id="rId4" Type="http://schemas.openxmlformats.org/officeDocument/2006/relationships/control" Target="../activeX/activeX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5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7.xml"/><Relationship Id="rId2" Type="http://schemas.openxmlformats.org/officeDocument/2006/relationships/control" Target="../activeX/activeX6.xml"/><Relationship Id="rId1" Type="http://schemas.openxmlformats.org/officeDocument/2006/relationships/vmlDrawing" Target="../drawings/vmlDrawing3.vml"/><Relationship Id="rId5" Type="http://schemas.openxmlformats.org/officeDocument/2006/relationships/slideLayout" Target="../slideLayouts/slideLayout7.xml"/><Relationship Id="rId4" Type="http://schemas.openxmlformats.org/officeDocument/2006/relationships/control" Target="../activeX/activeX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صر نائب للمحتوى 11"/>
          <p:cNvSpPr>
            <a:spLocks noGrp="1"/>
          </p:cNvSpPr>
          <p:nvPr>
            <p:ph idx="1"/>
          </p:nvPr>
        </p:nvSpPr>
        <p:spPr>
          <a:xfrm>
            <a:off x="2051720" y="1844824"/>
            <a:ext cx="5112568" cy="2592288"/>
          </a:xfrm>
          <a:prstGeom prst="flowChartMultidocumen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ar-S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مرحبا بكم اعزائي طلاب الصف </a:t>
            </a:r>
            <a:r>
              <a:rPr lang="ar-S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الثاني .</a:t>
            </a:r>
            <a:endParaRPr lang="ar-S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530" name="AutoShape 2" descr="http://im29.gulfup.com/z4IF1.gif"/>
          <p:cNvSpPr>
            <a:spLocks noChangeAspect="1" noChangeArrowheads="1"/>
          </p:cNvSpPr>
          <p:nvPr/>
        </p:nvSpPr>
        <p:spPr bwMode="auto">
          <a:xfrm>
            <a:off x="0" y="0"/>
            <a:ext cx="4362451" cy="3838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اعط امثلة لمواد صلبة</a:t>
            </a:r>
            <a:endParaRPr lang="he-IL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عنصر نائب للمحتوى 3" descr="pic_14559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628800"/>
            <a:ext cx="8072494" cy="5229201"/>
          </a:xfrm>
        </p:spPr>
      </p:pic>
      <p:pic>
        <p:nvPicPr>
          <p:cNvPr id="6" name="Picture 4" descr="http://www.chocablog.com/wp-content/uploads/2008/12/ryelands-chocolate-3.jpg"/>
          <p:cNvPicPr>
            <a:picLocks noChangeAspect="1" noChangeArrowheads="1"/>
          </p:cNvPicPr>
          <p:nvPr/>
        </p:nvPicPr>
        <p:blipFill>
          <a:blip r:embed="rId3" cstate="print"/>
          <a:srcRect l="25041" t="31239" r="46341" b="20340"/>
          <a:stretch>
            <a:fillRect/>
          </a:stretch>
        </p:blipFill>
        <p:spPr bwMode="auto">
          <a:xfrm>
            <a:off x="3923928" y="1844824"/>
            <a:ext cx="3811852" cy="20882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20596765">
            <a:off x="349174" y="2344635"/>
            <a:ext cx="8229600" cy="1701235"/>
          </a:xfrm>
        </p:spPr>
        <p:txBody>
          <a:bodyPr>
            <a:normAutofit/>
          </a:bodyPr>
          <a:lstStyle/>
          <a:p>
            <a:pPr algn="ctr"/>
            <a:r>
              <a:rPr lang="ar-S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هنالك مواد شكلها ثابت وهناك مواد لا يوجد لها شكل ثابت </a:t>
            </a:r>
            <a:endParaRPr lang="ar-SA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وسيلة شرح على شكل سحابة 4">
            <a:hlinkClick r:id="rId2"/>
          </p:cNvPr>
          <p:cNvSpPr/>
          <p:nvPr/>
        </p:nvSpPr>
        <p:spPr>
          <a:xfrm>
            <a:off x="2267744" y="620688"/>
            <a:ext cx="5544616" cy="2664296"/>
          </a:xfrm>
          <a:prstGeom prst="flowChartMulti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/>
              <a:t>والان</a:t>
            </a:r>
            <a:r>
              <a:rPr lang="ar-SA" sz="3200" b="1" dirty="0" smtClean="0"/>
              <a:t> لنتوجه الى موقع افاق لنعرف أي المواد لها شكل ثابت </a:t>
            </a:r>
            <a:r>
              <a:rPr lang="ar-SA" sz="3200" b="1" dirty="0" err="1" smtClean="0"/>
              <a:t>وايها</a:t>
            </a:r>
            <a:r>
              <a:rPr lang="ar-SA" sz="3200" b="1" dirty="0" smtClean="0"/>
              <a:t> لا يوجد لها شكل ثابت</a:t>
            </a:r>
            <a:endParaRPr lang="ar-SA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3789040"/>
            <a:ext cx="29523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err="1" smtClean="0"/>
              <a:t>ملاحظة </a:t>
            </a:r>
            <a:r>
              <a:rPr lang="ar-SA" b="1" dirty="0" smtClean="0"/>
              <a:t>:اضغط على الغيمة للتوجه الى موقع افاق </a:t>
            </a:r>
            <a:endParaRPr lang="he-IL" b="1" dirty="0"/>
          </a:p>
        </p:txBody>
      </p:sp>
      <p:pic>
        <p:nvPicPr>
          <p:cNvPr id="72706" name="Picture 2" descr="http://t1.gstatic.com/images?q=tbn:ANd9GcQbveXe-YQwqJkgYNSlzC-kDJTEV2fIn8QZo-L6NkNGPfJCOhz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573016"/>
            <a:ext cx="4460751" cy="2948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وسيلة شرح على شكل سحابة 4">
            <a:hlinkClick r:id="rId2"/>
          </p:cNvPr>
          <p:cNvSpPr/>
          <p:nvPr/>
        </p:nvSpPr>
        <p:spPr>
          <a:xfrm>
            <a:off x="2699792" y="188640"/>
            <a:ext cx="5544616" cy="2808312"/>
          </a:xfrm>
          <a:prstGeom prst="flowChartMulti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/>
              <a:t>والان</a:t>
            </a:r>
            <a:r>
              <a:rPr lang="ar-SA" sz="3200" b="1" dirty="0" smtClean="0"/>
              <a:t> هل عرفتم أي المواد يوجد لها شكل ثابت </a:t>
            </a:r>
            <a:r>
              <a:rPr lang="ar-SA" sz="3200" b="1" dirty="0" err="1" smtClean="0"/>
              <a:t>وايها</a:t>
            </a:r>
            <a:r>
              <a:rPr lang="ar-SA" sz="3200" b="1" dirty="0" smtClean="0"/>
              <a:t> </a:t>
            </a:r>
            <a:r>
              <a:rPr lang="ar-SA" sz="3200" b="1" dirty="0" err="1" smtClean="0"/>
              <a:t>لايوجد</a:t>
            </a:r>
            <a:r>
              <a:rPr lang="ar-SA" sz="3200" b="1" dirty="0" smtClean="0"/>
              <a:t> لها شكل ثابت</a:t>
            </a:r>
            <a:endParaRPr lang="ar-SA" sz="3200" b="1" dirty="0"/>
          </a:p>
        </p:txBody>
      </p:sp>
      <p:pic>
        <p:nvPicPr>
          <p:cNvPr id="71682" name="Picture 2" descr="http://t1.gstatic.com/images?q=tbn:ANd9GcQbveXe-YQwqJkgYNSlzC-kDJTEV2fIn8QZo-L6NkNGPfJCOhz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1" y="3103682"/>
            <a:ext cx="4248472" cy="32014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4294967295"/>
          </p:nvPr>
        </p:nvSpPr>
        <p:spPr>
          <a:xfrm>
            <a:off x="1476375" y="554038"/>
            <a:ext cx="6911975" cy="4824412"/>
          </a:xfrm>
          <a:prstGeom prst="rect">
            <a:avLst/>
          </a:prstGeom>
        </p:spPr>
        <p:txBody>
          <a:bodyPr/>
          <a:lstStyle/>
          <a:p>
            <a:pPr marL="44450" indent="0" eaLnBrk="1" hangingPunct="1">
              <a:buFont typeface="Georgia" pitchFamily="18" charset="0"/>
              <a:buNone/>
            </a:pPr>
            <a:endParaRPr lang="ar-EG" sz="1100" dirty="0" smtClean="0">
              <a:solidFill>
                <a:srgbClr val="FF0000"/>
              </a:solidFill>
            </a:endParaRPr>
          </a:p>
          <a:p>
            <a:pPr marL="44450" indent="0" eaLnBrk="1" hangingPunct="1">
              <a:buFont typeface="Georgia" pitchFamily="18" charset="0"/>
              <a:buNone/>
            </a:pPr>
            <a:endParaRPr lang="ar-EG" sz="2800" dirty="0" smtClean="0">
              <a:solidFill>
                <a:srgbClr val="FF0000"/>
              </a:solidFill>
            </a:endParaRPr>
          </a:p>
          <a:p>
            <a:pPr marL="44450" indent="0" algn="ctr" eaLnBrk="1" hangingPunct="1">
              <a:buFont typeface="Georgia" pitchFamily="18" charset="0"/>
              <a:buNone/>
            </a:pPr>
            <a:r>
              <a:rPr lang="ar-EG" sz="2800" dirty="0" smtClean="0">
                <a:solidFill>
                  <a:srgbClr val="FF0000"/>
                </a:solidFill>
              </a:rPr>
              <a:t>  </a:t>
            </a:r>
            <a:r>
              <a:rPr lang="ar-EG" sz="2800" dirty="0" smtClean="0">
                <a:solidFill>
                  <a:srgbClr val="FF66FF"/>
                </a:solidFill>
              </a:rPr>
              <a:t>  </a:t>
            </a:r>
            <a:r>
              <a:rPr lang="ar-EG" sz="3200" dirty="0" smtClean="0">
                <a:solidFill>
                  <a:srgbClr val="FF66FF"/>
                </a:solidFill>
              </a:rPr>
              <a:t> </a:t>
            </a:r>
            <a:r>
              <a:rPr lang="ar-EG" sz="3600" dirty="0" smtClean="0">
                <a:solidFill>
                  <a:srgbClr val="BF5B09"/>
                </a:solidFill>
              </a:rPr>
              <a:t>سنفحص لأي مواد يوجد شكل </a:t>
            </a:r>
          </a:p>
          <a:p>
            <a:pPr marL="44450" indent="0" algn="ctr" eaLnBrk="1" hangingPunct="1">
              <a:buFont typeface="Georgia" pitchFamily="18" charset="0"/>
              <a:buNone/>
            </a:pPr>
            <a:r>
              <a:rPr lang="ar-EG" sz="3600" dirty="0" smtClean="0">
                <a:solidFill>
                  <a:srgbClr val="BF5B09"/>
                </a:solidFill>
              </a:rPr>
              <a:t>    ثابت ولأي مواد لا يوجد شكل </a:t>
            </a:r>
          </a:p>
          <a:p>
            <a:pPr marL="44450" indent="0" algn="ctr" eaLnBrk="1" hangingPunct="1">
              <a:buFont typeface="Georgia" pitchFamily="18" charset="0"/>
              <a:buNone/>
            </a:pPr>
            <a:r>
              <a:rPr lang="ar-EG" sz="3600" dirty="0" smtClean="0">
                <a:solidFill>
                  <a:srgbClr val="BF5B09"/>
                </a:solidFill>
              </a:rPr>
              <a:t>ثابت عند نقلها  من وعاء لآخر  </a:t>
            </a:r>
          </a:p>
          <a:p>
            <a:pPr marL="44450" indent="0" algn="ctr" eaLnBrk="1" hangingPunct="1">
              <a:buFont typeface="Georgia" pitchFamily="18" charset="0"/>
              <a:buNone/>
            </a:pPr>
            <a:r>
              <a:rPr lang="ar-EG" sz="3600" dirty="0" smtClean="0">
                <a:solidFill>
                  <a:srgbClr val="BF5B09"/>
                </a:solidFill>
              </a:rPr>
              <a:t>ونحدد حالة المادة </a:t>
            </a:r>
          </a:p>
        </p:txBody>
      </p:sp>
      <p:sp>
        <p:nvSpPr>
          <p:cNvPr id="4" name="חץ שמאלה 3">
            <a:hlinkClick r:id="rId2" action="ppaction://hlinksldjump"/>
          </p:cNvPr>
          <p:cNvSpPr/>
          <p:nvPr/>
        </p:nvSpPr>
        <p:spPr>
          <a:xfrm>
            <a:off x="1042988" y="5373688"/>
            <a:ext cx="1296987" cy="647700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srgbClr val="FF00FF"/>
              </a:solidFill>
            </a:endParaRPr>
          </a:p>
        </p:txBody>
      </p:sp>
      <p:sp>
        <p:nvSpPr>
          <p:cNvPr id="5" name="חץ שמאלה 4">
            <a:hlinkClick r:id="rId3" action="ppaction://hlinksldjump"/>
          </p:cNvPr>
          <p:cNvSpPr/>
          <p:nvPr/>
        </p:nvSpPr>
        <p:spPr>
          <a:xfrm flipH="1">
            <a:off x="6588125" y="5373688"/>
            <a:ext cx="1296988" cy="647700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0"/>
            <a:ext cx="8208912" cy="1268760"/>
          </a:xfrm>
        </p:spPr>
        <p:txBody>
          <a:bodyPr rtlCol="0">
            <a:normAutofit fontScale="90000"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ar-EG" dirty="0" smtClean="0"/>
              <a:t>  </a:t>
            </a:r>
            <a:r>
              <a:rPr lang="ar-EG" dirty="0" smtClean="0">
                <a:solidFill>
                  <a:srgbClr val="FF00FF"/>
                </a:solidFill>
              </a:rPr>
              <a:t>المادة : الشمع </a:t>
            </a:r>
            <a:br>
              <a:rPr lang="ar-EG" dirty="0" smtClean="0">
                <a:solidFill>
                  <a:srgbClr val="FF00FF"/>
                </a:solidFill>
              </a:rPr>
            </a:br>
            <a:r>
              <a:rPr lang="ar-EG" dirty="0">
                <a:solidFill>
                  <a:srgbClr val="FF00FF"/>
                </a:solidFill>
              </a:rPr>
              <a:t/>
            </a:r>
            <a:br>
              <a:rPr lang="ar-EG" dirty="0">
                <a:solidFill>
                  <a:srgbClr val="FF00FF"/>
                </a:solidFill>
              </a:rPr>
            </a:br>
            <a:r>
              <a:rPr lang="ar-EG" dirty="0" smtClean="0">
                <a:solidFill>
                  <a:srgbClr val="FF00FF"/>
                </a:solidFill>
              </a:rPr>
              <a:t/>
            </a:r>
            <a:br>
              <a:rPr lang="ar-EG" dirty="0" smtClean="0">
                <a:solidFill>
                  <a:srgbClr val="FF00FF"/>
                </a:solidFill>
              </a:rPr>
            </a:br>
            <a:r>
              <a:rPr lang="ar-SA" dirty="0" smtClean="0">
                <a:solidFill>
                  <a:srgbClr val="FF00FF"/>
                </a:solidFill>
              </a:rPr>
              <a:t>اكتب </a:t>
            </a:r>
            <a:r>
              <a:rPr lang="ar-SA" dirty="0" err="1" smtClean="0">
                <a:solidFill>
                  <a:srgbClr val="FF00FF"/>
                </a:solidFill>
              </a:rPr>
              <a:t>حالتها :</a:t>
            </a:r>
            <a:r>
              <a:rPr lang="ar-SA" dirty="0" smtClean="0">
                <a:solidFill>
                  <a:srgbClr val="FF00FF"/>
                </a:solidFill>
              </a:rPr>
              <a:t> </a:t>
            </a:r>
            <a:r>
              <a:rPr lang="ar-EG" dirty="0">
                <a:solidFill>
                  <a:srgbClr val="FF00FF"/>
                </a:solidFill>
              </a:rPr>
              <a:t/>
            </a:r>
            <a:br>
              <a:rPr lang="ar-EG" dirty="0">
                <a:solidFill>
                  <a:srgbClr val="FF00FF"/>
                </a:solidFill>
              </a:rPr>
            </a:br>
            <a:r>
              <a:rPr lang="ar-EG" sz="2000" dirty="0">
                <a:solidFill>
                  <a:srgbClr val="FF00FF"/>
                </a:solidFill>
              </a:rPr>
              <a:t/>
            </a:r>
            <a:br>
              <a:rPr lang="ar-EG" sz="2000" dirty="0">
                <a:solidFill>
                  <a:srgbClr val="FF00FF"/>
                </a:solidFill>
              </a:rPr>
            </a:br>
            <a:r>
              <a:rPr lang="ar-EG" sz="1400" dirty="0">
                <a:solidFill>
                  <a:srgbClr val="FF00FF"/>
                </a:solidFill>
              </a:rPr>
              <a:t/>
            </a:r>
            <a:br>
              <a:rPr lang="ar-EG" sz="1400" dirty="0">
                <a:solidFill>
                  <a:srgbClr val="FF00FF"/>
                </a:solidFill>
              </a:rPr>
            </a:br>
            <a:r>
              <a:rPr lang="ar-EG" dirty="0" smtClean="0">
                <a:solidFill>
                  <a:srgbClr val="FF00FF"/>
                </a:solidFill>
              </a:rPr>
              <a:t/>
            </a:r>
            <a:br>
              <a:rPr lang="ar-EG" dirty="0" smtClean="0">
                <a:solidFill>
                  <a:srgbClr val="FF00FF"/>
                </a:solidFill>
              </a:rPr>
            </a:br>
            <a:r>
              <a:rPr lang="ar-EG" sz="360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</a:rPr>
              <a:t>.</a:t>
            </a:r>
            <a:endParaRPr lang="he-IL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04025" y="1484313"/>
            <a:ext cx="1692275" cy="2874962"/>
          </a:xfrm>
          <a:prstGeom prst="rect">
            <a:avLst/>
          </a:prstGeom>
        </p:spPr>
      </p:pic>
      <p:sp>
        <p:nvSpPr>
          <p:cNvPr id="5" name="חץ שמאלה 4"/>
          <p:cNvSpPr/>
          <p:nvPr/>
        </p:nvSpPr>
        <p:spPr>
          <a:xfrm>
            <a:off x="3708400" y="2060575"/>
            <a:ext cx="2592388" cy="1419225"/>
          </a:xfrm>
          <a:prstGeom prst="lef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2000" dirty="0">
                <a:solidFill>
                  <a:schemeClr val="tx1"/>
                </a:solidFill>
              </a:rPr>
              <a:t>ننقل المادة من وعاء لآخر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6" name="חץ שמאלה 5">
            <a:hlinkClick r:id="rId3" action="ppaction://hlinksldjump"/>
          </p:cNvPr>
          <p:cNvSpPr/>
          <p:nvPr/>
        </p:nvSpPr>
        <p:spPr>
          <a:xfrm>
            <a:off x="1187624" y="5661248"/>
            <a:ext cx="1296987" cy="647700"/>
          </a:xfrm>
          <a:prstGeom prst="lef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srgbClr val="FF00FF"/>
              </a:solidFill>
            </a:endParaRPr>
          </a:p>
        </p:txBody>
      </p:sp>
      <p:sp>
        <p:nvSpPr>
          <p:cNvPr id="7" name="חץ שמאלה 6">
            <a:hlinkClick r:id="rId4" action="ppaction://hlinksldjump"/>
          </p:cNvPr>
          <p:cNvSpPr/>
          <p:nvPr/>
        </p:nvSpPr>
        <p:spPr>
          <a:xfrm flipH="1">
            <a:off x="6876256" y="5661248"/>
            <a:ext cx="1296988" cy="647700"/>
          </a:xfrm>
          <a:prstGeom prst="lef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025" y="1403350"/>
            <a:ext cx="2784475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0"/>
            <a:ext cx="8424936" cy="936104"/>
          </a:xfrm>
        </p:spPr>
        <p:txBody>
          <a:bodyPr rtlCol="0"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ar-S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</a:rPr>
              <a:t>اكتب </a:t>
            </a:r>
            <a:r>
              <a:rPr lang="ar-SA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</a:rPr>
              <a:t>حالتها :</a:t>
            </a:r>
            <a:endParaRPr lang="he-IL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חץ שמאלה 4"/>
          <p:cNvSpPr/>
          <p:nvPr/>
        </p:nvSpPr>
        <p:spPr>
          <a:xfrm>
            <a:off x="3708400" y="2060575"/>
            <a:ext cx="2592388" cy="1419225"/>
          </a:xfrm>
          <a:prstGeom prst="lef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2000" dirty="0">
                <a:solidFill>
                  <a:schemeClr val="tx1"/>
                </a:solidFill>
              </a:rPr>
              <a:t>ننقل المادة من وعاء لآخر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6" name="חץ שמאלה 5">
            <a:hlinkClick r:id="rId2" action="ppaction://hlinksldjump"/>
          </p:cNvPr>
          <p:cNvSpPr/>
          <p:nvPr/>
        </p:nvSpPr>
        <p:spPr>
          <a:xfrm>
            <a:off x="1042988" y="5661025"/>
            <a:ext cx="1296987" cy="647700"/>
          </a:xfrm>
          <a:prstGeom prst="lef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srgbClr val="FF00FF"/>
              </a:solidFill>
            </a:endParaRPr>
          </a:p>
        </p:txBody>
      </p:sp>
      <p:sp>
        <p:nvSpPr>
          <p:cNvPr id="7" name="חץ שמאלה 6">
            <a:hlinkClick r:id="rId3" action="ppaction://hlinksldjump"/>
          </p:cNvPr>
          <p:cNvSpPr/>
          <p:nvPr/>
        </p:nvSpPr>
        <p:spPr>
          <a:xfrm flipH="1">
            <a:off x="6588125" y="5661025"/>
            <a:ext cx="1296988" cy="647700"/>
          </a:xfrm>
          <a:prstGeom prst="lef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pic>
        <p:nvPicPr>
          <p:cNvPr id="9222" name="מציין מיקום תוכן 7"/>
          <p:cNvPicPr>
            <a:picLocks noGrp="1" noChangeAspect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444208" y="1340768"/>
            <a:ext cx="2279650" cy="2832100"/>
          </a:xfrm>
          <a:prstGeom prst="rect">
            <a:avLst/>
          </a:prstGeom>
        </p:spPr>
      </p:pic>
      <p:pic>
        <p:nvPicPr>
          <p:cNvPr id="9223" name="תמונה 9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1484784"/>
            <a:ext cx="234791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0"/>
            <a:ext cx="8424936" cy="936104"/>
          </a:xfrm>
        </p:spPr>
        <p:txBody>
          <a:bodyPr rtlCol="0"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ar-SA" dirty="0" smtClean="0"/>
              <a:t>اكتب </a:t>
            </a:r>
            <a:r>
              <a:rPr lang="ar-SA" dirty="0" err="1" smtClean="0"/>
              <a:t>حالتها :</a:t>
            </a:r>
            <a:r>
              <a:rPr lang="ar-SA" dirty="0" smtClean="0"/>
              <a:t> </a:t>
            </a:r>
            <a:endParaRPr lang="he-IL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חץ שמאלה 4"/>
          <p:cNvSpPr/>
          <p:nvPr/>
        </p:nvSpPr>
        <p:spPr>
          <a:xfrm>
            <a:off x="3276600" y="2060575"/>
            <a:ext cx="2590800" cy="1419225"/>
          </a:xfrm>
          <a:prstGeom prst="lef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2000" dirty="0">
                <a:solidFill>
                  <a:schemeClr val="tx1"/>
                </a:solidFill>
              </a:rPr>
              <a:t>ننقل المادة من وعاء لآخر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6" name="חץ שמאלה 5">
            <a:hlinkClick r:id="" action="ppaction://noaction"/>
          </p:cNvPr>
          <p:cNvSpPr/>
          <p:nvPr/>
        </p:nvSpPr>
        <p:spPr>
          <a:xfrm>
            <a:off x="1042988" y="5661025"/>
            <a:ext cx="1296987" cy="647700"/>
          </a:xfrm>
          <a:prstGeom prst="lef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srgbClr val="FF00FF"/>
              </a:solidFill>
            </a:endParaRPr>
          </a:p>
        </p:txBody>
      </p:sp>
      <p:sp>
        <p:nvSpPr>
          <p:cNvPr id="7" name="חץ שמאלה 6">
            <a:hlinkClick r:id="rId2" action="ppaction://hlinksldjump"/>
          </p:cNvPr>
          <p:cNvSpPr/>
          <p:nvPr/>
        </p:nvSpPr>
        <p:spPr>
          <a:xfrm flipH="1">
            <a:off x="6588125" y="5661025"/>
            <a:ext cx="1296988" cy="647700"/>
          </a:xfrm>
          <a:prstGeom prst="lef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pic>
        <p:nvPicPr>
          <p:cNvPr id="12294" name="תמונה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268760"/>
            <a:ext cx="2398266" cy="3231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תמונה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268760"/>
            <a:ext cx="252028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864096"/>
          </a:xfrm>
        </p:spPr>
        <p:txBody>
          <a:bodyPr rtlCol="0"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ar-SA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</a:rPr>
              <a:t>اكتب </a:t>
            </a:r>
            <a:r>
              <a:rPr lang="ar-SA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</a:rPr>
              <a:t>حالتها :</a:t>
            </a:r>
            <a:endParaRPr lang="he-IL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חץ שמאלה 4"/>
          <p:cNvSpPr/>
          <p:nvPr/>
        </p:nvSpPr>
        <p:spPr>
          <a:xfrm>
            <a:off x="3276600" y="2060575"/>
            <a:ext cx="2590800" cy="1419225"/>
          </a:xfrm>
          <a:prstGeom prst="lef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2000" dirty="0">
                <a:solidFill>
                  <a:schemeClr val="tx1"/>
                </a:solidFill>
              </a:rPr>
              <a:t>ننقل المادة من وعاء لآخر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6" name="חץ שמאלה 5">
            <a:hlinkClick r:id="rId2" action="ppaction://hlinksldjump"/>
          </p:cNvPr>
          <p:cNvSpPr/>
          <p:nvPr/>
        </p:nvSpPr>
        <p:spPr>
          <a:xfrm>
            <a:off x="1042988" y="5661025"/>
            <a:ext cx="1296987" cy="647700"/>
          </a:xfrm>
          <a:prstGeom prst="lef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srgbClr val="FF00FF"/>
              </a:solidFill>
            </a:endParaRPr>
          </a:p>
        </p:txBody>
      </p:sp>
      <p:sp>
        <p:nvSpPr>
          <p:cNvPr id="7" name="חץ שמאלה 6">
            <a:hlinkClick r:id="" action="ppaction://noaction"/>
          </p:cNvPr>
          <p:cNvSpPr/>
          <p:nvPr/>
        </p:nvSpPr>
        <p:spPr>
          <a:xfrm flipH="1">
            <a:off x="6588125" y="5661025"/>
            <a:ext cx="1296988" cy="647700"/>
          </a:xfrm>
          <a:prstGeom prst="lef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pic>
        <p:nvPicPr>
          <p:cNvPr id="14342" name="תמונה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3488" y="1047750"/>
            <a:ext cx="1844675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תמונה 9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1341438"/>
            <a:ext cx="201930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224136"/>
          </a:xfrm>
        </p:spPr>
        <p:txBody>
          <a:bodyPr rtlCol="0"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ar-SA" dirty="0" smtClean="0"/>
              <a:t>اكتب </a:t>
            </a:r>
            <a:r>
              <a:rPr lang="ar-SA" dirty="0" err="1" smtClean="0"/>
              <a:t>حالتها :</a:t>
            </a:r>
            <a:endParaRPr lang="he-IL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חץ שמאלה 4"/>
          <p:cNvSpPr/>
          <p:nvPr/>
        </p:nvSpPr>
        <p:spPr>
          <a:xfrm>
            <a:off x="3708400" y="2276475"/>
            <a:ext cx="2592388" cy="1419225"/>
          </a:xfrm>
          <a:prstGeom prst="lef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2000" dirty="0">
                <a:solidFill>
                  <a:schemeClr val="tx1"/>
                </a:solidFill>
              </a:rPr>
              <a:t>ننقل المادة من وعاء لآخر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6" name="חץ שמאלה 5">
            <a:hlinkClick r:id="" action="ppaction://noaction"/>
          </p:cNvPr>
          <p:cNvSpPr/>
          <p:nvPr/>
        </p:nvSpPr>
        <p:spPr>
          <a:xfrm>
            <a:off x="1042988" y="5661025"/>
            <a:ext cx="1296987" cy="647700"/>
          </a:xfrm>
          <a:prstGeom prst="lef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srgbClr val="FF00FF"/>
              </a:solidFill>
            </a:endParaRPr>
          </a:p>
        </p:txBody>
      </p:sp>
      <p:sp>
        <p:nvSpPr>
          <p:cNvPr id="7" name="חץ שמאלה 6">
            <a:hlinkClick r:id="rId2" action="ppaction://hlinksldjump"/>
          </p:cNvPr>
          <p:cNvSpPr/>
          <p:nvPr/>
        </p:nvSpPr>
        <p:spPr>
          <a:xfrm flipH="1">
            <a:off x="6588125" y="5661025"/>
            <a:ext cx="1296988" cy="647700"/>
          </a:xfrm>
          <a:prstGeom prst="leftArrow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pic>
        <p:nvPicPr>
          <p:cNvPr id="15366" name="תמונה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339071">
            <a:off x="6214269" y="1766094"/>
            <a:ext cx="2735262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571926"/>
            <a:ext cx="3270253" cy="2577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هيا بنا لنتعرف على صفات هذه المواد</a:t>
            </a:r>
            <a:endParaRPr lang="he-IL" dirty="0"/>
          </a:p>
        </p:txBody>
      </p:sp>
      <p:pic>
        <p:nvPicPr>
          <p:cNvPr id="59395" name="Picture 3" descr="C:\Users\FUJITSU\Pictures\Water-glass_6513525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76872"/>
            <a:ext cx="3810000" cy="3641551"/>
          </a:xfrm>
          <a:prstGeom prst="rect">
            <a:avLst/>
          </a:prstGeom>
          <a:noFill/>
        </p:spPr>
      </p:pic>
      <p:pic>
        <p:nvPicPr>
          <p:cNvPr id="59396" name="Picture 4" descr="C:\Users\FUJITSU\Music\13540136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276872"/>
            <a:ext cx="4096319" cy="3521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9"/>
          <p:cNvSpPr>
            <a:spLocks noChangeArrowheads="1"/>
          </p:cNvSpPr>
          <p:nvPr/>
        </p:nvSpPr>
        <p:spPr bwMode="auto">
          <a:xfrm>
            <a:off x="1259632" y="692696"/>
            <a:ext cx="73083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اكملوا</a:t>
            </a:r>
            <a:r>
              <a:rPr lang="he-IL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ar-S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النتائج في الجدول حسب المواد التي </a:t>
            </a:r>
            <a:r>
              <a:rPr lang="ar-SA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شاهدتوها</a:t>
            </a:r>
            <a:r>
              <a:rPr lang="ar-S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 في الشرائح </a:t>
            </a:r>
            <a:r>
              <a:rPr lang="ar-SA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السابقة :</a:t>
            </a:r>
            <a:r>
              <a:rPr lang="ar-S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he-IL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22" name="טבלה 21"/>
          <p:cNvGraphicFramePr>
            <a:graphicFrameLocks noGrp="1"/>
          </p:cNvGraphicFramePr>
          <p:nvPr/>
        </p:nvGraphicFramePr>
        <p:xfrm>
          <a:off x="1907704" y="1844824"/>
          <a:ext cx="6240015" cy="504056"/>
        </p:xfrm>
        <a:graphic>
          <a:graphicData uri="http://schemas.openxmlformats.org/drawingml/2006/table">
            <a:tbl>
              <a:tblPr rtl="1" firstRow="1" bandRow="1">
                <a:tableStyleId>{35758FB7-9AC5-4552-8A53-C91805E547FA}</a:tableStyleId>
              </a:tblPr>
              <a:tblGrid>
                <a:gridCol w="2080005"/>
                <a:gridCol w="2080005"/>
                <a:gridCol w="2080005"/>
              </a:tblGrid>
              <a:tr h="504056">
                <a:tc>
                  <a:txBody>
                    <a:bodyPr/>
                    <a:lstStyle/>
                    <a:p>
                      <a:pPr rtl="1"/>
                      <a:r>
                        <a:rPr lang="ar-SA" sz="2000" dirty="0" smtClean="0"/>
                        <a:t>اسم المادة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dirty="0" smtClean="0"/>
                        <a:t>لها شكل ثابت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dirty="0" smtClean="0"/>
                        <a:t>لا</a:t>
                      </a:r>
                      <a:r>
                        <a:rPr lang="ar-SA" sz="2000" baseline="0" dirty="0" smtClean="0"/>
                        <a:t> يوجد لها شكل ثابت</a:t>
                      </a:r>
                      <a:endParaRPr lang="ar-SA" sz="2000" dirty="0" smtClean="0"/>
                    </a:p>
                  </a:txBody>
                  <a:tcPr/>
                </a:tc>
              </a:tr>
            </a:tbl>
          </a:graphicData>
        </a:graphic>
      </p:graphicFrame>
    </p:spTree>
    <p:controls>
      <p:control spid="2052" name="TextBox2" r:id="rId2" imgW="2085840" imgH="3457440"/>
      <p:control spid="2053" name="TextBox1" r:id="rId3" imgW="2085840" imgH="3457440"/>
      <p:control spid="2054" name="TextBox3" r:id="rId4" imgW="2085840" imgH="34574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4294967295"/>
          </p:nvPr>
        </p:nvSpPr>
        <p:spPr>
          <a:xfrm>
            <a:off x="755650" y="554038"/>
            <a:ext cx="7848600" cy="4824412"/>
          </a:xfrm>
          <a:prstGeom prst="rect">
            <a:avLst/>
          </a:prstGeom>
        </p:spPr>
        <p:txBody>
          <a:bodyPr/>
          <a:lstStyle/>
          <a:p>
            <a:pPr marL="44450" indent="0" eaLnBrk="1" hangingPunct="1">
              <a:buFont typeface="Georgia" pitchFamily="18" charset="0"/>
              <a:buNone/>
            </a:pPr>
            <a:endParaRPr lang="ar-EG" sz="1100" dirty="0" smtClean="0">
              <a:solidFill>
                <a:srgbClr val="FF0000"/>
              </a:solidFill>
            </a:endParaRPr>
          </a:p>
          <a:p>
            <a:pPr marL="44450" indent="0" eaLnBrk="1" hangingPunct="1">
              <a:buFont typeface="Georgia" pitchFamily="18" charset="0"/>
              <a:buNone/>
            </a:pPr>
            <a:r>
              <a:rPr lang="ar-EG" sz="2800" dirty="0" smtClean="0">
                <a:solidFill>
                  <a:srgbClr val="FF0000"/>
                </a:solidFill>
              </a:rPr>
              <a:t> </a:t>
            </a:r>
            <a:r>
              <a:rPr lang="ar-EG" sz="3600" dirty="0" err="1" smtClean="0">
                <a:solidFill>
                  <a:schemeClr val="accent2">
                    <a:lumMod val="50000"/>
                  </a:schemeClr>
                </a:solidFill>
              </a:rPr>
              <a:t>*</a:t>
            </a:r>
            <a:r>
              <a:rPr lang="ar-EG" sz="36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r>
              <a:rPr lang="ar-EG" sz="3600" dirty="0" smtClean="0">
                <a:solidFill>
                  <a:schemeClr val="tx1"/>
                </a:solidFill>
              </a:rPr>
              <a:t>  المواد  التي  يبقى شكلها ثابت  عند نقلها </a:t>
            </a:r>
          </a:p>
          <a:p>
            <a:pPr marL="44450" indent="0" eaLnBrk="1" hangingPunct="1">
              <a:buFont typeface="Georgia" pitchFamily="18" charset="0"/>
              <a:buNone/>
            </a:pPr>
            <a:r>
              <a:rPr lang="ar-EG" sz="3600" dirty="0" smtClean="0">
                <a:solidFill>
                  <a:schemeClr val="tx1"/>
                </a:solidFill>
              </a:rPr>
              <a:t>      من  وعاء لآخر  هذه مواد في  </a:t>
            </a:r>
            <a:r>
              <a:rPr lang="ar-EG" sz="3600" dirty="0" smtClean="0">
                <a:solidFill>
                  <a:schemeClr val="accent2">
                    <a:lumMod val="50000"/>
                  </a:schemeClr>
                </a:solidFill>
              </a:rPr>
              <a:t>حالة </a:t>
            </a:r>
            <a:r>
              <a:rPr lang="ar-EG" sz="3600" dirty="0" err="1" smtClean="0">
                <a:solidFill>
                  <a:schemeClr val="accent2">
                    <a:lumMod val="50000"/>
                  </a:schemeClr>
                </a:solidFill>
              </a:rPr>
              <a:t>الصلابة  .</a:t>
            </a:r>
            <a:endParaRPr lang="ar-EG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4450" indent="0" eaLnBrk="1" hangingPunct="1">
              <a:buFont typeface="Georgia" pitchFamily="18" charset="0"/>
              <a:buNone/>
            </a:pPr>
            <a:endParaRPr lang="ar-EG" sz="1800" dirty="0" smtClean="0">
              <a:solidFill>
                <a:srgbClr val="FF0000"/>
              </a:solidFill>
            </a:endParaRPr>
          </a:p>
          <a:p>
            <a:pPr marL="44450" indent="0" eaLnBrk="1" hangingPunct="1">
              <a:buFont typeface="Georgia" pitchFamily="18" charset="0"/>
              <a:buNone/>
            </a:pPr>
            <a:endParaRPr lang="ar-EG" sz="1800" dirty="0" smtClean="0">
              <a:solidFill>
                <a:srgbClr val="FF0000"/>
              </a:solidFill>
            </a:endParaRPr>
          </a:p>
          <a:p>
            <a:pPr marL="44450" indent="0" eaLnBrk="1" hangingPunct="1">
              <a:buFont typeface="Georgia" pitchFamily="18" charset="0"/>
              <a:buNone/>
            </a:pPr>
            <a:r>
              <a:rPr lang="ar-EG" sz="3600" dirty="0" smtClean="0">
                <a:solidFill>
                  <a:srgbClr val="FF0000"/>
                </a:solidFill>
              </a:rPr>
              <a:t> </a:t>
            </a:r>
            <a:r>
              <a:rPr lang="ar-EG" sz="3600" dirty="0" err="1" smtClean="0">
                <a:solidFill>
                  <a:schemeClr val="accent2">
                    <a:lumMod val="50000"/>
                  </a:schemeClr>
                </a:solidFill>
              </a:rPr>
              <a:t>*</a:t>
            </a:r>
            <a:r>
              <a:rPr lang="ar-EG" sz="3600" dirty="0" smtClean="0">
                <a:solidFill>
                  <a:schemeClr val="accent2">
                    <a:lumMod val="50000"/>
                  </a:schemeClr>
                </a:solidFill>
              </a:rPr>
              <a:t>) </a:t>
            </a:r>
            <a:r>
              <a:rPr lang="ar-EG" sz="3600" dirty="0" smtClean="0">
                <a:solidFill>
                  <a:schemeClr val="tx1"/>
                </a:solidFill>
              </a:rPr>
              <a:t> المواد التي  لا يوجد لها شكل ثابت وشكلها </a:t>
            </a:r>
          </a:p>
          <a:p>
            <a:pPr marL="44450" indent="0" eaLnBrk="1" hangingPunct="1">
              <a:buFont typeface="Georgia" pitchFamily="18" charset="0"/>
              <a:buNone/>
            </a:pPr>
            <a:r>
              <a:rPr lang="ar-EG" sz="3600" dirty="0" smtClean="0">
                <a:solidFill>
                  <a:schemeClr val="tx1"/>
                </a:solidFill>
              </a:rPr>
              <a:t>      يصبح مثل شكل الوعاء</a:t>
            </a:r>
            <a:r>
              <a:rPr lang="en-US" sz="3600" dirty="0" smtClean="0">
                <a:solidFill>
                  <a:schemeClr val="tx1"/>
                </a:solidFill>
                <a:cs typeface="Gisha" pitchFamily="34" charset="-79"/>
              </a:rPr>
              <a:t> </a:t>
            </a:r>
            <a:r>
              <a:rPr lang="ar-EG" sz="3600" dirty="0" smtClean="0">
                <a:solidFill>
                  <a:schemeClr val="tx1"/>
                </a:solidFill>
              </a:rPr>
              <a:t>عند نقلها من  وعاء لآخر  </a:t>
            </a:r>
          </a:p>
          <a:p>
            <a:pPr marL="44450" indent="0" eaLnBrk="1" hangingPunct="1">
              <a:buFont typeface="Georgia" pitchFamily="18" charset="0"/>
              <a:buNone/>
            </a:pPr>
            <a:r>
              <a:rPr lang="ar-EG" sz="3600" dirty="0" smtClean="0">
                <a:solidFill>
                  <a:schemeClr val="tx1"/>
                </a:solidFill>
              </a:rPr>
              <a:t>      هذه المواد في   </a:t>
            </a:r>
            <a:r>
              <a:rPr lang="ar-EG" sz="3600" dirty="0" smtClean="0">
                <a:solidFill>
                  <a:schemeClr val="accent2">
                    <a:lumMod val="50000"/>
                  </a:schemeClr>
                </a:solidFill>
              </a:rPr>
              <a:t>حالة </a:t>
            </a:r>
            <a:r>
              <a:rPr lang="ar-EG" sz="3600" dirty="0" err="1" smtClean="0">
                <a:solidFill>
                  <a:schemeClr val="accent2">
                    <a:lumMod val="50000"/>
                  </a:schemeClr>
                </a:solidFill>
              </a:rPr>
              <a:t>السيولة .</a:t>
            </a:r>
            <a:endParaRPr lang="he-IL" sz="3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1340768"/>
            <a:ext cx="8229600" cy="3384376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hlinkClick r:id="rId2"/>
              </a:rPr>
              <a:t>https://docs.google.com/forms/d/14zSmCTRTjuS-x1eV7lgegm5OqnBExoN3FxZVd-1IW9Y/viewform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b="1" dirty="0" smtClean="0"/>
              <a:t>ارتداد ذاتي</a:t>
            </a:r>
            <a:endParaRPr lang="ar-SA" sz="2800" b="1" dirty="0"/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6501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7" name="Rectangle 49"/>
          <p:cNvSpPr>
            <a:spLocks noChangeArrowheads="1"/>
          </p:cNvSpPr>
          <p:nvPr/>
        </p:nvSpPr>
        <p:spPr bwMode="auto">
          <a:xfrm>
            <a:off x="1763688" y="404664"/>
            <a:ext cx="630044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ar-SA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صفات </a:t>
            </a:r>
            <a:r>
              <a:rPr lang="ar-SA" sz="4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المواد ؟</a:t>
            </a:r>
            <a:endParaRPr lang="he-IL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2" name="Picture 3" descr="C:\Users\FUJITSU\Pictures\Water-glass_6513525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2564904"/>
            <a:ext cx="3131840" cy="35283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8" name="Picture 4" descr="C:\Users\FUJITSU\Music\135401360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15616" y="2636912"/>
            <a:ext cx="3059832" cy="35283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ontrols>
      <p:control spid="37890" name="TextBox1" r:id="rId2" imgW="2666880" imgH="790560"/>
      <p:control spid="37892" name="TextBox2" r:id="rId3" imgW="2666880" imgH="790560"/>
      <p:control spid="37893" name="TextBox3" r:id="rId4" imgW="2666880" imgH="79056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والان</a:t>
            </a:r>
            <a:r>
              <a:rPr lang="ar-S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 لنقارن بين صفات </a:t>
            </a:r>
            <a:r>
              <a:rPr lang="ar-SA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الشوكولاطة</a:t>
            </a:r>
            <a:r>
              <a:rPr lang="ar-S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 والماء</a:t>
            </a:r>
            <a:endParaRPr lang="he-IL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Picture 3" descr="C:\Users\FUJITSU\Pictures\Water-glass_6513525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1340768"/>
            <a:ext cx="3131840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C:\Users\FUJITSU\Music\135401360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91680" y="1340768"/>
            <a:ext cx="3131840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ontrols>
      <p:control spid="60418" name="TextBox1" r:id="rId2" imgW="3029040" imgH="2448000"/>
      <p:control spid="60420" name="TextBox2" r:id="rId3" imgW="3029040" imgH="24480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59632" y="836712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هل عرفتم الفرق الرئيسي بين </a:t>
            </a:r>
            <a:r>
              <a:rPr lang="ar-SA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الشوكولاطة</a:t>
            </a:r>
            <a:r>
              <a:rPr lang="ar-S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ar-SA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والماء ؟</a:t>
            </a:r>
            <a:endParaRPr lang="he-IL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Picture 3" descr="C:\Users\FUJITSU\Pictures\Water-glass_651352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708920"/>
            <a:ext cx="3131840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C:\Users\FUJITSU\Music\13540136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708920"/>
            <a:ext cx="3131840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صر نائب للمحتوى 11"/>
          <p:cNvSpPr>
            <a:spLocks noGrp="1"/>
          </p:cNvSpPr>
          <p:nvPr>
            <p:ph idx="1"/>
          </p:nvPr>
        </p:nvSpPr>
        <p:spPr>
          <a:xfrm>
            <a:off x="2555776" y="908720"/>
            <a:ext cx="5040560" cy="2664296"/>
          </a:xfrm>
          <a:prstGeom prst="homePlat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ar-SA" dirty="0" smtClean="0"/>
              <a:t>     </a:t>
            </a:r>
            <a:r>
              <a:rPr lang="ar-SA" dirty="0" err="1" smtClean="0"/>
              <a:t>*</a:t>
            </a:r>
            <a:endParaRPr lang="ar-SA" dirty="0"/>
          </a:p>
        </p:txBody>
      </p:sp>
      <p:sp>
        <p:nvSpPr>
          <p:cNvPr id="22530" name="AutoShape 2" descr="http://im29.gulfup.com/z4IF1.gif"/>
          <p:cNvSpPr>
            <a:spLocks noChangeAspect="1" noChangeArrowheads="1"/>
          </p:cNvSpPr>
          <p:nvPr/>
        </p:nvSpPr>
        <p:spPr bwMode="auto">
          <a:xfrm>
            <a:off x="0" y="0"/>
            <a:ext cx="4362451" cy="3838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1" name="مربع نص 10"/>
          <p:cNvSpPr txBox="1"/>
          <p:nvPr/>
        </p:nvSpPr>
        <p:spPr>
          <a:xfrm rot="20618318">
            <a:off x="2913412" y="1455634"/>
            <a:ext cx="3068483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المواد الصلبة والسائلة</a:t>
            </a:r>
            <a:endParaRPr lang="ar-SA" sz="4400" b="1" dirty="0"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275856" y="260648"/>
            <a:ext cx="280831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/>
              <a:t>موضوعنا اليوم </a:t>
            </a:r>
            <a:endParaRPr lang="ar-SA" sz="4000" b="1" dirty="0"/>
          </a:p>
        </p:txBody>
      </p:sp>
      <p:pic>
        <p:nvPicPr>
          <p:cNvPr id="14" name="Picture 2" descr="C:\Users\hp tec\Pictures\230369-Royalty-Free-RF-Clipart-Illustration-Of-Diverse-School-Kids-In-Science-Class.jpg"/>
          <p:cNvPicPr>
            <a:picLocks noChangeAspect="1" noChangeArrowheads="1"/>
          </p:cNvPicPr>
          <p:nvPr/>
        </p:nvPicPr>
        <p:blipFill>
          <a:blip r:embed="rId2" cstate="print"/>
          <a:srcRect b="7500"/>
          <a:stretch>
            <a:fillRect/>
          </a:stretch>
        </p:blipFill>
        <p:spPr bwMode="auto">
          <a:xfrm>
            <a:off x="2915816" y="3717032"/>
            <a:ext cx="3810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20672156">
            <a:off x="1331640" y="2780928"/>
            <a:ext cx="7498080" cy="1143000"/>
          </a:xfrm>
        </p:spPr>
        <p:txBody>
          <a:bodyPr/>
          <a:lstStyle/>
          <a:p>
            <a:r>
              <a:rPr lang="ar-SA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والان</a:t>
            </a:r>
            <a:r>
              <a:rPr lang="ar-S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 لنتوجه الى الكتاب صفحة 130</a:t>
            </a:r>
            <a:endParaRPr lang="he-IL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7" name="Rectangle 49"/>
          <p:cNvSpPr>
            <a:spLocks noChangeArrowheads="1"/>
          </p:cNvSpPr>
          <p:nvPr/>
        </p:nvSpPr>
        <p:spPr bwMode="auto">
          <a:xfrm>
            <a:off x="1619672" y="260648"/>
            <a:ext cx="69485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ar-SA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والان</a:t>
            </a:r>
            <a:r>
              <a:rPr lang="ar-SA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 لنقوم بتصنيف المواد التالية حسب حالتها</a:t>
            </a:r>
          </a:p>
        </p:txBody>
      </p:sp>
      <p:sp>
        <p:nvSpPr>
          <p:cNvPr id="12" name="מלבן 11"/>
          <p:cNvSpPr/>
          <p:nvPr/>
        </p:nvSpPr>
        <p:spPr>
          <a:xfrm>
            <a:off x="1885032" y="1196752"/>
            <a:ext cx="7258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ضعوا </a:t>
            </a:r>
            <a:r>
              <a:rPr lang="ar-SA" sz="3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اشارة ( * </a:t>
            </a:r>
            <a:r>
              <a:rPr lang="ar-SA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عند حالة المادة </a:t>
            </a:r>
            <a:r>
              <a:rPr lang="ar-SA" sz="3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الملائمة ؟</a:t>
            </a:r>
            <a:r>
              <a:rPr lang="ar-SA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he-IL" sz="32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17" name="טבלה 16"/>
          <p:cNvGraphicFramePr>
            <a:graphicFrameLocks noGrp="1"/>
          </p:cNvGraphicFramePr>
          <p:nvPr/>
        </p:nvGraphicFramePr>
        <p:xfrm>
          <a:off x="1763690" y="1916832"/>
          <a:ext cx="6336702" cy="586864"/>
        </p:xfrm>
        <a:graphic>
          <a:graphicData uri="http://schemas.openxmlformats.org/drawingml/2006/table">
            <a:tbl>
              <a:tblPr rtl="1" firstRow="1" bandRow="1">
                <a:tableStyleId>{35758FB7-9AC5-4552-8A53-C91805E547FA}</a:tableStyleId>
              </a:tblPr>
              <a:tblGrid>
                <a:gridCol w="2112234"/>
                <a:gridCol w="2112234"/>
                <a:gridCol w="2112234"/>
              </a:tblGrid>
              <a:tr h="586864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المادة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صلبة</a:t>
                      </a:r>
                      <a:endParaRPr lang="he-I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/>
                        <a:t>سائلة</a:t>
                      </a:r>
                      <a:endParaRPr lang="he-IL" sz="3200" dirty="0"/>
                    </a:p>
                  </a:txBody>
                  <a:tcPr/>
                </a:tc>
              </a:tr>
            </a:tbl>
          </a:graphicData>
        </a:graphic>
      </p:graphicFrame>
    </p:spTree>
    <p:controls>
      <p:control spid="36866" name="TextBox1" r:id="rId2" imgW="2085840" imgH="3457440"/>
      <p:control spid="36867" name="TextBox2" r:id="rId3" imgW="2085840" imgH="3457440"/>
      <p:control spid="36868" name="TextBox3" r:id="rId4" imgW="2085840" imgH="34574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اعط امثلة لمواد سائلة</a:t>
            </a:r>
            <a:endParaRPr lang="he-IL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" name="عنصر نائب للمحتوى 3" descr="pic_14559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214555"/>
            <a:ext cx="8072494" cy="4643446"/>
          </a:xfrm>
        </p:spPr>
      </p:pic>
      <p:pic>
        <p:nvPicPr>
          <p:cNvPr id="5" name="Picture 4" descr="http://www.osawaterworks.com/images/water%20art-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1" y="2276872"/>
            <a:ext cx="3957773" cy="20162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פנה השמש">
  <a:themeElements>
    <a:clrScheme name="מפנה השמש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מפנה השמש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מפנה השמ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800</TotalTime>
  <Words>257</Words>
  <Application>Microsoft Office PowerPoint</Application>
  <PresentationFormat>‫הצגה על המסך (4:3)</PresentationFormat>
  <Paragraphs>50</Paragraphs>
  <Slides>22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22</vt:i4>
      </vt:variant>
    </vt:vector>
  </HeadingPairs>
  <TitlesOfParts>
    <vt:vector size="23" baseType="lpstr">
      <vt:lpstr>מפנה השמש</vt:lpstr>
      <vt:lpstr>שקופית 1</vt:lpstr>
      <vt:lpstr>هيا بنا لنتعرف على صفات هذه المواد</vt:lpstr>
      <vt:lpstr>שקופית 3</vt:lpstr>
      <vt:lpstr>والان لنقارن بين صفات الشوكولاطة والماء</vt:lpstr>
      <vt:lpstr>هل عرفتم الفرق الرئيسي بين الشوكولاطة والماء ؟</vt:lpstr>
      <vt:lpstr>שקופית 6</vt:lpstr>
      <vt:lpstr>والان لنتوجه الى الكتاب صفحة 130</vt:lpstr>
      <vt:lpstr>שקופית 8</vt:lpstr>
      <vt:lpstr>اعط امثلة لمواد سائلة</vt:lpstr>
      <vt:lpstr>اعط امثلة لمواد صلبة</vt:lpstr>
      <vt:lpstr>هنالك مواد شكلها ثابت وهناك مواد لا يوجد لها شكل ثابت </vt:lpstr>
      <vt:lpstr>שקופית 12</vt:lpstr>
      <vt:lpstr>שקופית 13</vt:lpstr>
      <vt:lpstr>שקופית 14</vt:lpstr>
      <vt:lpstr>  المادة : الشمع    اكتب حالتها :     .</vt:lpstr>
      <vt:lpstr>اكتب حالتها :</vt:lpstr>
      <vt:lpstr>اكتب حالتها : </vt:lpstr>
      <vt:lpstr>اكتب حالتها :</vt:lpstr>
      <vt:lpstr>اكتب حالتها :</vt:lpstr>
      <vt:lpstr>שקופית 20</vt:lpstr>
      <vt:lpstr>שקופית 21</vt:lpstr>
      <vt:lpstr>https://docs.google.com/forms/d/14zSmCTRTjuS-x1eV7lgegm5OqnBExoN3FxZVd-1IW9Y/viewform  ارتداد ذاتي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FUJITSU</cp:lastModifiedBy>
  <cp:revision>89</cp:revision>
  <dcterms:created xsi:type="dcterms:W3CDTF">2013-02-21T16:21:26Z</dcterms:created>
  <dcterms:modified xsi:type="dcterms:W3CDTF">2011-01-15T22:16:45Z</dcterms:modified>
</cp:coreProperties>
</file>