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61" r:id="rId4"/>
    <p:sldId id="262" r:id="rId5"/>
    <p:sldId id="256" r:id="rId6"/>
    <p:sldId id="265" r:id="rId7"/>
    <p:sldId id="257" r:id="rId8"/>
    <p:sldId id="266" r:id="rId9"/>
    <p:sldId id="259" r:id="rId10"/>
    <p:sldId id="258" r:id="rId11"/>
    <p:sldId id="267" r:id="rId12"/>
    <p:sldId id="268"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9D91B9-6096-4C49-851C-93543277019E}"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91B9-6096-4C49-851C-93543277019E}"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91B9-6096-4C49-851C-93543277019E}"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91B9-6096-4C49-851C-93543277019E}"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9D91B9-6096-4C49-851C-93543277019E}"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9D91B9-6096-4C49-851C-93543277019E}"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9D91B9-6096-4C49-851C-93543277019E}" type="datetimeFigureOut">
              <a:rPr lang="en-US" smtClean="0"/>
              <a:pPr/>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9D91B9-6096-4C49-851C-93543277019E}" type="datetimeFigureOut">
              <a:rPr lang="en-US" smtClean="0"/>
              <a:pPr/>
              <a:t>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D91B9-6096-4C49-851C-93543277019E}" type="datetimeFigureOut">
              <a:rPr lang="en-US" smtClean="0"/>
              <a:pPr/>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D91B9-6096-4C49-851C-93543277019E}"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D91B9-6096-4C49-851C-93543277019E}"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92218-0F9E-4AC1-A24C-A08C1D23D1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D91B9-6096-4C49-851C-93543277019E}" type="datetimeFigureOut">
              <a:rPr lang="en-US" smtClean="0"/>
              <a:pPr/>
              <a:t>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92218-0F9E-4AC1-A24C-A08C1D23D1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keixH5TvrxU" TargetMode="External"/><Relationship Id="rId2" Type="http://schemas.openxmlformats.org/officeDocument/2006/relationships/hyperlink" Target="http://www.youtube.com/watch?v=62F3DasDLX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u3H2XtRUc6E" TargetMode="External"/><Relationship Id="rId2" Type="http://schemas.openxmlformats.org/officeDocument/2006/relationships/hyperlink" Target="http://www.youtube.com/watch?v=4ZrejjfiNl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3400" y="2286000"/>
            <a:ext cx="7951216" cy="1862048"/>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1500" b="1" cap="none" spc="0" dirty="0" smtClean="0">
                <a:ln/>
                <a:solidFill>
                  <a:schemeClr val="accent3"/>
                </a:solidFill>
                <a:effectLst/>
              </a:rPr>
              <a:t> </a:t>
            </a:r>
            <a:r>
              <a:rPr lang="ar-SA" sz="11500" b="1" cap="none" spc="0" dirty="0" smtClean="0">
                <a:ln/>
                <a:solidFill>
                  <a:schemeClr val="accent3"/>
                </a:solidFill>
                <a:effectLst/>
              </a:rPr>
              <a:t>الإنترنت الامن </a:t>
            </a:r>
            <a:r>
              <a:rPr lang="en-US" sz="11500" b="1" cap="none" spc="0" dirty="0" smtClean="0">
                <a:ln/>
                <a:solidFill>
                  <a:schemeClr val="accent3"/>
                </a:solidFill>
                <a:effectLst/>
              </a:rPr>
              <a:t> </a:t>
            </a:r>
            <a:endParaRPr lang="he-IL" sz="115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590800"/>
            <a:ext cx="8382000" cy="1938992"/>
          </a:xfrm>
          <a:prstGeom prst="rect">
            <a:avLst/>
          </a:prstGeom>
        </p:spPr>
        <p:txBody>
          <a:bodyPr wrap="square">
            <a:spAutoFit/>
          </a:bodyPr>
          <a:lstStyle/>
          <a:p>
            <a:pPr algn="r"/>
            <a:r>
              <a:rPr lang="ar-SA" sz="2400" dirty="0" smtClean="0"/>
              <a:t/>
            </a:r>
            <a:br>
              <a:rPr lang="ar-SA" sz="2400" dirty="0" smtClean="0"/>
            </a:br>
            <a:r>
              <a:rPr lang="ar-SA" sz="2400" b="1" dirty="0" smtClean="0"/>
              <a:t>8) لا ترسلوا صوركم بواسطة الانترنت لأشخاص لا تعرفونهم</a:t>
            </a:r>
            <a:r>
              <a:rPr lang="ar-SA" sz="2400" dirty="0" smtClean="0"/>
              <a:t> </a:t>
            </a:r>
            <a:br>
              <a:rPr lang="ar-SA" sz="2400" dirty="0" smtClean="0"/>
            </a:br>
            <a:r>
              <a:rPr lang="ar-SA" sz="2400" dirty="0" smtClean="0"/>
              <a:t>إن الصورة شيئ مشخص، تماما مثل الاسم أو العنوان. إن الأشخاص الذين لا تعرفونهم قد يستعملون الصورة الخاصة بكم وينشرونها.</a:t>
            </a:r>
            <a:br>
              <a:rPr lang="ar-SA" sz="2400" dirty="0" smtClean="0"/>
            </a:br>
            <a:endParaRPr lang="en-US" sz="2400" dirty="0"/>
          </a:p>
        </p:txBody>
      </p:sp>
      <p:pic>
        <p:nvPicPr>
          <p:cNvPr id="3" name="Picture 4" descr="C:\Users\win7202\Desktop\imagesCAXOCM1O.jpg"/>
          <p:cNvPicPr>
            <a:picLocks noChangeAspect="1" noChangeArrowheads="1"/>
          </p:cNvPicPr>
          <p:nvPr/>
        </p:nvPicPr>
        <p:blipFill>
          <a:blip r:embed="rId2" cstate="print"/>
          <a:srcRect/>
          <a:stretch>
            <a:fillRect/>
          </a:stretch>
        </p:blipFill>
        <p:spPr bwMode="auto">
          <a:xfrm>
            <a:off x="228600" y="304800"/>
            <a:ext cx="3048000" cy="2540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2438400"/>
            <a:ext cx="6705600" cy="3046988"/>
          </a:xfrm>
          <a:prstGeom prst="rect">
            <a:avLst/>
          </a:prstGeom>
        </p:spPr>
        <p:txBody>
          <a:bodyPr wrap="square">
            <a:spAutoFit/>
          </a:bodyPr>
          <a:lstStyle/>
          <a:p>
            <a:pPr algn="r"/>
            <a:r>
              <a:rPr lang="ar-SA" sz="2400" dirty="0" smtClean="0"/>
              <a:t/>
            </a:r>
            <a:br>
              <a:rPr lang="ar-SA" sz="2400" dirty="0" smtClean="0"/>
            </a:br>
            <a:r>
              <a:rPr lang="ar-SA" sz="2400" b="1" dirty="0" smtClean="0"/>
              <a:t>9) لا تفتحوا </a:t>
            </a:r>
            <a:r>
              <a:rPr lang="ar-SA" sz="2400" b="1" dirty="0" err="1" smtClean="0"/>
              <a:t>الايميلات</a:t>
            </a:r>
            <a:r>
              <a:rPr lang="ar-SA" sz="2400" b="1" dirty="0" smtClean="0"/>
              <a:t> التي تصلكم من أشخاص لا تعرفونهم</a:t>
            </a:r>
            <a:r>
              <a:rPr lang="ar-SA" sz="2400" dirty="0" smtClean="0"/>
              <a:t/>
            </a:r>
            <a:br>
              <a:rPr lang="ar-SA" sz="2400" dirty="0" smtClean="0"/>
            </a:br>
            <a:r>
              <a:rPr lang="ar-SA" sz="2400" dirty="0" smtClean="0"/>
              <a:t>يحاول الكثير من الأشخاص إتلاف حاسوبنا طيلة </a:t>
            </a:r>
            <a:r>
              <a:rPr lang="ar-SA" sz="2400" dirty="0" err="1" smtClean="0"/>
              <a:t>الوقت.</a:t>
            </a:r>
            <a:r>
              <a:rPr lang="ar-SA" sz="2400" dirty="0" smtClean="0"/>
              <a:t> إن إحدى أكثر الطرق المعروفة لعمل هذا هي إرسال </a:t>
            </a:r>
            <a:r>
              <a:rPr lang="ar-SA" sz="2400" dirty="0" err="1" smtClean="0"/>
              <a:t>ايميلات</a:t>
            </a:r>
            <a:r>
              <a:rPr lang="ar-SA" sz="2400" dirty="0" smtClean="0"/>
              <a:t> تحتوي على فيروسات، وعند فتحها، فإنها تتلف </a:t>
            </a:r>
            <a:r>
              <a:rPr lang="ar-SA" sz="2400" dirty="0" err="1" smtClean="0"/>
              <a:t>الحاسوب.</a:t>
            </a:r>
            <a:r>
              <a:rPr lang="ar-SA" sz="2400" dirty="0" smtClean="0"/>
              <a:t> لهذا السبب، إذا وصلكم ايميل من شخص لا تعرفونه، فلا تفتحوه واحرصوا على </a:t>
            </a:r>
            <a:r>
              <a:rPr lang="ar-SA" sz="2400" dirty="0" err="1" smtClean="0"/>
              <a:t>محوه.</a:t>
            </a:r>
            <a:r>
              <a:rPr lang="ar-SA" sz="2400" dirty="0" smtClean="0"/>
              <a:t> هكذا تحمون أنفسكم وتحمون الحاسوب الخاص </a:t>
            </a:r>
            <a:r>
              <a:rPr lang="ar-SA" sz="2400" dirty="0" err="1" smtClean="0"/>
              <a:t>بكم.</a:t>
            </a:r>
            <a:r>
              <a:rPr lang="ar-SA" sz="2400" dirty="0" smtClean="0"/>
              <a:t/>
            </a:r>
            <a:br>
              <a:rPr lang="ar-SA" sz="2400" dirty="0" smtClean="0"/>
            </a:br>
            <a:r>
              <a:rPr lang="ar-SA" sz="2400" dirty="0" err="1" smtClean="0"/>
              <a:t>.</a:t>
            </a:r>
            <a:endParaRPr lang="en-US" sz="2400" dirty="0"/>
          </a:p>
        </p:txBody>
      </p:sp>
      <p:pic>
        <p:nvPicPr>
          <p:cNvPr id="3" name="Picture 3" descr="C:\Users\win7202\Desktop\imagesCA1H29O2.jpg"/>
          <p:cNvPicPr>
            <a:picLocks noChangeAspect="1" noChangeArrowheads="1"/>
          </p:cNvPicPr>
          <p:nvPr/>
        </p:nvPicPr>
        <p:blipFill>
          <a:blip r:embed="rId2" cstate="print"/>
          <a:srcRect/>
          <a:stretch>
            <a:fillRect/>
          </a:stretch>
        </p:blipFill>
        <p:spPr bwMode="auto">
          <a:xfrm>
            <a:off x="2133600" y="0"/>
            <a:ext cx="3560583" cy="2667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95400" y="1828800"/>
            <a:ext cx="6172200" cy="2308324"/>
          </a:xfrm>
          <a:prstGeom prst="rect">
            <a:avLst/>
          </a:prstGeom>
        </p:spPr>
        <p:txBody>
          <a:bodyPr wrap="square">
            <a:spAutoFit/>
          </a:bodyPr>
          <a:lstStyle/>
          <a:p>
            <a:pPr algn="r"/>
            <a:r>
              <a:rPr lang="ar-SA" sz="2400" dirty="0" smtClean="0"/>
              <a:t/>
            </a:r>
            <a:br>
              <a:rPr lang="ar-SA" sz="2400" dirty="0" smtClean="0"/>
            </a:br>
            <a:r>
              <a:rPr lang="ar-SA" sz="2400" b="1" dirty="0" smtClean="0"/>
              <a:t>10) لا تقوموا بتركيب برامج أو ألعاب غير قانونية</a:t>
            </a:r>
            <a:r>
              <a:rPr lang="ar-SA" sz="2400" dirty="0" smtClean="0"/>
              <a:t/>
            </a:r>
            <a:br>
              <a:rPr lang="ar-SA" sz="2400" dirty="0" smtClean="0"/>
            </a:br>
            <a:r>
              <a:rPr lang="ar-SA" sz="2400" dirty="0" smtClean="0"/>
              <a:t>قد تحتوي الكثير من البرامج والألعاب على فيروسات تتلف الحاسوب عند </a:t>
            </a:r>
            <a:r>
              <a:rPr lang="ar-SA" sz="2400" dirty="0" err="1" smtClean="0"/>
              <a:t>تركيبها.</a:t>
            </a:r>
            <a:r>
              <a:rPr lang="ar-SA" sz="2400" dirty="0" smtClean="0"/>
              <a:t> بالإضافة إلى ذلك، توجد برامج وألعاب غير </a:t>
            </a:r>
            <a:r>
              <a:rPr lang="ar-SA" sz="2400" dirty="0" err="1" smtClean="0"/>
              <a:t>قانونية.</a:t>
            </a:r>
            <a:r>
              <a:rPr lang="ar-SA" sz="2400" dirty="0" smtClean="0"/>
              <a:t> من المفضل دائما الاستفسار من بالغ إذا ما كان البرنامج قانونيا وإذا ما كان بإمكانه مساعدتكم في تركيبه</a:t>
            </a:r>
            <a:endParaRPr lang="he-I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819400"/>
            <a:ext cx="8229600" cy="954107"/>
          </a:xfrm>
          <a:prstGeom prst="rect">
            <a:avLst/>
          </a:prstGeom>
        </p:spPr>
        <p:txBody>
          <a:bodyPr wrap="square">
            <a:spAutoFit/>
          </a:bodyPr>
          <a:lstStyle/>
          <a:p>
            <a:r>
              <a:rPr lang="en-US" sz="2800" dirty="0" smtClean="0">
                <a:solidFill>
                  <a:srgbClr val="FF0000"/>
                </a:solidFill>
                <a:hlinkClick r:id="rId2"/>
              </a:rPr>
              <a:t>http://www.youtube.com/watch?v=62F3DasDLXM</a:t>
            </a:r>
            <a:endParaRPr lang="en-US" sz="2800" dirty="0" smtClean="0">
              <a:solidFill>
                <a:srgbClr val="FF0000"/>
              </a:solidFill>
            </a:endParaRPr>
          </a:p>
          <a:p>
            <a:endParaRPr lang="en-US" sz="2800" dirty="0">
              <a:solidFill>
                <a:srgbClr val="FF0000"/>
              </a:solidFill>
            </a:endParaRPr>
          </a:p>
        </p:txBody>
      </p:sp>
      <p:sp>
        <p:nvSpPr>
          <p:cNvPr id="3" name="Rectangle 2"/>
          <p:cNvSpPr/>
          <p:nvPr/>
        </p:nvSpPr>
        <p:spPr>
          <a:xfrm>
            <a:off x="228600" y="3810000"/>
            <a:ext cx="5943600" cy="646331"/>
          </a:xfrm>
          <a:prstGeom prst="rect">
            <a:avLst/>
          </a:prstGeom>
        </p:spPr>
        <p:txBody>
          <a:bodyPr wrap="square">
            <a:spAutoFit/>
          </a:bodyPr>
          <a:lstStyle/>
          <a:p>
            <a:r>
              <a:rPr lang="en-US" dirty="0" smtClean="0">
                <a:hlinkClick r:id="rId3"/>
              </a:rPr>
              <a:t>http://www.youtube.com/watch?v=keixH5TvrxU</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win7202\Desktop\imagesCAXOCM1O.jpg"/>
          <p:cNvPicPr>
            <a:picLocks noChangeAspect="1" noChangeArrowheads="1"/>
          </p:cNvPicPr>
          <p:nvPr/>
        </p:nvPicPr>
        <p:blipFill>
          <a:blip r:embed="rId2" cstate="print"/>
          <a:srcRect/>
          <a:stretch>
            <a:fillRect/>
          </a:stretch>
        </p:blipFill>
        <p:spPr bwMode="auto">
          <a:xfrm>
            <a:off x="381000" y="317500"/>
            <a:ext cx="7848600" cy="65405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752600"/>
            <a:ext cx="7467600" cy="800219"/>
          </a:xfrm>
          <a:prstGeom prst="rect">
            <a:avLst/>
          </a:prstGeom>
        </p:spPr>
        <p:txBody>
          <a:bodyPr wrap="square">
            <a:spAutoFit/>
          </a:bodyPr>
          <a:lstStyle/>
          <a:p>
            <a:r>
              <a:rPr lang="en-US" sz="2800" dirty="0" smtClean="0">
                <a:hlinkClick r:id="rId2"/>
              </a:rPr>
              <a:t>http://www.youtube.com/watch?v=4ZrejjfiNlY</a:t>
            </a:r>
            <a:endParaRPr lang="en-US" sz="2800" dirty="0" smtClean="0"/>
          </a:p>
          <a:p>
            <a:endParaRPr lang="en-US" dirty="0"/>
          </a:p>
        </p:txBody>
      </p:sp>
      <p:sp>
        <p:nvSpPr>
          <p:cNvPr id="5" name="Oval 4"/>
          <p:cNvSpPr/>
          <p:nvPr/>
        </p:nvSpPr>
        <p:spPr>
          <a:xfrm>
            <a:off x="1219200" y="2362200"/>
            <a:ext cx="6324600" cy="3505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قصة عن أهمية استخدام الحاسوب </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838200" y="6019800"/>
            <a:ext cx="5715000" cy="646331"/>
          </a:xfrm>
          <a:prstGeom prst="rect">
            <a:avLst/>
          </a:prstGeom>
        </p:spPr>
        <p:txBody>
          <a:bodyPr wrap="square">
            <a:spAutoFit/>
          </a:bodyPr>
          <a:lstStyle/>
          <a:p>
            <a:r>
              <a:rPr lang="en-US" dirty="0" smtClean="0">
                <a:hlinkClick r:id="rId3"/>
              </a:rPr>
              <a:t>http://www.youtube.com/watch?v=u3H2XtRUc6E</a:t>
            </a:r>
            <a:endParaRPr lang="ar-SA" dirty="0" smtClean="0"/>
          </a:p>
          <a:p>
            <a:r>
              <a:rPr lang="ar-SA" dirty="0" smtClean="0"/>
              <a:t>للصف الاول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971800" y="1905000"/>
            <a:ext cx="6172200" cy="457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rtl="1"/>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الوصايا العشر للحذر عند الإبحار في الانترنت</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3" name="Picture 2" descr="C:\Users\win7202\Desktop\imagesCAV1F3EH.jpg"/>
          <p:cNvPicPr>
            <a:picLocks noChangeAspect="1" noChangeArrowheads="1"/>
          </p:cNvPicPr>
          <p:nvPr/>
        </p:nvPicPr>
        <p:blipFill>
          <a:blip r:embed="rId2" cstate="print"/>
          <a:srcRect/>
          <a:stretch>
            <a:fillRect/>
          </a:stretch>
        </p:blipFill>
        <p:spPr bwMode="auto">
          <a:xfrm>
            <a:off x="0" y="-228600"/>
            <a:ext cx="4524375" cy="3124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descr="http://www.gov.il/FirstGov/Images/he/common/spacer.gif"/>
          <p:cNvPicPr>
            <a:picLocks noChangeAspect="1" noChangeArrowheads="1"/>
          </p:cNvPicPr>
          <p:nvPr/>
        </p:nvPicPr>
        <p:blipFill>
          <a:blip r:embed="rId2"/>
          <a:srcRect/>
          <a:stretch>
            <a:fillRect/>
          </a:stretch>
        </p:blipFill>
        <p:spPr bwMode="auto">
          <a:xfrm>
            <a:off x="0" y="0"/>
            <a:ext cx="95250" cy="95250"/>
          </a:xfrm>
          <a:prstGeom prst="rect">
            <a:avLst/>
          </a:prstGeom>
          <a:noFill/>
        </p:spPr>
      </p:pic>
      <p:pic>
        <p:nvPicPr>
          <p:cNvPr id="12290" name="Picture 2" descr="http://www.gov.il/FirstGov/Images/he/common/spacer.gif"/>
          <p:cNvPicPr>
            <a:picLocks noChangeAspect="1" noChangeArrowheads="1"/>
          </p:cNvPicPr>
          <p:nvPr/>
        </p:nvPicPr>
        <p:blipFill>
          <a:blip r:embed="rId2"/>
          <a:srcRect/>
          <a:stretch>
            <a:fillRect/>
          </a:stretch>
        </p:blipFill>
        <p:spPr bwMode="auto">
          <a:xfrm>
            <a:off x="0" y="0"/>
            <a:ext cx="95250" cy="95250"/>
          </a:xfrm>
          <a:prstGeom prst="rect">
            <a:avLst/>
          </a:prstGeom>
          <a:noFill/>
        </p:spPr>
      </p:pic>
      <p:graphicFrame>
        <p:nvGraphicFramePr>
          <p:cNvPr id="8" name="Table 7"/>
          <p:cNvGraphicFramePr>
            <a:graphicFrameLocks noGrp="1"/>
          </p:cNvGraphicFramePr>
          <p:nvPr/>
        </p:nvGraphicFramePr>
        <p:xfrm>
          <a:off x="304800" y="838200"/>
          <a:ext cx="8196534" cy="4815840"/>
        </p:xfrm>
        <a:graphic>
          <a:graphicData uri="http://schemas.openxmlformats.org/drawingml/2006/table">
            <a:tbl>
              <a:tblPr rtl="1"/>
              <a:tblGrid>
                <a:gridCol w="8196534"/>
              </a:tblGrid>
              <a:tr h="73409">
                <a:tc>
                  <a:txBody>
                    <a:bodyPr/>
                    <a:lstStyle/>
                    <a:p>
                      <a:pPr algn="r" rtl="1"/>
                      <a:endParaRPr lang="ar-SA" sz="2400" dirty="0"/>
                    </a:p>
                  </a:txBody>
                  <a:tcPr marL="0" marR="0" marT="0" marB="0">
                    <a:lnL>
                      <a:noFill/>
                    </a:lnL>
                    <a:lnT>
                      <a:noFill/>
                    </a:lnT>
                    <a:lnB>
                      <a:noFill/>
                    </a:lnB>
                  </a:tcPr>
                </a:tc>
              </a:tr>
              <a:tr h="2752835">
                <a:tc>
                  <a:txBody>
                    <a:bodyPr/>
                    <a:lstStyle/>
                    <a:p>
                      <a:pPr algn="r" rtl="1"/>
                      <a:r>
                        <a:rPr lang="ar-SA" sz="2400" dirty="0"/>
                        <a:t/>
                      </a:r>
                      <a:br>
                        <a:rPr lang="ar-SA" sz="2400" dirty="0"/>
                      </a:br>
                      <a:r>
                        <a:rPr lang="ar-SA" sz="2800" b="1" dirty="0"/>
                        <a:t>1) لا تحددوا مطلقاً أي لقاء وجها لوجه مع شخص تعرفتم عليه بواسطة الانترنت</a:t>
                      </a:r>
                      <a:r>
                        <a:rPr lang="ar-SA" sz="2800" dirty="0"/>
                        <a:t> </a:t>
                      </a:r>
                      <a:br>
                        <a:rPr lang="ar-SA" sz="2800" dirty="0"/>
                      </a:br>
                      <a:r>
                        <a:rPr lang="ar-SA" sz="2800" dirty="0"/>
                        <a:t>يوجد في الانترنت الكثير من الأجانب ومن المستحيل معرفة حقيقتهم وإذا ما كانوا يرغبون في أن يكونوا أصدقاء لنا أو التسبب لنا بالأذى. ولهذا السبب، لن نوافق أبداً على لقاء شخص وجها لوجه. وإذا عرض علينا أي شخص الالتقاء، علينا إبلاغ أحد الوالدين أو شخص بالغ واستشارته.</a:t>
                      </a:r>
                      <a:br>
                        <a:rPr lang="ar-SA" sz="2800" dirty="0"/>
                      </a:br>
                      <a:r>
                        <a:rPr lang="ar-SA" sz="2800" dirty="0"/>
                        <a:t/>
                      </a:r>
                      <a:br>
                        <a:rPr lang="ar-SA" sz="2800" dirty="0"/>
                      </a:br>
                      <a:r>
                        <a:rPr lang="ar-SA" sz="2400" dirty="0"/>
                        <a:t/>
                      </a:r>
                      <a:br>
                        <a:rPr lang="ar-SA" sz="2400" dirty="0"/>
                      </a:br>
                      <a:r>
                        <a:rPr lang="ar-SA" sz="2400" dirty="0"/>
                        <a:t/>
                      </a:r>
                      <a:br>
                        <a:rPr lang="ar-SA" sz="2400" dirty="0"/>
                      </a:br>
                      <a:endParaRPr lang="ar-SA" sz="2400" dirty="0"/>
                    </a:p>
                  </a:txBody>
                  <a:tcPr marL="0" marR="0" marT="0" marB="0">
                    <a:lnL>
                      <a:noFill/>
                    </a:lnL>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1600200"/>
            <a:ext cx="7620000" cy="4031873"/>
          </a:xfrm>
          <a:prstGeom prst="rect">
            <a:avLst/>
          </a:prstGeom>
        </p:spPr>
        <p:txBody>
          <a:bodyPr wrap="square">
            <a:spAutoFit/>
          </a:bodyPr>
          <a:lstStyle/>
          <a:p>
            <a:pPr algn="r"/>
            <a:r>
              <a:rPr lang="ar-SA" sz="2800" b="1" dirty="0" smtClean="0"/>
              <a:t>2</a:t>
            </a:r>
            <a:r>
              <a:rPr lang="ar-SA" sz="3200" b="1" dirty="0" smtClean="0"/>
              <a:t>) لا تكشفوا عن تفاصيلكم الشخصية أو تفاصيل أفراد الأسرة</a:t>
            </a:r>
            <a:r>
              <a:rPr lang="ar-SA" sz="3200" dirty="0" smtClean="0"/>
              <a:t/>
            </a:r>
            <a:br>
              <a:rPr lang="ar-SA" sz="3200" dirty="0" smtClean="0"/>
            </a:br>
            <a:r>
              <a:rPr lang="ar-SA" sz="3200" dirty="0" smtClean="0"/>
              <a:t>امتنعوا عن كشف المعلومات الشخصية للأشخاص الذين لا تعرفونهم تماما، بنفس الدرجة التي لا تكشفون فيها عن التفاصيل الشخصية للأشخاص الأجانب في </a:t>
            </a:r>
            <a:r>
              <a:rPr lang="ar-SA" sz="3200" dirty="0" err="1" smtClean="0"/>
              <a:t>الشارع.</a:t>
            </a:r>
            <a:r>
              <a:rPr lang="ar-SA" sz="3200" dirty="0" smtClean="0"/>
              <a:t> إن الاسم، العنوان، اسم المدرسة، أسماء </a:t>
            </a:r>
            <a:r>
              <a:rPr lang="ar-SA" sz="3200" dirty="0" err="1" smtClean="0"/>
              <a:t>أبائكم</a:t>
            </a:r>
            <a:r>
              <a:rPr lang="ar-SA" sz="3200" dirty="0" smtClean="0"/>
              <a:t> وأمهاتكم وأماكن عمل الوالدين هي تفاصيل شخصية ويجب الحفاظ عليها.</a:t>
            </a:r>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09800"/>
            <a:ext cx="8534400" cy="3477875"/>
          </a:xfrm>
          <a:prstGeom prst="rect">
            <a:avLst/>
          </a:prstGeom>
        </p:spPr>
        <p:txBody>
          <a:bodyPr wrap="square">
            <a:spAutoFit/>
          </a:bodyPr>
          <a:lstStyle/>
          <a:p>
            <a:pPr algn="r"/>
            <a:r>
              <a:rPr lang="ar-SA" sz="2400" b="1" dirty="0" smtClean="0"/>
              <a:t>3</a:t>
            </a:r>
            <a:r>
              <a:rPr lang="ar-SA" sz="2800" b="1" dirty="0" smtClean="0"/>
              <a:t>) ادخلوا فقط إلى المواقع المناسبة لجيلكم</a:t>
            </a:r>
            <a:r>
              <a:rPr lang="ar-SA" sz="2800" dirty="0" smtClean="0"/>
              <a:t> </a:t>
            </a:r>
            <a:br>
              <a:rPr lang="ar-SA" sz="2800" dirty="0" smtClean="0"/>
            </a:br>
            <a:r>
              <a:rPr lang="ar-SA" sz="2800" dirty="0" smtClean="0"/>
              <a:t>الكثير من المواقع التي لا تناسب جيلكم، قد تسبب لكم الأذى أو الشعور غير اللطيف. هل وصلتم إلى مثل هذا الموقع؟ اخرجوا منه فوراً ولا تعودوا إليه. أدخلوا فقط إلى المواقع التي فحصها أولياء أموركم وسمحوا لكم بالإبحار فيها.</a:t>
            </a:r>
            <a:br>
              <a:rPr lang="ar-SA" sz="2800" dirty="0" smtClean="0"/>
            </a:br>
            <a:r>
              <a:rPr lang="ar-SA" sz="2800" dirty="0" smtClean="0"/>
              <a:t/>
            </a:r>
            <a:br>
              <a:rPr lang="ar-SA" sz="2800" dirty="0" smtClean="0"/>
            </a:br>
            <a:r>
              <a:rPr lang="ar-SA" sz="2800" dirty="0" smtClean="0"/>
              <a:t/>
            </a:r>
            <a:br>
              <a:rPr lang="ar-SA" sz="2800" dirty="0" smtClean="0"/>
            </a:b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600200"/>
            <a:ext cx="7620000" cy="4462760"/>
          </a:xfrm>
          <a:prstGeom prst="rect">
            <a:avLst/>
          </a:prstGeom>
        </p:spPr>
        <p:txBody>
          <a:bodyPr wrap="square">
            <a:spAutoFit/>
          </a:bodyPr>
          <a:lstStyle/>
          <a:p>
            <a:pPr algn="r"/>
            <a:r>
              <a:rPr lang="ar-SA" sz="2800" dirty="0" smtClean="0"/>
              <a:t/>
            </a:r>
            <a:br>
              <a:rPr lang="ar-SA" sz="2800" dirty="0" smtClean="0"/>
            </a:br>
            <a:r>
              <a:rPr lang="ar-SA" sz="2800" b="1" dirty="0" smtClean="0"/>
              <a:t>4) هل وصلتكم رسالة </a:t>
            </a:r>
            <a:r>
              <a:rPr lang="ar-SA" sz="2800" b="1" dirty="0" err="1" smtClean="0"/>
              <a:t>مؤذية؟</a:t>
            </a:r>
            <a:r>
              <a:rPr lang="ar-SA" sz="2800" b="1" dirty="0" smtClean="0"/>
              <a:t> استدعوا شخصا بالغاً</a:t>
            </a:r>
            <a:r>
              <a:rPr lang="ar-SA" sz="2800" dirty="0" smtClean="0"/>
              <a:t/>
            </a:r>
            <a:br>
              <a:rPr lang="ar-SA" sz="2800" dirty="0" smtClean="0"/>
            </a:br>
            <a:r>
              <a:rPr lang="ar-SA" sz="2800" dirty="0" smtClean="0"/>
              <a:t>إذا وصلتكم رسالة بالبريد وسببت لكم شعورا غير لطيف، استدعوا فوراً أحد الوالدين أو بالغاً آخر، وهم يعرفون ما الذي يتوجب عمله كي لا يتكرر </a:t>
            </a:r>
            <a:r>
              <a:rPr lang="ar-SA" sz="2800" dirty="0" err="1" smtClean="0"/>
              <a:t>الأمر.</a:t>
            </a:r>
            <a:r>
              <a:rPr lang="ar-SA" sz="2800" dirty="0" smtClean="0"/>
              <a:t/>
            </a:r>
            <a:br>
              <a:rPr lang="ar-SA" sz="2800" dirty="0" smtClean="0"/>
            </a:br>
            <a:r>
              <a:rPr lang="ar-SA" sz="2800" dirty="0" smtClean="0"/>
              <a:t/>
            </a:r>
            <a:br>
              <a:rPr lang="ar-SA" sz="2800" dirty="0" smtClean="0"/>
            </a:br>
            <a:r>
              <a:rPr lang="ar-SA" sz="2800" b="1" dirty="0" smtClean="0"/>
              <a:t>5) لا تكتبوا في الانترنت أشياء مهينة وجارحة</a:t>
            </a:r>
            <a:r>
              <a:rPr lang="ar-SA" sz="2800" dirty="0" smtClean="0"/>
              <a:t/>
            </a:r>
            <a:br>
              <a:rPr lang="ar-SA" sz="2800" dirty="0" smtClean="0"/>
            </a:br>
            <a:r>
              <a:rPr lang="ar-SA" sz="2800" dirty="0" smtClean="0"/>
              <a:t>لا تكتبوا أشياء قد </a:t>
            </a:r>
            <a:r>
              <a:rPr lang="ar-SA" sz="3200" dirty="0" smtClean="0"/>
              <a:t>تمس</a:t>
            </a:r>
            <a:r>
              <a:rPr lang="ar-SA" sz="2800" dirty="0" smtClean="0"/>
              <a:t> أحدا ما، مثلما أنكم لا تريدون أن تصلكم رسائل </a:t>
            </a:r>
            <a:r>
              <a:rPr lang="ar-SA" sz="2800" dirty="0" err="1" smtClean="0"/>
              <a:t>مهينة.</a:t>
            </a:r>
            <a:r>
              <a:rPr lang="ar-SA" sz="2800" dirty="0" smtClean="0"/>
              <a:t/>
            </a:r>
            <a:br>
              <a:rPr lang="ar-SA" sz="2800" dirty="0" smtClean="0"/>
            </a:br>
            <a:endParaRPr lang="he-IL"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5400"/>
            <a:ext cx="8077200" cy="3970318"/>
          </a:xfrm>
          <a:prstGeom prst="rect">
            <a:avLst/>
          </a:prstGeom>
        </p:spPr>
        <p:txBody>
          <a:bodyPr wrap="square">
            <a:spAutoFit/>
          </a:bodyPr>
          <a:lstStyle/>
          <a:p>
            <a:pPr algn="r"/>
            <a:r>
              <a:rPr lang="ar-SA" sz="2800" b="1" dirty="0" smtClean="0"/>
              <a:t>6) لا تكشفوا لأي شخص، ما عدا الوالدين، كلمة السر الخاصة بكم</a:t>
            </a:r>
            <a:r>
              <a:rPr lang="ar-SA" sz="2800" dirty="0" smtClean="0"/>
              <a:t> </a:t>
            </a:r>
            <a:br>
              <a:rPr lang="ar-SA" sz="2800" dirty="0" smtClean="0"/>
            </a:br>
            <a:r>
              <a:rPr lang="ar-SA" sz="2800" dirty="0" smtClean="0"/>
              <a:t>إن الكلمات السرية الخاصة بكم هي لكم فقط. إذا كشفتم عنها لأي شخص، فقد يستعملها ويسبب لكم الضرر وللحاسوب الخاص بكم كذلك.</a:t>
            </a:r>
            <a:br>
              <a:rPr lang="ar-SA" sz="2800" dirty="0" smtClean="0"/>
            </a:br>
            <a:r>
              <a:rPr lang="ar-SA" sz="2800" dirty="0" smtClean="0"/>
              <a:t/>
            </a:r>
            <a:br>
              <a:rPr lang="ar-SA" sz="2800" dirty="0" smtClean="0"/>
            </a:br>
            <a:r>
              <a:rPr lang="ar-SA" sz="2800" b="1" dirty="0" smtClean="0"/>
              <a:t>7) لا تعطوا الايميل الخاص بكم لشخص لا تعرفونه</a:t>
            </a:r>
            <a:r>
              <a:rPr lang="ar-SA" sz="2800" dirty="0" smtClean="0"/>
              <a:t/>
            </a:r>
            <a:br>
              <a:rPr lang="ar-SA" sz="2800" dirty="0" smtClean="0"/>
            </a:br>
            <a:r>
              <a:rPr lang="ar-SA" sz="2800" dirty="0" smtClean="0"/>
              <a:t>إن الانترنت مليء بالغرباء الذين لا نعرف حقا من هم، ولهذا السبب، لا تعطوا عنوان الايميل الخاص بكم لأشخاص لا تعرفونهم. قد يرسلون لكم ايميلات تتضمن فيروسات أو مجرد أشياء لا تناسب جيلكم وقد تسبب لكم الإزعاج. </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63</Words>
  <Application>Microsoft Office PowerPoint</Application>
  <PresentationFormat>On-screen Show (4:3)</PresentationFormat>
  <Paragraphs>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qsm</dc:creator>
  <cp:lastModifiedBy>SHOWROOM</cp:lastModifiedBy>
  <cp:revision>10</cp:revision>
  <dcterms:created xsi:type="dcterms:W3CDTF">2013-01-19T14:06:02Z</dcterms:created>
  <dcterms:modified xsi:type="dcterms:W3CDTF">2013-01-20T11:34:23Z</dcterms:modified>
</cp:coreProperties>
</file>