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5"/>
  </p:handoutMasterIdLst>
  <p:sldIdLst>
    <p:sldId id="256" r:id="rId2"/>
    <p:sldId id="257" r:id="rId3"/>
    <p:sldId id="261" r:id="rId4"/>
    <p:sldId id="259" r:id="rId5"/>
    <p:sldId id="262" r:id="rId6"/>
    <p:sldId id="263"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28" y="-84"/>
      </p:cViewPr>
      <p:guideLst>
        <p:guide orient="horz" pos="2160"/>
        <p:guide pos="2880"/>
      </p:guideLst>
    </p:cSldViewPr>
  </p:slideViewPr>
  <p:notesTextViewPr>
    <p:cViewPr>
      <p:scale>
        <a:sx n="100" d="100"/>
        <a:sy n="100" d="100"/>
      </p:scale>
      <p:origin x="0" y="0"/>
    </p:cViewPr>
  </p:notesTextViewPr>
  <p:notesViewPr>
    <p:cSldViewPr>
      <p:cViewPr varScale="1">
        <p:scale>
          <a:sx n="82" d="100"/>
          <a:sy n="82" d="100"/>
        </p:scale>
        <p:origin x="-2016" y="-7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B6D9F7E-3629-4586-A0D9-162EBCEE391A}" type="datetimeFigureOut">
              <a:rPr lang="en-US" smtClean="0"/>
              <a:t>12/30/2012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6198156-69BF-470F-9297-6155E67E9A34}"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3109867-F0D4-4D31-B78E-8E7ED0668942}" type="datetimeFigureOut">
              <a:rPr lang="en-US" smtClean="0"/>
              <a:pPr/>
              <a:t>12/30/2012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D7B0BD-6769-442B-B119-2D692DF5D9B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109867-F0D4-4D31-B78E-8E7ED0668942}" type="datetimeFigureOut">
              <a:rPr lang="en-US" smtClean="0"/>
              <a:pPr/>
              <a:t>12/30/2012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D7B0BD-6769-442B-B119-2D692DF5D9B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109867-F0D4-4D31-B78E-8E7ED0668942}" type="datetimeFigureOut">
              <a:rPr lang="en-US" smtClean="0"/>
              <a:pPr/>
              <a:t>12/30/2012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D7B0BD-6769-442B-B119-2D692DF5D9B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109867-F0D4-4D31-B78E-8E7ED0668942}" type="datetimeFigureOut">
              <a:rPr lang="en-US" smtClean="0"/>
              <a:pPr/>
              <a:t>12/30/2012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D7B0BD-6769-442B-B119-2D692DF5D9B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109867-F0D4-4D31-B78E-8E7ED0668942}" type="datetimeFigureOut">
              <a:rPr lang="en-US" smtClean="0"/>
              <a:pPr/>
              <a:t>12/30/2012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D7B0BD-6769-442B-B119-2D692DF5D9B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3109867-F0D4-4D31-B78E-8E7ED0668942}" type="datetimeFigureOut">
              <a:rPr lang="en-US" smtClean="0"/>
              <a:pPr/>
              <a:t>12/30/2012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D7B0BD-6769-442B-B119-2D692DF5D9B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3109867-F0D4-4D31-B78E-8E7ED0668942}" type="datetimeFigureOut">
              <a:rPr lang="en-US" smtClean="0"/>
              <a:pPr/>
              <a:t>12/30/2012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D7B0BD-6769-442B-B119-2D692DF5D9B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3109867-F0D4-4D31-B78E-8E7ED0668942}" type="datetimeFigureOut">
              <a:rPr lang="en-US" smtClean="0"/>
              <a:pPr/>
              <a:t>12/30/2012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D7B0BD-6769-442B-B119-2D692DF5D9B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109867-F0D4-4D31-B78E-8E7ED0668942}" type="datetimeFigureOut">
              <a:rPr lang="en-US" smtClean="0"/>
              <a:pPr/>
              <a:t>12/30/2012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D7B0BD-6769-442B-B119-2D692DF5D9B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109867-F0D4-4D31-B78E-8E7ED0668942}" type="datetimeFigureOut">
              <a:rPr lang="en-US" smtClean="0"/>
              <a:pPr/>
              <a:t>12/30/2012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D7B0BD-6769-442B-B119-2D692DF5D9B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109867-F0D4-4D31-B78E-8E7ED0668942}" type="datetimeFigureOut">
              <a:rPr lang="en-US" smtClean="0"/>
              <a:pPr/>
              <a:t>12/30/2012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D7B0BD-6769-442B-B119-2D692DF5D9B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109867-F0D4-4D31-B78E-8E7ED0668942}" type="datetimeFigureOut">
              <a:rPr lang="en-US" smtClean="0"/>
              <a:pPr/>
              <a:t>12/30/2012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D7B0BD-6769-442B-B119-2D692DF5D9B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dirty="0"/>
          </a:p>
        </p:txBody>
      </p:sp>
      <p:pic>
        <p:nvPicPr>
          <p:cNvPr id="4" name="Picture 3" descr="kkkkkkkkkkkkkkkkkk.jpg"/>
          <p:cNvPicPr>
            <a:picLocks noChangeAspect="1"/>
          </p:cNvPicPr>
          <p:nvPr/>
        </p:nvPicPr>
        <p:blipFill>
          <a:blip r:embed="rId2" cstate="print"/>
          <a:stretch>
            <a:fillRect/>
          </a:stretch>
        </p:blipFill>
        <p:spPr>
          <a:xfrm>
            <a:off x="0" y="0"/>
            <a:ext cx="9144000" cy="6858000"/>
          </a:xfrm>
          <a:prstGeom prst="rect">
            <a:avLst/>
          </a:prstGeom>
          <a:ln>
            <a:noFill/>
          </a:ln>
          <a:effectLst>
            <a:outerShdw blurRad="292100" dist="139700" dir="2700000" algn="tl" rotWithShape="0">
              <a:srgbClr val="333333">
                <a:alpha val="65000"/>
              </a:srgbClr>
            </a:outerShdw>
          </a:effectLst>
        </p:spPr>
      </p:pic>
      <p:sp>
        <p:nvSpPr>
          <p:cNvPr id="6" name="TextBox 5"/>
          <p:cNvSpPr txBox="1"/>
          <p:nvPr/>
        </p:nvSpPr>
        <p:spPr>
          <a:xfrm>
            <a:off x="2209800" y="533400"/>
            <a:ext cx="4495800" cy="923330"/>
          </a:xfrm>
          <a:prstGeom prst="rect">
            <a:avLst/>
          </a:prstGeom>
          <a:noFill/>
        </p:spPr>
        <p:txBody>
          <a:bodyPr wrap="square" rtlCol="0">
            <a:spAutoFit/>
          </a:bodyPr>
          <a:lstStyle/>
          <a:p>
            <a:r>
              <a:rPr lang="ar-SA" sz="5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القطار الفضائي </a:t>
            </a:r>
            <a:endParaRPr lang="en-US" sz="54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0.12257 0.08565 C 0.12413 0.10533 0.12726 0.1176 0.14028 0.12662 C 0.14618 0.13866 0.15625 0.14144 0.16597 0.14584 C 0.17222 0.15162 0.17951 0.15579 0.18698 0.1588 C 0.19948 0.16991 0.21285 0.17732 0.22743 0.18241 C 0.23368 0.1845 0.23889 0.18889 0.24514 0.19098 C 0.25781 0.19954 0.27153 0.20811 0.28542 0.2125 C 0.2934 0.21783 0.30139 0.21852 0.30955 0.22338 C 0.33854 0.24075 0.36875 0.24977 0.4 0.25764 C 0.4033 0.25857 0.40625 0.26112 0.40955 0.26204 C 0.4191 0.26482 0.42899 0.26644 0.43871 0.26852 C 0.42552 0.27987 0.41649 0.27778 0.4 0.27917 C 0.37587 0.27848 0.35156 0.27825 0.32743 0.27709 C 0.29097 0.27524 0.25417 0.26389 0.21771 0.25996 C 0.20364 0.25602 0.18993 0.25325 0.17569 0.25116 C 0.15104 0.24051 0.12239 0.23658 0.0967 0.23403 C 0.06128 0.23473 0.02569 0.23473 -0.00972 0.23612 C -0.02917 0.23681 -0.05122 0.2463 -0.07101 0.24908 C -0.09097 0.25556 -0.11181 0.26042 -0.13229 0.26412 C -0.14601 0.26991 -0.16007 0.27176 -0.17431 0.275 C -0.17656 0.27547 -0.17865 0.27616 -0.18073 0.27709 C -0.18403 0.27825 -0.19045 0.28125 -0.19045 0.28125 C -0.19896 0.28889 -0.21129 0.29422 -0.22101 0.29862 C -0.22778 0.30162 -0.23177 0.30695 -0.23872 0.30926 C -0.24688 0.31575 -0.25538 0.32107 -0.26302 0.32871 C -0.27257 0.34862 -0.25868 0.32061 -0.27101 0.34167 C -0.27743 0.35255 -0.2816 0.36459 -0.28715 0.37593 C -0.28872 0.38426 -0.29184 0.39121 -0.29358 0.39954 C -0.29948 0.42801 -0.29462 0.40787 -0.29844 0.42338 C -0.30017 0.44514 -0.30122 0.44792 -0.29844 0.47269 C -0.29722 0.48334 -0.29219 0.49098 -0.28715 0.49862 C -0.28542 0.50139 -0.28368 0.50417 -0.28229 0.50718 C -0.28108 0.50996 -0.28073 0.5132 -0.27917 0.51575 C -0.27205 0.52732 -0.26892 0.52963 -0.26129 0.53727 C -0.25504 0.55024 -0.26198 0.53889 -0.2533 0.54584 C -0.23733 0.55857 -0.23976 0.5595 -0.22101 0.56945 C -0.21354 0.57338 -0.20608 0.57871 -0.19844 0.58241 C -0.18386 0.58959 -0.16667 0.58959 -0.15174 0.59075 C -0.11441 0.59977 -0.07674 0.61042 -0.03872 0.61459 C -0.00816 0.625 -0.03021 0.61875 0.02899 0.62107 C 0.05139 0.62037 0.08038 0.62153 0.10469 0.6169 C 0.13455 0.61112 0.16371 0.59931 0.1934 0.59537 C 0.20538 0.58889 0.21892 0.58982 0.23055 0.58241 C 0.23229 0.58125 0.23368 0.57917 0.23542 0.57825 C 0.23958 0.57616 0.24826 0.57385 0.24826 0.57385 C 0.26076 0.56528 0.27378 0.56042 0.28698 0.5544 C 0.28871 0.55348 0.2901 0.55139 0.29184 0.55024 C 0.29687 0.547 0.30278 0.54607 0.30798 0.54375 C 0.31528 0.53727 0.32378 0.5338 0.33212 0.53079 C 0.34219 0.52732 0.3526 0.51968 0.36285 0.51783 C 0.37812 0.51505 0.3941 0.51366 0.40955 0.51158 C 0.42066 0.50764 0.43212 0.50718 0.4434 0.5051 C 0.44496 0.5044 0.44653 0.50325 0.44826 0.50278 C 0.45191 0.50186 0.4559 0.50209 0.45955 0.5007 C 0.46302 0.49931 0.4658 0.49584 0.46927 0.49422 C 0.47083 0.49213 0.47239 0.48959 0.47413 0.48774 C 0.47569 0.48612 0.47778 0.48565 0.47899 0.48357 C 0.48003 0.48172 0.47986 0.47917 0.48055 0.47709 C 0.4809 0.47616 0.4816 0.4757 0.48212 0.475 " pathEditMode="relative" ptsTypes="ffffffffffffffffffffffffffffffffffffffffffffffffffffffffffA">
                                      <p:cBhvr>
                                        <p:cTn id="6" dur="5000" fill="hold"/>
                                        <p:tgtEl>
                                          <p:spTgt spid="6">
                                            <p:txEl>
                                              <p:pRg st="0" end="0"/>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304800" y="849872"/>
            <a:ext cx="9144000" cy="36933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50000"/>
              </a:lnSpc>
              <a:spcBef>
                <a:spcPct val="0"/>
              </a:spcBef>
              <a:spcAft>
                <a:spcPct val="0"/>
              </a:spcAft>
              <a:buClrTx/>
              <a:buSzTx/>
              <a:buFontTx/>
              <a:buChar char="•"/>
              <a:tabLst/>
            </a:pPr>
            <a:r>
              <a:rPr kumimoji="0" lang="ar-SA" sz="3600" b="1" i="0" u="none" strike="noStrike" cap="none" normalizeH="0" baseline="0" dirty="0" smtClean="0">
                <a:ln>
                  <a:noFill/>
                </a:ln>
                <a:solidFill>
                  <a:srgbClr val="000000"/>
                </a:solidFill>
                <a:effectLst/>
                <a:latin typeface="Traditional Arabic" pitchFamily="18" charset="-78"/>
                <a:ea typeface="Calibri" pitchFamily="34" charset="0"/>
                <a:cs typeface="Traditional Arabic" pitchFamily="18" charset="-78"/>
              </a:rPr>
              <a:t>سمع بركان أقوال زين فصححه قائلا. أشر على القول الصحيح:</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50000"/>
              </a:lnSpc>
              <a:spcBef>
                <a:spcPct val="0"/>
              </a:spcBef>
              <a:spcAft>
                <a:spcPct val="0"/>
              </a:spcAft>
              <a:buClrTx/>
              <a:buSzTx/>
              <a:buFontTx/>
              <a:buChar char="•"/>
              <a:tabLst/>
            </a:pPr>
            <a:r>
              <a:rPr kumimoji="0" lang="ar-SA" sz="3600" b="0" i="0" u="none" strike="noStrike" cap="none" normalizeH="0" baseline="0" dirty="0" smtClean="0">
                <a:ln>
                  <a:noFill/>
                </a:ln>
                <a:solidFill>
                  <a:srgbClr val="FF0000"/>
                </a:solidFill>
                <a:effectLst/>
                <a:latin typeface="Traditional Arabic" pitchFamily="18" charset="-78"/>
                <a:ea typeface="Calibri" pitchFamily="34" charset="0"/>
                <a:cs typeface="Traditional Arabic" pitchFamily="18" charset="-78"/>
              </a:rPr>
              <a:t>يجب على الكواكب أن تحيط النجم لتصبح مجموعة شمسية.</a:t>
            </a:r>
            <a:endParaRPr kumimoji="0" lang="en-US" sz="28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ctr" defTabSz="914400" rtl="1" eaLnBrk="0" fontAlgn="base" latinLnBrk="0" hangingPunct="0">
              <a:lnSpc>
                <a:spcPct val="150000"/>
              </a:lnSpc>
              <a:spcBef>
                <a:spcPct val="0"/>
              </a:spcBef>
              <a:spcAft>
                <a:spcPct val="0"/>
              </a:spcAft>
              <a:buClrTx/>
              <a:buSzTx/>
              <a:buFontTx/>
              <a:buChar char="•"/>
              <a:tabLst/>
            </a:pPr>
            <a:r>
              <a:rPr kumimoji="0" lang="ar-SA" sz="3600" b="0" i="0" u="none" strike="noStrike" cap="none" normalizeH="0" baseline="0" dirty="0" smtClean="0">
                <a:ln>
                  <a:noFill/>
                </a:ln>
                <a:solidFill>
                  <a:srgbClr val="000000"/>
                </a:solidFill>
                <a:effectLst/>
                <a:latin typeface="Traditional Arabic" pitchFamily="18" charset="-78"/>
                <a:ea typeface="Calibri" pitchFamily="34" charset="0"/>
                <a:cs typeface="Traditional Arabic" pitchFamily="18" charset="-78"/>
              </a:rPr>
              <a:t>النجوم يجب أن تحيط الكوكب لتصبح مجموعة شمسية.</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50000"/>
              </a:lnSpc>
              <a:spcBef>
                <a:spcPct val="0"/>
              </a:spcBef>
              <a:spcAft>
                <a:spcPct val="0"/>
              </a:spcAft>
              <a:buClrTx/>
              <a:buSzTx/>
              <a:buFontTx/>
              <a:buChar char="•"/>
              <a:tabLst/>
            </a:pPr>
            <a:r>
              <a:rPr kumimoji="0" lang="ar-SA" sz="3600" b="0" i="0" u="none" strike="noStrike" cap="none" normalizeH="0" baseline="0" dirty="0" smtClean="0">
                <a:ln>
                  <a:noFill/>
                </a:ln>
                <a:solidFill>
                  <a:srgbClr val="000000"/>
                </a:solidFill>
                <a:effectLst/>
                <a:latin typeface="Traditional Arabic" pitchFamily="18" charset="-78"/>
                <a:ea typeface="Calibri" pitchFamily="34" charset="0"/>
                <a:cs typeface="Traditional Arabic" pitchFamily="18" charset="-78"/>
              </a:rPr>
              <a:t>لا يمكن أن تكون مجموعة شمسية بدون الكواكب التسعة لمجرة درب التبانة.</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1143000" y="1663497"/>
            <a:ext cx="6859570" cy="186204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50000"/>
              </a:lnSpc>
              <a:spcBef>
                <a:spcPct val="0"/>
              </a:spcBef>
              <a:spcAft>
                <a:spcPct val="0"/>
              </a:spcAft>
              <a:buClrTx/>
              <a:buSzTx/>
              <a:buFontTx/>
              <a:buChar char="•"/>
              <a:tabLst/>
            </a:pPr>
            <a:r>
              <a:rPr kumimoji="0" lang="ar-SA" sz="40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ما هي العلاقة بين درجة حرارة الكوكب وبعدهُ عن الشمس؟</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2286000"/>
            <a:ext cx="7391400" cy="1862048"/>
          </a:xfrm>
          <a:prstGeom prst="rect">
            <a:avLst/>
          </a:prstGeom>
        </p:spPr>
        <p:txBody>
          <a:bodyPr wrap="square">
            <a:spAutoFit/>
          </a:bodyPr>
          <a:lstStyle/>
          <a:p>
            <a:pPr lvl="0" algn="ctr" rtl="1" eaLnBrk="0" fontAlgn="base" hangingPunct="0">
              <a:lnSpc>
                <a:spcPct val="150000"/>
              </a:lnSpc>
              <a:spcBef>
                <a:spcPct val="0"/>
              </a:spcBef>
              <a:spcAft>
                <a:spcPct val="0"/>
              </a:spcAft>
            </a:pPr>
            <a:r>
              <a:rPr kumimoji="0" lang="ar-SA" sz="4000" b="1" i="0" u="none" strike="noStrike" cap="none" normalizeH="0" baseline="0" dirty="0" smtClean="0">
                <a:ln>
                  <a:noFill/>
                </a:ln>
                <a:solidFill>
                  <a:srgbClr val="FF0000"/>
                </a:solidFill>
                <a:effectLst/>
                <a:latin typeface="Traditional Arabic" pitchFamily="18" charset="-78"/>
                <a:ea typeface="Calibri" pitchFamily="34" charset="0"/>
                <a:cs typeface="Traditional Arabic" pitchFamily="18" charset="-78"/>
              </a:rPr>
              <a:t>العلاقة هي علاقة عكسية. أي كلما زاد البعد قلت درجة الحرارة.</a:t>
            </a:r>
            <a:endParaRPr kumimoji="0" lang="ar-SA" sz="4800" b="1"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1066800" y="1143997"/>
            <a:ext cx="6934200" cy="32701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2" algn="r" rtl="1" fontAlgn="base">
              <a:lnSpc>
                <a:spcPct val="150000"/>
              </a:lnSpc>
              <a:spcBef>
                <a:spcPct val="0"/>
              </a:spcBef>
              <a:spcAft>
                <a:spcPct val="0"/>
              </a:spcAft>
              <a:buFontTx/>
              <a:buChar char="•"/>
            </a:pPr>
            <a:r>
              <a:rPr kumimoji="0" lang="ar-SA" sz="28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المشتري يدور حول الشمس مدة 4333 يوماً، ويدور الزُهرة حول الشمس مدة 225 يوماً. من هذا المعطى ومن معلوماتك المسبقة حول ترتيب الكواكب في المجموعة الشمسية، يمكن ايجاد علاقة عامة بين متغيرين. أذكرهما وأكتب نص لتلك العلاقة.</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295401"/>
            <a:ext cx="6248400" cy="4247317"/>
          </a:xfrm>
          <a:prstGeom prst="rect">
            <a:avLst/>
          </a:prstGeom>
        </p:spPr>
        <p:txBody>
          <a:bodyPr wrap="square">
            <a:spAutoFit/>
          </a:bodyPr>
          <a:lstStyle/>
          <a:p>
            <a:pPr lvl="2" algn="r" rtl="1" eaLnBrk="0" fontAlgn="base" hangingPunct="0">
              <a:lnSpc>
                <a:spcPct val="150000"/>
              </a:lnSpc>
              <a:spcBef>
                <a:spcPct val="0"/>
              </a:spcBef>
              <a:spcAft>
                <a:spcPct val="0"/>
              </a:spcAft>
            </a:pPr>
            <a:r>
              <a:rPr kumimoji="0" lang="ar-SA" sz="3600" b="1" i="0" u="none" strike="noStrike" cap="none" normalizeH="0" baseline="0" dirty="0" smtClean="0">
                <a:ln>
                  <a:noFill/>
                </a:ln>
                <a:solidFill>
                  <a:srgbClr val="FF0000"/>
                </a:solidFill>
                <a:effectLst/>
                <a:latin typeface="Traditional Arabic" pitchFamily="18" charset="-78"/>
                <a:ea typeface="Calibri" pitchFamily="34" charset="0"/>
                <a:cs typeface="Traditional Arabic" pitchFamily="18" charset="-78"/>
              </a:rPr>
              <a:t>المتغيران هما: مدة دوران الكوكب حول الشمس وبعد الكوكب عن الشمس.</a:t>
            </a:r>
            <a:endParaRPr kumimoji="0" lang="en-US" sz="2800" b="1" i="0" u="none" strike="noStrike" cap="none" normalizeH="0" baseline="0" dirty="0" smtClean="0">
              <a:ln>
                <a:noFill/>
              </a:ln>
              <a:solidFill>
                <a:srgbClr val="FF0000"/>
              </a:solidFill>
              <a:effectLst/>
              <a:latin typeface="Arial" pitchFamily="34" charset="0"/>
              <a:cs typeface="Arial" pitchFamily="34" charset="0"/>
            </a:endParaRPr>
          </a:p>
          <a:p>
            <a:pPr lvl="2" algn="r" rtl="1" eaLnBrk="0" fontAlgn="base" hangingPunct="0">
              <a:lnSpc>
                <a:spcPct val="150000"/>
              </a:lnSpc>
              <a:spcBef>
                <a:spcPct val="0"/>
              </a:spcBef>
              <a:spcAft>
                <a:spcPct val="0"/>
              </a:spcAft>
            </a:pPr>
            <a:r>
              <a:rPr kumimoji="0" lang="ar-SA" sz="3600" b="1" i="0" u="none" strike="noStrike" cap="none" normalizeH="0" baseline="0" dirty="0" smtClean="0">
                <a:ln>
                  <a:noFill/>
                </a:ln>
                <a:solidFill>
                  <a:srgbClr val="FF0000"/>
                </a:solidFill>
                <a:effectLst/>
                <a:latin typeface="Traditional Arabic" pitchFamily="18" charset="-78"/>
                <a:ea typeface="Calibri" pitchFamily="34" charset="0"/>
                <a:cs typeface="Traditional Arabic" pitchFamily="18" charset="-78"/>
              </a:rPr>
              <a:t>نص العلاقة بين المتغيرين:كلما زادت مدة دوران كوكب ما حول الشمس، كلما ازداد بعده عنها.</a:t>
            </a:r>
            <a:endParaRPr kumimoji="0" lang="ar-SA" sz="4400" b="1"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914400" y="1270212"/>
            <a:ext cx="655320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50000"/>
              </a:lnSpc>
              <a:spcBef>
                <a:spcPct val="0"/>
              </a:spcBef>
              <a:spcAft>
                <a:spcPct val="0"/>
              </a:spcAft>
              <a:buClrTx/>
              <a:buSzTx/>
              <a:buFontTx/>
              <a:buChar char="•"/>
              <a:tabLst/>
            </a:pPr>
            <a:r>
              <a:rPr kumimoji="0" lang="en-US" sz="20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a:t>
            </a:r>
            <a:r>
              <a:rPr kumimoji="0" lang="ar-SA" sz="32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قرأ الياس في أحد المقالات الحديثة عن احتمال وجود كتل ثلجية على سطح كوكب عطارد. ما الذي جعل العلماء يفترضون هذا الافتراض؟</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371600"/>
            <a:ext cx="5943600" cy="4339650"/>
          </a:xfrm>
          <a:prstGeom prst="rect">
            <a:avLst/>
          </a:prstGeom>
        </p:spPr>
        <p:txBody>
          <a:bodyPr wrap="square">
            <a:spAutoFit/>
          </a:bodyPr>
          <a:lstStyle/>
          <a:p>
            <a:pPr lvl="0" algn="ctr" rtl="1" eaLnBrk="0" fontAlgn="base" hangingPunct="0">
              <a:lnSpc>
                <a:spcPct val="150000"/>
              </a:lnSpc>
              <a:spcBef>
                <a:spcPct val="0"/>
              </a:spcBef>
              <a:spcAft>
                <a:spcPct val="0"/>
              </a:spcAft>
            </a:pPr>
            <a:r>
              <a:rPr kumimoji="0" lang="ar-SA" sz="2800" b="1" i="0" u="none" strike="noStrike" cap="none" normalizeH="0" baseline="0" dirty="0" smtClean="0">
                <a:ln>
                  <a:noFill/>
                </a:ln>
                <a:solidFill>
                  <a:srgbClr val="FF0000"/>
                </a:solidFill>
                <a:effectLst/>
                <a:latin typeface="Traditional Arabic" pitchFamily="18" charset="-78"/>
                <a:ea typeface="Calibri" pitchFamily="34" charset="0"/>
                <a:cs typeface="Traditional Arabic" pitchFamily="18" charset="-78"/>
              </a:rPr>
              <a:t>نعم، فبسبب عدم وجود غلاف جوي لعُطارد، يؤدي هذا الأمر إلى عدم تساوي درجات حرارة الكوكب في مناطق مختلفة. فعلى سبيل المثال في الجهة المقابلة للشمس درجة الحرارة تصل إلى 427 درجة مئوية. وفي الجهة غير المقابلة للشمس تصل درجات الحرارة إلى 183 تحت الصفر. مما أدى إلى تكون جليد في المنطقة المعاكسة للشمس. </a:t>
            </a:r>
            <a:endParaRPr kumimoji="0" lang="en-US" sz="2000" b="1" i="0" u="none" strike="noStrike" cap="none" normalizeH="0" baseline="0" dirty="0" smtClean="0">
              <a:ln>
                <a:noFill/>
              </a:ln>
              <a:solidFill>
                <a:srgbClr val="FF0000"/>
              </a:solidFill>
              <a:effectLst/>
              <a:latin typeface="Arial" pitchFamily="34" charset="0"/>
              <a:cs typeface="Arial" pitchFamily="34" charset="0"/>
            </a:endParaRPr>
          </a:p>
          <a:p>
            <a:pPr lvl="0" algn="ctr" eaLnBrk="0" fontAlgn="base" hangingPunct="0">
              <a:spcBef>
                <a:spcPct val="0"/>
              </a:spcBef>
              <a:spcAft>
                <a:spcPct val="0"/>
              </a:spcAft>
            </a:pP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1371600" y="1282497"/>
            <a:ext cx="586740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50000"/>
              </a:lnSpc>
              <a:spcBef>
                <a:spcPct val="0"/>
              </a:spcBef>
              <a:spcAft>
                <a:spcPct val="0"/>
              </a:spcAft>
              <a:buClrTx/>
              <a:buSzTx/>
              <a:buFontTx/>
              <a:buChar char="•"/>
              <a:tabLst/>
            </a:pPr>
            <a:r>
              <a:rPr kumimoji="0" lang="ar-SA" sz="3200" b="1" i="0" u="none" strike="noStrike" cap="none" normalizeH="0" baseline="0" dirty="0" smtClean="0">
                <a:ln>
                  <a:noFill/>
                </a:ln>
                <a:effectLst/>
                <a:latin typeface="Traditional Arabic" pitchFamily="18" charset="-78"/>
                <a:ea typeface="Calibri" pitchFamily="34" charset="0"/>
                <a:cs typeface="Traditional Arabic" pitchFamily="18" charset="-78"/>
              </a:rPr>
              <a:t>يدور حول زُحل 60 قمراً. ويدور حول المشتري 63 قمراً. لماذا يدور حول المشتري عدد أقمار أكثر من زُحل؟ </a:t>
            </a:r>
            <a:endParaRPr kumimoji="0" lang="en-US" sz="2400" b="0" i="0" u="none" strike="noStrike" cap="none" normalizeH="0" baseline="0" dirty="0" smtClean="0">
              <a:ln>
                <a:noFill/>
              </a:ln>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1066800" y="914400"/>
            <a:ext cx="6629400" cy="298543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50000"/>
              </a:lnSpc>
              <a:spcBef>
                <a:spcPct val="0"/>
              </a:spcBef>
              <a:spcAft>
                <a:spcPct val="0"/>
              </a:spcAft>
              <a:buClrTx/>
              <a:buSzTx/>
              <a:buFontTx/>
              <a:buNone/>
              <a:tabLst/>
            </a:pPr>
            <a:r>
              <a:rPr kumimoji="0" lang="ar-SA" sz="3200" b="1" i="0" u="none" strike="noStrike" cap="none" normalizeH="0" baseline="0" dirty="0" smtClean="0">
                <a:ln>
                  <a:noFill/>
                </a:ln>
                <a:solidFill>
                  <a:srgbClr val="FF0000"/>
                </a:solidFill>
                <a:effectLst/>
                <a:latin typeface="Traditional Arabic" pitchFamily="18" charset="-78"/>
                <a:ea typeface="Calibri" pitchFamily="34" charset="0"/>
                <a:cs typeface="Traditional Arabic" pitchFamily="18" charset="-78"/>
              </a:rPr>
              <a:t>لأن المشتري حجمه أكبر من زًحل، فبالتالي مقدار قوة الجاذبية التي تؤثر على الأجرام السماوية المارة من قرب المشتري ستكون أقوى من قوة جاذبية زُحل. لذلك تدور أقمار أكثر حول المشتري.</a:t>
            </a:r>
            <a:endParaRPr kumimoji="0" lang="ar-SA" sz="4000" b="1"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rot="20869870">
            <a:off x="938949" y="2348680"/>
            <a:ext cx="64770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 typeface="Wingdings" pitchFamily="2" charset="2"/>
              <a:buChar char="v"/>
              <a:tabLst/>
            </a:pPr>
            <a:r>
              <a:rPr kumimoji="0" lang="ar-SA" sz="40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عدد ثلاثة فوارق بين المريخ والأرض.</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14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0" y="651690"/>
            <a:ext cx="9144000" cy="40626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50000"/>
              </a:lnSpc>
              <a:spcBef>
                <a:spcPct val="0"/>
              </a:spcBef>
              <a:spcAft>
                <a:spcPct val="0"/>
              </a:spcAft>
              <a:buClrTx/>
              <a:buSzTx/>
              <a:buFont typeface="Wingdings" pitchFamily="2" charset="2"/>
              <a:buChar char="v"/>
              <a:tabLst/>
            </a:pPr>
            <a:r>
              <a:rPr kumimoji="0" lang="ar-IQ" sz="32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أي </a:t>
            </a:r>
            <a:r>
              <a:rPr kumimoji="0" lang="ar-SA" sz="32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مِن الظواهر الطبيعية التالية تحدث في الفضاء الخارجي:</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50000"/>
              </a:lnSpc>
              <a:spcBef>
                <a:spcPct val="0"/>
              </a:spcBef>
              <a:spcAft>
                <a:spcPct val="0"/>
              </a:spcAft>
              <a:buClrTx/>
              <a:buSzTx/>
              <a:tabLst/>
            </a:pPr>
            <a:r>
              <a:rPr kumimoji="0" lang="ar-SA" sz="32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خسوف القمر، المطر، التمثيل الضوئي.</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50000"/>
              </a:lnSpc>
              <a:spcBef>
                <a:spcPct val="0"/>
              </a:spcBef>
              <a:spcAft>
                <a:spcPct val="0"/>
              </a:spcAft>
              <a:buClrTx/>
              <a:buSzTx/>
              <a:tabLst/>
            </a:pPr>
            <a:r>
              <a:rPr kumimoji="0" lang="ar-SA" sz="32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فصول السنة، المدر والجزر، الإزهار.</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50000"/>
              </a:lnSpc>
              <a:spcBef>
                <a:spcPct val="0"/>
              </a:spcBef>
              <a:spcAft>
                <a:spcPct val="0"/>
              </a:spcAft>
              <a:buClrTx/>
              <a:buSzTx/>
              <a:tabLst/>
            </a:pPr>
            <a:r>
              <a:rPr kumimoji="0" lang="ar-SA" sz="32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نجوم ساقطة، موت كوكب، عواصف ثلجية.</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50000"/>
              </a:lnSpc>
              <a:spcBef>
                <a:spcPct val="0"/>
              </a:spcBef>
              <a:spcAft>
                <a:spcPct val="0"/>
              </a:spcAft>
              <a:buClrTx/>
              <a:buSzTx/>
              <a:tabLst/>
            </a:pPr>
            <a:r>
              <a:rPr kumimoji="0" lang="ar-SA" sz="32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كسوف الشمس، حركة أجرام سماوية، خسوف القمر</a:t>
            </a:r>
            <a:r>
              <a:rPr kumimoji="0" lang="ar-SA" sz="20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1143000"/>
            <a:ext cx="4572000" cy="4462760"/>
          </a:xfrm>
          <a:prstGeom prst="rect">
            <a:avLst/>
          </a:prstGeom>
        </p:spPr>
        <p:txBody>
          <a:bodyPr>
            <a:spAutoFit/>
          </a:bodyPr>
          <a:lstStyle/>
          <a:p>
            <a:pPr lvl="0" algn="r" rtl="1" eaLnBrk="0" fontAlgn="base" hangingPunct="0">
              <a:lnSpc>
                <a:spcPct val="150000"/>
              </a:lnSpc>
              <a:spcBef>
                <a:spcPct val="0"/>
              </a:spcBef>
              <a:spcAft>
                <a:spcPct val="0"/>
              </a:spcAft>
              <a:buFont typeface="Wingdings" pitchFamily="2" charset="2"/>
              <a:buChar char="Ø"/>
            </a:pPr>
            <a:r>
              <a:rPr kumimoji="0" lang="ar-SA" sz="3200" b="1" i="0" u="none" strike="noStrike" cap="none" normalizeH="0" baseline="0" dirty="0" smtClean="0">
                <a:ln>
                  <a:noFill/>
                </a:ln>
                <a:solidFill>
                  <a:srgbClr val="FF0000"/>
                </a:solidFill>
                <a:effectLst/>
                <a:latin typeface="Traditional Arabic" pitchFamily="18" charset="-78"/>
                <a:ea typeface="Calibri" pitchFamily="34" charset="0"/>
                <a:cs typeface="Traditional Arabic" pitchFamily="18" charset="-78"/>
              </a:rPr>
              <a:t>الحجم</a:t>
            </a:r>
            <a:endParaRPr kumimoji="0" lang="en-US" sz="2400" b="1" i="0" u="none" strike="noStrike" cap="none" normalizeH="0" baseline="0" dirty="0" smtClean="0">
              <a:ln>
                <a:noFill/>
              </a:ln>
              <a:solidFill>
                <a:srgbClr val="FF0000"/>
              </a:solidFill>
              <a:effectLst/>
              <a:latin typeface="Arial" pitchFamily="34" charset="0"/>
              <a:cs typeface="Arial" pitchFamily="34" charset="0"/>
            </a:endParaRPr>
          </a:p>
          <a:p>
            <a:pPr lvl="0" algn="r" rtl="1" eaLnBrk="0" fontAlgn="base" hangingPunct="0">
              <a:lnSpc>
                <a:spcPct val="150000"/>
              </a:lnSpc>
              <a:spcBef>
                <a:spcPct val="0"/>
              </a:spcBef>
              <a:spcAft>
                <a:spcPct val="0"/>
              </a:spcAft>
              <a:buFont typeface="Wingdings" pitchFamily="2" charset="2"/>
              <a:buChar char="Ø"/>
            </a:pPr>
            <a:r>
              <a:rPr kumimoji="0" lang="ar-SA" sz="3200" b="1" i="0" u="none" strike="noStrike" cap="none" normalizeH="0" baseline="0" dirty="0" smtClean="0">
                <a:ln>
                  <a:noFill/>
                </a:ln>
                <a:solidFill>
                  <a:srgbClr val="FF0000"/>
                </a:solidFill>
                <a:effectLst/>
                <a:latin typeface="Traditional Arabic" pitchFamily="18" charset="-78"/>
                <a:ea typeface="Calibri" pitchFamily="34" charset="0"/>
                <a:cs typeface="Traditional Arabic" pitchFamily="18" charset="-78"/>
              </a:rPr>
              <a:t>  تركيبة الغلاف الجوي.</a:t>
            </a:r>
            <a:endParaRPr kumimoji="0" lang="en-US" sz="2400" b="1" i="0" u="none" strike="noStrike" cap="none" normalizeH="0" baseline="0" dirty="0" smtClean="0">
              <a:ln>
                <a:noFill/>
              </a:ln>
              <a:solidFill>
                <a:srgbClr val="FF0000"/>
              </a:solidFill>
              <a:effectLst/>
              <a:latin typeface="Arial" pitchFamily="34" charset="0"/>
              <a:cs typeface="Arial" pitchFamily="34" charset="0"/>
            </a:endParaRPr>
          </a:p>
          <a:p>
            <a:pPr lvl="0" algn="r" rtl="1" eaLnBrk="0" fontAlgn="base" hangingPunct="0">
              <a:lnSpc>
                <a:spcPct val="150000"/>
              </a:lnSpc>
              <a:spcBef>
                <a:spcPct val="0"/>
              </a:spcBef>
              <a:spcAft>
                <a:spcPct val="0"/>
              </a:spcAft>
              <a:buFont typeface="Wingdings" pitchFamily="2" charset="2"/>
              <a:buChar char="Ø"/>
            </a:pPr>
            <a:r>
              <a:rPr kumimoji="0" lang="ar-SA" sz="3200" b="1" i="0" u="none" strike="noStrike" cap="none" normalizeH="0" baseline="0" dirty="0" smtClean="0">
                <a:ln>
                  <a:noFill/>
                </a:ln>
                <a:solidFill>
                  <a:srgbClr val="FF0000"/>
                </a:solidFill>
                <a:effectLst/>
                <a:latin typeface="Traditional Arabic" pitchFamily="18" charset="-78"/>
                <a:ea typeface="Calibri" pitchFamily="34" charset="0"/>
                <a:cs typeface="Traditional Arabic" pitchFamily="18" charset="-78"/>
              </a:rPr>
              <a:t>درجة الحرارة.</a:t>
            </a:r>
            <a:endParaRPr kumimoji="0" lang="en-US" sz="2400" b="1" i="0" u="none" strike="noStrike" cap="none" normalizeH="0" baseline="0" dirty="0" smtClean="0">
              <a:ln>
                <a:noFill/>
              </a:ln>
              <a:solidFill>
                <a:srgbClr val="FF0000"/>
              </a:solidFill>
              <a:effectLst/>
              <a:latin typeface="Arial" pitchFamily="34" charset="0"/>
              <a:cs typeface="Arial" pitchFamily="34" charset="0"/>
            </a:endParaRPr>
          </a:p>
          <a:p>
            <a:pPr lvl="0" algn="r" rtl="1" eaLnBrk="0" fontAlgn="base" hangingPunct="0">
              <a:lnSpc>
                <a:spcPct val="150000"/>
              </a:lnSpc>
              <a:spcBef>
                <a:spcPct val="0"/>
              </a:spcBef>
              <a:spcAft>
                <a:spcPct val="0"/>
              </a:spcAft>
              <a:buFont typeface="Wingdings" pitchFamily="2" charset="2"/>
              <a:buChar char="Ø"/>
            </a:pPr>
            <a:r>
              <a:rPr kumimoji="0" lang="ar-SA" sz="3200" b="1" i="0" u="none" strike="noStrike" cap="none" normalizeH="0" baseline="0" dirty="0" smtClean="0">
                <a:ln>
                  <a:noFill/>
                </a:ln>
                <a:solidFill>
                  <a:srgbClr val="FF0000"/>
                </a:solidFill>
                <a:effectLst/>
                <a:latin typeface="Traditional Arabic" pitchFamily="18" charset="-78"/>
                <a:ea typeface="Calibri" pitchFamily="34" charset="0"/>
                <a:cs typeface="Traditional Arabic" pitchFamily="18" charset="-78"/>
              </a:rPr>
              <a:t>البعد عن الشمس.</a:t>
            </a:r>
            <a:endParaRPr kumimoji="0" lang="en-US" sz="2400" b="1" i="0" u="none" strike="noStrike" cap="none" normalizeH="0" baseline="0" dirty="0" smtClean="0">
              <a:ln>
                <a:noFill/>
              </a:ln>
              <a:solidFill>
                <a:srgbClr val="FF0000"/>
              </a:solidFill>
              <a:effectLst/>
              <a:latin typeface="Arial" pitchFamily="34" charset="0"/>
              <a:cs typeface="Arial" pitchFamily="34" charset="0"/>
            </a:endParaRPr>
          </a:p>
          <a:p>
            <a:pPr lvl="0" algn="r" rtl="1" eaLnBrk="0" fontAlgn="base" hangingPunct="0">
              <a:lnSpc>
                <a:spcPct val="150000"/>
              </a:lnSpc>
              <a:spcBef>
                <a:spcPct val="0"/>
              </a:spcBef>
              <a:spcAft>
                <a:spcPct val="0"/>
              </a:spcAft>
              <a:buFont typeface="Wingdings" pitchFamily="2" charset="2"/>
              <a:buChar char="Ø"/>
            </a:pPr>
            <a:r>
              <a:rPr kumimoji="0" lang="ar-SA" sz="3200" b="1" i="0" u="none" strike="noStrike" cap="none" normalizeH="0" baseline="0" dirty="0" smtClean="0">
                <a:ln>
                  <a:noFill/>
                </a:ln>
                <a:solidFill>
                  <a:srgbClr val="FF0000"/>
                </a:solidFill>
                <a:effectLst/>
                <a:latin typeface="Traditional Arabic" pitchFamily="18" charset="-78"/>
                <a:ea typeface="Calibri" pitchFamily="34" charset="0"/>
                <a:cs typeface="Traditional Arabic" pitchFamily="18" charset="-78"/>
              </a:rPr>
              <a:t>عدد الأقمار التي تدور حول كل كوكب</a:t>
            </a:r>
            <a:endParaRPr lang="en-US" sz="3200" b="1" dirty="0">
              <a:solidFill>
                <a:srgbClr val="FF000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rot="21002008">
            <a:off x="1828800" y="2057400"/>
            <a:ext cx="5181600"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Char char="•"/>
              <a:tabLst/>
            </a:pPr>
            <a:r>
              <a:rPr kumimoji="0" lang="en-US" sz="40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a:t>
            </a:r>
            <a:r>
              <a:rPr kumimoji="0" lang="ar-SA" sz="40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لأي مجموعات تُقسم الكواكب السيارة. وما هو الاختلاف بينها؟</a:t>
            </a:r>
            <a:endParaRPr kumimoji="0" lang="ar-SA" sz="4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1295400" y="1524000"/>
            <a:ext cx="571500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ar-SA" sz="3200" b="1" i="0" u="none" strike="noStrike" cap="none" normalizeH="0" baseline="0" dirty="0" smtClean="0">
                <a:ln>
                  <a:noFill/>
                </a:ln>
                <a:solidFill>
                  <a:srgbClr val="FF0000"/>
                </a:solidFill>
                <a:effectLst/>
                <a:latin typeface="Traditional Arabic" pitchFamily="18" charset="-78"/>
                <a:ea typeface="Calibri" pitchFamily="34" charset="0"/>
                <a:cs typeface="Traditional Arabic" pitchFamily="18" charset="-78"/>
              </a:rPr>
              <a:t>كواكب أرضية قزميه وكواكب عمالقة الغازات. الكواكب القزميه الأرضية تكون حالة المواد صلبة أما عمالقة الغازات تكون حالة المواد غازية.</a:t>
            </a:r>
            <a:endParaRPr kumimoji="0" lang="ar-SA" sz="4000" b="1"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1295400" y="1143000"/>
            <a:ext cx="4876800" cy="430887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 typeface="Wingdings" pitchFamily="2" charset="2"/>
              <a:buChar char="v"/>
              <a:tabLst/>
            </a:pPr>
            <a:r>
              <a:rPr kumimoji="0" lang="ar-SA" sz="32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ضع صح أم خطأ:</a:t>
            </a:r>
          </a:p>
          <a:p>
            <a:pPr marL="0" marR="0" lvl="0" indent="0" algn="ctr" defTabSz="914400" rtl="1" eaLnBrk="1" fontAlgn="base" latinLnBrk="0" hangingPunct="1">
              <a:lnSpc>
                <a:spcPct val="100000"/>
              </a:lnSpc>
              <a:spcBef>
                <a:spcPct val="0"/>
              </a:spcBef>
              <a:spcAft>
                <a:spcPct val="0"/>
              </a:spcAft>
              <a:buClrTx/>
              <a:buSzTx/>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Char char="•"/>
              <a:tabLst/>
            </a:pPr>
            <a:r>
              <a:rPr kumimoji="0" lang="ar-SA" sz="40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الشمس تعتبر جسم مُضاء _____</a:t>
            </a:r>
            <a:endParaRPr lang="ar-SA" sz="4000" dirty="0">
              <a:latin typeface="Traditional Arabic" pitchFamily="18" charset="-78"/>
              <a:cs typeface="Traditional Arabic" pitchFamily="18" charset="-78"/>
            </a:endParaRPr>
          </a:p>
          <a:p>
            <a:pPr marL="0" marR="0" lvl="0" indent="0" algn="ctr" defTabSz="914400" rtl="1" eaLnBrk="0" fontAlgn="base" latinLnBrk="0" hangingPunct="0">
              <a:lnSpc>
                <a:spcPct val="100000"/>
              </a:lnSpc>
              <a:spcBef>
                <a:spcPct val="0"/>
              </a:spcBef>
              <a:spcAft>
                <a:spcPct val="0"/>
              </a:spcAft>
              <a:buClrTx/>
              <a:buSzTx/>
              <a:tabLst/>
            </a:pP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Char char="•"/>
              <a:tabLst/>
            </a:pPr>
            <a:r>
              <a:rPr kumimoji="0" lang="ar-SA" sz="40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شكل مجرة درب التبانة كشكل الحلزون _____</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1295400" y="1143000"/>
            <a:ext cx="4876800" cy="430887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 typeface="Wingdings" pitchFamily="2" charset="2"/>
              <a:buChar char="v"/>
              <a:tabLst/>
            </a:pPr>
            <a:r>
              <a:rPr kumimoji="0" lang="ar-SA" sz="32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ضع صح أم خطأ:</a:t>
            </a:r>
          </a:p>
          <a:p>
            <a:pPr marL="0" marR="0" lvl="0" indent="0" algn="ctr" defTabSz="914400" rtl="1" eaLnBrk="1" fontAlgn="base" latinLnBrk="0" hangingPunct="1">
              <a:lnSpc>
                <a:spcPct val="100000"/>
              </a:lnSpc>
              <a:spcBef>
                <a:spcPct val="0"/>
              </a:spcBef>
              <a:spcAft>
                <a:spcPct val="0"/>
              </a:spcAft>
              <a:buClrTx/>
              <a:buSzTx/>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Char char="•"/>
              <a:tabLst/>
            </a:pPr>
            <a:r>
              <a:rPr kumimoji="0" lang="ar-SA" sz="40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الشمس تعتبر جسم مُضاء </a:t>
            </a:r>
            <a:r>
              <a:rPr kumimoji="0" lang="ar-SA" sz="4000" b="0" i="0" u="none" strike="noStrike" cap="none" normalizeH="0" baseline="0" dirty="0" smtClean="0">
                <a:ln>
                  <a:noFill/>
                </a:ln>
                <a:solidFill>
                  <a:srgbClr val="FF0000"/>
                </a:solidFill>
                <a:effectLst/>
                <a:latin typeface="Traditional Arabic" pitchFamily="18" charset="-78"/>
                <a:ea typeface="Calibri" pitchFamily="34" charset="0"/>
                <a:cs typeface="Traditional Arabic" pitchFamily="18" charset="-78"/>
              </a:rPr>
              <a:t>__صح___</a:t>
            </a:r>
          </a:p>
          <a:p>
            <a:pPr marL="0" marR="0" lvl="0" indent="0" algn="ctr" defTabSz="914400" rtl="1" eaLnBrk="0" fontAlgn="base" latinLnBrk="0" hangingPunct="0">
              <a:lnSpc>
                <a:spcPct val="100000"/>
              </a:lnSpc>
              <a:spcBef>
                <a:spcPct val="0"/>
              </a:spcBef>
              <a:spcAft>
                <a:spcPct val="0"/>
              </a:spcAft>
              <a:buClrTx/>
              <a:buSzTx/>
              <a:buFontTx/>
              <a:buChar char="•"/>
              <a:tabLst/>
            </a:pP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Char char="•"/>
              <a:tabLst/>
            </a:pPr>
            <a:r>
              <a:rPr kumimoji="0" lang="ar-SA" sz="40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شكل مجرة درب التبانة كشكل الحلزون </a:t>
            </a:r>
            <a:r>
              <a:rPr kumimoji="0" lang="ar-SA" sz="4000" b="0" i="0" u="none" strike="noStrike" cap="none" normalizeH="0" baseline="0" dirty="0" smtClean="0">
                <a:ln>
                  <a:noFill/>
                </a:ln>
                <a:solidFill>
                  <a:srgbClr val="FF0000"/>
                </a:solidFill>
                <a:effectLst/>
                <a:latin typeface="Traditional Arabic" pitchFamily="18" charset="-78"/>
                <a:ea typeface="Calibri" pitchFamily="34" charset="0"/>
                <a:cs typeface="Traditional Arabic" pitchFamily="18" charset="-78"/>
              </a:rPr>
              <a:t>_صح____</a:t>
            </a:r>
            <a:endParaRPr kumimoji="0" lang="en-US" sz="40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1447800" y="885406"/>
            <a:ext cx="5562600"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 typeface="Wingdings" pitchFamily="2" charset="2"/>
              <a:buChar char="v"/>
              <a:tabLst/>
            </a:pPr>
            <a:r>
              <a:rPr kumimoji="0" lang="en-US" sz="14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a:t>
            </a:r>
            <a:r>
              <a:rPr kumimoji="0" lang="ar-SA" sz="40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ضع صح أم خطأ:</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 typeface="Wingdings" pitchFamily="2" charset="2"/>
              <a:buChar char="q"/>
              <a:tabLst/>
            </a:pPr>
            <a:r>
              <a:rPr kumimoji="0" lang="ar-SA" sz="40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الكواكب لا تمت _____</a:t>
            </a:r>
          </a:p>
          <a:p>
            <a:pPr marL="0" marR="0" lvl="0" indent="0" algn="ctr" defTabSz="914400" rtl="1" eaLnBrk="0" fontAlgn="base" latinLnBrk="0" hangingPunct="0">
              <a:lnSpc>
                <a:spcPct val="100000"/>
              </a:lnSpc>
              <a:spcBef>
                <a:spcPct val="0"/>
              </a:spcBef>
              <a:spcAft>
                <a:spcPct val="0"/>
              </a:spcAft>
              <a:buClrTx/>
              <a:buSzTx/>
              <a:buFont typeface="Wingdings" pitchFamily="2" charset="2"/>
              <a:buChar char="q"/>
              <a:tabLst/>
            </a:pPr>
            <a:endParaRPr kumimoji="0" lang="en-US" sz="40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0" fontAlgn="base" latinLnBrk="0" hangingPunct="0">
              <a:lnSpc>
                <a:spcPct val="100000"/>
              </a:lnSpc>
              <a:spcBef>
                <a:spcPct val="0"/>
              </a:spcBef>
              <a:spcAft>
                <a:spcPct val="0"/>
              </a:spcAft>
              <a:buClrTx/>
              <a:buSzTx/>
              <a:buFont typeface="Wingdings" pitchFamily="2" charset="2"/>
              <a:buChar char="q"/>
              <a:tabLst/>
            </a:pPr>
            <a:r>
              <a:rPr kumimoji="0" lang="ar-SA" sz="40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الأرض يعتبر اكبر كوكب من الكواكب السيارة _</a:t>
            </a:r>
            <a:r>
              <a:rPr kumimoji="0" lang="en-US" sz="40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___</a:t>
            </a:r>
            <a:r>
              <a:rPr kumimoji="0" lang="en-US" sz="3200" b="0" i="0" u="none" strike="noStrike" cap="none" normalizeH="0" baseline="0" dirty="0" smtClean="0">
                <a:ln>
                  <a:noFill/>
                </a:ln>
                <a:solidFill>
                  <a:schemeClr val="tx1"/>
                </a:solidFill>
                <a:effectLst/>
                <a:latin typeface="Arial" pitchFamily="34" charset="0"/>
                <a:cs typeface="Arial" pitchFamily="34" charset="0"/>
              </a:rPr>
              <a:t> </a:t>
            </a:r>
            <a:endParaRPr kumimoji="0" lang="en-US" sz="4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1447800" y="885406"/>
            <a:ext cx="5562600"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 typeface="Wingdings" pitchFamily="2" charset="2"/>
              <a:buChar char="v"/>
              <a:tabLst/>
            </a:pPr>
            <a:r>
              <a:rPr kumimoji="0" lang="en-US" sz="14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a:t>
            </a:r>
            <a:r>
              <a:rPr kumimoji="0" lang="ar-SA" sz="40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ضع صح أم خطأ:</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 typeface="Wingdings" pitchFamily="2" charset="2"/>
              <a:buChar char="q"/>
              <a:tabLst/>
            </a:pPr>
            <a:r>
              <a:rPr kumimoji="0" lang="ar-SA" sz="40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الكواكب لا تمت </a:t>
            </a:r>
            <a:r>
              <a:rPr kumimoji="0" lang="ar-SA" sz="4000" b="0" i="0" u="none" strike="noStrike" cap="none" normalizeH="0" baseline="0" dirty="0" smtClean="0">
                <a:ln>
                  <a:noFill/>
                </a:ln>
                <a:solidFill>
                  <a:srgbClr val="FF0000"/>
                </a:solidFill>
                <a:effectLst/>
                <a:latin typeface="Traditional Arabic" pitchFamily="18" charset="-78"/>
                <a:ea typeface="Calibri" pitchFamily="34" charset="0"/>
                <a:cs typeface="Traditional Arabic" pitchFamily="18" charset="-78"/>
              </a:rPr>
              <a:t>__خطأ___</a:t>
            </a:r>
          </a:p>
          <a:p>
            <a:pPr marL="0" marR="0" lvl="0" indent="0" algn="ctr" defTabSz="914400" rtl="1" eaLnBrk="0" fontAlgn="base" latinLnBrk="0" hangingPunct="0">
              <a:lnSpc>
                <a:spcPct val="100000"/>
              </a:lnSpc>
              <a:spcBef>
                <a:spcPct val="0"/>
              </a:spcBef>
              <a:spcAft>
                <a:spcPct val="0"/>
              </a:spcAft>
              <a:buClrTx/>
              <a:buSzTx/>
              <a:buFont typeface="Wingdings" pitchFamily="2" charset="2"/>
              <a:buChar char="q"/>
              <a:tabLst/>
            </a:pPr>
            <a:endParaRPr kumimoji="0" lang="en-US" sz="40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0" fontAlgn="base" latinLnBrk="0" hangingPunct="0">
              <a:lnSpc>
                <a:spcPct val="100000"/>
              </a:lnSpc>
              <a:spcBef>
                <a:spcPct val="0"/>
              </a:spcBef>
              <a:spcAft>
                <a:spcPct val="0"/>
              </a:spcAft>
              <a:buClrTx/>
              <a:buSzTx/>
              <a:buFont typeface="Wingdings" pitchFamily="2" charset="2"/>
              <a:buChar char="q"/>
              <a:tabLst/>
            </a:pPr>
            <a:r>
              <a:rPr kumimoji="0" lang="ar-SA" sz="40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الأرض يعتبر اكبر كوكب من الكواكب السيارة </a:t>
            </a:r>
            <a:r>
              <a:rPr kumimoji="0" lang="ar-SA" sz="4000" b="0" i="0" u="none" strike="noStrike" cap="none" normalizeH="0" baseline="0" dirty="0" smtClean="0">
                <a:ln>
                  <a:noFill/>
                </a:ln>
                <a:solidFill>
                  <a:srgbClr val="FF0000"/>
                </a:solidFill>
                <a:effectLst/>
                <a:latin typeface="Traditional Arabic" pitchFamily="18" charset="-78"/>
                <a:ea typeface="Calibri" pitchFamily="34" charset="0"/>
                <a:cs typeface="Traditional Arabic" pitchFamily="18" charset="-78"/>
              </a:rPr>
              <a:t>_خطأ</a:t>
            </a:r>
            <a:r>
              <a:rPr kumimoji="0" lang="en-US" sz="4000" b="0" i="0" u="none" strike="noStrike" cap="none" normalizeH="0" baseline="0" dirty="0" smtClean="0">
                <a:ln>
                  <a:noFill/>
                </a:ln>
                <a:solidFill>
                  <a:srgbClr val="FF0000"/>
                </a:solidFill>
                <a:effectLst/>
                <a:latin typeface="Traditional Arabic" pitchFamily="18" charset="-78"/>
                <a:ea typeface="Calibri" pitchFamily="34" charset="0"/>
                <a:cs typeface="Traditional Arabic" pitchFamily="18" charset="-78"/>
              </a:rPr>
              <a:t>___</a:t>
            </a:r>
            <a:r>
              <a:rPr kumimoji="0" lang="en-US" sz="3200" b="0" i="0" u="none" strike="noStrike" cap="none" normalizeH="0" baseline="0" dirty="0" smtClean="0">
                <a:ln>
                  <a:noFill/>
                </a:ln>
                <a:solidFill>
                  <a:srgbClr val="FF0000"/>
                </a:solidFill>
                <a:effectLst/>
                <a:latin typeface="Arial" pitchFamily="34" charset="0"/>
                <a:cs typeface="Arial" pitchFamily="34" charset="0"/>
              </a:rPr>
              <a:t> </a:t>
            </a:r>
            <a:endParaRPr kumimoji="0" lang="en-US" sz="4800" b="0"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rot="20740506">
            <a:off x="1828800" y="2179768"/>
            <a:ext cx="49530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 typeface="Wingdings" pitchFamily="2" charset="2"/>
              <a:buChar char="v"/>
              <a:tabLst/>
            </a:pPr>
            <a:r>
              <a:rPr kumimoji="0" lang="ar-SA" sz="36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كيف يتكون الليل والنهار؟</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7800" y="1828800"/>
            <a:ext cx="5867400" cy="1815882"/>
          </a:xfrm>
          <a:prstGeom prst="rect">
            <a:avLst/>
          </a:prstGeom>
        </p:spPr>
        <p:txBody>
          <a:bodyPr wrap="square">
            <a:spAutoFit/>
          </a:bodyPr>
          <a:lstStyle/>
          <a:p>
            <a:pPr lvl="0" algn="r" rtl="1" eaLnBrk="0" fontAlgn="base" hangingPunct="0">
              <a:spcBef>
                <a:spcPct val="0"/>
              </a:spcBef>
              <a:spcAft>
                <a:spcPct val="0"/>
              </a:spcAft>
            </a:pPr>
            <a:r>
              <a:rPr lang="ar-SA" sz="2800" b="1" dirty="0" smtClean="0">
                <a:solidFill>
                  <a:srgbClr val="FF0000"/>
                </a:solidFill>
                <a:latin typeface="Traditional Arabic" pitchFamily="18" charset="-78"/>
                <a:ea typeface="Calibri" pitchFamily="34" charset="0"/>
                <a:cs typeface="Traditional Arabic" pitchFamily="18" charset="-78"/>
              </a:rPr>
              <a:t>عندما يدور الكوكب حول نفسه. ففي إحدى جهات الكوكب المقابلة للشمس يكون نهار وفي الجهة الثانية المعاكسة للشمس يكون ليل لأنه لا يصله أشعة الشمس المضيئة.</a:t>
            </a:r>
            <a:endParaRPr lang="ar-SA" sz="3600" b="1" dirty="0" smtClean="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rot="20843465">
            <a:off x="1126179" y="1840649"/>
            <a:ext cx="6622024" cy="169277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Char char="•"/>
              <a:tabLst/>
            </a:pPr>
            <a:r>
              <a:rPr kumimoji="0" lang="ar-SA" sz="24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علل ما يلي: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24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يكمل عطارد دورة كاملة حول الشمس في فترة أقل من دورة كوكب المريخ حول الشمس.</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ar-SA"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0" y="651690"/>
            <a:ext cx="9144000" cy="40626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50000"/>
              </a:lnSpc>
              <a:spcBef>
                <a:spcPct val="0"/>
              </a:spcBef>
              <a:spcAft>
                <a:spcPct val="0"/>
              </a:spcAft>
              <a:buClrTx/>
              <a:buSzTx/>
              <a:buFontTx/>
              <a:buChar char="•"/>
              <a:tabLst/>
            </a:pPr>
            <a:r>
              <a:rPr kumimoji="0" lang="ar-IQ" sz="32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أي </a:t>
            </a:r>
            <a:r>
              <a:rPr kumimoji="0" lang="ar-SA" sz="32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مِن الظواهر الطبيعية التالية تحدث في الفضاء الخارجي:</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50000"/>
              </a:lnSpc>
              <a:spcBef>
                <a:spcPct val="0"/>
              </a:spcBef>
              <a:spcAft>
                <a:spcPct val="0"/>
              </a:spcAft>
              <a:buClrTx/>
              <a:buSzTx/>
              <a:tabLst/>
            </a:pPr>
            <a:r>
              <a:rPr kumimoji="0" lang="ar-SA" sz="32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خسوف القمر، المطر، التمثيل الضوئي.</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50000"/>
              </a:lnSpc>
              <a:spcBef>
                <a:spcPct val="0"/>
              </a:spcBef>
              <a:spcAft>
                <a:spcPct val="0"/>
              </a:spcAft>
              <a:buClrTx/>
              <a:buSzTx/>
              <a:tabLst/>
            </a:pPr>
            <a:r>
              <a:rPr kumimoji="0" lang="ar-SA" sz="32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فصول السنة، المدر والجزر، الإزهار.</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50000"/>
              </a:lnSpc>
              <a:spcBef>
                <a:spcPct val="0"/>
              </a:spcBef>
              <a:spcAft>
                <a:spcPct val="0"/>
              </a:spcAft>
              <a:buClrTx/>
              <a:buSzTx/>
              <a:tabLst/>
            </a:pPr>
            <a:r>
              <a:rPr kumimoji="0" lang="ar-SA" sz="32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نجوم ساقطة، موت كوكب، عواصف ثلجية.</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50000"/>
              </a:lnSpc>
              <a:spcBef>
                <a:spcPct val="0"/>
              </a:spcBef>
              <a:spcAft>
                <a:spcPct val="0"/>
              </a:spcAft>
              <a:buClrTx/>
              <a:buSzTx/>
              <a:tabLst/>
            </a:pPr>
            <a:r>
              <a:rPr kumimoji="0" lang="ar-SA" sz="3200" b="0" i="0" u="none" strike="noStrike" cap="none" normalizeH="0" baseline="0" dirty="0" smtClean="0">
                <a:ln>
                  <a:noFill/>
                </a:ln>
                <a:solidFill>
                  <a:srgbClr val="FF0000"/>
                </a:solidFill>
                <a:effectLst/>
                <a:latin typeface="Traditional Arabic" pitchFamily="18" charset="-78"/>
                <a:ea typeface="Calibri" pitchFamily="34" charset="0"/>
                <a:cs typeface="Traditional Arabic" pitchFamily="18" charset="-78"/>
              </a:rPr>
              <a:t>كسوف الشمس، حركة أجرام سماوية، خسوف القمر</a:t>
            </a:r>
            <a:r>
              <a:rPr kumimoji="0" lang="ar-SA" sz="2000" b="0" i="0" u="none" strike="noStrike" cap="none" normalizeH="0" baseline="0" dirty="0" smtClean="0">
                <a:ln>
                  <a:noFill/>
                </a:ln>
                <a:solidFill>
                  <a:srgbClr val="FF0000"/>
                </a:solidFill>
                <a:effectLst/>
                <a:latin typeface="Traditional Arabic" pitchFamily="18" charset="-78"/>
                <a:ea typeface="Calibri" pitchFamily="34" charset="0"/>
                <a:cs typeface="Traditional Arabic" pitchFamily="18" charset="-78"/>
              </a:rPr>
              <a:t>.</a:t>
            </a:r>
            <a:endParaRPr kumimoji="0" lang="en-US" sz="16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1200" y="2209800"/>
            <a:ext cx="5334000" cy="1077218"/>
          </a:xfrm>
          <a:prstGeom prst="rect">
            <a:avLst/>
          </a:prstGeom>
        </p:spPr>
        <p:txBody>
          <a:bodyPr wrap="square">
            <a:spAutoFit/>
          </a:bodyPr>
          <a:lstStyle/>
          <a:p>
            <a:r>
              <a:rPr lang="ar-SA" sz="3200" b="1" dirty="0" smtClean="0">
                <a:solidFill>
                  <a:srgbClr val="FF0000"/>
                </a:solidFill>
                <a:latin typeface="Traditional Arabic" pitchFamily="18" charset="-78"/>
                <a:ea typeface="Calibri" pitchFamily="34" charset="0"/>
                <a:cs typeface="Traditional Arabic" pitchFamily="18" charset="-78"/>
              </a:rPr>
              <a:t>لأن عطارد أقرب إلى الشمس، أي يكمل  دورته حول الشمس بمدة أقل من المريخ</a:t>
            </a:r>
            <a:endParaRPr lang="en-US" sz="3200" b="1" dirty="0">
              <a:solidFill>
                <a:srgbClr val="FF0000"/>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143000" y="2362200"/>
          <a:ext cx="6172200" cy="2057400"/>
        </p:xfrm>
        <a:graphic>
          <a:graphicData uri="http://schemas.openxmlformats.org/drawingml/2006/table">
            <a:tbl>
              <a:tblPr rtl="1"/>
              <a:tblGrid>
                <a:gridCol w="4859753"/>
                <a:gridCol w="1312447"/>
              </a:tblGrid>
              <a:tr h="986269">
                <a:tc>
                  <a:txBody>
                    <a:bodyPr/>
                    <a:lstStyle/>
                    <a:p>
                      <a:pPr marL="342900" marR="269875" lvl="0" indent="-342900" algn="r" rtl="1">
                        <a:lnSpc>
                          <a:spcPct val="150000"/>
                        </a:lnSpc>
                        <a:spcBef>
                          <a:spcPts val="0"/>
                        </a:spcBef>
                        <a:spcAft>
                          <a:spcPts val="0"/>
                        </a:spcAft>
                        <a:buFont typeface="+mj-cs"/>
                        <a:buAutoNum type="arabic1Minus"/>
                      </a:pPr>
                      <a:r>
                        <a:rPr lang="ar-JO" sz="2400" dirty="0">
                          <a:latin typeface="Calibri"/>
                          <a:ea typeface="Calibri"/>
                          <a:cs typeface="Traditional Arabic"/>
                        </a:rPr>
                        <a:t>الشمس هي نجم</a:t>
                      </a: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69875" algn="r" rtl="1">
                        <a:lnSpc>
                          <a:spcPct val="115000"/>
                        </a:lnSpc>
                        <a:spcBef>
                          <a:spcPts val="0"/>
                        </a:spcBef>
                        <a:spcAft>
                          <a:spcPts val="1000"/>
                        </a:spcAft>
                      </a:pPr>
                      <a:r>
                        <a:rPr lang="ar-SA" sz="2400" dirty="0" smtClean="0">
                          <a:solidFill>
                            <a:schemeClr val="tx1"/>
                          </a:solidFill>
                          <a:latin typeface="Calibri"/>
                          <a:ea typeface="Calibri"/>
                          <a:cs typeface="Traditional Arabic"/>
                        </a:rPr>
                        <a:t>صواب</a:t>
                      </a:r>
                      <a:r>
                        <a:rPr lang="ar-JO" sz="2400" dirty="0" smtClean="0">
                          <a:solidFill>
                            <a:schemeClr val="tx1"/>
                          </a:solidFill>
                          <a:latin typeface="Calibri"/>
                          <a:ea typeface="Calibri"/>
                          <a:cs typeface="Traditional Arabic"/>
                        </a:rPr>
                        <a:t>/ </a:t>
                      </a:r>
                      <a:endParaRPr lang="en-US" sz="1800" dirty="0">
                        <a:solidFill>
                          <a:schemeClr val="tx1"/>
                        </a:solidFill>
                        <a:latin typeface="Calibri"/>
                        <a:ea typeface="Calibri"/>
                        <a:cs typeface="Arial"/>
                      </a:endParaRPr>
                    </a:p>
                    <a:p>
                      <a:pPr marL="0" marR="269875" algn="r" rtl="1">
                        <a:lnSpc>
                          <a:spcPct val="115000"/>
                        </a:lnSpc>
                        <a:spcBef>
                          <a:spcPts val="0"/>
                        </a:spcBef>
                        <a:spcAft>
                          <a:spcPts val="1000"/>
                        </a:spcAft>
                      </a:pPr>
                      <a:r>
                        <a:rPr lang="ar-JO" sz="2400" dirty="0">
                          <a:solidFill>
                            <a:schemeClr val="tx1"/>
                          </a:solidFill>
                          <a:latin typeface="Calibri"/>
                          <a:ea typeface="Calibri"/>
                          <a:cs typeface="Traditional Arabic"/>
                        </a:rPr>
                        <a:t>خطأ</a:t>
                      </a:r>
                      <a:endParaRPr lang="en-US" sz="1800" dirty="0">
                        <a:solidFill>
                          <a:schemeClr val="tx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071131">
                <a:tc>
                  <a:txBody>
                    <a:bodyPr/>
                    <a:lstStyle/>
                    <a:p>
                      <a:pPr marL="342900" marR="269875" lvl="0" indent="-342900" algn="r" rtl="1">
                        <a:lnSpc>
                          <a:spcPct val="150000"/>
                        </a:lnSpc>
                        <a:spcBef>
                          <a:spcPts val="0"/>
                        </a:spcBef>
                        <a:spcAft>
                          <a:spcPts val="0"/>
                        </a:spcAft>
                        <a:buFont typeface="+mj-cs"/>
                        <a:buAutoNum type="arabic1Minus"/>
                      </a:pPr>
                      <a:r>
                        <a:rPr lang="en-US" sz="2400" dirty="0">
                          <a:latin typeface="Traditional Arabic"/>
                          <a:ea typeface="Calibri"/>
                          <a:cs typeface="Times New Roman"/>
                        </a:rPr>
                        <a:t> </a:t>
                      </a:r>
                      <a:r>
                        <a:rPr lang="ar-JO" sz="2400" dirty="0">
                          <a:latin typeface="Calibri"/>
                          <a:ea typeface="Calibri"/>
                          <a:cs typeface="Traditional Arabic"/>
                        </a:rPr>
                        <a:t>ينبعث الضوء من المشتري لأنه </a:t>
                      </a:r>
                      <a:r>
                        <a:rPr lang="ar-JO" sz="2400" dirty="0" smtClean="0">
                          <a:latin typeface="Calibri"/>
                          <a:ea typeface="Calibri"/>
                          <a:cs typeface="Traditional Arabic"/>
                        </a:rPr>
                        <a:t>أكبر</a:t>
                      </a:r>
                      <a:r>
                        <a:rPr lang="ar-SA" sz="2400" dirty="0" smtClean="0">
                          <a:latin typeface="Calibri"/>
                          <a:ea typeface="Calibri"/>
                          <a:cs typeface="Traditional Arabic"/>
                        </a:rPr>
                        <a:t> </a:t>
                      </a:r>
                      <a:r>
                        <a:rPr lang="ar-JO" sz="2400" dirty="0" smtClean="0">
                          <a:latin typeface="Calibri"/>
                          <a:ea typeface="Calibri"/>
                          <a:cs typeface="Traditional Arabic"/>
                        </a:rPr>
                        <a:t>الكواكب</a:t>
                      </a:r>
                      <a:r>
                        <a:rPr lang="ar-SA" sz="2400" dirty="0" smtClean="0">
                          <a:latin typeface="Calibri"/>
                          <a:ea typeface="Calibri"/>
                          <a:cs typeface="Traditional Arabic"/>
                        </a:rPr>
                        <a:t>    </a:t>
                      </a:r>
                      <a:r>
                        <a:rPr lang="ar-JO" sz="2400" dirty="0" smtClean="0">
                          <a:latin typeface="Calibri"/>
                          <a:ea typeface="Calibri"/>
                          <a:cs typeface="Traditional Arabic"/>
                        </a:rPr>
                        <a:t>السيارة </a:t>
                      </a: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69875" algn="r" rtl="1">
                        <a:lnSpc>
                          <a:spcPct val="115000"/>
                        </a:lnSpc>
                        <a:spcBef>
                          <a:spcPts val="0"/>
                        </a:spcBef>
                        <a:spcAft>
                          <a:spcPts val="1000"/>
                        </a:spcAft>
                      </a:pPr>
                      <a:r>
                        <a:rPr lang="ar-JO" sz="2400" dirty="0">
                          <a:latin typeface="Calibri"/>
                          <a:ea typeface="Calibri"/>
                          <a:cs typeface="Traditional Arabic"/>
                        </a:rPr>
                        <a:t>صواب / </a:t>
                      </a:r>
                      <a:r>
                        <a:rPr lang="ar-SA" sz="1800" dirty="0" smtClean="0">
                          <a:latin typeface="Calibri"/>
                          <a:ea typeface="Calibri"/>
                          <a:cs typeface="Arial"/>
                        </a:rPr>
                        <a:t>خطأ</a:t>
                      </a:r>
                      <a:r>
                        <a:rPr lang="ar-SA" sz="1800" baseline="0" dirty="0" smtClean="0">
                          <a:latin typeface="Calibri"/>
                          <a:ea typeface="Calibri"/>
                          <a:cs typeface="Arial"/>
                        </a:rPr>
                        <a:t> </a:t>
                      </a: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5057" name="Rectangle 1"/>
          <p:cNvSpPr>
            <a:spLocks noChangeArrowheads="1"/>
          </p:cNvSpPr>
          <p:nvPr/>
        </p:nvSpPr>
        <p:spPr bwMode="auto">
          <a:xfrm>
            <a:off x="1752600" y="1219200"/>
            <a:ext cx="5334000" cy="11079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Traditional Arabic" pitchFamily="18" charset="-78"/>
                <a:ea typeface="Calibri" pitchFamily="34" charset="0"/>
                <a:cs typeface="Arial" pitchFamily="34" charset="0"/>
              </a:rPr>
              <a:t> </a:t>
            </a:r>
            <a:r>
              <a:rPr kumimoji="0" lang="ar-SA" sz="24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أجب بــِ صحيح أو خطأ بالنسبة الى كل قول من الأقوال التالية: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143000" y="2362200"/>
          <a:ext cx="6172200" cy="2057400"/>
        </p:xfrm>
        <a:graphic>
          <a:graphicData uri="http://schemas.openxmlformats.org/drawingml/2006/table">
            <a:tbl>
              <a:tblPr rtl="1"/>
              <a:tblGrid>
                <a:gridCol w="4859753"/>
                <a:gridCol w="1312447"/>
              </a:tblGrid>
              <a:tr h="986269">
                <a:tc>
                  <a:txBody>
                    <a:bodyPr/>
                    <a:lstStyle/>
                    <a:p>
                      <a:pPr marL="342900" marR="269875" lvl="0" indent="-342900" algn="r" rtl="1">
                        <a:lnSpc>
                          <a:spcPct val="150000"/>
                        </a:lnSpc>
                        <a:spcBef>
                          <a:spcPts val="0"/>
                        </a:spcBef>
                        <a:spcAft>
                          <a:spcPts val="0"/>
                        </a:spcAft>
                        <a:buFont typeface="+mj-cs"/>
                        <a:buAutoNum type="arabic1Minus"/>
                      </a:pPr>
                      <a:r>
                        <a:rPr lang="ar-JO" sz="2400" dirty="0">
                          <a:latin typeface="Calibri"/>
                          <a:ea typeface="Calibri"/>
                          <a:cs typeface="Traditional Arabic"/>
                        </a:rPr>
                        <a:t>الشمس هي نجم</a:t>
                      </a: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69875" algn="r" rtl="1">
                        <a:lnSpc>
                          <a:spcPct val="115000"/>
                        </a:lnSpc>
                        <a:spcBef>
                          <a:spcPts val="0"/>
                        </a:spcBef>
                        <a:spcAft>
                          <a:spcPts val="1000"/>
                        </a:spcAft>
                      </a:pPr>
                      <a:r>
                        <a:rPr lang="ar-SA" sz="2400" b="1" dirty="0" smtClean="0">
                          <a:solidFill>
                            <a:srgbClr val="FF0000"/>
                          </a:solidFill>
                          <a:latin typeface="Calibri"/>
                          <a:ea typeface="Calibri"/>
                          <a:cs typeface="Traditional Arabic"/>
                        </a:rPr>
                        <a:t>صواب</a:t>
                      </a:r>
                      <a:r>
                        <a:rPr lang="ar-JO" sz="2400" dirty="0" smtClean="0">
                          <a:solidFill>
                            <a:schemeClr val="tx1"/>
                          </a:solidFill>
                          <a:latin typeface="Calibri"/>
                          <a:ea typeface="Calibri"/>
                          <a:cs typeface="Traditional Arabic"/>
                        </a:rPr>
                        <a:t>/ </a:t>
                      </a:r>
                      <a:endParaRPr lang="en-US" sz="1800" dirty="0">
                        <a:solidFill>
                          <a:schemeClr val="tx1"/>
                        </a:solidFill>
                        <a:latin typeface="Calibri"/>
                        <a:ea typeface="Calibri"/>
                        <a:cs typeface="Arial"/>
                      </a:endParaRPr>
                    </a:p>
                    <a:p>
                      <a:pPr marL="0" marR="269875" algn="r" rtl="1">
                        <a:lnSpc>
                          <a:spcPct val="115000"/>
                        </a:lnSpc>
                        <a:spcBef>
                          <a:spcPts val="0"/>
                        </a:spcBef>
                        <a:spcAft>
                          <a:spcPts val="1000"/>
                        </a:spcAft>
                      </a:pPr>
                      <a:r>
                        <a:rPr lang="ar-JO" sz="2400" dirty="0">
                          <a:solidFill>
                            <a:schemeClr val="tx1"/>
                          </a:solidFill>
                          <a:latin typeface="Calibri"/>
                          <a:ea typeface="Calibri"/>
                          <a:cs typeface="Traditional Arabic"/>
                        </a:rPr>
                        <a:t>خطأ</a:t>
                      </a:r>
                      <a:endParaRPr lang="en-US" sz="1800" dirty="0">
                        <a:solidFill>
                          <a:schemeClr val="tx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071131">
                <a:tc>
                  <a:txBody>
                    <a:bodyPr/>
                    <a:lstStyle/>
                    <a:p>
                      <a:pPr marL="342900" marR="269875" lvl="0" indent="-342900" algn="r" rtl="1">
                        <a:lnSpc>
                          <a:spcPct val="150000"/>
                        </a:lnSpc>
                        <a:spcBef>
                          <a:spcPts val="0"/>
                        </a:spcBef>
                        <a:spcAft>
                          <a:spcPts val="0"/>
                        </a:spcAft>
                        <a:buFont typeface="+mj-cs"/>
                        <a:buAutoNum type="arabic1Minus"/>
                      </a:pPr>
                      <a:r>
                        <a:rPr lang="en-US" sz="2400" dirty="0">
                          <a:latin typeface="Traditional Arabic"/>
                          <a:ea typeface="Calibri"/>
                          <a:cs typeface="Times New Roman"/>
                        </a:rPr>
                        <a:t> </a:t>
                      </a:r>
                      <a:r>
                        <a:rPr lang="ar-JO" sz="2400" dirty="0">
                          <a:latin typeface="Calibri"/>
                          <a:ea typeface="Calibri"/>
                          <a:cs typeface="Traditional Arabic"/>
                        </a:rPr>
                        <a:t>ينبعث الضوء من المشتري لأنه </a:t>
                      </a:r>
                      <a:r>
                        <a:rPr lang="ar-JO" sz="2400" dirty="0" smtClean="0">
                          <a:latin typeface="Calibri"/>
                          <a:ea typeface="Calibri"/>
                          <a:cs typeface="Traditional Arabic"/>
                        </a:rPr>
                        <a:t>أكبر</a:t>
                      </a:r>
                      <a:r>
                        <a:rPr lang="ar-SA" sz="2400" dirty="0" smtClean="0">
                          <a:latin typeface="Calibri"/>
                          <a:ea typeface="Calibri"/>
                          <a:cs typeface="Traditional Arabic"/>
                        </a:rPr>
                        <a:t> </a:t>
                      </a:r>
                      <a:r>
                        <a:rPr lang="ar-JO" sz="2400" dirty="0" smtClean="0">
                          <a:latin typeface="Calibri"/>
                          <a:ea typeface="Calibri"/>
                          <a:cs typeface="Traditional Arabic"/>
                        </a:rPr>
                        <a:t>الكواكب</a:t>
                      </a:r>
                      <a:r>
                        <a:rPr lang="ar-SA" sz="2400" dirty="0" smtClean="0">
                          <a:latin typeface="Calibri"/>
                          <a:ea typeface="Calibri"/>
                          <a:cs typeface="Traditional Arabic"/>
                        </a:rPr>
                        <a:t>                         </a:t>
                      </a:r>
                      <a:r>
                        <a:rPr lang="ar-JO" sz="2400" dirty="0" smtClean="0">
                          <a:latin typeface="Calibri"/>
                          <a:ea typeface="Calibri"/>
                          <a:cs typeface="Traditional Arabic"/>
                        </a:rPr>
                        <a:t>السيارة </a:t>
                      </a: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69875" algn="r" rtl="1">
                        <a:lnSpc>
                          <a:spcPct val="115000"/>
                        </a:lnSpc>
                        <a:spcBef>
                          <a:spcPts val="0"/>
                        </a:spcBef>
                        <a:spcAft>
                          <a:spcPts val="1000"/>
                        </a:spcAft>
                      </a:pPr>
                      <a:r>
                        <a:rPr lang="ar-JO" sz="2400" dirty="0">
                          <a:latin typeface="Calibri"/>
                          <a:ea typeface="Calibri"/>
                          <a:cs typeface="Traditional Arabic"/>
                        </a:rPr>
                        <a:t>صواب / </a:t>
                      </a:r>
                      <a:r>
                        <a:rPr lang="ar-SA" sz="1800" b="1" dirty="0" smtClean="0">
                          <a:solidFill>
                            <a:srgbClr val="FF0000"/>
                          </a:solidFill>
                          <a:latin typeface="Calibri"/>
                          <a:ea typeface="Calibri"/>
                          <a:cs typeface="Arial"/>
                        </a:rPr>
                        <a:t>خطأ</a:t>
                      </a:r>
                      <a:r>
                        <a:rPr lang="ar-SA" sz="1800" baseline="0" dirty="0" smtClean="0">
                          <a:latin typeface="Calibri"/>
                          <a:ea typeface="Calibri"/>
                          <a:cs typeface="Arial"/>
                        </a:rPr>
                        <a:t> </a:t>
                      </a: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5057" name="Rectangle 1"/>
          <p:cNvSpPr>
            <a:spLocks noChangeArrowheads="1"/>
          </p:cNvSpPr>
          <p:nvPr/>
        </p:nvSpPr>
        <p:spPr bwMode="auto">
          <a:xfrm>
            <a:off x="1752600" y="1219200"/>
            <a:ext cx="5334000" cy="11079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Traditional Arabic" pitchFamily="18" charset="-78"/>
                <a:ea typeface="Calibri" pitchFamily="34" charset="0"/>
                <a:cs typeface="Arial" pitchFamily="34" charset="0"/>
              </a:rPr>
              <a:t> </a:t>
            </a:r>
            <a:r>
              <a:rPr kumimoji="0" lang="ar-SA" sz="24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أجب بــِ صحيح أو خطأ بالنسبة الى كل قول من الأقوال التالية: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1295400" y="1295400"/>
          <a:ext cx="5877560" cy="2978404"/>
        </p:xfrm>
        <a:graphic>
          <a:graphicData uri="http://schemas.openxmlformats.org/drawingml/2006/table">
            <a:tbl>
              <a:tblPr rtl="1"/>
              <a:tblGrid>
                <a:gridCol w="4627765"/>
                <a:gridCol w="1249795"/>
              </a:tblGrid>
              <a:tr h="1489202">
                <a:tc>
                  <a:txBody>
                    <a:bodyPr/>
                    <a:lstStyle/>
                    <a:p>
                      <a:pPr marL="342900" marR="269875" lvl="0" indent="-342900" algn="r" rtl="1">
                        <a:lnSpc>
                          <a:spcPct val="150000"/>
                        </a:lnSpc>
                        <a:spcBef>
                          <a:spcPts val="0"/>
                        </a:spcBef>
                        <a:spcAft>
                          <a:spcPts val="0"/>
                        </a:spcAft>
                        <a:buFont typeface="+mj-cs"/>
                        <a:buAutoNum type="arabic1Minus"/>
                      </a:pPr>
                      <a:r>
                        <a:rPr lang="ar-JO" sz="2400" dirty="0">
                          <a:latin typeface="Calibri"/>
                          <a:ea typeface="Calibri"/>
                          <a:cs typeface="Traditional Arabic"/>
                        </a:rPr>
                        <a:t>درجة حرارة الكواكب السيارة تنخفض كلما ابتعدت أكثر عن الشمس</a:t>
                      </a:r>
                      <a:endParaRPr lang="en-US"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69875" algn="r" rtl="1">
                        <a:lnSpc>
                          <a:spcPct val="115000"/>
                        </a:lnSpc>
                        <a:spcBef>
                          <a:spcPts val="0"/>
                        </a:spcBef>
                        <a:spcAft>
                          <a:spcPts val="1000"/>
                        </a:spcAft>
                      </a:pPr>
                      <a:r>
                        <a:rPr lang="ar-SA" sz="2400" dirty="0" smtClean="0">
                          <a:latin typeface="Calibri"/>
                          <a:ea typeface="Calibri"/>
                          <a:cs typeface="Traditional Arabic"/>
                        </a:rPr>
                        <a:t>صواب</a:t>
                      </a:r>
                      <a:r>
                        <a:rPr lang="ar-JO" sz="2400" dirty="0" smtClean="0">
                          <a:latin typeface="Calibri"/>
                          <a:ea typeface="Calibri"/>
                          <a:cs typeface="Traditional Arabic"/>
                        </a:rPr>
                        <a:t>/ </a:t>
                      </a:r>
                      <a:endParaRPr lang="en-US" sz="2400" dirty="0">
                        <a:latin typeface="Calibri"/>
                        <a:ea typeface="Calibri"/>
                        <a:cs typeface="Arial"/>
                      </a:endParaRPr>
                    </a:p>
                    <a:p>
                      <a:pPr marL="0" marR="269875" algn="r" rtl="1">
                        <a:lnSpc>
                          <a:spcPct val="150000"/>
                        </a:lnSpc>
                        <a:spcBef>
                          <a:spcPts val="0"/>
                        </a:spcBef>
                        <a:spcAft>
                          <a:spcPts val="1000"/>
                        </a:spcAft>
                      </a:pPr>
                      <a:r>
                        <a:rPr lang="ar-JO" sz="2400" dirty="0">
                          <a:latin typeface="Calibri"/>
                          <a:ea typeface="Calibri"/>
                          <a:cs typeface="Traditional Arabic"/>
                        </a:rPr>
                        <a:t>خطأ</a:t>
                      </a:r>
                      <a:endParaRPr lang="en-US" sz="24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89202">
                <a:tc>
                  <a:txBody>
                    <a:bodyPr/>
                    <a:lstStyle/>
                    <a:p>
                      <a:pPr marL="342900" marR="269875" lvl="0" indent="-342900" algn="r" rtl="1">
                        <a:lnSpc>
                          <a:spcPct val="150000"/>
                        </a:lnSpc>
                        <a:spcBef>
                          <a:spcPts val="0"/>
                        </a:spcBef>
                        <a:spcAft>
                          <a:spcPts val="0"/>
                        </a:spcAft>
                        <a:buFont typeface="+mj-cs"/>
                        <a:buAutoNum type="arabic1Minus"/>
                      </a:pPr>
                      <a:r>
                        <a:rPr lang="ar-JO" sz="2400">
                          <a:latin typeface="Calibri"/>
                          <a:ea typeface="Calibri"/>
                          <a:cs typeface="Traditional Arabic"/>
                        </a:rPr>
                        <a:t>الكواكب السيارة تسير في مسارات ثابتة حول الشمس</a:t>
                      </a:r>
                      <a:endParaRPr lang="en-US"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69875" algn="r" rtl="1">
                        <a:lnSpc>
                          <a:spcPct val="115000"/>
                        </a:lnSpc>
                        <a:spcBef>
                          <a:spcPts val="0"/>
                        </a:spcBef>
                        <a:spcAft>
                          <a:spcPts val="1000"/>
                        </a:spcAft>
                      </a:pPr>
                      <a:r>
                        <a:rPr lang="ar-SA" sz="2400" dirty="0" smtClean="0">
                          <a:latin typeface="Calibri"/>
                          <a:ea typeface="Calibri"/>
                          <a:cs typeface="Traditional Arabic"/>
                        </a:rPr>
                        <a:t>صواب</a:t>
                      </a:r>
                      <a:r>
                        <a:rPr lang="ar-JO" sz="2400" dirty="0" smtClean="0">
                          <a:latin typeface="Calibri"/>
                          <a:ea typeface="Calibri"/>
                          <a:cs typeface="Traditional Arabic"/>
                        </a:rPr>
                        <a:t>/ </a:t>
                      </a:r>
                      <a:endParaRPr lang="en-US" sz="2400" dirty="0">
                        <a:latin typeface="Calibri"/>
                        <a:ea typeface="Calibri"/>
                        <a:cs typeface="Arial"/>
                      </a:endParaRPr>
                    </a:p>
                    <a:p>
                      <a:pPr marL="0" marR="269875" algn="r" rtl="1">
                        <a:lnSpc>
                          <a:spcPct val="150000"/>
                        </a:lnSpc>
                        <a:spcBef>
                          <a:spcPts val="0"/>
                        </a:spcBef>
                        <a:spcAft>
                          <a:spcPts val="1000"/>
                        </a:spcAft>
                      </a:pPr>
                      <a:r>
                        <a:rPr lang="ar-JO" sz="2400" dirty="0">
                          <a:latin typeface="Calibri"/>
                          <a:ea typeface="Calibri"/>
                          <a:cs typeface="Traditional Arabic"/>
                        </a:rPr>
                        <a:t>خطأ</a:t>
                      </a:r>
                      <a:endParaRPr lang="en-US" sz="24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1295400" y="1295400"/>
          <a:ext cx="5877560" cy="2978404"/>
        </p:xfrm>
        <a:graphic>
          <a:graphicData uri="http://schemas.openxmlformats.org/drawingml/2006/table">
            <a:tbl>
              <a:tblPr rtl="1"/>
              <a:tblGrid>
                <a:gridCol w="4627765"/>
                <a:gridCol w="1249795"/>
              </a:tblGrid>
              <a:tr h="1489202">
                <a:tc>
                  <a:txBody>
                    <a:bodyPr/>
                    <a:lstStyle/>
                    <a:p>
                      <a:pPr marL="342900" marR="269875" lvl="0" indent="-342900" algn="r" rtl="1">
                        <a:lnSpc>
                          <a:spcPct val="150000"/>
                        </a:lnSpc>
                        <a:spcBef>
                          <a:spcPts val="0"/>
                        </a:spcBef>
                        <a:spcAft>
                          <a:spcPts val="0"/>
                        </a:spcAft>
                        <a:buFont typeface="+mj-cs"/>
                        <a:buAutoNum type="arabic1Minus"/>
                      </a:pPr>
                      <a:r>
                        <a:rPr lang="ar-JO" sz="2400" dirty="0">
                          <a:latin typeface="Calibri"/>
                          <a:ea typeface="Calibri"/>
                          <a:cs typeface="Traditional Arabic"/>
                        </a:rPr>
                        <a:t>درجة حرارة الكواكب السيارة تنخفض كلما ابتعدت أكثر عن الشمس</a:t>
                      </a:r>
                      <a:endParaRPr lang="en-US"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69875" algn="r" rtl="1">
                        <a:lnSpc>
                          <a:spcPct val="115000"/>
                        </a:lnSpc>
                        <a:spcBef>
                          <a:spcPts val="0"/>
                        </a:spcBef>
                        <a:spcAft>
                          <a:spcPts val="1000"/>
                        </a:spcAft>
                      </a:pPr>
                      <a:r>
                        <a:rPr lang="ar-SA" sz="2400" b="1" dirty="0" smtClean="0">
                          <a:solidFill>
                            <a:srgbClr val="FF0000"/>
                          </a:solidFill>
                          <a:latin typeface="Calibri"/>
                          <a:ea typeface="Calibri"/>
                          <a:cs typeface="Traditional Arabic"/>
                        </a:rPr>
                        <a:t>صواب</a:t>
                      </a:r>
                      <a:r>
                        <a:rPr lang="ar-JO" sz="2400" dirty="0" smtClean="0">
                          <a:latin typeface="Calibri"/>
                          <a:ea typeface="Calibri"/>
                          <a:cs typeface="Traditional Arabic"/>
                        </a:rPr>
                        <a:t>/ </a:t>
                      </a:r>
                      <a:endParaRPr lang="en-US" sz="2400" dirty="0">
                        <a:latin typeface="Calibri"/>
                        <a:ea typeface="Calibri"/>
                        <a:cs typeface="Arial"/>
                      </a:endParaRPr>
                    </a:p>
                    <a:p>
                      <a:pPr marL="0" marR="269875" algn="r" rtl="1">
                        <a:lnSpc>
                          <a:spcPct val="150000"/>
                        </a:lnSpc>
                        <a:spcBef>
                          <a:spcPts val="0"/>
                        </a:spcBef>
                        <a:spcAft>
                          <a:spcPts val="1000"/>
                        </a:spcAft>
                      </a:pPr>
                      <a:r>
                        <a:rPr lang="ar-JO" sz="2400" dirty="0">
                          <a:latin typeface="Calibri"/>
                          <a:ea typeface="Calibri"/>
                          <a:cs typeface="Traditional Arabic"/>
                        </a:rPr>
                        <a:t>خطأ</a:t>
                      </a:r>
                      <a:endParaRPr lang="en-US" sz="24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89202">
                <a:tc>
                  <a:txBody>
                    <a:bodyPr/>
                    <a:lstStyle/>
                    <a:p>
                      <a:pPr marL="342900" marR="269875" lvl="0" indent="-342900" algn="r" rtl="1">
                        <a:lnSpc>
                          <a:spcPct val="150000"/>
                        </a:lnSpc>
                        <a:spcBef>
                          <a:spcPts val="0"/>
                        </a:spcBef>
                        <a:spcAft>
                          <a:spcPts val="0"/>
                        </a:spcAft>
                        <a:buFont typeface="+mj-cs"/>
                        <a:buAutoNum type="arabic1Minus"/>
                      </a:pPr>
                      <a:r>
                        <a:rPr lang="ar-JO" sz="2400">
                          <a:latin typeface="Calibri"/>
                          <a:ea typeface="Calibri"/>
                          <a:cs typeface="Traditional Arabic"/>
                        </a:rPr>
                        <a:t>الكواكب السيارة تسير في مسارات ثابتة حول الشمس</a:t>
                      </a:r>
                      <a:endParaRPr lang="en-US"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69875" algn="r" rtl="1">
                        <a:lnSpc>
                          <a:spcPct val="115000"/>
                        </a:lnSpc>
                        <a:spcBef>
                          <a:spcPts val="0"/>
                        </a:spcBef>
                        <a:spcAft>
                          <a:spcPts val="1000"/>
                        </a:spcAft>
                      </a:pPr>
                      <a:r>
                        <a:rPr lang="ar-SA" sz="2400" b="1" dirty="0" smtClean="0">
                          <a:solidFill>
                            <a:srgbClr val="FF0000"/>
                          </a:solidFill>
                          <a:latin typeface="Calibri"/>
                          <a:ea typeface="Calibri"/>
                          <a:cs typeface="Traditional Arabic"/>
                        </a:rPr>
                        <a:t>صواب</a:t>
                      </a:r>
                      <a:r>
                        <a:rPr lang="ar-JO" sz="2400" dirty="0" smtClean="0">
                          <a:latin typeface="Calibri"/>
                          <a:ea typeface="Calibri"/>
                          <a:cs typeface="Traditional Arabic"/>
                        </a:rPr>
                        <a:t>/ </a:t>
                      </a:r>
                      <a:endParaRPr lang="en-US" sz="2400" dirty="0">
                        <a:latin typeface="Calibri"/>
                        <a:ea typeface="Calibri"/>
                        <a:cs typeface="Arial"/>
                      </a:endParaRPr>
                    </a:p>
                    <a:p>
                      <a:pPr marL="0" marR="269875" algn="r" rtl="1">
                        <a:lnSpc>
                          <a:spcPct val="150000"/>
                        </a:lnSpc>
                        <a:spcBef>
                          <a:spcPts val="0"/>
                        </a:spcBef>
                        <a:spcAft>
                          <a:spcPts val="1000"/>
                        </a:spcAft>
                      </a:pPr>
                      <a:r>
                        <a:rPr lang="ar-JO" sz="2400" dirty="0">
                          <a:latin typeface="Calibri"/>
                          <a:ea typeface="Calibri"/>
                          <a:cs typeface="Traditional Arabic"/>
                        </a:rPr>
                        <a:t>خطأ</a:t>
                      </a:r>
                      <a:endParaRPr lang="en-US" sz="24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066800" y="985844"/>
          <a:ext cx="5791200" cy="4162228"/>
        </p:xfrm>
        <a:graphic>
          <a:graphicData uri="http://schemas.openxmlformats.org/drawingml/2006/table">
            <a:tbl>
              <a:tblPr rtl="1"/>
              <a:tblGrid>
                <a:gridCol w="4559768"/>
                <a:gridCol w="1231432"/>
              </a:tblGrid>
              <a:tr h="1009838">
                <a:tc>
                  <a:txBody>
                    <a:bodyPr/>
                    <a:lstStyle/>
                    <a:p>
                      <a:pPr marL="342900" marR="0" lvl="0" indent="-342900" algn="r" rtl="1">
                        <a:lnSpc>
                          <a:spcPct val="150000"/>
                        </a:lnSpc>
                        <a:spcBef>
                          <a:spcPts val="0"/>
                        </a:spcBef>
                        <a:spcAft>
                          <a:spcPts val="0"/>
                        </a:spcAft>
                        <a:buFont typeface="+mj-cs"/>
                        <a:buAutoNum type="arabic1Minus"/>
                      </a:pPr>
                      <a:r>
                        <a:rPr lang="ar-JO" sz="2000" dirty="0">
                          <a:latin typeface="Calibri"/>
                          <a:ea typeface="Calibri"/>
                          <a:cs typeface="Traditional Arabic"/>
                        </a:rPr>
                        <a:t>طول السنة في كل كوكب سيار مساوٍ للوقت الذي يستغرقه الكوكب للقيام بدورة كاملة حول الشمس </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69875" algn="r" rtl="1">
                        <a:lnSpc>
                          <a:spcPct val="115000"/>
                        </a:lnSpc>
                        <a:spcBef>
                          <a:spcPts val="0"/>
                        </a:spcBef>
                        <a:spcAft>
                          <a:spcPts val="1000"/>
                        </a:spcAft>
                      </a:pPr>
                      <a:r>
                        <a:rPr lang="ar-SA" sz="2000" dirty="0" smtClean="0">
                          <a:latin typeface="Calibri"/>
                          <a:ea typeface="Calibri"/>
                          <a:cs typeface="Traditional Arabic"/>
                        </a:rPr>
                        <a:t>صواب</a:t>
                      </a:r>
                      <a:r>
                        <a:rPr lang="ar-JO" sz="2000" dirty="0" smtClean="0">
                          <a:latin typeface="Calibri"/>
                          <a:ea typeface="Calibri"/>
                          <a:cs typeface="Traditional Arabic"/>
                        </a:rPr>
                        <a:t>/ </a:t>
                      </a:r>
                      <a:endParaRPr lang="en-US" sz="1600" dirty="0">
                        <a:latin typeface="Calibri"/>
                        <a:ea typeface="Calibri"/>
                        <a:cs typeface="Arial"/>
                      </a:endParaRPr>
                    </a:p>
                    <a:p>
                      <a:pPr marL="0" marR="269875" algn="r" rtl="1">
                        <a:lnSpc>
                          <a:spcPct val="150000"/>
                        </a:lnSpc>
                        <a:spcBef>
                          <a:spcPts val="0"/>
                        </a:spcBef>
                        <a:spcAft>
                          <a:spcPts val="1000"/>
                        </a:spcAft>
                      </a:pPr>
                      <a:r>
                        <a:rPr lang="ar-JO" sz="2000" dirty="0">
                          <a:latin typeface="Calibri"/>
                          <a:ea typeface="Calibri"/>
                          <a:cs typeface="Traditional Arabic"/>
                        </a:rPr>
                        <a:t>خطأ</a:t>
                      </a:r>
                      <a:endParaRPr lang="en-US" sz="16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09645">
                <a:tc>
                  <a:txBody>
                    <a:bodyPr/>
                    <a:lstStyle/>
                    <a:p>
                      <a:pPr marL="342900" marR="269875" lvl="0" indent="-342900" algn="r" rtl="1">
                        <a:lnSpc>
                          <a:spcPct val="150000"/>
                        </a:lnSpc>
                        <a:spcBef>
                          <a:spcPts val="0"/>
                        </a:spcBef>
                        <a:spcAft>
                          <a:spcPts val="0"/>
                        </a:spcAft>
                        <a:buFont typeface="+mj-cs"/>
                        <a:buAutoNum type="arabic1Minus"/>
                      </a:pPr>
                      <a:r>
                        <a:rPr lang="ar-JO" sz="2000" dirty="0">
                          <a:latin typeface="Calibri"/>
                          <a:ea typeface="Calibri"/>
                          <a:cs typeface="Traditional Arabic"/>
                        </a:rPr>
                        <a:t>كلما كان الكوكب السيار بعيدا أكثر عن الشمس يكون طول سنته أقصر</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69875" algn="r" rtl="1">
                        <a:lnSpc>
                          <a:spcPct val="115000"/>
                        </a:lnSpc>
                        <a:spcBef>
                          <a:spcPts val="0"/>
                        </a:spcBef>
                        <a:spcAft>
                          <a:spcPts val="1000"/>
                        </a:spcAft>
                      </a:pPr>
                      <a:r>
                        <a:rPr lang="ar-JO" sz="2000" dirty="0">
                          <a:latin typeface="Calibri"/>
                          <a:ea typeface="Calibri"/>
                          <a:cs typeface="Traditional Arabic"/>
                        </a:rPr>
                        <a:t>صواب / </a:t>
                      </a:r>
                      <a:r>
                        <a:rPr lang="ar-SA" sz="2000" dirty="0" smtClean="0">
                          <a:latin typeface="Calibri"/>
                          <a:ea typeface="Calibri"/>
                          <a:cs typeface="Traditional Arabic"/>
                        </a:rPr>
                        <a:t>خطأ</a:t>
                      </a:r>
                      <a:endParaRPr lang="en-US" sz="16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84242">
                <a:tc>
                  <a:txBody>
                    <a:bodyPr/>
                    <a:lstStyle/>
                    <a:p>
                      <a:pPr marL="342900" marR="269875" lvl="0" indent="-342900" algn="r" rtl="1">
                        <a:lnSpc>
                          <a:spcPct val="150000"/>
                        </a:lnSpc>
                        <a:spcBef>
                          <a:spcPts val="0"/>
                        </a:spcBef>
                        <a:spcAft>
                          <a:spcPts val="0"/>
                        </a:spcAft>
                        <a:buFont typeface="+mj-cs"/>
                        <a:buAutoNum type="arabic1Minus"/>
                      </a:pPr>
                      <a:r>
                        <a:rPr lang="ar-JO" sz="2000" dirty="0">
                          <a:latin typeface="Calibri"/>
                          <a:ea typeface="Calibri"/>
                          <a:cs typeface="Traditional Arabic"/>
                        </a:rPr>
                        <a:t>طول سنة كوكب سيار خياليّ مساره بين المريخ والمشتري من المتوقع أن يكون أكثر من 687 يوما من أيام الكرة الأرضية وأقل من 11.8 سنة أرضية </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69875" algn="r" rtl="1">
                        <a:lnSpc>
                          <a:spcPct val="115000"/>
                        </a:lnSpc>
                        <a:spcBef>
                          <a:spcPts val="0"/>
                        </a:spcBef>
                        <a:spcAft>
                          <a:spcPts val="1000"/>
                        </a:spcAft>
                      </a:pPr>
                      <a:r>
                        <a:rPr lang="ar-SA" sz="2000" dirty="0" smtClean="0">
                          <a:latin typeface="Calibri"/>
                          <a:ea typeface="Calibri"/>
                          <a:cs typeface="Traditional Arabic"/>
                        </a:rPr>
                        <a:t>صواب/</a:t>
                      </a:r>
                      <a:r>
                        <a:rPr lang="ar-JO" sz="2000" dirty="0" smtClean="0">
                          <a:latin typeface="Calibri"/>
                          <a:ea typeface="Calibri"/>
                          <a:cs typeface="Traditional Arabic"/>
                        </a:rPr>
                        <a:t> </a:t>
                      </a:r>
                      <a:endParaRPr lang="en-US" sz="1600" dirty="0">
                        <a:latin typeface="Calibri"/>
                        <a:ea typeface="Calibri"/>
                        <a:cs typeface="Arial"/>
                      </a:endParaRPr>
                    </a:p>
                    <a:p>
                      <a:pPr marL="0" marR="269875" algn="r" rtl="1">
                        <a:lnSpc>
                          <a:spcPct val="150000"/>
                        </a:lnSpc>
                        <a:spcBef>
                          <a:spcPts val="0"/>
                        </a:spcBef>
                        <a:spcAft>
                          <a:spcPts val="1000"/>
                        </a:spcAft>
                      </a:pPr>
                      <a:r>
                        <a:rPr lang="ar-JO" sz="2000" dirty="0">
                          <a:latin typeface="Calibri"/>
                          <a:ea typeface="Calibri"/>
                          <a:cs typeface="Traditional Arabic"/>
                        </a:rPr>
                        <a:t>خطأ</a:t>
                      </a:r>
                      <a:endParaRPr lang="en-US" sz="16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3748">
                <a:tc>
                  <a:txBody>
                    <a:bodyPr/>
                    <a:lstStyle/>
                    <a:p>
                      <a:pPr marL="342900" marR="269875" lvl="0" indent="-342900" algn="r" rtl="1">
                        <a:lnSpc>
                          <a:spcPct val="150000"/>
                        </a:lnSpc>
                        <a:spcBef>
                          <a:spcPts val="0"/>
                        </a:spcBef>
                        <a:spcAft>
                          <a:spcPts val="0"/>
                        </a:spcAft>
                        <a:buFont typeface="+mj-cs"/>
                        <a:buAutoNum type="arabic1Minus"/>
                      </a:pPr>
                      <a:r>
                        <a:rPr lang="ar-JO" sz="2000">
                          <a:latin typeface="Calibri"/>
                          <a:ea typeface="Calibri"/>
                          <a:cs typeface="Traditional Arabic"/>
                        </a:rPr>
                        <a:t>بلوتو هو كوكب سيار قزميّ</a:t>
                      </a:r>
                      <a:endParaRPr lang="en-US"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69875" algn="r" rtl="1">
                        <a:lnSpc>
                          <a:spcPct val="115000"/>
                        </a:lnSpc>
                        <a:spcBef>
                          <a:spcPts val="0"/>
                        </a:spcBef>
                        <a:spcAft>
                          <a:spcPts val="1000"/>
                        </a:spcAft>
                      </a:pPr>
                      <a:r>
                        <a:rPr lang="ar-JO" sz="2000" dirty="0">
                          <a:latin typeface="Calibri"/>
                          <a:ea typeface="Calibri"/>
                          <a:cs typeface="Traditional Arabic"/>
                        </a:rPr>
                        <a:t>صواب </a:t>
                      </a:r>
                      <a:r>
                        <a:rPr lang="ar-JO" sz="2000" dirty="0" smtClean="0">
                          <a:latin typeface="Calibri"/>
                          <a:ea typeface="Calibri"/>
                          <a:cs typeface="Traditional Arabic"/>
                        </a:rPr>
                        <a:t>/</a:t>
                      </a:r>
                      <a:r>
                        <a:rPr lang="ar-SA" sz="2000" baseline="0" dirty="0" smtClean="0">
                          <a:latin typeface="Calibri"/>
                          <a:ea typeface="Calibri"/>
                          <a:cs typeface="Traditional Arabic"/>
                        </a:rPr>
                        <a:t> خطأ </a:t>
                      </a:r>
                      <a:endParaRPr lang="en-US" sz="16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017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066800" y="985844"/>
          <a:ext cx="5791200" cy="4162228"/>
        </p:xfrm>
        <a:graphic>
          <a:graphicData uri="http://schemas.openxmlformats.org/drawingml/2006/table">
            <a:tbl>
              <a:tblPr rtl="1"/>
              <a:tblGrid>
                <a:gridCol w="4559768"/>
                <a:gridCol w="1231432"/>
              </a:tblGrid>
              <a:tr h="1009838">
                <a:tc>
                  <a:txBody>
                    <a:bodyPr/>
                    <a:lstStyle/>
                    <a:p>
                      <a:pPr marL="342900" marR="0" lvl="0" indent="-342900" algn="r" rtl="1">
                        <a:lnSpc>
                          <a:spcPct val="150000"/>
                        </a:lnSpc>
                        <a:spcBef>
                          <a:spcPts val="0"/>
                        </a:spcBef>
                        <a:spcAft>
                          <a:spcPts val="0"/>
                        </a:spcAft>
                        <a:buFont typeface="+mj-cs"/>
                        <a:buAutoNum type="arabic1Minus"/>
                      </a:pPr>
                      <a:r>
                        <a:rPr lang="ar-JO" sz="2000" dirty="0">
                          <a:latin typeface="Calibri"/>
                          <a:ea typeface="Calibri"/>
                          <a:cs typeface="Traditional Arabic"/>
                        </a:rPr>
                        <a:t>طول السنة في كل كوكب سيار مساوٍ للوقت الذي يستغرقه الكوكب للقيام بدورة كاملة حول الشمس </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69875" algn="r" rtl="1">
                        <a:lnSpc>
                          <a:spcPct val="115000"/>
                        </a:lnSpc>
                        <a:spcBef>
                          <a:spcPts val="0"/>
                        </a:spcBef>
                        <a:spcAft>
                          <a:spcPts val="1000"/>
                        </a:spcAft>
                      </a:pPr>
                      <a:r>
                        <a:rPr lang="ar-SA" sz="2000" b="1" dirty="0" smtClean="0">
                          <a:solidFill>
                            <a:srgbClr val="FF0000"/>
                          </a:solidFill>
                          <a:latin typeface="Calibri"/>
                          <a:ea typeface="Calibri"/>
                          <a:cs typeface="Traditional Arabic"/>
                        </a:rPr>
                        <a:t>صواب</a:t>
                      </a:r>
                      <a:r>
                        <a:rPr lang="ar-JO" sz="2000" dirty="0" smtClean="0">
                          <a:latin typeface="Calibri"/>
                          <a:ea typeface="Calibri"/>
                          <a:cs typeface="Traditional Arabic"/>
                        </a:rPr>
                        <a:t>/ </a:t>
                      </a:r>
                      <a:endParaRPr lang="en-US" sz="1600" dirty="0">
                        <a:latin typeface="Calibri"/>
                        <a:ea typeface="Calibri"/>
                        <a:cs typeface="Arial"/>
                      </a:endParaRPr>
                    </a:p>
                    <a:p>
                      <a:pPr marL="0" marR="269875" algn="r" rtl="1">
                        <a:lnSpc>
                          <a:spcPct val="150000"/>
                        </a:lnSpc>
                        <a:spcBef>
                          <a:spcPts val="0"/>
                        </a:spcBef>
                        <a:spcAft>
                          <a:spcPts val="1000"/>
                        </a:spcAft>
                      </a:pPr>
                      <a:r>
                        <a:rPr lang="ar-JO" sz="2000" dirty="0">
                          <a:latin typeface="Calibri"/>
                          <a:ea typeface="Calibri"/>
                          <a:cs typeface="Traditional Arabic"/>
                        </a:rPr>
                        <a:t>خطأ</a:t>
                      </a:r>
                      <a:endParaRPr lang="en-US" sz="16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09645">
                <a:tc>
                  <a:txBody>
                    <a:bodyPr/>
                    <a:lstStyle/>
                    <a:p>
                      <a:pPr marL="342900" marR="269875" lvl="0" indent="-342900" algn="r" rtl="1">
                        <a:lnSpc>
                          <a:spcPct val="150000"/>
                        </a:lnSpc>
                        <a:spcBef>
                          <a:spcPts val="0"/>
                        </a:spcBef>
                        <a:spcAft>
                          <a:spcPts val="0"/>
                        </a:spcAft>
                        <a:buFont typeface="+mj-cs"/>
                        <a:buAutoNum type="arabic1Minus"/>
                      </a:pPr>
                      <a:r>
                        <a:rPr lang="ar-JO" sz="2000" dirty="0">
                          <a:latin typeface="Calibri"/>
                          <a:ea typeface="Calibri"/>
                          <a:cs typeface="Traditional Arabic"/>
                        </a:rPr>
                        <a:t>كلما كان الكوكب السيار بعيدا أكثر عن الشمس يكون طول سنته أقصر</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69875" algn="r" rtl="1">
                        <a:lnSpc>
                          <a:spcPct val="115000"/>
                        </a:lnSpc>
                        <a:spcBef>
                          <a:spcPts val="0"/>
                        </a:spcBef>
                        <a:spcAft>
                          <a:spcPts val="1000"/>
                        </a:spcAft>
                      </a:pPr>
                      <a:r>
                        <a:rPr lang="ar-JO" sz="2000" dirty="0">
                          <a:latin typeface="Calibri"/>
                          <a:ea typeface="Calibri"/>
                          <a:cs typeface="Traditional Arabic"/>
                        </a:rPr>
                        <a:t>صواب / </a:t>
                      </a:r>
                      <a:r>
                        <a:rPr lang="ar-SA" sz="2000" b="1" dirty="0" smtClean="0">
                          <a:solidFill>
                            <a:srgbClr val="FF0000"/>
                          </a:solidFill>
                          <a:latin typeface="Calibri"/>
                          <a:ea typeface="Calibri"/>
                          <a:cs typeface="Traditional Arabic"/>
                        </a:rPr>
                        <a:t>خطأ</a:t>
                      </a:r>
                      <a:endParaRPr lang="en-US" sz="1600" b="1" dirty="0">
                        <a:solidFill>
                          <a:srgbClr val="FF000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84242">
                <a:tc>
                  <a:txBody>
                    <a:bodyPr/>
                    <a:lstStyle/>
                    <a:p>
                      <a:pPr marL="342900" marR="269875" lvl="0" indent="-342900" algn="r" rtl="1">
                        <a:lnSpc>
                          <a:spcPct val="150000"/>
                        </a:lnSpc>
                        <a:spcBef>
                          <a:spcPts val="0"/>
                        </a:spcBef>
                        <a:spcAft>
                          <a:spcPts val="0"/>
                        </a:spcAft>
                        <a:buFont typeface="+mj-cs"/>
                        <a:buAutoNum type="arabic1Minus"/>
                      </a:pPr>
                      <a:r>
                        <a:rPr lang="ar-JO" sz="2000" dirty="0">
                          <a:latin typeface="Calibri"/>
                          <a:ea typeface="Calibri"/>
                          <a:cs typeface="Traditional Arabic"/>
                        </a:rPr>
                        <a:t>طول سنة كوكب سيار خياليّ مساره بين المريخ والمشتري من المتوقع أن يكون أكثر من 687 يوما من أيام الكرة الأرضية وأقل من 11.8 سنة أرضية </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69875" algn="r" rtl="1">
                        <a:lnSpc>
                          <a:spcPct val="115000"/>
                        </a:lnSpc>
                        <a:spcBef>
                          <a:spcPts val="0"/>
                        </a:spcBef>
                        <a:spcAft>
                          <a:spcPts val="1000"/>
                        </a:spcAft>
                      </a:pPr>
                      <a:r>
                        <a:rPr lang="ar-SA" sz="2000" b="1" dirty="0" smtClean="0">
                          <a:solidFill>
                            <a:srgbClr val="FF0000"/>
                          </a:solidFill>
                          <a:latin typeface="Calibri"/>
                          <a:ea typeface="Calibri"/>
                          <a:cs typeface="Traditional Arabic"/>
                        </a:rPr>
                        <a:t>صواب</a:t>
                      </a:r>
                      <a:r>
                        <a:rPr lang="ar-SA" sz="2000" dirty="0" smtClean="0">
                          <a:latin typeface="Calibri"/>
                          <a:ea typeface="Calibri"/>
                          <a:cs typeface="Traditional Arabic"/>
                        </a:rPr>
                        <a:t>/</a:t>
                      </a:r>
                      <a:r>
                        <a:rPr lang="ar-JO" sz="2000" dirty="0" smtClean="0">
                          <a:latin typeface="Calibri"/>
                          <a:ea typeface="Calibri"/>
                          <a:cs typeface="Traditional Arabic"/>
                        </a:rPr>
                        <a:t> </a:t>
                      </a:r>
                      <a:endParaRPr lang="en-US" sz="1600" dirty="0">
                        <a:latin typeface="Calibri"/>
                        <a:ea typeface="Calibri"/>
                        <a:cs typeface="Arial"/>
                      </a:endParaRPr>
                    </a:p>
                    <a:p>
                      <a:pPr marL="0" marR="269875" algn="r" rtl="1">
                        <a:lnSpc>
                          <a:spcPct val="150000"/>
                        </a:lnSpc>
                        <a:spcBef>
                          <a:spcPts val="0"/>
                        </a:spcBef>
                        <a:spcAft>
                          <a:spcPts val="1000"/>
                        </a:spcAft>
                      </a:pPr>
                      <a:r>
                        <a:rPr lang="ar-JO" sz="2000" dirty="0">
                          <a:latin typeface="Calibri"/>
                          <a:ea typeface="Calibri"/>
                          <a:cs typeface="Traditional Arabic"/>
                        </a:rPr>
                        <a:t>خطأ</a:t>
                      </a:r>
                      <a:endParaRPr lang="en-US" sz="16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3748">
                <a:tc>
                  <a:txBody>
                    <a:bodyPr/>
                    <a:lstStyle/>
                    <a:p>
                      <a:pPr marL="342900" marR="269875" lvl="0" indent="-342900" algn="r" rtl="1">
                        <a:lnSpc>
                          <a:spcPct val="150000"/>
                        </a:lnSpc>
                        <a:spcBef>
                          <a:spcPts val="0"/>
                        </a:spcBef>
                        <a:spcAft>
                          <a:spcPts val="0"/>
                        </a:spcAft>
                        <a:buFont typeface="+mj-cs"/>
                        <a:buAutoNum type="arabic1Minus"/>
                      </a:pPr>
                      <a:r>
                        <a:rPr lang="ar-JO" sz="2000">
                          <a:latin typeface="Calibri"/>
                          <a:ea typeface="Calibri"/>
                          <a:cs typeface="Traditional Arabic"/>
                        </a:rPr>
                        <a:t>بلوتو هو كوكب سيار قزميّ</a:t>
                      </a:r>
                      <a:endParaRPr lang="en-US"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69875" algn="r" rtl="1">
                        <a:lnSpc>
                          <a:spcPct val="115000"/>
                        </a:lnSpc>
                        <a:spcBef>
                          <a:spcPts val="0"/>
                        </a:spcBef>
                        <a:spcAft>
                          <a:spcPts val="1000"/>
                        </a:spcAft>
                      </a:pPr>
                      <a:r>
                        <a:rPr lang="ar-JO" sz="2000" dirty="0">
                          <a:latin typeface="Calibri"/>
                          <a:ea typeface="Calibri"/>
                          <a:cs typeface="Traditional Arabic"/>
                        </a:rPr>
                        <a:t>صواب </a:t>
                      </a:r>
                      <a:r>
                        <a:rPr lang="ar-JO" sz="2000" dirty="0" smtClean="0">
                          <a:latin typeface="Calibri"/>
                          <a:ea typeface="Calibri"/>
                          <a:cs typeface="Traditional Arabic"/>
                        </a:rPr>
                        <a:t>/</a:t>
                      </a:r>
                      <a:r>
                        <a:rPr lang="ar-SA" sz="2000" baseline="0" dirty="0" smtClean="0">
                          <a:latin typeface="Calibri"/>
                          <a:ea typeface="Calibri"/>
                          <a:cs typeface="Traditional Arabic"/>
                        </a:rPr>
                        <a:t> </a:t>
                      </a:r>
                      <a:r>
                        <a:rPr lang="ar-SA" sz="2000" b="1" baseline="0" dirty="0" smtClean="0">
                          <a:solidFill>
                            <a:srgbClr val="FF0000"/>
                          </a:solidFill>
                          <a:latin typeface="Calibri"/>
                          <a:ea typeface="Calibri"/>
                          <a:cs typeface="Traditional Arabic"/>
                        </a:rPr>
                        <a:t>خطأ</a:t>
                      </a:r>
                      <a:r>
                        <a:rPr lang="ar-SA" sz="2000" baseline="0" dirty="0" smtClean="0">
                          <a:latin typeface="Calibri"/>
                          <a:ea typeface="Calibri"/>
                          <a:cs typeface="Traditional Arabic"/>
                        </a:rPr>
                        <a:t> </a:t>
                      </a:r>
                      <a:endParaRPr lang="en-US" sz="16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017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1"/>
          <p:cNvSpPr>
            <a:spLocks noChangeArrowheads="1"/>
          </p:cNvSpPr>
          <p:nvPr/>
        </p:nvSpPr>
        <p:spPr bwMode="auto">
          <a:xfrm>
            <a:off x="1600200" y="1219200"/>
            <a:ext cx="518160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 typeface="Wingdings" pitchFamily="2" charset="2"/>
              <a:buChar char="v"/>
              <a:tabLst/>
            </a:pPr>
            <a:r>
              <a:rPr kumimoji="0" lang="ar-JO" sz="28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لو كنا نقف على سطح القمر ماذا كان سيحدث لكتلة جسمنا ولوزن</a:t>
            </a:r>
            <a:r>
              <a:rPr kumimoji="0" lang="ar-EG" sz="28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ه؟</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JO" sz="28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لكان الوزن والكتلة سيتغيّران</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a:t>
            </a:r>
            <a:r>
              <a:rPr kumimoji="0" lang="ar-JO" sz="28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لكان الوزن والكتلة سيصغران</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a:t>
            </a:r>
            <a:r>
              <a:rPr kumimoji="0" lang="ar-JO" sz="28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لما كانت الكتلة ستتغيّر ولأصبح الوزن أقلّ.</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JO" sz="28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لأصبحت الكتلة أصغر ولما تغيّر الوزن.</a:t>
            </a:r>
            <a:endParaRPr kumimoji="0" lang="ar-JO"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1"/>
          <p:cNvSpPr>
            <a:spLocks noChangeArrowheads="1"/>
          </p:cNvSpPr>
          <p:nvPr/>
        </p:nvSpPr>
        <p:spPr bwMode="auto">
          <a:xfrm>
            <a:off x="1600200" y="1188423"/>
            <a:ext cx="5181600" cy="27392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 typeface="Wingdings" pitchFamily="2" charset="2"/>
              <a:buChar char="v"/>
              <a:tabLst/>
            </a:pPr>
            <a:r>
              <a:rPr kumimoji="0" lang="ar-JO" sz="28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لو كنا نقف على سطح القمر ماذا كان سيحدث لكتلة جسمنا ولوزن</a:t>
            </a:r>
            <a:r>
              <a:rPr kumimoji="0" lang="ar-EG" sz="28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ه؟</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JO" sz="28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لكان الوزن والكتلة سيتغيّران</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a:t>
            </a:r>
            <a:r>
              <a:rPr kumimoji="0" lang="ar-JO" sz="28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لكان الوزن والكتلة سيصغران</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en-US" sz="2800" b="1" i="0" u="none" strike="noStrike" cap="none" normalizeH="0" baseline="0" dirty="0" smtClean="0">
                <a:ln>
                  <a:noFill/>
                </a:ln>
                <a:solidFill>
                  <a:srgbClr val="FF0000"/>
                </a:solidFill>
                <a:effectLst/>
                <a:latin typeface="Traditional Arabic" pitchFamily="18" charset="-78"/>
                <a:ea typeface="Calibri" pitchFamily="34" charset="0"/>
                <a:cs typeface="Traditional Arabic" pitchFamily="18" charset="-78"/>
              </a:rPr>
              <a:t> </a:t>
            </a:r>
            <a:r>
              <a:rPr kumimoji="0" lang="ar-JO" sz="2800" b="1" i="0" u="none" strike="noStrike" cap="none" normalizeH="0" baseline="0" dirty="0" smtClean="0">
                <a:ln>
                  <a:noFill/>
                </a:ln>
                <a:solidFill>
                  <a:srgbClr val="FF0000"/>
                </a:solidFill>
                <a:effectLst/>
                <a:latin typeface="Traditional Arabic" pitchFamily="18" charset="-78"/>
                <a:ea typeface="Calibri" pitchFamily="34" charset="0"/>
                <a:cs typeface="Traditional Arabic" pitchFamily="18" charset="-78"/>
              </a:rPr>
              <a:t>لما كانت الكتلة ستتغيّر ولأصبح الوزن أقلّ.</a:t>
            </a:r>
            <a:endParaRPr kumimoji="0" lang="en-US" sz="1400" b="1" i="0" u="none" strike="noStrike" cap="none" normalizeH="0" baseline="0" dirty="0" smtClean="0">
              <a:ln>
                <a:noFill/>
              </a:ln>
              <a:solidFill>
                <a:srgbClr val="FF0000"/>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JO" sz="28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لأصبحت الكتلة أصغر ولما تغيّر الوزن.</a:t>
            </a:r>
            <a:endParaRPr kumimoji="0" lang="ar-JO"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1"/>
          <p:cNvSpPr>
            <a:spLocks noChangeArrowheads="1"/>
          </p:cNvSpPr>
          <p:nvPr/>
        </p:nvSpPr>
        <p:spPr bwMode="auto">
          <a:xfrm>
            <a:off x="1524000" y="1447800"/>
            <a:ext cx="495300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 typeface="Wingdings" pitchFamily="2" charset="2"/>
              <a:buChar char="v"/>
              <a:tabLst/>
            </a:pPr>
            <a:r>
              <a:rPr kumimoji="0" lang="ar-JO" sz="32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لماذا يضيء القمر؟</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Char char="•"/>
              <a:tabLst/>
            </a:pPr>
            <a:r>
              <a:rPr kumimoji="0" lang="ar-JO" sz="32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لأنه يُصدر إشعاعًا خاصًّا به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Char char="•"/>
              <a:tabLst/>
            </a:pPr>
            <a:r>
              <a:rPr kumimoji="0" lang="en-US" sz="32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a:t>
            </a:r>
            <a:r>
              <a:rPr kumimoji="0" lang="ar-JO" sz="32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لأنه يعكس أشعة الشمس</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Char char="•"/>
              <a:tabLst/>
            </a:pPr>
            <a:r>
              <a:rPr kumimoji="0" lang="ar-JO" sz="32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لأنّه يعكس الضوء من الكرة الأرضية </a:t>
            </a:r>
            <a:endParaRPr kumimoji="0" lang="en-US" sz="32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a:t>
            </a:r>
            <a:r>
              <a:rPr kumimoji="0" lang="ar-JO" sz="32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لأنه مضاءٌ من عدة نجوم في السماء</a:t>
            </a:r>
            <a:r>
              <a:rPr kumimoji="0" lang="en-US" sz="32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152400" y="685800"/>
            <a:ext cx="9144000"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50000"/>
              </a:lnSpc>
              <a:spcBef>
                <a:spcPct val="0"/>
              </a:spcBef>
              <a:spcAft>
                <a:spcPct val="0"/>
              </a:spcAft>
              <a:buClrTx/>
              <a:buSzTx/>
              <a:buFont typeface="Wingdings" pitchFamily="2" charset="2"/>
              <a:buChar char="v"/>
              <a:tabLst/>
            </a:pPr>
            <a:r>
              <a:rPr kumimoji="0" lang="ar-SA" sz="36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رتب المعطيات حسب الحجم من الأصغر للأكبر:</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742950" marR="0" lvl="0" indent="-742950" algn="ctr" defTabSz="914400" rtl="1" eaLnBrk="0" fontAlgn="base" latinLnBrk="0" hangingPunct="0">
              <a:lnSpc>
                <a:spcPct val="150000"/>
              </a:lnSpc>
              <a:spcBef>
                <a:spcPct val="0"/>
              </a:spcBef>
              <a:spcAft>
                <a:spcPct val="0"/>
              </a:spcAft>
              <a:buClrTx/>
              <a:buSzTx/>
              <a:buFont typeface="+mj-lt"/>
              <a:buAutoNum type="arabicPeriod"/>
              <a:tabLst/>
            </a:pPr>
            <a:r>
              <a:rPr kumimoji="0" lang="ar-SA" sz="36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مجرة، كوكب، مجموعة شمسية، مجرة أندرو ميدا.</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742950" marR="0" lvl="0" indent="-742950" algn="ctr" defTabSz="914400" rtl="1" eaLnBrk="0" fontAlgn="base" latinLnBrk="0" hangingPunct="0">
              <a:lnSpc>
                <a:spcPct val="150000"/>
              </a:lnSpc>
              <a:spcBef>
                <a:spcPct val="0"/>
              </a:spcBef>
              <a:spcAft>
                <a:spcPct val="0"/>
              </a:spcAft>
              <a:buClrTx/>
              <a:buSzTx/>
              <a:buFont typeface="+mj-lt"/>
              <a:buAutoNum type="arabicPeriod"/>
              <a:tabLst/>
            </a:pPr>
            <a:r>
              <a:rPr kumimoji="0" lang="ar-SA" sz="36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كوكب سيار، مجموعة شمسية، مجرة، كون.</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742950" marR="0" lvl="0" indent="-742950" algn="ctr" defTabSz="914400" rtl="1" eaLnBrk="0" fontAlgn="base" latinLnBrk="0" hangingPunct="0">
              <a:lnSpc>
                <a:spcPct val="150000"/>
              </a:lnSpc>
              <a:spcBef>
                <a:spcPct val="0"/>
              </a:spcBef>
              <a:spcAft>
                <a:spcPct val="0"/>
              </a:spcAft>
              <a:buClrTx/>
              <a:buSzTx/>
              <a:buFont typeface="+mj-lt"/>
              <a:buAutoNum type="arabicPeriod"/>
              <a:tabLst/>
            </a:pPr>
            <a:r>
              <a:rPr kumimoji="0" lang="ar-SA" sz="36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قمر، شمس، المشتري، مجرة درب التبانة.</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742950" marR="0" lvl="0" indent="-742950" algn="ctr" defTabSz="914400" rtl="1" eaLnBrk="0" fontAlgn="base" latinLnBrk="0" hangingPunct="0">
              <a:lnSpc>
                <a:spcPct val="150000"/>
              </a:lnSpc>
              <a:spcBef>
                <a:spcPct val="0"/>
              </a:spcBef>
              <a:spcAft>
                <a:spcPct val="0"/>
              </a:spcAft>
              <a:buClrTx/>
              <a:buSzTx/>
              <a:buFont typeface="+mj-lt"/>
              <a:buAutoNum type="arabicPeriod"/>
              <a:tabLst/>
            </a:pPr>
            <a:r>
              <a:rPr kumimoji="0" lang="ar-SA" sz="36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قمر، الأرض، عُطارد، الشمس</a:t>
            </a:r>
            <a:r>
              <a:rPr kumimoji="0" lang="ar-SA" sz="28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a:t>
            </a:r>
            <a:endParaRPr kumimoji="0" lang="ar-SA"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1"/>
          <p:cNvSpPr>
            <a:spLocks noChangeArrowheads="1"/>
          </p:cNvSpPr>
          <p:nvPr/>
        </p:nvSpPr>
        <p:spPr bwMode="auto">
          <a:xfrm>
            <a:off x="1524000" y="1447800"/>
            <a:ext cx="495300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 typeface="Wingdings" pitchFamily="2" charset="2"/>
              <a:buChar char="v"/>
              <a:tabLst/>
            </a:pPr>
            <a:r>
              <a:rPr kumimoji="0" lang="ar-JO" sz="32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لماذا يضيء القمر؟</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Char char="•"/>
              <a:tabLst/>
            </a:pPr>
            <a:r>
              <a:rPr kumimoji="0" lang="ar-JO" sz="32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لأنه يُصدر إشعاعًا خاصًّا به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Char char="•"/>
              <a:tabLst/>
            </a:pPr>
            <a:r>
              <a:rPr kumimoji="0" lang="en-US" sz="3200" b="1" i="0" u="none" strike="noStrike" cap="none" normalizeH="0" baseline="0" dirty="0" smtClean="0">
                <a:ln>
                  <a:noFill/>
                </a:ln>
                <a:solidFill>
                  <a:srgbClr val="FF0000"/>
                </a:solidFill>
                <a:effectLst/>
                <a:latin typeface="Traditional Arabic" pitchFamily="18" charset="-78"/>
                <a:ea typeface="Calibri" pitchFamily="34" charset="0"/>
                <a:cs typeface="Traditional Arabic" pitchFamily="18" charset="-78"/>
              </a:rPr>
              <a:t> </a:t>
            </a:r>
            <a:r>
              <a:rPr kumimoji="0" lang="ar-JO" sz="3200" b="1" i="0" u="none" strike="noStrike" cap="none" normalizeH="0" baseline="0" dirty="0" smtClean="0">
                <a:ln>
                  <a:noFill/>
                </a:ln>
                <a:solidFill>
                  <a:srgbClr val="FF0000"/>
                </a:solidFill>
                <a:effectLst/>
                <a:latin typeface="Traditional Arabic" pitchFamily="18" charset="-78"/>
                <a:ea typeface="Calibri" pitchFamily="34" charset="0"/>
                <a:cs typeface="Traditional Arabic" pitchFamily="18" charset="-78"/>
              </a:rPr>
              <a:t>لأنه يعكس أشعة الشمس</a:t>
            </a:r>
            <a:endParaRPr kumimoji="0" lang="en-US" sz="1600" b="1" i="0" u="none" strike="noStrike" cap="none" normalizeH="0" baseline="0" dirty="0" smtClean="0">
              <a:ln>
                <a:noFill/>
              </a:ln>
              <a:solidFill>
                <a:srgbClr val="FF0000"/>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Char char="•"/>
              <a:tabLst/>
            </a:pPr>
            <a:r>
              <a:rPr kumimoji="0" lang="ar-JO" sz="32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لأنّه يعكس الضوء من الكرة الأرضية </a:t>
            </a:r>
            <a:endParaRPr kumimoji="0" lang="en-US" sz="32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a:t>
            </a:r>
            <a:r>
              <a:rPr kumimoji="0" lang="ar-JO" sz="32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لأنه مضاءٌ من عدة نجوم في السماء</a:t>
            </a:r>
            <a:r>
              <a:rPr kumimoji="0" lang="en-US" sz="32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524000" y="762000"/>
          <a:ext cx="5120639" cy="2716825"/>
        </p:xfrm>
        <a:graphic>
          <a:graphicData uri="http://schemas.openxmlformats.org/drawingml/2006/table">
            <a:tbl>
              <a:tblPr rtl="1">
                <a:tableStyleId>{35758FB7-9AC5-4552-8A53-C91805E547FA}</a:tableStyleId>
              </a:tblPr>
              <a:tblGrid>
                <a:gridCol w="750032"/>
                <a:gridCol w="1191805"/>
                <a:gridCol w="1154500"/>
                <a:gridCol w="1037348"/>
                <a:gridCol w="986954"/>
              </a:tblGrid>
              <a:tr h="1407498">
                <a:tc>
                  <a:txBody>
                    <a:bodyPr/>
                    <a:lstStyle/>
                    <a:p>
                      <a:pPr marL="0" marR="0" algn="r" rtl="1">
                        <a:lnSpc>
                          <a:spcPct val="150000"/>
                        </a:lnSpc>
                        <a:spcBef>
                          <a:spcPts val="0"/>
                        </a:spcBef>
                        <a:spcAft>
                          <a:spcPts val="0"/>
                        </a:spcAft>
                      </a:pPr>
                      <a:endParaRPr lang="ar-SA" sz="1400" dirty="0">
                        <a:latin typeface="Calibri"/>
                        <a:ea typeface="Calibri"/>
                        <a:cs typeface="Traditional Arabic"/>
                      </a:endParaRPr>
                    </a:p>
                  </a:txBody>
                  <a:tcPr marL="68580" marR="68580" marT="0" marB="0"/>
                </a:tc>
                <a:tc>
                  <a:txBody>
                    <a:bodyPr/>
                    <a:lstStyle/>
                    <a:p>
                      <a:pPr marL="0" marR="0" algn="r" rtl="1">
                        <a:lnSpc>
                          <a:spcPct val="150000"/>
                        </a:lnSpc>
                        <a:spcBef>
                          <a:spcPts val="0"/>
                        </a:spcBef>
                        <a:spcAft>
                          <a:spcPts val="0"/>
                        </a:spcAft>
                      </a:pPr>
                      <a:r>
                        <a:rPr lang="ar-JO" sz="1400" dirty="0"/>
                        <a:t>متوسّط درجة الحرارة على السطح (بدرجات مئوية) </a:t>
                      </a:r>
                      <a:endParaRPr lang="en-US" sz="1100" dirty="0">
                        <a:latin typeface="Calibri"/>
                        <a:ea typeface="Calibri"/>
                        <a:cs typeface="Arial"/>
                      </a:endParaRPr>
                    </a:p>
                  </a:txBody>
                  <a:tcPr marL="68580" marR="68580" marT="0" marB="0"/>
                </a:tc>
                <a:tc>
                  <a:txBody>
                    <a:bodyPr/>
                    <a:lstStyle/>
                    <a:p>
                      <a:pPr marL="0" marR="0" algn="r" rtl="1">
                        <a:lnSpc>
                          <a:spcPct val="150000"/>
                        </a:lnSpc>
                        <a:spcBef>
                          <a:spcPts val="0"/>
                        </a:spcBef>
                        <a:spcAft>
                          <a:spcPts val="0"/>
                        </a:spcAft>
                      </a:pPr>
                      <a:r>
                        <a:rPr lang="ar-JO" sz="1400" dirty="0"/>
                        <a:t>تركيب الغلاف الغازي </a:t>
                      </a:r>
                      <a:endParaRPr lang="en-US" sz="1100" dirty="0">
                        <a:latin typeface="Calibri"/>
                        <a:ea typeface="Calibri"/>
                        <a:cs typeface="Arial"/>
                      </a:endParaRPr>
                    </a:p>
                  </a:txBody>
                  <a:tcPr marL="68580" marR="68580" marT="0" marB="0"/>
                </a:tc>
                <a:tc>
                  <a:txBody>
                    <a:bodyPr/>
                    <a:lstStyle/>
                    <a:p>
                      <a:pPr marL="0" marR="0" algn="r" rtl="1">
                        <a:lnSpc>
                          <a:spcPct val="150000"/>
                        </a:lnSpc>
                        <a:spcBef>
                          <a:spcPts val="0"/>
                        </a:spcBef>
                        <a:spcAft>
                          <a:spcPts val="0"/>
                        </a:spcAft>
                      </a:pPr>
                      <a:r>
                        <a:rPr lang="ar-JO" sz="1400"/>
                        <a:t>متوسط البعد عن الشمس (بملايين الكيلو مترات)</a:t>
                      </a:r>
                      <a:endParaRPr lang="en-US" sz="1100">
                        <a:latin typeface="Calibri"/>
                        <a:ea typeface="Calibri"/>
                        <a:cs typeface="Arial"/>
                      </a:endParaRPr>
                    </a:p>
                  </a:txBody>
                  <a:tcPr marL="68580" marR="68580" marT="0" marB="0"/>
                </a:tc>
                <a:tc>
                  <a:txBody>
                    <a:bodyPr/>
                    <a:lstStyle/>
                    <a:p>
                      <a:pPr marL="0" marR="0" algn="r" rtl="1">
                        <a:lnSpc>
                          <a:spcPct val="150000"/>
                        </a:lnSpc>
                        <a:spcBef>
                          <a:spcPts val="0"/>
                        </a:spcBef>
                        <a:spcAft>
                          <a:spcPts val="0"/>
                        </a:spcAft>
                      </a:pPr>
                      <a:r>
                        <a:rPr lang="ar-JO" sz="1400"/>
                        <a:t>الوقت الذي تستغرقه الدورة حول الشمس (بالأيام ) </a:t>
                      </a:r>
                      <a:endParaRPr lang="en-US" sz="1100">
                        <a:latin typeface="Calibri"/>
                        <a:ea typeface="Calibri"/>
                        <a:cs typeface="Arial"/>
                      </a:endParaRPr>
                    </a:p>
                  </a:txBody>
                  <a:tcPr marL="68580" marR="68580" marT="0" marB="0"/>
                </a:tc>
              </a:tr>
              <a:tr h="437855">
                <a:tc>
                  <a:txBody>
                    <a:bodyPr/>
                    <a:lstStyle/>
                    <a:p>
                      <a:pPr marL="0" marR="0" algn="r" rtl="1">
                        <a:lnSpc>
                          <a:spcPct val="150000"/>
                        </a:lnSpc>
                        <a:spcBef>
                          <a:spcPts val="0"/>
                        </a:spcBef>
                        <a:spcAft>
                          <a:spcPts val="0"/>
                        </a:spcAft>
                      </a:pPr>
                      <a:r>
                        <a:rPr lang="ar-JO" sz="1400"/>
                        <a:t>الزهرة</a:t>
                      </a:r>
                      <a:endParaRPr lang="en-US" sz="1100">
                        <a:latin typeface="Calibri"/>
                        <a:ea typeface="Calibri"/>
                        <a:cs typeface="Arial"/>
                      </a:endParaRPr>
                    </a:p>
                  </a:txBody>
                  <a:tcPr marL="68580" marR="68580" marT="0" marB="0"/>
                </a:tc>
                <a:tc>
                  <a:txBody>
                    <a:bodyPr/>
                    <a:lstStyle/>
                    <a:p>
                      <a:pPr marL="0" marR="0" algn="r" rtl="1">
                        <a:lnSpc>
                          <a:spcPct val="150000"/>
                        </a:lnSpc>
                        <a:spcBef>
                          <a:spcPts val="0"/>
                        </a:spcBef>
                        <a:spcAft>
                          <a:spcPts val="0"/>
                        </a:spcAft>
                      </a:pPr>
                      <a:r>
                        <a:rPr lang="ar-SA" sz="1400"/>
                        <a:t>470</a:t>
                      </a:r>
                      <a:endParaRPr lang="en-US" sz="1100">
                        <a:latin typeface="Calibri"/>
                        <a:ea typeface="Calibri"/>
                        <a:cs typeface="Arial"/>
                      </a:endParaRPr>
                    </a:p>
                  </a:txBody>
                  <a:tcPr marL="68580" marR="68580" marT="0" marB="0"/>
                </a:tc>
                <a:tc>
                  <a:txBody>
                    <a:bodyPr/>
                    <a:lstStyle/>
                    <a:p>
                      <a:pPr marL="0" marR="0" algn="r" rtl="1">
                        <a:lnSpc>
                          <a:spcPct val="150000"/>
                        </a:lnSpc>
                        <a:spcBef>
                          <a:spcPts val="0"/>
                        </a:spcBef>
                        <a:spcAft>
                          <a:spcPts val="0"/>
                        </a:spcAft>
                      </a:pPr>
                      <a:r>
                        <a:rPr lang="ar-JO" sz="1400"/>
                        <a:t>في الأساس ثاني أكسيد الكربون</a:t>
                      </a:r>
                      <a:endParaRPr lang="en-US" sz="1100">
                        <a:latin typeface="Calibri"/>
                        <a:ea typeface="Calibri"/>
                        <a:cs typeface="Arial"/>
                      </a:endParaRPr>
                    </a:p>
                  </a:txBody>
                  <a:tcPr marL="68580" marR="68580" marT="0" marB="0"/>
                </a:tc>
                <a:tc>
                  <a:txBody>
                    <a:bodyPr/>
                    <a:lstStyle/>
                    <a:p>
                      <a:pPr marL="0" marR="0" algn="r" rtl="1">
                        <a:lnSpc>
                          <a:spcPct val="150000"/>
                        </a:lnSpc>
                        <a:spcBef>
                          <a:spcPts val="0"/>
                        </a:spcBef>
                        <a:spcAft>
                          <a:spcPts val="0"/>
                        </a:spcAft>
                      </a:pPr>
                      <a:r>
                        <a:rPr lang="ar-SA" sz="1400"/>
                        <a:t>108</a:t>
                      </a:r>
                      <a:endParaRPr lang="en-US" sz="1100">
                        <a:latin typeface="Calibri"/>
                        <a:ea typeface="Calibri"/>
                        <a:cs typeface="Arial"/>
                      </a:endParaRPr>
                    </a:p>
                  </a:txBody>
                  <a:tcPr marL="68580" marR="68580" marT="0" marB="0"/>
                </a:tc>
                <a:tc>
                  <a:txBody>
                    <a:bodyPr/>
                    <a:lstStyle/>
                    <a:p>
                      <a:pPr marL="0" marR="0" algn="r" rtl="1">
                        <a:lnSpc>
                          <a:spcPct val="150000"/>
                        </a:lnSpc>
                        <a:spcBef>
                          <a:spcPts val="0"/>
                        </a:spcBef>
                        <a:spcAft>
                          <a:spcPts val="0"/>
                        </a:spcAft>
                      </a:pPr>
                      <a:r>
                        <a:rPr lang="ar-SA" sz="1400"/>
                        <a:t>225</a:t>
                      </a:r>
                      <a:endParaRPr lang="en-US" sz="1100">
                        <a:latin typeface="Calibri"/>
                        <a:ea typeface="Calibri"/>
                        <a:cs typeface="Arial"/>
                      </a:endParaRPr>
                    </a:p>
                  </a:txBody>
                  <a:tcPr marL="68580" marR="68580" marT="0" marB="0"/>
                </a:tc>
              </a:tr>
              <a:tr h="669247">
                <a:tc>
                  <a:txBody>
                    <a:bodyPr/>
                    <a:lstStyle/>
                    <a:p>
                      <a:pPr marL="0" marR="0" algn="r" rtl="1">
                        <a:lnSpc>
                          <a:spcPct val="150000"/>
                        </a:lnSpc>
                        <a:spcBef>
                          <a:spcPts val="0"/>
                        </a:spcBef>
                        <a:spcAft>
                          <a:spcPts val="0"/>
                        </a:spcAft>
                      </a:pPr>
                      <a:r>
                        <a:rPr lang="ar-JO" sz="1400"/>
                        <a:t>عطارد</a:t>
                      </a:r>
                      <a:endParaRPr lang="en-US" sz="1100">
                        <a:latin typeface="Calibri"/>
                        <a:ea typeface="Calibri"/>
                        <a:cs typeface="Arial"/>
                      </a:endParaRPr>
                    </a:p>
                  </a:txBody>
                  <a:tcPr marL="68580" marR="68580" marT="0" marB="0"/>
                </a:tc>
                <a:tc>
                  <a:txBody>
                    <a:bodyPr/>
                    <a:lstStyle/>
                    <a:p>
                      <a:pPr marL="0" marR="0" algn="r" rtl="1">
                        <a:lnSpc>
                          <a:spcPct val="150000"/>
                        </a:lnSpc>
                        <a:spcBef>
                          <a:spcPts val="0"/>
                        </a:spcBef>
                        <a:spcAft>
                          <a:spcPts val="0"/>
                        </a:spcAft>
                      </a:pPr>
                      <a:r>
                        <a:rPr lang="ar-SA" sz="1400"/>
                        <a:t>300</a:t>
                      </a:r>
                      <a:endParaRPr lang="en-US" sz="1100">
                        <a:latin typeface="Calibri"/>
                        <a:ea typeface="Calibri"/>
                        <a:cs typeface="Arial"/>
                      </a:endParaRPr>
                    </a:p>
                  </a:txBody>
                  <a:tcPr marL="68580" marR="68580" marT="0" marB="0"/>
                </a:tc>
                <a:tc>
                  <a:txBody>
                    <a:bodyPr/>
                    <a:lstStyle/>
                    <a:p>
                      <a:pPr marL="0" marR="0" algn="r" rtl="1">
                        <a:lnSpc>
                          <a:spcPct val="150000"/>
                        </a:lnSpc>
                        <a:spcBef>
                          <a:spcPts val="0"/>
                        </a:spcBef>
                        <a:spcAft>
                          <a:spcPts val="0"/>
                        </a:spcAft>
                      </a:pPr>
                      <a:r>
                        <a:rPr lang="ar-JO" sz="1400"/>
                        <a:t>كميات صغيرة من غازات مختلفة </a:t>
                      </a:r>
                      <a:endParaRPr lang="en-US" sz="1100">
                        <a:latin typeface="Calibri"/>
                        <a:ea typeface="Calibri"/>
                        <a:cs typeface="Arial"/>
                      </a:endParaRPr>
                    </a:p>
                  </a:txBody>
                  <a:tcPr marL="68580" marR="68580" marT="0" marB="0"/>
                </a:tc>
                <a:tc>
                  <a:txBody>
                    <a:bodyPr/>
                    <a:lstStyle/>
                    <a:p>
                      <a:pPr marL="0" marR="0" algn="r" rtl="1">
                        <a:lnSpc>
                          <a:spcPct val="150000"/>
                        </a:lnSpc>
                        <a:spcBef>
                          <a:spcPts val="0"/>
                        </a:spcBef>
                        <a:spcAft>
                          <a:spcPts val="0"/>
                        </a:spcAft>
                      </a:pPr>
                      <a:r>
                        <a:rPr lang="ar-SA" sz="1400"/>
                        <a:t>58</a:t>
                      </a:r>
                      <a:endParaRPr lang="en-US" sz="1100">
                        <a:latin typeface="Calibri"/>
                        <a:ea typeface="Calibri"/>
                        <a:cs typeface="Arial"/>
                      </a:endParaRPr>
                    </a:p>
                  </a:txBody>
                  <a:tcPr marL="68580" marR="68580" marT="0" marB="0"/>
                </a:tc>
                <a:tc>
                  <a:txBody>
                    <a:bodyPr/>
                    <a:lstStyle/>
                    <a:p>
                      <a:pPr marL="0" marR="0" algn="r" rtl="1">
                        <a:lnSpc>
                          <a:spcPct val="150000"/>
                        </a:lnSpc>
                        <a:spcBef>
                          <a:spcPts val="0"/>
                        </a:spcBef>
                        <a:spcAft>
                          <a:spcPts val="0"/>
                        </a:spcAft>
                      </a:pPr>
                      <a:r>
                        <a:rPr lang="ar-SA" sz="1400" dirty="0"/>
                        <a:t>88</a:t>
                      </a:r>
                      <a:endParaRPr lang="en-US" sz="1100" dirty="0">
                        <a:latin typeface="Calibri"/>
                        <a:ea typeface="Calibri"/>
                        <a:cs typeface="Arial"/>
                      </a:endParaRPr>
                    </a:p>
                  </a:txBody>
                  <a:tcPr marL="68580" marR="68580" marT="0" marB="0"/>
                </a:tc>
              </a:tr>
            </a:tbl>
          </a:graphicData>
        </a:graphic>
      </p:graphicFrame>
      <p:sp>
        <p:nvSpPr>
          <p:cNvPr id="56321" name="Rectangle 1"/>
          <p:cNvSpPr>
            <a:spLocks noChangeArrowheads="1"/>
          </p:cNvSpPr>
          <p:nvPr/>
        </p:nvSpPr>
        <p:spPr bwMode="auto">
          <a:xfrm>
            <a:off x="533400" y="3643699"/>
            <a:ext cx="5943600" cy="25853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 typeface="Wingdings" pitchFamily="2" charset="2"/>
              <a:buChar char="v"/>
              <a:tabLst/>
            </a:pPr>
            <a:r>
              <a:rPr kumimoji="0" lang="ar-JO"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أي قول من الأقوال التالية يفسّر لماذا درجة حرارة سطح كوكب الزهرة أعلى من درجة حرارة سطح كوكب عطارد؟ </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r" defTabSz="914400" rtl="1" eaLnBrk="0" fontAlgn="base" latinLnBrk="0" hangingPunct="0">
              <a:lnSpc>
                <a:spcPct val="100000"/>
              </a:lnSpc>
              <a:spcBef>
                <a:spcPct val="0"/>
              </a:spcBef>
              <a:spcAft>
                <a:spcPct val="0"/>
              </a:spcAft>
              <a:buClrTx/>
              <a:buSzTx/>
              <a:buFont typeface="+mj-lt"/>
              <a:buAutoNum type="arabicPeriod"/>
              <a:tabLst/>
            </a:pPr>
            <a:r>
              <a:rPr kumimoji="0" lang="ar-JO"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كوكب عطارد يستوعب أشعة شمس أقلّ بسبب وجود غازات قليلة في غلافه الغازي.  </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r" defTabSz="914400" rtl="1" eaLnBrk="0" fontAlgn="base" latinLnBrk="0" hangingPunct="0">
              <a:lnSpc>
                <a:spcPct val="100000"/>
              </a:lnSpc>
              <a:spcBef>
                <a:spcPct val="0"/>
              </a:spcBef>
              <a:spcAft>
                <a:spcPct val="0"/>
              </a:spcAft>
              <a:buClrTx/>
              <a:buSzTx/>
              <a:buFont typeface="+mj-lt"/>
              <a:buAutoNum type="arabicPeriod"/>
              <a:tabLst/>
            </a:pPr>
            <a:r>
              <a:rPr kumimoji="0" lang="en-US"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a:t>
            </a:r>
            <a:r>
              <a:rPr kumimoji="0" lang="ar-JO"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النسبة العالية من ثاني أكسيد الكربون في الغلاف الغازي لكوكب الزهرة يتسبب في حدوث ظاهرة الدفيئة. </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r" defTabSz="914400" rtl="1" eaLnBrk="0" fontAlgn="base" latinLnBrk="0" hangingPunct="0">
              <a:lnSpc>
                <a:spcPct val="100000"/>
              </a:lnSpc>
              <a:spcBef>
                <a:spcPct val="0"/>
              </a:spcBef>
              <a:spcAft>
                <a:spcPct val="0"/>
              </a:spcAft>
              <a:buClrTx/>
              <a:buSzTx/>
              <a:buFont typeface="+mj-lt"/>
              <a:buAutoNum type="arabicPeriod"/>
              <a:tabLst/>
            </a:pPr>
            <a:r>
              <a:rPr kumimoji="0" lang="en-US"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a:t>
            </a:r>
            <a:r>
              <a:rPr kumimoji="0" lang="ar-JO"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الوقت الطويل الذي تستغرقه دورة كوكب الزهرة حول الشمس يجعله يستوعب كميات أكبر من حرارة الشمس.</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r" defTabSz="914400" rtl="1" eaLnBrk="0" fontAlgn="base" latinLnBrk="0" hangingPunct="0">
              <a:lnSpc>
                <a:spcPct val="100000"/>
              </a:lnSpc>
              <a:spcBef>
                <a:spcPct val="0"/>
              </a:spcBef>
              <a:spcAft>
                <a:spcPct val="0"/>
              </a:spcAft>
              <a:buClrTx/>
              <a:buSzTx/>
              <a:buFont typeface="+mj-lt"/>
              <a:buAutoNum type="arabicPeriod"/>
              <a:tabLst/>
            </a:pPr>
            <a:r>
              <a:rPr kumimoji="0" lang="en-US"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a:t>
            </a:r>
            <a:r>
              <a:rPr kumimoji="0" lang="ar-JO"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أشعة الشمس المباشرة أقلّ على كوكب عطارد بسبب كونه قريبًا من الشمس</a:t>
            </a:r>
            <a:r>
              <a:rPr kumimoji="0" lang="ar-JO" sz="14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a:t>
            </a:r>
            <a:endParaRPr kumimoji="0" lang="ar-JO"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TextBox 3"/>
          <p:cNvSpPr txBox="1"/>
          <p:nvPr/>
        </p:nvSpPr>
        <p:spPr>
          <a:xfrm>
            <a:off x="1447800" y="76200"/>
            <a:ext cx="4800600" cy="646331"/>
          </a:xfrm>
          <a:prstGeom prst="rect">
            <a:avLst/>
          </a:prstGeom>
          <a:noFill/>
        </p:spPr>
        <p:txBody>
          <a:bodyPr wrap="square" rtlCol="0">
            <a:spAutoFit/>
          </a:bodyPr>
          <a:lstStyle/>
          <a:p>
            <a:pPr lvl="0" algn="r" rtl="1" fontAlgn="base">
              <a:spcBef>
                <a:spcPct val="0"/>
              </a:spcBef>
              <a:spcAft>
                <a:spcPct val="0"/>
              </a:spcAft>
              <a:buFontTx/>
              <a:buChar char="•"/>
            </a:pPr>
            <a:r>
              <a:rPr lang="ar-JO" b="1" dirty="0" smtClean="0">
                <a:latin typeface="Traditional Arabic" pitchFamily="18" charset="-78"/>
                <a:ea typeface="Calibri" pitchFamily="34" charset="0"/>
                <a:cs typeface="Traditional Arabic" pitchFamily="18" charset="-78"/>
              </a:rPr>
              <a:t>في الجدول التالي تظهر عدة معطيات حول الكواكب السيارة: عطارد والزهرة.</a:t>
            </a:r>
            <a:endParaRPr lang="en-US" sz="105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524000" y="762000"/>
          <a:ext cx="5120639" cy="2716825"/>
        </p:xfrm>
        <a:graphic>
          <a:graphicData uri="http://schemas.openxmlformats.org/drawingml/2006/table">
            <a:tbl>
              <a:tblPr rtl="1">
                <a:tableStyleId>{35758FB7-9AC5-4552-8A53-C91805E547FA}</a:tableStyleId>
              </a:tblPr>
              <a:tblGrid>
                <a:gridCol w="750032"/>
                <a:gridCol w="1191805"/>
                <a:gridCol w="1154500"/>
                <a:gridCol w="1037348"/>
                <a:gridCol w="986954"/>
              </a:tblGrid>
              <a:tr h="1407498">
                <a:tc>
                  <a:txBody>
                    <a:bodyPr/>
                    <a:lstStyle/>
                    <a:p>
                      <a:pPr marL="0" marR="0" algn="r" rtl="1">
                        <a:lnSpc>
                          <a:spcPct val="150000"/>
                        </a:lnSpc>
                        <a:spcBef>
                          <a:spcPts val="0"/>
                        </a:spcBef>
                        <a:spcAft>
                          <a:spcPts val="0"/>
                        </a:spcAft>
                      </a:pPr>
                      <a:endParaRPr lang="ar-SA" sz="1400" dirty="0">
                        <a:latin typeface="Calibri"/>
                        <a:ea typeface="Calibri"/>
                        <a:cs typeface="Traditional Arabic"/>
                      </a:endParaRPr>
                    </a:p>
                  </a:txBody>
                  <a:tcPr marL="68580" marR="68580" marT="0" marB="0"/>
                </a:tc>
                <a:tc>
                  <a:txBody>
                    <a:bodyPr/>
                    <a:lstStyle/>
                    <a:p>
                      <a:pPr marL="0" marR="0" algn="r" rtl="1">
                        <a:lnSpc>
                          <a:spcPct val="150000"/>
                        </a:lnSpc>
                        <a:spcBef>
                          <a:spcPts val="0"/>
                        </a:spcBef>
                        <a:spcAft>
                          <a:spcPts val="0"/>
                        </a:spcAft>
                      </a:pPr>
                      <a:r>
                        <a:rPr lang="ar-JO" sz="1400" dirty="0"/>
                        <a:t>متوسّط درجة الحرارة على السطح (بدرجات مئوية) </a:t>
                      </a:r>
                      <a:endParaRPr lang="en-US" sz="1100" dirty="0">
                        <a:latin typeface="Calibri"/>
                        <a:ea typeface="Calibri"/>
                        <a:cs typeface="Arial"/>
                      </a:endParaRPr>
                    </a:p>
                  </a:txBody>
                  <a:tcPr marL="68580" marR="68580" marT="0" marB="0"/>
                </a:tc>
                <a:tc>
                  <a:txBody>
                    <a:bodyPr/>
                    <a:lstStyle/>
                    <a:p>
                      <a:pPr marL="0" marR="0" algn="r" rtl="1">
                        <a:lnSpc>
                          <a:spcPct val="150000"/>
                        </a:lnSpc>
                        <a:spcBef>
                          <a:spcPts val="0"/>
                        </a:spcBef>
                        <a:spcAft>
                          <a:spcPts val="0"/>
                        </a:spcAft>
                      </a:pPr>
                      <a:r>
                        <a:rPr lang="ar-JO" sz="1400" dirty="0"/>
                        <a:t>تركيب الغلاف الغازي </a:t>
                      </a:r>
                      <a:endParaRPr lang="en-US" sz="1100" dirty="0">
                        <a:latin typeface="Calibri"/>
                        <a:ea typeface="Calibri"/>
                        <a:cs typeface="Arial"/>
                      </a:endParaRPr>
                    </a:p>
                  </a:txBody>
                  <a:tcPr marL="68580" marR="68580" marT="0" marB="0"/>
                </a:tc>
                <a:tc>
                  <a:txBody>
                    <a:bodyPr/>
                    <a:lstStyle/>
                    <a:p>
                      <a:pPr marL="0" marR="0" algn="r" rtl="1">
                        <a:lnSpc>
                          <a:spcPct val="150000"/>
                        </a:lnSpc>
                        <a:spcBef>
                          <a:spcPts val="0"/>
                        </a:spcBef>
                        <a:spcAft>
                          <a:spcPts val="0"/>
                        </a:spcAft>
                      </a:pPr>
                      <a:r>
                        <a:rPr lang="ar-JO" sz="1400"/>
                        <a:t>متوسط البعد عن الشمس (بملايين الكيلو مترات)</a:t>
                      </a:r>
                      <a:endParaRPr lang="en-US" sz="1100">
                        <a:latin typeface="Calibri"/>
                        <a:ea typeface="Calibri"/>
                        <a:cs typeface="Arial"/>
                      </a:endParaRPr>
                    </a:p>
                  </a:txBody>
                  <a:tcPr marL="68580" marR="68580" marT="0" marB="0"/>
                </a:tc>
                <a:tc>
                  <a:txBody>
                    <a:bodyPr/>
                    <a:lstStyle/>
                    <a:p>
                      <a:pPr marL="0" marR="0" algn="r" rtl="1">
                        <a:lnSpc>
                          <a:spcPct val="150000"/>
                        </a:lnSpc>
                        <a:spcBef>
                          <a:spcPts val="0"/>
                        </a:spcBef>
                        <a:spcAft>
                          <a:spcPts val="0"/>
                        </a:spcAft>
                      </a:pPr>
                      <a:r>
                        <a:rPr lang="ar-JO" sz="1400"/>
                        <a:t>الوقت الذي تستغرقه الدورة حول الشمس (بالأيام ) </a:t>
                      </a:r>
                      <a:endParaRPr lang="en-US" sz="1100">
                        <a:latin typeface="Calibri"/>
                        <a:ea typeface="Calibri"/>
                        <a:cs typeface="Arial"/>
                      </a:endParaRPr>
                    </a:p>
                  </a:txBody>
                  <a:tcPr marL="68580" marR="68580" marT="0" marB="0"/>
                </a:tc>
              </a:tr>
              <a:tr h="437855">
                <a:tc>
                  <a:txBody>
                    <a:bodyPr/>
                    <a:lstStyle/>
                    <a:p>
                      <a:pPr marL="0" marR="0" algn="r" rtl="1">
                        <a:lnSpc>
                          <a:spcPct val="150000"/>
                        </a:lnSpc>
                        <a:spcBef>
                          <a:spcPts val="0"/>
                        </a:spcBef>
                        <a:spcAft>
                          <a:spcPts val="0"/>
                        </a:spcAft>
                      </a:pPr>
                      <a:r>
                        <a:rPr lang="ar-JO" sz="1400"/>
                        <a:t>الزهرة</a:t>
                      </a:r>
                      <a:endParaRPr lang="en-US" sz="1100">
                        <a:latin typeface="Calibri"/>
                        <a:ea typeface="Calibri"/>
                        <a:cs typeface="Arial"/>
                      </a:endParaRPr>
                    </a:p>
                  </a:txBody>
                  <a:tcPr marL="68580" marR="68580" marT="0" marB="0"/>
                </a:tc>
                <a:tc>
                  <a:txBody>
                    <a:bodyPr/>
                    <a:lstStyle/>
                    <a:p>
                      <a:pPr marL="0" marR="0" algn="r" rtl="1">
                        <a:lnSpc>
                          <a:spcPct val="150000"/>
                        </a:lnSpc>
                        <a:spcBef>
                          <a:spcPts val="0"/>
                        </a:spcBef>
                        <a:spcAft>
                          <a:spcPts val="0"/>
                        </a:spcAft>
                      </a:pPr>
                      <a:r>
                        <a:rPr lang="ar-SA" sz="1400"/>
                        <a:t>470</a:t>
                      </a:r>
                      <a:endParaRPr lang="en-US" sz="1100">
                        <a:latin typeface="Calibri"/>
                        <a:ea typeface="Calibri"/>
                        <a:cs typeface="Arial"/>
                      </a:endParaRPr>
                    </a:p>
                  </a:txBody>
                  <a:tcPr marL="68580" marR="68580" marT="0" marB="0"/>
                </a:tc>
                <a:tc>
                  <a:txBody>
                    <a:bodyPr/>
                    <a:lstStyle/>
                    <a:p>
                      <a:pPr marL="0" marR="0" algn="r" rtl="1">
                        <a:lnSpc>
                          <a:spcPct val="150000"/>
                        </a:lnSpc>
                        <a:spcBef>
                          <a:spcPts val="0"/>
                        </a:spcBef>
                        <a:spcAft>
                          <a:spcPts val="0"/>
                        </a:spcAft>
                      </a:pPr>
                      <a:r>
                        <a:rPr lang="ar-JO" sz="1400"/>
                        <a:t>في الأساس ثاني أكسيد الكربون</a:t>
                      </a:r>
                      <a:endParaRPr lang="en-US" sz="1100">
                        <a:latin typeface="Calibri"/>
                        <a:ea typeface="Calibri"/>
                        <a:cs typeface="Arial"/>
                      </a:endParaRPr>
                    </a:p>
                  </a:txBody>
                  <a:tcPr marL="68580" marR="68580" marT="0" marB="0"/>
                </a:tc>
                <a:tc>
                  <a:txBody>
                    <a:bodyPr/>
                    <a:lstStyle/>
                    <a:p>
                      <a:pPr marL="0" marR="0" algn="r" rtl="1">
                        <a:lnSpc>
                          <a:spcPct val="150000"/>
                        </a:lnSpc>
                        <a:spcBef>
                          <a:spcPts val="0"/>
                        </a:spcBef>
                        <a:spcAft>
                          <a:spcPts val="0"/>
                        </a:spcAft>
                      </a:pPr>
                      <a:r>
                        <a:rPr lang="ar-SA" sz="1400"/>
                        <a:t>108</a:t>
                      </a:r>
                      <a:endParaRPr lang="en-US" sz="1100">
                        <a:latin typeface="Calibri"/>
                        <a:ea typeface="Calibri"/>
                        <a:cs typeface="Arial"/>
                      </a:endParaRPr>
                    </a:p>
                  </a:txBody>
                  <a:tcPr marL="68580" marR="68580" marT="0" marB="0"/>
                </a:tc>
                <a:tc>
                  <a:txBody>
                    <a:bodyPr/>
                    <a:lstStyle/>
                    <a:p>
                      <a:pPr marL="0" marR="0" algn="r" rtl="1">
                        <a:lnSpc>
                          <a:spcPct val="150000"/>
                        </a:lnSpc>
                        <a:spcBef>
                          <a:spcPts val="0"/>
                        </a:spcBef>
                        <a:spcAft>
                          <a:spcPts val="0"/>
                        </a:spcAft>
                      </a:pPr>
                      <a:r>
                        <a:rPr lang="ar-SA" sz="1400"/>
                        <a:t>225</a:t>
                      </a:r>
                      <a:endParaRPr lang="en-US" sz="1100">
                        <a:latin typeface="Calibri"/>
                        <a:ea typeface="Calibri"/>
                        <a:cs typeface="Arial"/>
                      </a:endParaRPr>
                    </a:p>
                  </a:txBody>
                  <a:tcPr marL="68580" marR="68580" marT="0" marB="0"/>
                </a:tc>
              </a:tr>
              <a:tr h="669247">
                <a:tc>
                  <a:txBody>
                    <a:bodyPr/>
                    <a:lstStyle/>
                    <a:p>
                      <a:pPr marL="0" marR="0" algn="r" rtl="1">
                        <a:lnSpc>
                          <a:spcPct val="150000"/>
                        </a:lnSpc>
                        <a:spcBef>
                          <a:spcPts val="0"/>
                        </a:spcBef>
                        <a:spcAft>
                          <a:spcPts val="0"/>
                        </a:spcAft>
                      </a:pPr>
                      <a:r>
                        <a:rPr lang="ar-JO" sz="1400"/>
                        <a:t>عطارد</a:t>
                      </a:r>
                      <a:endParaRPr lang="en-US" sz="1100">
                        <a:latin typeface="Calibri"/>
                        <a:ea typeface="Calibri"/>
                        <a:cs typeface="Arial"/>
                      </a:endParaRPr>
                    </a:p>
                  </a:txBody>
                  <a:tcPr marL="68580" marR="68580" marT="0" marB="0"/>
                </a:tc>
                <a:tc>
                  <a:txBody>
                    <a:bodyPr/>
                    <a:lstStyle/>
                    <a:p>
                      <a:pPr marL="0" marR="0" algn="r" rtl="1">
                        <a:lnSpc>
                          <a:spcPct val="150000"/>
                        </a:lnSpc>
                        <a:spcBef>
                          <a:spcPts val="0"/>
                        </a:spcBef>
                        <a:spcAft>
                          <a:spcPts val="0"/>
                        </a:spcAft>
                      </a:pPr>
                      <a:r>
                        <a:rPr lang="ar-SA" sz="1400"/>
                        <a:t>300</a:t>
                      </a:r>
                      <a:endParaRPr lang="en-US" sz="1100">
                        <a:latin typeface="Calibri"/>
                        <a:ea typeface="Calibri"/>
                        <a:cs typeface="Arial"/>
                      </a:endParaRPr>
                    </a:p>
                  </a:txBody>
                  <a:tcPr marL="68580" marR="68580" marT="0" marB="0"/>
                </a:tc>
                <a:tc>
                  <a:txBody>
                    <a:bodyPr/>
                    <a:lstStyle/>
                    <a:p>
                      <a:pPr marL="0" marR="0" algn="r" rtl="1">
                        <a:lnSpc>
                          <a:spcPct val="150000"/>
                        </a:lnSpc>
                        <a:spcBef>
                          <a:spcPts val="0"/>
                        </a:spcBef>
                        <a:spcAft>
                          <a:spcPts val="0"/>
                        </a:spcAft>
                      </a:pPr>
                      <a:r>
                        <a:rPr lang="ar-JO" sz="1400"/>
                        <a:t>كميات صغيرة من غازات مختلفة </a:t>
                      </a:r>
                      <a:endParaRPr lang="en-US" sz="1100">
                        <a:latin typeface="Calibri"/>
                        <a:ea typeface="Calibri"/>
                        <a:cs typeface="Arial"/>
                      </a:endParaRPr>
                    </a:p>
                  </a:txBody>
                  <a:tcPr marL="68580" marR="68580" marT="0" marB="0"/>
                </a:tc>
                <a:tc>
                  <a:txBody>
                    <a:bodyPr/>
                    <a:lstStyle/>
                    <a:p>
                      <a:pPr marL="0" marR="0" algn="r" rtl="1">
                        <a:lnSpc>
                          <a:spcPct val="150000"/>
                        </a:lnSpc>
                        <a:spcBef>
                          <a:spcPts val="0"/>
                        </a:spcBef>
                        <a:spcAft>
                          <a:spcPts val="0"/>
                        </a:spcAft>
                      </a:pPr>
                      <a:r>
                        <a:rPr lang="ar-SA" sz="1400"/>
                        <a:t>58</a:t>
                      </a:r>
                      <a:endParaRPr lang="en-US" sz="1100">
                        <a:latin typeface="Calibri"/>
                        <a:ea typeface="Calibri"/>
                        <a:cs typeface="Arial"/>
                      </a:endParaRPr>
                    </a:p>
                  </a:txBody>
                  <a:tcPr marL="68580" marR="68580" marT="0" marB="0"/>
                </a:tc>
                <a:tc>
                  <a:txBody>
                    <a:bodyPr/>
                    <a:lstStyle/>
                    <a:p>
                      <a:pPr marL="0" marR="0" algn="r" rtl="1">
                        <a:lnSpc>
                          <a:spcPct val="150000"/>
                        </a:lnSpc>
                        <a:spcBef>
                          <a:spcPts val="0"/>
                        </a:spcBef>
                        <a:spcAft>
                          <a:spcPts val="0"/>
                        </a:spcAft>
                      </a:pPr>
                      <a:r>
                        <a:rPr lang="ar-SA" sz="1400" dirty="0"/>
                        <a:t>88</a:t>
                      </a:r>
                      <a:endParaRPr lang="en-US" sz="1100" dirty="0">
                        <a:latin typeface="Calibri"/>
                        <a:ea typeface="Calibri"/>
                        <a:cs typeface="Arial"/>
                      </a:endParaRPr>
                    </a:p>
                  </a:txBody>
                  <a:tcPr marL="68580" marR="68580" marT="0" marB="0"/>
                </a:tc>
              </a:tr>
            </a:tbl>
          </a:graphicData>
        </a:graphic>
      </p:graphicFrame>
      <p:sp>
        <p:nvSpPr>
          <p:cNvPr id="56321" name="Rectangle 1"/>
          <p:cNvSpPr>
            <a:spLocks noChangeArrowheads="1"/>
          </p:cNvSpPr>
          <p:nvPr/>
        </p:nvSpPr>
        <p:spPr bwMode="auto">
          <a:xfrm>
            <a:off x="533400" y="3643699"/>
            <a:ext cx="5943600" cy="25853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 typeface="Wingdings" pitchFamily="2" charset="2"/>
              <a:buChar char="v"/>
              <a:tabLst/>
            </a:pPr>
            <a:r>
              <a:rPr kumimoji="0" lang="ar-JO"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أي قول من الأقوال التالية يفسّر لماذا درجة حرارة سطح كوكب الزهرة أعلى من درجة حرارة سطح كوكب عطارد؟ </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r" defTabSz="914400" rtl="1" eaLnBrk="0" fontAlgn="base" latinLnBrk="0" hangingPunct="0">
              <a:lnSpc>
                <a:spcPct val="100000"/>
              </a:lnSpc>
              <a:spcBef>
                <a:spcPct val="0"/>
              </a:spcBef>
              <a:spcAft>
                <a:spcPct val="0"/>
              </a:spcAft>
              <a:buClrTx/>
              <a:buSzTx/>
              <a:buFont typeface="+mj-lt"/>
              <a:buAutoNum type="arabicPeriod"/>
              <a:tabLst/>
            </a:pPr>
            <a:r>
              <a:rPr kumimoji="0" lang="ar-JO"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كوكب عطارد يستوعب أشعة شمس أقلّ بسبب وجود غازات قليلة في غلافه الغازي.  </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r" defTabSz="914400" rtl="1" eaLnBrk="0" fontAlgn="base" latinLnBrk="0" hangingPunct="0">
              <a:lnSpc>
                <a:spcPct val="100000"/>
              </a:lnSpc>
              <a:spcBef>
                <a:spcPct val="0"/>
              </a:spcBef>
              <a:spcAft>
                <a:spcPct val="0"/>
              </a:spcAft>
              <a:buClrTx/>
              <a:buSzTx/>
              <a:buFont typeface="+mj-lt"/>
              <a:buAutoNum type="arabicPeriod"/>
              <a:tabLst/>
            </a:pPr>
            <a:r>
              <a:rPr kumimoji="0" lang="en-US" b="1" i="0" u="none" strike="noStrike" cap="none" normalizeH="0" baseline="0" dirty="0" smtClean="0">
                <a:ln>
                  <a:noFill/>
                </a:ln>
                <a:solidFill>
                  <a:srgbClr val="FF0000"/>
                </a:solidFill>
                <a:effectLst/>
                <a:latin typeface="Traditional Arabic" pitchFamily="18" charset="-78"/>
                <a:ea typeface="Calibri" pitchFamily="34" charset="0"/>
                <a:cs typeface="Traditional Arabic" pitchFamily="18" charset="-78"/>
              </a:rPr>
              <a:t> </a:t>
            </a:r>
            <a:r>
              <a:rPr kumimoji="0" lang="ar-JO" b="1" i="0" u="none" strike="noStrike" cap="none" normalizeH="0" baseline="0" dirty="0" smtClean="0">
                <a:ln>
                  <a:noFill/>
                </a:ln>
                <a:solidFill>
                  <a:srgbClr val="FF0000"/>
                </a:solidFill>
                <a:effectLst/>
                <a:latin typeface="Traditional Arabic" pitchFamily="18" charset="-78"/>
                <a:ea typeface="Calibri" pitchFamily="34" charset="0"/>
                <a:cs typeface="Traditional Arabic" pitchFamily="18" charset="-78"/>
              </a:rPr>
              <a:t>النسبة العالية من ثاني أكسيد الكربون في الغلاف الغازي لكوكب الزهرة يتسبب في حدوث ظاهرة الدفيئة. </a:t>
            </a:r>
            <a:endParaRPr kumimoji="0" lang="en-US" sz="1050" b="1" i="0" u="none" strike="noStrike" cap="none" normalizeH="0" baseline="0" dirty="0" smtClean="0">
              <a:ln>
                <a:noFill/>
              </a:ln>
              <a:solidFill>
                <a:srgbClr val="FF0000"/>
              </a:solidFill>
              <a:effectLst/>
              <a:latin typeface="Arial" pitchFamily="34" charset="0"/>
              <a:cs typeface="Arial" pitchFamily="34" charset="0"/>
            </a:endParaRPr>
          </a:p>
          <a:p>
            <a:pPr marL="342900" marR="0" lvl="0" indent="-342900" algn="r" defTabSz="914400" rtl="1" eaLnBrk="0" fontAlgn="base" latinLnBrk="0" hangingPunct="0">
              <a:lnSpc>
                <a:spcPct val="100000"/>
              </a:lnSpc>
              <a:spcBef>
                <a:spcPct val="0"/>
              </a:spcBef>
              <a:spcAft>
                <a:spcPct val="0"/>
              </a:spcAft>
              <a:buClrTx/>
              <a:buSzTx/>
              <a:buFont typeface="+mj-lt"/>
              <a:buAutoNum type="arabicPeriod"/>
              <a:tabLst/>
            </a:pPr>
            <a:r>
              <a:rPr kumimoji="0" lang="en-US"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a:t>
            </a:r>
            <a:r>
              <a:rPr kumimoji="0" lang="ar-JO"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الوقت الطويل الذي تستغرقه دورة كوكب الزهرة حول الشمس يجعله يستوعب كميات أكبر من حرارة الشمس.</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r" defTabSz="914400" rtl="1" eaLnBrk="0" fontAlgn="base" latinLnBrk="0" hangingPunct="0">
              <a:lnSpc>
                <a:spcPct val="100000"/>
              </a:lnSpc>
              <a:spcBef>
                <a:spcPct val="0"/>
              </a:spcBef>
              <a:spcAft>
                <a:spcPct val="0"/>
              </a:spcAft>
              <a:buClrTx/>
              <a:buSzTx/>
              <a:buFont typeface="+mj-lt"/>
              <a:buAutoNum type="arabicPeriod"/>
              <a:tabLst/>
            </a:pPr>
            <a:r>
              <a:rPr kumimoji="0" lang="en-US"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a:t>
            </a:r>
            <a:r>
              <a:rPr kumimoji="0" lang="ar-JO"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أشعة الشمس المباشرة أقلّ على كوكب عطارد بسبب كونه قريبًا من الشمس</a:t>
            </a:r>
            <a:r>
              <a:rPr kumimoji="0" lang="ar-JO" sz="14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a:t>
            </a:r>
            <a:endParaRPr kumimoji="0" lang="ar-JO"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TextBox 3"/>
          <p:cNvSpPr txBox="1"/>
          <p:nvPr/>
        </p:nvSpPr>
        <p:spPr>
          <a:xfrm>
            <a:off x="1447800" y="76200"/>
            <a:ext cx="4800600" cy="646331"/>
          </a:xfrm>
          <a:prstGeom prst="rect">
            <a:avLst/>
          </a:prstGeom>
          <a:noFill/>
        </p:spPr>
        <p:txBody>
          <a:bodyPr wrap="square" rtlCol="0">
            <a:spAutoFit/>
          </a:bodyPr>
          <a:lstStyle/>
          <a:p>
            <a:pPr lvl="0" algn="r" rtl="1" fontAlgn="base">
              <a:spcBef>
                <a:spcPct val="0"/>
              </a:spcBef>
              <a:spcAft>
                <a:spcPct val="0"/>
              </a:spcAft>
              <a:buFontTx/>
              <a:buChar char="•"/>
            </a:pPr>
            <a:r>
              <a:rPr lang="ar-JO" b="1" dirty="0" smtClean="0">
                <a:latin typeface="Traditional Arabic" pitchFamily="18" charset="-78"/>
                <a:ea typeface="Calibri" pitchFamily="34" charset="0"/>
                <a:cs typeface="Traditional Arabic" pitchFamily="18" charset="-78"/>
              </a:rPr>
              <a:t>في الجدول التالي تظهر عدة معطيات حول الكواكب السيارة: عطارد والزهرة.</a:t>
            </a:r>
            <a:endParaRPr lang="en-US" sz="105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rot="20764113">
            <a:off x="873089" y="2317485"/>
            <a:ext cx="6805817" cy="1754326"/>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ar-SA" sz="54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يعطيكم العافية اتممتم المهمة بنجاح </a:t>
            </a:r>
            <a:endParaRPr lang="en-US" sz="54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152400" y="685800"/>
            <a:ext cx="9144000"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50000"/>
              </a:lnSpc>
              <a:spcBef>
                <a:spcPct val="0"/>
              </a:spcBef>
              <a:spcAft>
                <a:spcPct val="0"/>
              </a:spcAft>
              <a:buClrTx/>
              <a:buSzTx/>
              <a:buFont typeface="Wingdings" pitchFamily="2" charset="2"/>
              <a:buChar char="v"/>
              <a:tabLst/>
            </a:pPr>
            <a:r>
              <a:rPr kumimoji="0" lang="ar-SA" sz="36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رتب المعطيات حسب الحجم من الأصغر للأكبر:</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742950" marR="0" lvl="0" indent="-742950" algn="ctr" defTabSz="914400" rtl="1" eaLnBrk="0" fontAlgn="base" latinLnBrk="0" hangingPunct="0">
              <a:lnSpc>
                <a:spcPct val="150000"/>
              </a:lnSpc>
              <a:spcBef>
                <a:spcPct val="0"/>
              </a:spcBef>
              <a:spcAft>
                <a:spcPct val="0"/>
              </a:spcAft>
              <a:buClrTx/>
              <a:buSzTx/>
              <a:buFont typeface="+mj-lt"/>
              <a:buAutoNum type="arabicPeriod"/>
              <a:tabLst/>
            </a:pPr>
            <a:r>
              <a:rPr kumimoji="0" lang="ar-SA" sz="36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مجرة، كوكب، مجموعة شمسية، مجرة أندرو ميدا.</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742950" marR="0" lvl="0" indent="-742950" algn="ctr" defTabSz="914400" rtl="1" eaLnBrk="0" fontAlgn="base" latinLnBrk="0" hangingPunct="0">
              <a:lnSpc>
                <a:spcPct val="150000"/>
              </a:lnSpc>
              <a:spcBef>
                <a:spcPct val="0"/>
              </a:spcBef>
              <a:spcAft>
                <a:spcPct val="0"/>
              </a:spcAft>
              <a:buClrTx/>
              <a:buSzTx/>
              <a:buFont typeface="+mj-lt"/>
              <a:buAutoNum type="arabicPeriod"/>
              <a:tabLst/>
            </a:pPr>
            <a:r>
              <a:rPr kumimoji="0" lang="ar-SA" sz="3600" b="0" i="0" u="none" strike="noStrike" cap="none" normalizeH="0" baseline="0" dirty="0" smtClean="0">
                <a:ln>
                  <a:noFill/>
                </a:ln>
                <a:solidFill>
                  <a:srgbClr val="FF0000"/>
                </a:solidFill>
                <a:effectLst/>
                <a:latin typeface="Traditional Arabic" pitchFamily="18" charset="-78"/>
                <a:ea typeface="Calibri" pitchFamily="34" charset="0"/>
                <a:cs typeface="Traditional Arabic" pitchFamily="18" charset="-78"/>
              </a:rPr>
              <a:t>كوكب سيار، مجموعة شمسية، مجرة، كون.</a:t>
            </a:r>
            <a:endParaRPr kumimoji="0" lang="en-US" sz="2800" b="0" i="0" u="none" strike="noStrike" cap="none" normalizeH="0" baseline="0" dirty="0" smtClean="0">
              <a:ln>
                <a:noFill/>
              </a:ln>
              <a:solidFill>
                <a:srgbClr val="FF0000"/>
              </a:solidFill>
              <a:effectLst/>
              <a:latin typeface="Arial" pitchFamily="34" charset="0"/>
              <a:cs typeface="Arial" pitchFamily="34" charset="0"/>
            </a:endParaRPr>
          </a:p>
          <a:p>
            <a:pPr marL="742950" marR="0" lvl="0" indent="-742950" algn="ctr" defTabSz="914400" rtl="1" eaLnBrk="0" fontAlgn="base" latinLnBrk="0" hangingPunct="0">
              <a:lnSpc>
                <a:spcPct val="150000"/>
              </a:lnSpc>
              <a:spcBef>
                <a:spcPct val="0"/>
              </a:spcBef>
              <a:spcAft>
                <a:spcPct val="0"/>
              </a:spcAft>
              <a:buClrTx/>
              <a:buSzTx/>
              <a:buFont typeface="+mj-lt"/>
              <a:buAutoNum type="arabicPeriod"/>
              <a:tabLst/>
            </a:pPr>
            <a:r>
              <a:rPr kumimoji="0" lang="ar-SA" sz="36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قمر، شمس، المشتري، مجرة درب التبانة.</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742950" marR="0" lvl="0" indent="-742950" algn="ctr" defTabSz="914400" rtl="1" eaLnBrk="0" fontAlgn="base" latinLnBrk="0" hangingPunct="0">
              <a:lnSpc>
                <a:spcPct val="150000"/>
              </a:lnSpc>
              <a:spcBef>
                <a:spcPct val="0"/>
              </a:spcBef>
              <a:spcAft>
                <a:spcPct val="0"/>
              </a:spcAft>
              <a:buClrTx/>
              <a:buSzTx/>
              <a:buFont typeface="+mj-lt"/>
              <a:buAutoNum type="arabicPeriod"/>
              <a:tabLst/>
            </a:pPr>
            <a:r>
              <a:rPr kumimoji="0" lang="ar-SA" sz="36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قمر، الأرض، عُطارد، الشمس</a:t>
            </a:r>
            <a:r>
              <a:rPr kumimoji="0" lang="ar-SA" sz="28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a:t>
            </a:r>
            <a:endParaRPr kumimoji="0" lang="ar-SA"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1600200" y="1445012"/>
            <a:ext cx="5517857" cy="248144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50000"/>
              </a:lnSpc>
              <a:spcBef>
                <a:spcPct val="0"/>
              </a:spcBef>
              <a:spcAft>
                <a:spcPct val="0"/>
              </a:spcAft>
              <a:buClrTx/>
              <a:buSzTx/>
              <a:buFontTx/>
              <a:buChar char="•"/>
              <a:tabLst/>
            </a:pPr>
            <a:r>
              <a:rPr kumimoji="0" lang="ar-SA" sz="54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عدد أسماء ثلاث مجرات تعرفها</a:t>
            </a:r>
            <a:r>
              <a:rPr kumimoji="0" lang="ar-SA" sz="5400" b="1" i="0" u="none" strike="noStrike" cap="none" normalizeH="0" dirty="0" smtClean="0">
                <a:ln>
                  <a:noFill/>
                </a:ln>
                <a:solidFill>
                  <a:schemeClr val="tx1"/>
                </a:solidFill>
                <a:effectLst/>
                <a:latin typeface="Traditional Arabic" pitchFamily="18" charset="-78"/>
                <a:ea typeface="Calibri" pitchFamily="34" charset="0"/>
                <a:cs typeface="Traditional Arabic" pitchFamily="18" charset="-78"/>
              </a:rPr>
              <a:t> ؟</a:t>
            </a:r>
            <a:endParaRPr kumimoji="0" lang="en-US" sz="4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1600200" y="1116077"/>
            <a:ext cx="5517857" cy="31393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0" fontAlgn="base" latinLnBrk="0" hangingPunct="0">
              <a:lnSpc>
                <a:spcPct val="150000"/>
              </a:lnSpc>
              <a:spcBef>
                <a:spcPct val="0"/>
              </a:spcBef>
              <a:spcAft>
                <a:spcPct val="0"/>
              </a:spcAft>
              <a:buClrTx/>
              <a:buSzTx/>
              <a:buFont typeface="Wingdings" pitchFamily="2" charset="2"/>
              <a:buChar char="q"/>
              <a:tabLst/>
            </a:pPr>
            <a:r>
              <a:rPr kumimoji="0" lang="ar-SA" sz="44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1</a:t>
            </a:r>
            <a:r>
              <a:rPr kumimoji="0" lang="ar-SA" sz="44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a:t>
            </a:r>
            <a:r>
              <a:rPr kumimoji="0" lang="ar-SA" sz="4400" b="0" i="0" u="none" strike="noStrike" cap="none" normalizeH="0" dirty="0" smtClean="0">
                <a:ln>
                  <a:noFill/>
                </a:ln>
                <a:solidFill>
                  <a:schemeClr val="tx1"/>
                </a:solidFill>
                <a:effectLst/>
                <a:latin typeface="Traditional Arabic" pitchFamily="18" charset="-78"/>
                <a:ea typeface="Calibri" pitchFamily="34" charset="0"/>
                <a:cs typeface="Traditional Arabic" pitchFamily="18" charset="-78"/>
              </a:rPr>
              <a:t> </a:t>
            </a:r>
            <a:r>
              <a:rPr kumimoji="0" lang="ar-SA" sz="44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درب التبانة،</a:t>
            </a:r>
          </a:p>
          <a:p>
            <a:pPr marL="0" marR="0" lvl="0" indent="0" algn="ctr" defTabSz="914400" rtl="1" eaLnBrk="0" fontAlgn="base" latinLnBrk="0" hangingPunct="0">
              <a:lnSpc>
                <a:spcPct val="150000"/>
              </a:lnSpc>
              <a:spcBef>
                <a:spcPct val="0"/>
              </a:spcBef>
              <a:spcAft>
                <a:spcPct val="0"/>
              </a:spcAft>
              <a:buClrTx/>
              <a:buSzTx/>
              <a:buFont typeface="Wingdings" pitchFamily="2" charset="2"/>
              <a:buChar char="q"/>
              <a:tabLst/>
            </a:pPr>
            <a:r>
              <a:rPr lang="ar-SA" sz="4400" b="1" dirty="0" smtClean="0">
                <a:latin typeface="Traditional Arabic" pitchFamily="18" charset="-78"/>
                <a:ea typeface="Calibri" pitchFamily="34" charset="0"/>
                <a:cs typeface="Traditional Arabic" pitchFamily="18" charset="-78"/>
              </a:rPr>
              <a:t>2- </a:t>
            </a:r>
            <a:r>
              <a:rPr kumimoji="0" lang="ar-SA" sz="44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مجرة أندروميدا،</a:t>
            </a:r>
          </a:p>
          <a:p>
            <a:pPr marL="0" marR="0" lvl="0" indent="0" algn="ctr" defTabSz="914400" rtl="1" eaLnBrk="0" fontAlgn="base" latinLnBrk="0" hangingPunct="0">
              <a:lnSpc>
                <a:spcPct val="150000"/>
              </a:lnSpc>
              <a:spcBef>
                <a:spcPct val="0"/>
              </a:spcBef>
              <a:spcAft>
                <a:spcPct val="0"/>
              </a:spcAft>
              <a:buClrTx/>
              <a:buSzTx/>
              <a:buFont typeface="Wingdings" pitchFamily="2" charset="2"/>
              <a:buChar char="q"/>
              <a:tabLst/>
            </a:pPr>
            <a:r>
              <a:rPr lang="ar-SA" sz="4400" b="1" dirty="0" smtClean="0">
                <a:latin typeface="Traditional Arabic" pitchFamily="18" charset="-78"/>
                <a:ea typeface="Calibri" pitchFamily="34" charset="0"/>
                <a:cs typeface="Traditional Arabic" pitchFamily="18" charset="-78"/>
              </a:rPr>
              <a:t>3- </a:t>
            </a:r>
            <a:r>
              <a:rPr kumimoji="0" lang="ar-SA" sz="44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a:t>
            </a:r>
            <a:r>
              <a:rPr kumimoji="0" lang="en-US" sz="44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M33</a:t>
            </a:r>
            <a:r>
              <a:rPr kumimoji="0" lang="ar-SA" sz="44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a:t>
            </a:r>
            <a:endParaRPr kumimoji="0" lang="ar-SA" sz="54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990600" y="1277779"/>
            <a:ext cx="655320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50000"/>
              </a:lnSpc>
              <a:spcBef>
                <a:spcPct val="0"/>
              </a:spcBef>
              <a:spcAft>
                <a:spcPct val="0"/>
              </a:spcAft>
              <a:buClrTx/>
              <a:buSzTx/>
              <a:buFontTx/>
              <a:buChar char="•"/>
              <a:tabLst/>
            </a:pPr>
            <a:r>
              <a:rPr kumimoji="0" lang="ar-SA" sz="3200" b="1" i="0" u="none" strike="noStrike" cap="none" normalizeH="0" baseline="0" dirty="0" smtClean="0">
                <a:ln>
                  <a:noFill/>
                </a:ln>
                <a:solidFill>
                  <a:srgbClr val="000000"/>
                </a:solidFill>
                <a:effectLst/>
                <a:latin typeface="Traditional Arabic" pitchFamily="18" charset="-78"/>
                <a:ea typeface="Calibri" pitchFamily="34" charset="0"/>
                <a:cs typeface="Traditional Arabic" pitchFamily="18" charset="-78"/>
              </a:rPr>
              <a:t>قرأ زين في أحد كتب علم الفلك عن المجموعات الشمسية ما يلي: "</a:t>
            </a:r>
            <a:r>
              <a:rPr kumimoji="0" lang="ar-SA" sz="3200" b="1" i="0" u="none" strike="noStrike" cap="none" normalizeH="0" baseline="0" dirty="0" smtClean="0">
                <a:ln>
                  <a:noFill/>
                </a:ln>
                <a:solidFill>
                  <a:srgbClr val="FF0000"/>
                </a:solidFill>
                <a:effectLst/>
                <a:latin typeface="Traditional Arabic" pitchFamily="18" charset="-78"/>
                <a:ea typeface="Calibri" pitchFamily="34" charset="0"/>
                <a:cs typeface="Traditional Arabic" pitchFamily="18" charset="-78"/>
              </a:rPr>
              <a:t>إنّ كل منطقة في الفضاء داخل المجرات تحتوي على نجوم وكواكب إذا هي مجموعة شمسية.</a:t>
            </a:r>
            <a:r>
              <a:rPr kumimoji="0" lang="ar-SA" sz="3200" b="1" i="0" u="none" strike="noStrike" cap="none" normalizeH="0" baseline="0" dirty="0" smtClean="0">
                <a:ln>
                  <a:noFill/>
                </a:ln>
                <a:solidFill>
                  <a:srgbClr val="000000"/>
                </a:solidFill>
                <a:effectLst/>
                <a:latin typeface="Traditional Arabic" pitchFamily="18" charset="-78"/>
                <a:ea typeface="Calibri" pitchFamily="34" charset="0"/>
                <a:cs typeface="Traditional Arabic" pitchFamily="18" charset="-78"/>
              </a:rPr>
              <a:t> هل توافق مع زين؟ </a:t>
            </a:r>
            <a:r>
              <a:rPr kumimoji="0" lang="ar-SA" sz="3200" b="1" i="0" u="none" strike="noStrike" cap="none" normalizeH="0" dirty="0" smtClean="0">
                <a:ln>
                  <a:noFill/>
                </a:ln>
                <a:solidFill>
                  <a:srgbClr val="000000"/>
                </a:solidFill>
                <a:effectLst/>
                <a:latin typeface="Traditional Arabic" pitchFamily="18" charset="-78"/>
                <a:ea typeface="Calibri" pitchFamily="34" charset="0"/>
                <a:cs typeface="Traditional Arabic" pitchFamily="18" charset="-78"/>
              </a:rPr>
              <a:t> نعم ام لا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304800" y="849872"/>
            <a:ext cx="9144000" cy="36933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50000"/>
              </a:lnSpc>
              <a:spcBef>
                <a:spcPct val="0"/>
              </a:spcBef>
              <a:spcAft>
                <a:spcPct val="0"/>
              </a:spcAft>
              <a:buClrTx/>
              <a:buSzTx/>
              <a:buFontTx/>
              <a:buChar char="•"/>
              <a:tabLst/>
            </a:pPr>
            <a:r>
              <a:rPr kumimoji="0" lang="ar-SA" sz="3600" b="1" i="0" u="none" strike="noStrike" cap="none" normalizeH="0" baseline="0" dirty="0" smtClean="0">
                <a:ln>
                  <a:noFill/>
                </a:ln>
                <a:solidFill>
                  <a:srgbClr val="000000"/>
                </a:solidFill>
                <a:effectLst/>
                <a:latin typeface="Traditional Arabic" pitchFamily="18" charset="-78"/>
                <a:ea typeface="Calibri" pitchFamily="34" charset="0"/>
                <a:cs typeface="Traditional Arabic" pitchFamily="18" charset="-78"/>
              </a:rPr>
              <a:t>سمع بركان أقوال زين فصححه قائلا. أشر على القول الصحيح:</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50000"/>
              </a:lnSpc>
              <a:spcBef>
                <a:spcPct val="0"/>
              </a:spcBef>
              <a:spcAft>
                <a:spcPct val="0"/>
              </a:spcAft>
              <a:buClrTx/>
              <a:buSzTx/>
              <a:buFontTx/>
              <a:buChar char="•"/>
              <a:tabLst/>
            </a:pPr>
            <a:r>
              <a:rPr kumimoji="0" lang="ar-SA" sz="3600" b="0" i="0" u="none" strike="noStrike" cap="none" normalizeH="0" baseline="0" dirty="0" smtClean="0">
                <a:ln>
                  <a:noFill/>
                </a:ln>
                <a:solidFill>
                  <a:srgbClr val="000000"/>
                </a:solidFill>
                <a:effectLst/>
                <a:latin typeface="Traditional Arabic" pitchFamily="18" charset="-78"/>
                <a:ea typeface="Calibri" pitchFamily="34" charset="0"/>
                <a:cs typeface="Traditional Arabic" pitchFamily="18" charset="-78"/>
              </a:rPr>
              <a:t>يجب على الكواكب أن تحيط النجم لتصبح مجموعة شمسية.</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50000"/>
              </a:lnSpc>
              <a:spcBef>
                <a:spcPct val="0"/>
              </a:spcBef>
              <a:spcAft>
                <a:spcPct val="0"/>
              </a:spcAft>
              <a:buClrTx/>
              <a:buSzTx/>
              <a:buFontTx/>
              <a:buChar char="•"/>
              <a:tabLst/>
            </a:pPr>
            <a:r>
              <a:rPr kumimoji="0" lang="ar-SA" sz="3600" b="0" i="0" u="none" strike="noStrike" cap="none" normalizeH="0" baseline="0" dirty="0" smtClean="0">
                <a:ln>
                  <a:noFill/>
                </a:ln>
                <a:solidFill>
                  <a:srgbClr val="000000"/>
                </a:solidFill>
                <a:effectLst/>
                <a:latin typeface="Traditional Arabic" pitchFamily="18" charset="-78"/>
                <a:ea typeface="Calibri" pitchFamily="34" charset="0"/>
                <a:cs typeface="Traditional Arabic" pitchFamily="18" charset="-78"/>
              </a:rPr>
              <a:t>النجوم يجب أن تحيط الكوكب لتصبح مجموعة شمسية.</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50000"/>
              </a:lnSpc>
              <a:spcBef>
                <a:spcPct val="0"/>
              </a:spcBef>
              <a:spcAft>
                <a:spcPct val="0"/>
              </a:spcAft>
              <a:buClrTx/>
              <a:buSzTx/>
              <a:buFontTx/>
              <a:buChar char="•"/>
              <a:tabLst/>
            </a:pPr>
            <a:r>
              <a:rPr kumimoji="0" lang="ar-SA" sz="3600" b="0" i="0" u="none" strike="noStrike" cap="none" normalizeH="0" baseline="0" dirty="0" smtClean="0">
                <a:ln>
                  <a:noFill/>
                </a:ln>
                <a:solidFill>
                  <a:srgbClr val="000000"/>
                </a:solidFill>
                <a:effectLst/>
                <a:latin typeface="Traditional Arabic" pitchFamily="18" charset="-78"/>
                <a:ea typeface="Calibri" pitchFamily="34" charset="0"/>
                <a:cs typeface="Traditional Arabic" pitchFamily="18" charset="-78"/>
              </a:rPr>
              <a:t>لا يمكن أن تكون مجموعة شمسية بدون الكواكب التسعة لمجرة درب التبانة.</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TotalTime>
  <Words>1462</Words>
  <Application>Microsoft Office PowerPoint</Application>
  <PresentationFormat>On-screen Show (4:3)</PresentationFormat>
  <Paragraphs>182</Paragraphs>
  <Slides>43</Slides>
  <Notes>0</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win7209</dc:creator>
  <cp:lastModifiedBy>SHOWROOM</cp:lastModifiedBy>
  <cp:revision>8</cp:revision>
  <dcterms:created xsi:type="dcterms:W3CDTF">2012-12-29T15:11:30Z</dcterms:created>
  <dcterms:modified xsi:type="dcterms:W3CDTF">2012-12-30T11:08:44Z</dcterms:modified>
</cp:coreProperties>
</file>