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6" r:id="rId3"/>
    <p:sldId id="257" r:id="rId4"/>
    <p:sldId id="258" r:id="rId5"/>
    <p:sldId id="259" r:id="rId6"/>
    <p:sldId id="267" r:id="rId7"/>
    <p:sldId id="260" r:id="rId8"/>
    <p:sldId id="261" r:id="rId9"/>
    <p:sldId id="262" r:id="rId10"/>
    <p:sldId id="263" r:id="rId11"/>
    <p:sldId id="264" r:id="rId12"/>
    <p:sldId id="265" r:id="rId13"/>
    <p:sldId id="268" r:id="rId14"/>
    <p:sldId id="269" r:id="rId15"/>
    <p:sldId id="270" r:id="rId16"/>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2" d="100"/>
          <a:sy n="42" d="100"/>
        </p:scale>
        <p:origin x="-13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he-IL"/>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he-IL"/>
          </a:p>
        </p:txBody>
      </p:sp>
      <p:sp>
        <p:nvSpPr>
          <p:cNvPr id="4" name="عنصر نائب للتاريخ 3"/>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he-IL"/>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5" name="عنصر نائب للتذييل 4"/>
          <p:cNvSpPr>
            <a:spLocks noGrp="1"/>
          </p:cNvSpPr>
          <p:nvPr>
            <p:ph type="ftr" sz="quarter" idx="11"/>
          </p:nvPr>
        </p:nvSpPr>
        <p:spPr/>
        <p:txBody>
          <a:bodyPr/>
          <a:lstStyle/>
          <a:p>
            <a:endParaRPr lang="he-IL"/>
          </a:p>
        </p:txBody>
      </p:sp>
      <p:sp>
        <p:nvSpPr>
          <p:cNvPr id="6" name="عنصر نائب لرقم الشريحة 5"/>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تاريخ 4"/>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7" name="عنصر نائب للتاريخ 6"/>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8" name="عنصر نائب للتذييل 7"/>
          <p:cNvSpPr>
            <a:spLocks noGrp="1"/>
          </p:cNvSpPr>
          <p:nvPr>
            <p:ph type="ftr" sz="quarter" idx="11"/>
          </p:nvPr>
        </p:nvSpPr>
        <p:spPr/>
        <p:txBody>
          <a:bodyPr/>
          <a:lstStyle/>
          <a:p>
            <a:endParaRPr lang="he-IL"/>
          </a:p>
        </p:txBody>
      </p:sp>
      <p:sp>
        <p:nvSpPr>
          <p:cNvPr id="9" name="عنصر نائب لرقم الشريحة 8"/>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he-IL"/>
          </a:p>
        </p:txBody>
      </p:sp>
      <p:sp>
        <p:nvSpPr>
          <p:cNvPr id="3" name="عنصر نائب للتاريخ 2"/>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4" name="عنصر نائب للتذييل 3"/>
          <p:cNvSpPr>
            <a:spLocks noGrp="1"/>
          </p:cNvSpPr>
          <p:nvPr>
            <p:ph type="ftr" sz="quarter" idx="11"/>
          </p:nvPr>
        </p:nvSpPr>
        <p:spPr/>
        <p:txBody>
          <a:bodyPr/>
          <a:lstStyle/>
          <a:p>
            <a:endParaRPr lang="he-IL"/>
          </a:p>
        </p:txBody>
      </p:sp>
      <p:sp>
        <p:nvSpPr>
          <p:cNvPr id="5" name="عنصر نائب لرقم الشريحة 4"/>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3" name="عنصر نائب للتذييل 2"/>
          <p:cNvSpPr>
            <a:spLocks noGrp="1"/>
          </p:cNvSpPr>
          <p:nvPr>
            <p:ph type="ftr" sz="quarter" idx="11"/>
          </p:nvPr>
        </p:nvSpPr>
        <p:spPr/>
        <p:txBody>
          <a:bodyPr/>
          <a:lstStyle/>
          <a:p>
            <a:endParaRPr lang="he-IL"/>
          </a:p>
        </p:txBody>
      </p:sp>
      <p:sp>
        <p:nvSpPr>
          <p:cNvPr id="4" name="عنصر نائب لرقم الشريحة 3"/>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he-IL"/>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94CB216-4D84-4AB4-82D2-818E60EA66A1}" type="datetimeFigureOut">
              <a:rPr lang="he-IL" smtClean="0"/>
              <a:pPr/>
              <a:t>ט"ו/טבת/תשע"ג</a:t>
            </a:fld>
            <a:endParaRPr lang="he-IL"/>
          </a:p>
        </p:txBody>
      </p:sp>
      <p:sp>
        <p:nvSpPr>
          <p:cNvPr id="6" name="عنصر نائب للتذييل 5"/>
          <p:cNvSpPr>
            <a:spLocks noGrp="1"/>
          </p:cNvSpPr>
          <p:nvPr>
            <p:ph type="ftr" sz="quarter" idx="11"/>
          </p:nvPr>
        </p:nvSpPr>
        <p:spPr/>
        <p:txBody>
          <a:bodyPr/>
          <a:lstStyle/>
          <a:p>
            <a:endParaRPr lang="he-IL"/>
          </a:p>
        </p:txBody>
      </p:sp>
      <p:sp>
        <p:nvSpPr>
          <p:cNvPr id="7" name="عنصر نائب لرقم الشريحة 6"/>
          <p:cNvSpPr>
            <a:spLocks noGrp="1"/>
          </p:cNvSpPr>
          <p:nvPr>
            <p:ph type="sldNum" sz="quarter" idx="12"/>
          </p:nvPr>
        </p:nvSpPr>
        <p:spPr/>
        <p:txBody>
          <a:bodyPr/>
          <a:lstStyle/>
          <a:p>
            <a:fld id="{B2D89909-C342-4739-B086-E5EB1AC08770}"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27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he-IL"/>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he-IL"/>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94CB216-4D84-4AB4-82D2-818E60EA66A1}" type="datetimeFigureOut">
              <a:rPr lang="he-IL" smtClean="0"/>
              <a:pPr/>
              <a:t>ט"ו/טבת/תשע"ג</a:t>
            </a:fld>
            <a:endParaRPr lang="he-IL"/>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D89909-C342-4739-B086-E5EB1AC08770}"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5" name="مستطيل 4"/>
          <p:cNvSpPr/>
          <p:nvPr/>
        </p:nvSpPr>
        <p:spPr>
          <a:xfrm>
            <a:off x="2123728" y="1988840"/>
            <a:ext cx="4341322" cy="2308324"/>
          </a:xfrm>
          <a:prstGeom prst="rect">
            <a:avLst/>
          </a:prstGeom>
          <a:noFill/>
        </p:spPr>
        <p:txBody>
          <a:bodyPr wrap="square" lIns="91440" tIns="45720" rIns="91440" bIns="45720">
            <a:spAutoFit/>
          </a:bodyPr>
          <a:lstStyle/>
          <a:p>
            <a:pPr algn="ctr"/>
            <a:r>
              <a:rPr lang="ar-SA" sz="7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الكون والفضاء</a:t>
            </a:r>
            <a:endParaRPr lang="ar-SA"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11960" y="548680"/>
            <a:ext cx="4572000" cy="2677656"/>
          </a:xfrm>
          <a:prstGeom prst="rect">
            <a:avLst/>
          </a:prstGeom>
        </p:spPr>
        <p:txBody>
          <a:bodyPr>
            <a:spAutoFit/>
          </a:bodyPr>
          <a:lstStyle/>
          <a:p>
            <a:r>
              <a:rPr lang="ar-SA" sz="2400" dirty="0" smtClean="0"/>
              <a:t>الأرض: هو الثالث من حيث بعده عن الشمس. تسود فيه شروط خاصة بفضل بعده عن الشمس. يحوي على ماء بجميع حالاتها وخليط من الغازات. الأرض هو الكوكب </a:t>
            </a:r>
            <a:r>
              <a:rPr lang="ar-SA" sz="2400" dirty="0" err="1" smtClean="0"/>
              <a:t>السيار</a:t>
            </a:r>
            <a:r>
              <a:rPr lang="ar-SA" sz="2400" dirty="0" smtClean="0"/>
              <a:t> الوحيد الذي تعيش عليه كائنات حية. يدور الأرض حول الشمس خلال 365 يوما. طول اليوم 24 ساعة. له قمر واحد. </a:t>
            </a:r>
            <a:endParaRPr lang="en-US" sz="2400" dirty="0"/>
          </a:p>
        </p:txBody>
      </p:sp>
      <p:sp>
        <p:nvSpPr>
          <p:cNvPr id="3" name="مستطيل 2"/>
          <p:cNvSpPr/>
          <p:nvPr/>
        </p:nvSpPr>
        <p:spPr>
          <a:xfrm>
            <a:off x="683568" y="3933056"/>
            <a:ext cx="3779912" cy="2308324"/>
          </a:xfrm>
          <a:prstGeom prst="rect">
            <a:avLst/>
          </a:prstGeom>
        </p:spPr>
        <p:txBody>
          <a:bodyPr wrap="square">
            <a:spAutoFit/>
          </a:bodyPr>
          <a:lstStyle/>
          <a:p>
            <a:r>
              <a:rPr lang="ar-SA" sz="2400" dirty="0" smtClean="0"/>
              <a:t>المريخ: هو الرابع من حيث بعده من الشمس. درجة حرارة منخفضة جدا 55 درجة مئوية تحت الصفر. يوجد فيه مياه متجمدة. يدور المريخ حول الشمس خلال 687 يوما. طول اليوم فيه 24 ساعة 73 دقيقة. </a:t>
            </a:r>
          </a:p>
        </p:txBody>
      </p:sp>
      <p:pic>
        <p:nvPicPr>
          <p:cNvPr id="5" name="صورة 4" descr="EarMain.jpg"/>
          <p:cNvPicPr>
            <a:picLocks noChangeAspect="1"/>
          </p:cNvPicPr>
          <p:nvPr/>
        </p:nvPicPr>
        <p:blipFill>
          <a:blip r:embed="rId2" cstate="print"/>
          <a:stretch>
            <a:fillRect/>
          </a:stretch>
        </p:blipFill>
        <p:spPr>
          <a:xfrm>
            <a:off x="1043608" y="620688"/>
            <a:ext cx="2736304" cy="27363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6" name="Picture 2" descr="https://encrypted-tbn1.google.com/images?q=tbn:ANd9GcSQMqeD05h8gfB79d7JpRYRAJow9iaEINTt7CpKRFdvqHgch9Ik"/>
          <p:cNvPicPr>
            <a:picLocks noChangeAspect="1" noChangeArrowheads="1"/>
          </p:cNvPicPr>
          <p:nvPr/>
        </p:nvPicPr>
        <p:blipFill>
          <a:blip r:embed="rId3" cstate="print"/>
          <a:srcRect/>
          <a:stretch>
            <a:fillRect/>
          </a:stretch>
        </p:blipFill>
        <p:spPr bwMode="auto">
          <a:xfrm>
            <a:off x="5580112" y="3861048"/>
            <a:ext cx="2980165"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139952" y="692696"/>
            <a:ext cx="4572000" cy="2308324"/>
          </a:xfrm>
          <a:prstGeom prst="rect">
            <a:avLst/>
          </a:prstGeom>
        </p:spPr>
        <p:txBody>
          <a:bodyPr>
            <a:spAutoFit/>
          </a:bodyPr>
          <a:lstStyle/>
          <a:p>
            <a:r>
              <a:rPr lang="ar-SA" sz="2400" dirty="0" smtClean="0"/>
              <a:t>المشتري: ينتمي إلى مجموعة عمالقة الغازات. المشتري هو اكبر الكواكب السيارة ويدور حوله أقمار كثيرة. تصل درجة حرارة 150 درجة مئوية تحت الصفر. ينهي دورة واحدة حول الشمس خلال 12 سنة. طول اليوم فيه 9 ساعات و55 دقيقة.</a:t>
            </a:r>
          </a:p>
        </p:txBody>
      </p:sp>
      <p:sp>
        <p:nvSpPr>
          <p:cNvPr id="3" name="مستطيل 2"/>
          <p:cNvSpPr/>
          <p:nvPr/>
        </p:nvSpPr>
        <p:spPr>
          <a:xfrm>
            <a:off x="251520" y="3140968"/>
            <a:ext cx="4572000" cy="3416320"/>
          </a:xfrm>
          <a:prstGeom prst="rect">
            <a:avLst/>
          </a:prstGeom>
        </p:spPr>
        <p:txBody>
          <a:bodyPr>
            <a:spAutoFit/>
          </a:bodyPr>
          <a:lstStyle/>
          <a:p>
            <a:r>
              <a:rPr lang="ar-SA" sz="2400" dirty="0" smtClean="0"/>
              <a:t>زحل:ينتمي زحل لمجموعة عمالقة الغازات. يحاط زحل بآلاف الحلقات التي تكون حوله مثل ”طرق“ ملون رائع. تتكون هذه الحلقات من كتل جليد </a:t>
            </a:r>
            <a:r>
              <a:rPr lang="ar-SA" sz="2400" dirty="0" err="1" smtClean="0"/>
              <a:t>وذرات</a:t>
            </a:r>
            <a:r>
              <a:rPr lang="ar-SA" sz="2400" dirty="0" smtClean="0"/>
              <a:t> غبار. بالإضافة للحلقات يدور حوله 60 قمرا. زحل هو ثاني اكبر كوكب </a:t>
            </a:r>
            <a:r>
              <a:rPr lang="ar-SA" sz="2400" dirty="0" err="1" smtClean="0"/>
              <a:t>سيار</a:t>
            </a:r>
            <a:r>
              <a:rPr lang="ar-SA" sz="2400" dirty="0" smtClean="0"/>
              <a:t>. درجة حرارة 180 درجة مئوية تحت الصفر. ينهي دورة واحدة حول الشمس خلال 29 سنة ونصف السنة. طول اليوم فيه 10 ساعات و40 دقيقة. </a:t>
            </a:r>
            <a:endParaRPr lang="en-US" sz="2400" dirty="0"/>
          </a:p>
        </p:txBody>
      </p:sp>
      <p:pic>
        <p:nvPicPr>
          <p:cNvPr id="5122" name="Picture 2" descr="http://www.alhsa.com/forum/imgcache2/102398.gif"/>
          <p:cNvPicPr>
            <a:picLocks noChangeAspect="1" noChangeArrowheads="1"/>
          </p:cNvPicPr>
          <p:nvPr/>
        </p:nvPicPr>
        <p:blipFill>
          <a:blip r:embed="rId2" cstate="print"/>
          <a:srcRect/>
          <a:stretch>
            <a:fillRect/>
          </a:stretch>
        </p:blipFill>
        <p:spPr bwMode="auto">
          <a:xfrm>
            <a:off x="1187624" y="332656"/>
            <a:ext cx="2641476" cy="25974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4" name="Picture 4" descr="http://ar.ammannet.net/wp-content/files_flutter/1314787877saturn.jpg"/>
          <p:cNvPicPr>
            <a:picLocks noChangeAspect="1" noChangeArrowheads="1"/>
          </p:cNvPicPr>
          <p:nvPr/>
        </p:nvPicPr>
        <p:blipFill>
          <a:blip r:embed="rId3" cstate="print"/>
          <a:srcRect/>
          <a:stretch>
            <a:fillRect/>
          </a:stretch>
        </p:blipFill>
        <p:spPr bwMode="auto">
          <a:xfrm>
            <a:off x="5292080" y="3429000"/>
            <a:ext cx="3060339" cy="2448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148064" y="548680"/>
            <a:ext cx="3275856" cy="2677656"/>
          </a:xfrm>
          <a:prstGeom prst="rect">
            <a:avLst/>
          </a:prstGeom>
        </p:spPr>
        <p:txBody>
          <a:bodyPr wrap="square">
            <a:spAutoFit/>
          </a:bodyPr>
          <a:lstStyle/>
          <a:p>
            <a:r>
              <a:rPr lang="ar-SA" sz="2400" dirty="0" err="1" smtClean="0"/>
              <a:t>اورانس</a:t>
            </a:r>
            <a:r>
              <a:rPr lang="ar-SA" sz="2400" dirty="0" smtClean="0"/>
              <a:t>: ينمي لمجموعة عمالقة الغازات . الثامن ببعده من الشمس. درجة الحرارة 215 درجة مئوية تحت الصفر. يوجد له 27 قمرا. يدور حول الشمس خلال 84 سنة طول اليوم فيه 17 ساعات و14 دقيقة.</a:t>
            </a:r>
          </a:p>
        </p:txBody>
      </p:sp>
      <p:sp>
        <p:nvSpPr>
          <p:cNvPr id="3" name="مستطيل 2"/>
          <p:cNvSpPr/>
          <p:nvPr/>
        </p:nvSpPr>
        <p:spPr>
          <a:xfrm>
            <a:off x="683568" y="3429000"/>
            <a:ext cx="3456384" cy="2677656"/>
          </a:xfrm>
          <a:prstGeom prst="rect">
            <a:avLst/>
          </a:prstGeom>
        </p:spPr>
        <p:txBody>
          <a:bodyPr wrap="square">
            <a:spAutoFit/>
          </a:bodyPr>
          <a:lstStyle/>
          <a:p>
            <a:r>
              <a:rPr lang="ar-SA" sz="2400" dirty="0" smtClean="0"/>
              <a:t>نبتون: ينتمي لمجموعة عمالقة الغازات. التاسع بترتيبه. يوجد لنبتون 13 قمرا. تصل درجة حرارة 213 درجة مئوية تحت الصفر. يدور حول الشمس خلال 165 سنة. طول اليوم فيه 16 ساعة و7 دقائق.</a:t>
            </a:r>
            <a:endParaRPr lang="en-US" sz="2400" dirty="0"/>
          </a:p>
        </p:txBody>
      </p:sp>
      <p:pic>
        <p:nvPicPr>
          <p:cNvPr id="4098" name="Picture 2" descr="http://www.alfisal.com/vb/imgcache/27626.imgcache.jpg"/>
          <p:cNvPicPr>
            <a:picLocks noChangeAspect="1" noChangeArrowheads="1"/>
          </p:cNvPicPr>
          <p:nvPr/>
        </p:nvPicPr>
        <p:blipFill>
          <a:blip r:embed="rId2" cstate="print"/>
          <a:srcRect/>
          <a:stretch>
            <a:fillRect/>
          </a:stretch>
        </p:blipFill>
        <p:spPr bwMode="auto">
          <a:xfrm>
            <a:off x="1495602" y="242460"/>
            <a:ext cx="2915816" cy="29158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descr="https://encrypted-tbn2.google.com/images?q=tbn:ANd9GcSGjSNjGzGGtnDnbNmKvpT1ici5gfm-riUdhCKLdH2dbLmJpZYe"/>
          <p:cNvPicPr>
            <a:picLocks noChangeAspect="1" noChangeArrowheads="1"/>
          </p:cNvPicPr>
          <p:nvPr/>
        </p:nvPicPr>
        <p:blipFill>
          <a:blip r:embed="rId3" cstate="print"/>
          <a:srcRect/>
          <a:stretch>
            <a:fillRect/>
          </a:stretch>
        </p:blipFill>
        <p:spPr bwMode="auto">
          <a:xfrm>
            <a:off x="5220072" y="3429000"/>
            <a:ext cx="2935213" cy="29221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483768" y="1772816"/>
            <a:ext cx="4248472" cy="3139321"/>
          </a:xfrm>
          <a:prstGeom prst="rect">
            <a:avLst/>
          </a:prstGeom>
          <a:noFill/>
        </p:spPr>
        <p:txBody>
          <a:bodyPr wrap="square" lIns="91440" tIns="45720" rIns="91440" bIns="45720">
            <a:spAutoFit/>
          </a:bodyPr>
          <a:lstStyle/>
          <a:p>
            <a:pPr algn="ctr"/>
            <a:r>
              <a:rPr lang="ar-SA" sz="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رحلات</a:t>
            </a:r>
          </a:p>
          <a:p>
            <a:pPr algn="ctr"/>
            <a:r>
              <a:rPr lang="ar-SA" sz="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إلى الفضاء</a:t>
            </a:r>
          </a:p>
          <a:p>
            <a:pPr algn="ctr"/>
            <a:r>
              <a:rPr lang="ar-SA" sz="66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(القمر)</a:t>
            </a:r>
            <a:endParaRPr lang="ar-SA" sz="66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899592" y="908720"/>
            <a:ext cx="756084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عام 1959 أول مركبة فضائية من صنع الإنسان التي هبطت على سطح القمر كانت "لونا 2" للاتحاد السوفيتي(روسيا).</a:t>
            </a:r>
          </a:p>
          <a:p>
            <a:pPr marL="0" marR="0" lvl="0" indent="0" algn="r" defTabSz="914400" rtl="1" eaLnBrk="1" fontAlgn="base" latinLnBrk="0" hangingPunct="1">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عام 1969 أول سفينة فضائيه مع رواد فضاء التي هبطت على القمر كانت "ابولو 11" للولايات المتحدة. </a:t>
            </a:r>
          </a:p>
          <a:p>
            <a:pPr marL="0" marR="0" lvl="0" indent="0" algn="r" defTabSz="914400" rtl="1"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من عام 1969-1972 أطلق إلى الفضاء لوصول القمر ست مراكب فضائية.</a:t>
            </a:r>
          </a:p>
          <a:p>
            <a:pPr marL="0" marR="0" lvl="0" indent="0" algn="r" defTabSz="914400" rtl="1"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في أواخر القرن ال20 وبداية القرن ال21 أطلقت كل من الدول التالية الصين, الهند, اليابان, </a:t>
            </a:r>
            <a:r>
              <a:rPr kumimoji="0" lang="ar-SA" sz="2400" b="1" i="0" u="none" strike="noStrike" cap="none" normalizeH="0" baseline="0" dirty="0" err="1" smtClean="0">
                <a:ln>
                  <a:noFill/>
                </a:ln>
                <a:solidFill>
                  <a:schemeClr val="tx1"/>
                </a:solidFill>
                <a:effectLst/>
                <a:latin typeface="Traditional Arabic" pitchFamily="18" charset="-78"/>
                <a:ea typeface="Calibri" pitchFamily="34" charset="0"/>
                <a:cs typeface="Traditional Arabic" pitchFamily="18" charset="-78"/>
              </a:rPr>
              <a:t>والخ</a:t>
            </a:r>
            <a:r>
              <a:rPr kumimoji="0" lang="ar-SA" sz="2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a:t>
            </a:r>
          </a:p>
          <a:p>
            <a:pPr marL="0" marR="0" lvl="0" indent="0" algn="r" defTabSz="914400" rtl="1"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sz="24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 عام 2003 أطلقت سفينة الفضاء "كولومبيا" ,احتوت على رواد فضاء امريكيون وواحد اسرائيلي.</a:t>
            </a:r>
            <a:endParaRPr kumimoji="0" lang="ar-SA"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1763688" y="2276872"/>
            <a:ext cx="550810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Traditional Arabic" pitchFamily="18" charset="-78"/>
                <a:ea typeface="Calibri" pitchFamily="34" charset="0"/>
                <a:cs typeface="Traditional Arabic" pitchFamily="18" charset="-78"/>
              </a:rPr>
              <a:t>وآخر رحله إلى الفضاء أطلقت من قبل "ناسا" وكالة فضائية امريكية عام 2008 وصلت الى القمر عام 2009 (بدون رواد فضاء)...</a:t>
            </a:r>
            <a:endParaRPr kumimoji="0" lang="ar-SA"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https://encrypted-tbn3.google.com/images?q=tbn:ANd9GcSlvklT0p9yN1hyUqdJ5G96j1XFztZDjznV37iYBgxhqiITG2n_GA"/>
          <p:cNvPicPr>
            <a:picLocks noChangeAspect="1" noChangeArrowheads="1"/>
          </p:cNvPicPr>
          <p:nvPr/>
        </p:nvPicPr>
        <p:blipFill>
          <a:blip r:embed="rId2" cstate="print"/>
          <a:srcRect/>
          <a:stretch>
            <a:fillRect/>
          </a:stretch>
        </p:blipFill>
        <p:spPr bwMode="auto">
          <a:xfrm>
            <a:off x="3131840" y="4077072"/>
            <a:ext cx="2971031" cy="1847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rot="20277656">
            <a:off x="2162785" y="2599285"/>
            <a:ext cx="4620793" cy="1107996"/>
          </a:xfrm>
          <a:prstGeom prst="rect">
            <a:avLst/>
          </a:prstGeom>
          <a:noFill/>
        </p:spPr>
        <p:txBody>
          <a:bodyPr wrap="square" lIns="91440" tIns="45720" rIns="91440" bIns="45720">
            <a:spAutoFit/>
          </a:bodyPr>
          <a:lstStyle/>
          <a:p>
            <a:pPr algn="ctr"/>
            <a:r>
              <a:rPr lang="ar-SA"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تعريفات أساسية</a:t>
            </a:r>
            <a:endParaRPr lang="ar-SA"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91880" y="980728"/>
            <a:ext cx="5292080" cy="1938992"/>
          </a:xfrm>
          <a:prstGeom prst="rect">
            <a:avLst/>
          </a:prstGeom>
        </p:spPr>
        <p:txBody>
          <a:bodyPr wrap="square">
            <a:spAutoFit/>
          </a:bodyPr>
          <a:lstStyle/>
          <a:p>
            <a:r>
              <a:rPr lang="ar-SA" sz="2400" u="sng" dirty="0" smtClean="0"/>
              <a:t>كون:</a:t>
            </a:r>
            <a:r>
              <a:rPr lang="ar-SA" sz="2400" dirty="0" smtClean="0"/>
              <a:t> مصطلح يستعمل لتعبير عن تواجد الفضاء والمجرات والكواكب. الكون يحتوي على الفضاء. وفية أنواع كثيرة من الأجسام مجرات, نجوم, مجموعات شمسية, كواكب سيارة وغيرها. الكون هو كل ما هو موجود كل ما هو قائم.</a:t>
            </a:r>
            <a:endParaRPr lang="en-US" sz="2400" dirty="0" smtClean="0"/>
          </a:p>
        </p:txBody>
      </p:sp>
      <p:sp>
        <p:nvSpPr>
          <p:cNvPr id="3" name="مستطيل 2"/>
          <p:cNvSpPr/>
          <p:nvPr/>
        </p:nvSpPr>
        <p:spPr>
          <a:xfrm>
            <a:off x="4139952" y="4221088"/>
            <a:ext cx="4572000" cy="830997"/>
          </a:xfrm>
          <a:prstGeom prst="rect">
            <a:avLst/>
          </a:prstGeom>
        </p:spPr>
        <p:txBody>
          <a:bodyPr>
            <a:spAutoFit/>
          </a:bodyPr>
          <a:lstStyle/>
          <a:p>
            <a:r>
              <a:rPr lang="ar-SA" sz="2400" u="sng" dirty="0" smtClean="0"/>
              <a:t>الفضاء:</a:t>
            </a:r>
            <a:r>
              <a:rPr lang="ar-SA" sz="2400" dirty="0" smtClean="0"/>
              <a:t> هو فراغ. أي لا يتكون من مادة. لا يوجد فيه أي شيء حتى الغازات.</a:t>
            </a:r>
            <a:endParaRPr lang="en-US" sz="2400" dirty="0" smtClean="0"/>
          </a:p>
        </p:txBody>
      </p:sp>
      <p:pic>
        <p:nvPicPr>
          <p:cNvPr id="4" name="صورة 3" descr="TheUniverseStation.jpg"/>
          <p:cNvPicPr>
            <a:picLocks noChangeAspect="1"/>
          </p:cNvPicPr>
          <p:nvPr/>
        </p:nvPicPr>
        <p:blipFill>
          <a:blip r:embed="rId2" cstate="print"/>
          <a:stretch>
            <a:fillRect/>
          </a:stretch>
        </p:blipFill>
        <p:spPr>
          <a:xfrm>
            <a:off x="179512" y="2924944"/>
            <a:ext cx="4046757" cy="2632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427984" y="980728"/>
            <a:ext cx="4067944" cy="1938992"/>
          </a:xfrm>
          <a:prstGeom prst="rect">
            <a:avLst/>
          </a:prstGeom>
        </p:spPr>
        <p:txBody>
          <a:bodyPr wrap="square">
            <a:spAutoFit/>
          </a:bodyPr>
          <a:lstStyle/>
          <a:p>
            <a:r>
              <a:rPr lang="ar-SA" sz="2400" u="sng" dirty="0" smtClean="0"/>
              <a:t>مجرة:</a:t>
            </a:r>
            <a:r>
              <a:rPr lang="ar-SA" sz="2400" dirty="0" smtClean="0"/>
              <a:t> معظم الكواكب تتركز في الفضاء في مناطق مكتظة بالكواكب تُسمى مجرات. تحوي كل مجرة مئات مليارات النجوم .بالاضافة للكواكب يوجد في المجرة ايضا غبار وغازات.</a:t>
            </a:r>
            <a:endParaRPr lang="he-IL" sz="2400" dirty="0"/>
          </a:p>
        </p:txBody>
      </p:sp>
      <p:sp>
        <p:nvSpPr>
          <p:cNvPr id="3" name="مستطيل 2"/>
          <p:cNvSpPr/>
          <p:nvPr/>
        </p:nvSpPr>
        <p:spPr>
          <a:xfrm>
            <a:off x="4499992" y="3933056"/>
            <a:ext cx="3923928" cy="1569660"/>
          </a:xfrm>
          <a:prstGeom prst="rect">
            <a:avLst/>
          </a:prstGeom>
        </p:spPr>
        <p:txBody>
          <a:bodyPr wrap="square">
            <a:spAutoFit/>
          </a:bodyPr>
          <a:lstStyle/>
          <a:p>
            <a:r>
              <a:rPr lang="ar-SA" sz="2400" u="sng" dirty="0" smtClean="0"/>
              <a:t>مجرة درب التبانة:</a:t>
            </a:r>
            <a:r>
              <a:rPr lang="ar-SA" sz="2400" dirty="0" smtClean="0"/>
              <a:t> تدعى أيضا "مجرة درب اللبانة" ,تحوي على جميع النجوم التي نراها في السماء, وهي مجرة تشبه الحلزون.</a:t>
            </a:r>
            <a:endParaRPr lang="en-US" sz="2400" dirty="0" smtClean="0"/>
          </a:p>
        </p:txBody>
      </p:sp>
      <p:pic>
        <p:nvPicPr>
          <p:cNvPr id="4" name="صورة 3" descr="dareb_labanh.jpg"/>
          <p:cNvPicPr>
            <a:picLocks noChangeAspect="1"/>
          </p:cNvPicPr>
          <p:nvPr/>
        </p:nvPicPr>
        <p:blipFill>
          <a:blip r:embed="rId2" cstate="print"/>
          <a:stretch>
            <a:fillRect/>
          </a:stretch>
        </p:blipFill>
        <p:spPr>
          <a:xfrm>
            <a:off x="323528" y="1944392"/>
            <a:ext cx="4104456" cy="277050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860032" y="836712"/>
            <a:ext cx="3419872" cy="1938992"/>
          </a:xfrm>
          <a:prstGeom prst="rect">
            <a:avLst/>
          </a:prstGeom>
        </p:spPr>
        <p:txBody>
          <a:bodyPr wrap="square">
            <a:spAutoFit/>
          </a:bodyPr>
          <a:lstStyle/>
          <a:p>
            <a:r>
              <a:rPr lang="ar-SA" sz="2400" u="sng" dirty="0" smtClean="0"/>
              <a:t>النجوم:</a:t>
            </a:r>
            <a:r>
              <a:rPr lang="ar-SA" sz="2400" dirty="0" smtClean="0"/>
              <a:t> هي كرات غاز ملتهبة ضخمة توجد في الفضاء. درجة الحرارة فيها عالية جداً وهي تُنتج وتبث ضوءاً وحرارة شديدة ولذلك هي ساطعة.</a:t>
            </a:r>
            <a:endParaRPr lang="he-IL" sz="2400" dirty="0"/>
          </a:p>
        </p:txBody>
      </p:sp>
      <p:pic>
        <p:nvPicPr>
          <p:cNvPr id="4" name="صورة 3" descr="sun_1.jpg"/>
          <p:cNvPicPr>
            <a:picLocks noChangeAspect="1"/>
          </p:cNvPicPr>
          <p:nvPr/>
        </p:nvPicPr>
        <p:blipFill>
          <a:blip r:embed="rId2" cstate="print"/>
          <a:stretch>
            <a:fillRect/>
          </a:stretch>
        </p:blipFill>
        <p:spPr>
          <a:xfrm>
            <a:off x="971600" y="620688"/>
            <a:ext cx="3048000" cy="2381250"/>
          </a:xfrm>
          <a:prstGeom prst="rect">
            <a:avLst/>
          </a:prstGeom>
          <a:ln>
            <a:noFill/>
          </a:ln>
          <a:effectLst>
            <a:outerShdw blurRad="292100" dist="139700" dir="2700000" algn="tl" rotWithShape="0">
              <a:srgbClr val="333333">
                <a:alpha val="65000"/>
              </a:srgbClr>
            </a:outerShdw>
          </a:effectLst>
        </p:spPr>
      </p:pic>
      <p:sp>
        <p:nvSpPr>
          <p:cNvPr id="5" name="مستطيل 4"/>
          <p:cNvSpPr/>
          <p:nvPr/>
        </p:nvSpPr>
        <p:spPr>
          <a:xfrm>
            <a:off x="4932040" y="3933056"/>
            <a:ext cx="3347864" cy="1938992"/>
          </a:xfrm>
          <a:prstGeom prst="rect">
            <a:avLst/>
          </a:prstGeom>
        </p:spPr>
        <p:txBody>
          <a:bodyPr wrap="square">
            <a:spAutoFit/>
          </a:bodyPr>
          <a:lstStyle/>
          <a:p>
            <a:r>
              <a:rPr lang="ar-SA" sz="2400" u="sng" dirty="0" smtClean="0"/>
              <a:t>مجموعة شمسية:</a:t>
            </a:r>
            <a:r>
              <a:rPr lang="ar-SA" sz="2400" dirty="0" smtClean="0"/>
              <a:t> هو الاسم الذي يُطلق عادة على النظام الكوكبي الذي يتكون من الشمس وجميع ما يَدور حولها من أجرام بما في الأرض والكواكب</a:t>
            </a:r>
            <a:r>
              <a:rPr lang="en-US" sz="2400" dirty="0" smtClean="0"/>
              <a:t> </a:t>
            </a:r>
            <a:r>
              <a:rPr lang="ar-SA" sz="2400" dirty="0" smtClean="0"/>
              <a:t>الأخرى.</a:t>
            </a:r>
            <a:endParaRPr lang="en-US" sz="2400" dirty="0" smtClean="0"/>
          </a:p>
        </p:txBody>
      </p:sp>
      <p:pic>
        <p:nvPicPr>
          <p:cNvPr id="6" name="صورة 5" descr="imagesCAIRXRYS.jpg"/>
          <p:cNvPicPr>
            <a:picLocks noChangeAspect="1"/>
          </p:cNvPicPr>
          <p:nvPr/>
        </p:nvPicPr>
        <p:blipFill>
          <a:blip r:embed="rId3" cstate="print"/>
          <a:stretch>
            <a:fillRect/>
          </a:stretch>
        </p:blipFill>
        <p:spPr>
          <a:xfrm>
            <a:off x="827584" y="3429000"/>
            <a:ext cx="3161286" cy="2878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11.jpg"/>
          <p:cNvPicPr>
            <a:picLocks noChangeAspect="1"/>
          </p:cNvPicPr>
          <p:nvPr/>
        </p:nvPicPr>
        <p:blipFill>
          <a:blip r:embed="rId2" cstate="print"/>
          <a:stretch>
            <a:fillRect/>
          </a:stretch>
        </p:blipFill>
        <p:spPr>
          <a:xfrm>
            <a:off x="683568" y="1844824"/>
            <a:ext cx="7698268" cy="4725144"/>
          </a:xfrm>
          <a:prstGeom prst="rect">
            <a:avLst/>
          </a:prstGeom>
        </p:spPr>
      </p:pic>
      <p:sp>
        <p:nvSpPr>
          <p:cNvPr id="6" name="مستطيل 5"/>
          <p:cNvSpPr/>
          <p:nvPr/>
        </p:nvSpPr>
        <p:spPr>
          <a:xfrm>
            <a:off x="2411760" y="476672"/>
            <a:ext cx="4517583" cy="923330"/>
          </a:xfrm>
          <a:prstGeom prst="rect">
            <a:avLst/>
          </a:prstGeom>
          <a:noFill/>
        </p:spPr>
        <p:txBody>
          <a:bodyPr wrap="none" lIns="91440" tIns="45720" rIns="91440" bIns="45720">
            <a:spAutoFit/>
          </a:bodyPr>
          <a:lstStyle/>
          <a:p>
            <a:pPr algn="ctr"/>
            <a:r>
              <a:rPr lang="ar-SA"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المجموعة الشمسية</a:t>
            </a:r>
            <a:endParaRPr lang="ar-SA"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211960" y="1268760"/>
            <a:ext cx="4355976" cy="1200329"/>
          </a:xfrm>
          <a:prstGeom prst="rect">
            <a:avLst/>
          </a:prstGeom>
        </p:spPr>
        <p:txBody>
          <a:bodyPr wrap="square">
            <a:spAutoFit/>
          </a:bodyPr>
          <a:lstStyle/>
          <a:p>
            <a:r>
              <a:rPr lang="ar-SA" sz="2400" u="sng" dirty="0" smtClean="0"/>
              <a:t>كوكب</a:t>
            </a:r>
            <a:r>
              <a:rPr lang="ar-SA" sz="2400" dirty="0" smtClean="0"/>
              <a:t>:جرم(سماوي) معتم لا يعطي ضوءاً ولا حرارة, ولكنه يعكس أشعة الشمس الساقطة عليه ويدور حولها في مدار ثابت.</a:t>
            </a:r>
            <a:endParaRPr lang="en-US" sz="2400" dirty="0" smtClean="0"/>
          </a:p>
        </p:txBody>
      </p:sp>
      <p:sp>
        <p:nvSpPr>
          <p:cNvPr id="3" name="مستطيل 2"/>
          <p:cNvSpPr/>
          <p:nvPr/>
        </p:nvSpPr>
        <p:spPr>
          <a:xfrm>
            <a:off x="3923928" y="3645024"/>
            <a:ext cx="4572000" cy="1938992"/>
          </a:xfrm>
          <a:prstGeom prst="rect">
            <a:avLst/>
          </a:prstGeom>
        </p:spPr>
        <p:txBody>
          <a:bodyPr>
            <a:spAutoFit/>
          </a:bodyPr>
          <a:lstStyle/>
          <a:p>
            <a:r>
              <a:rPr lang="ar-SA" sz="2400" u="sng" dirty="0" smtClean="0"/>
              <a:t>كوكب </a:t>
            </a:r>
            <a:r>
              <a:rPr lang="ar-SA" sz="2400" u="sng" dirty="0" err="1" smtClean="0"/>
              <a:t>سيار</a:t>
            </a:r>
            <a:r>
              <a:rPr lang="ar-SA" sz="2400" u="sng" dirty="0" smtClean="0"/>
              <a:t>: </a:t>
            </a:r>
            <a:r>
              <a:rPr lang="ar-SA" sz="2400" dirty="0" smtClean="0"/>
              <a:t>هناك نجوم, مثل شمسنا التي تحيطها عدة أجرام تُسمى كواكب سيارة. الشمس والكواكب السيارة تكون سوية المجموعة الشمسية. بدور كل كوكب </a:t>
            </a:r>
            <a:r>
              <a:rPr lang="ar-SA" sz="2400" dirty="0" err="1" smtClean="0"/>
              <a:t>سيار</a:t>
            </a:r>
            <a:r>
              <a:rPr lang="ar-SA" sz="2400" dirty="0" smtClean="0"/>
              <a:t> حول الشمس بمدار ثابت خاص به.</a:t>
            </a:r>
            <a:endParaRPr lang="en-US" sz="2400" dirty="0" smtClean="0"/>
          </a:p>
        </p:txBody>
      </p:sp>
      <p:pic>
        <p:nvPicPr>
          <p:cNvPr id="4" name="صورة 3" descr="300px-1e7m_comparison_Uranus_Neptune_Sirius_B_Earth_Venus.png"/>
          <p:cNvPicPr>
            <a:picLocks noChangeAspect="1"/>
          </p:cNvPicPr>
          <p:nvPr/>
        </p:nvPicPr>
        <p:blipFill>
          <a:blip r:embed="rId2" cstate="print"/>
          <a:stretch>
            <a:fillRect/>
          </a:stretch>
        </p:blipFill>
        <p:spPr>
          <a:xfrm>
            <a:off x="539552" y="1988840"/>
            <a:ext cx="3384376" cy="270750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8000" r="-18000"/>
          </a:stretch>
        </a:blipFill>
        <a:effectLst/>
      </p:bgPr>
    </p:bg>
    <p:spTree>
      <p:nvGrpSpPr>
        <p:cNvPr id="1" name=""/>
        <p:cNvGrpSpPr/>
        <p:nvPr/>
      </p:nvGrpSpPr>
      <p:grpSpPr>
        <a:xfrm>
          <a:off x="0" y="0"/>
          <a:ext cx="0" cy="0"/>
          <a:chOff x="0" y="0"/>
          <a:chExt cx="0" cy="0"/>
        </a:xfrm>
      </p:grpSpPr>
      <p:sp>
        <p:nvSpPr>
          <p:cNvPr id="3" name="مستطيل 2"/>
          <p:cNvSpPr/>
          <p:nvPr/>
        </p:nvSpPr>
        <p:spPr>
          <a:xfrm>
            <a:off x="2483768" y="2780928"/>
            <a:ext cx="6051657" cy="1754326"/>
          </a:xfrm>
          <a:prstGeom prst="rect">
            <a:avLst/>
          </a:prstGeom>
          <a:noFill/>
        </p:spPr>
        <p:txBody>
          <a:bodyPr wrap="none" lIns="91440" tIns="45720" rIns="91440" bIns="45720">
            <a:spAutoFit/>
          </a:bodyPr>
          <a:lstStyle/>
          <a:p>
            <a:pPr algn="ctr"/>
            <a:r>
              <a:rPr lang="ar-S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الكواكب السيّارة </a:t>
            </a:r>
          </a:p>
          <a:p>
            <a:pPr algn="ctr"/>
            <a:r>
              <a:rPr lang="ar-SA"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في المجموعة الشمسية</a:t>
            </a:r>
            <a:endParaRPr lang="ar-SA"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55976" y="692696"/>
            <a:ext cx="4139952" cy="2677656"/>
          </a:xfrm>
          <a:prstGeom prst="rect">
            <a:avLst/>
          </a:prstGeom>
        </p:spPr>
        <p:txBody>
          <a:bodyPr wrap="square">
            <a:spAutoFit/>
          </a:bodyPr>
          <a:lstStyle/>
          <a:p>
            <a:r>
              <a:rPr lang="ar-SA" sz="2400" dirty="0" smtClean="0"/>
              <a:t>عطارد: هو اقرب كوكب إلى الشمس. يتكون عطارد من الصخور، وفية أجران كثيرة جداً. لا يوجد فيه ماء ولا هواء. لا يوجد </a:t>
            </a:r>
            <a:r>
              <a:rPr lang="ar-SA" sz="2400" dirty="0" err="1" smtClean="0"/>
              <a:t>لعطادر</a:t>
            </a:r>
            <a:r>
              <a:rPr lang="ar-SA" sz="2400" dirty="0" smtClean="0"/>
              <a:t> قمر. يدور حول الشمس في 88 يوما. طول اليوم فيه 58.65 يوما ارضيا. درجة حرارة 183-427 درجة مئوية.</a:t>
            </a:r>
          </a:p>
        </p:txBody>
      </p:sp>
      <p:sp>
        <p:nvSpPr>
          <p:cNvPr id="3" name="مستطيل 2"/>
          <p:cNvSpPr/>
          <p:nvPr/>
        </p:nvSpPr>
        <p:spPr>
          <a:xfrm>
            <a:off x="467544" y="3573016"/>
            <a:ext cx="4283968" cy="2677656"/>
          </a:xfrm>
          <a:prstGeom prst="rect">
            <a:avLst/>
          </a:prstGeom>
        </p:spPr>
        <p:txBody>
          <a:bodyPr wrap="square">
            <a:spAutoFit/>
          </a:bodyPr>
          <a:lstStyle/>
          <a:p>
            <a:r>
              <a:rPr lang="ar-SA" sz="2400" dirty="0" smtClean="0"/>
              <a:t>الزهرة: هو ثاني كوكب من حيث بعده من الشمس. حجمه يشبه حجم الأرض. درجة حرارة عالية جدا 450 درجة مئوية تقريبا. لا يوجد على الزهرة مياه بحالة سائلة. الزهرة صخري . لا يوجد لزهرة قمر. يدور حول الشمس 225 يوما. طول اليوم فيه 117 يوميا ارضيا.</a:t>
            </a:r>
          </a:p>
        </p:txBody>
      </p:sp>
      <p:pic>
        <p:nvPicPr>
          <p:cNvPr id="4" name="صورة 3" descr="untitled.bmp"/>
          <p:cNvPicPr>
            <a:picLocks noChangeAspect="1"/>
          </p:cNvPicPr>
          <p:nvPr/>
        </p:nvPicPr>
        <p:blipFill>
          <a:blip r:embed="rId2" cstate="print"/>
          <a:stretch>
            <a:fillRect/>
          </a:stretch>
        </p:blipFill>
        <p:spPr>
          <a:xfrm>
            <a:off x="5436096" y="3573016"/>
            <a:ext cx="2574905" cy="2574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descr="http://upload.wikimedia.org/wikipedia/commons/thumb/e/ee/Mercury_transit_1.jpg/220px-Mercury_transit_1.jpg"/>
          <p:cNvPicPr>
            <a:picLocks noChangeAspect="1" noChangeArrowheads="1"/>
          </p:cNvPicPr>
          <p:nvPr/>
        </p:nvPicPr>
        <p:blipFill>
          <a:blip r:embed="rId3" cstate="print"/>
          <a:srcRect/>
          <a:stretch>
            <a:fillRect/>
          </a:stretch>
        </p:blipFill>
        <p:spPr bwMode="auto">
          <a:xfrm>
            <a:off x="1403648" y="555948"/>
            <a:ext cx="2376264" cy="23762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755</Words>
  <Application>Microsoft Office PowerPoint</Application>
  <PresentationFormat>عرض على الشاشة (3:4)‏</PresentationFormat>
  <Paragraphs>34</Paragraphs>
  <Slides>15</Slides>
  <Notes>0</Notes>
  <HiddenSlides>0</HiddenSlides>
  <MMClips>0</MMClips>
  <ScaleCrop>false</ScaleCrop>
  <HeadingPairs>
    <vt:vector size="4" baseType="variant">
      <vt:variant>
        <vt:lpstr>سمة</vt:lpstr>
      </vt:variant>
      <vt:variant>
        <vt:i4>1</vt:i4>
      </vt:variant>
      <vt:variant>
        <vt:lpstr>عناوين الشرائح</vt:lpstr>
      </vt:variant>
      <vt:variant>
        <vt:i4>15</vt:i4>
      </vt:variant>
    </vt:vector>
  </HeadingPairs>
  <TitlesOfParts>
    <vt:vector size="16"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windows 7</dc:creator>
  <cp:lastModifiedBy>majeda</cp:lastModifiedBy>
  <cp:revision>8</cp:revision>
  <dcterms:created xsi:type="dcterms:W3CDTF">2012-01-12T16:55:53Z</dcterms:created>
  <dcterms:modified xsi:type="dcterms:W3CDTF">2012-12-28T06:28:12Z</dcterms:modified>
</cp:coreProperties>
</file>