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3" r:id="rId6"/>
    <p:sldId id="259" r:id="rId7"/>
    <p:sldId id="261" r:id="rId8"/>
    <p:sldId id="267" r:id="rId9"/>
    <p:sldId id="260" r:id="rId10"/>
    <p:sldId id="266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99AC10-783E-4A16-9AA8-3024757A49E5}" type="datetimeFigureOut">
              <a:rPr lang="he-IL" smtClean="0"/>
              <a:pPr/>
              <a:t>י"ח/כסלו/תשע"ג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404A68-8796-4CA8-9211-78AEEDC06AB5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P3jbQNd2g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1259632" y="1412776"/>
            <a:ext cx="6480720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AE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اهلا وسهلا بكم طلابي الاعزاء</a:t>
            </a:r>
            <a:endParaRPr lang="he-IL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AE" sz="6000" b="1" dirty="0" smtClean="0"/>
              <a:t>هل تعرفون؟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>*.</a:t>
            </a:r>
            <a:r>
              <a:rPr lang="ar-AE" sz="2800" b="1" dirty="0" err="1" smtClean="0"/>
              <a:t>البوتاسيوم</a:t>
            </a:r>
            <a:r>
              <a:rPr lang="ar-AE" sz="2800" dirty="0" smtClean="0"/>
              <a:t> هو أحد العناصر الثلاثة الضرورية للزراعة: </a:t>
            </a:r>
            <a:r>
              <a:rPr lang="ar-AE" sz="2800" b="1" dirty="0" err="1" smtClean="0"/>
              <a:t>الفوسفور</a:t>
            </a:r>
            <a:r>
              <a:rPr lang="ar-AE" sz="2800" dirty="0" smtClean="0"/>
              <a:t>, </a:t>
            </a:r>
            <a:r>
              <a:rPr lang="ar-AE" sz="2800" b="1" dirty="0" smtClean="0"/>
              <a:t>النيتروجين</a:t>
            </a:r>
            <a:r>
              <a:rPr lang="ar-AE" sz="2800" dirty="0" smtClean="0"/>
              <a:t> </a:t>
            </a:r>
            <a:r>
              <a:rPr lang="ar-AE" sz="2800" dirty="0" err="1" smtClean="0"/>
              <a:t>و</a:t>
            </a:r>
            <a:r>
              <a:rPr lang="ar-AE" sz="2800" b="1" dirty="0" err="1" smtClean="0"/>
              <a:t>البوتاسيوم</a:t>
            </a:r>
            <a:r>
              <a:rPr lang="ar-AE" sz="2800" dirty="0" smtClean="0"/>
              <a:t>.عدا عن </a:t>
            </a:r>
            <a:r>
              <a:rPr lang="ar-AE" sz="2800" dirty="0" err="1" smtClean="0"/>
              <a:t>البوتاسيوم</a:t>
            </a:r>
            <a:r>
              <a:rPr lang="ar-AE" sz="2800" dirty="0" smtClean="0"/>
              <a:t>، يتم استخلاص بروم وأملاح </a:t>
            </a:r>
            <a:r>
              <a:rPr lang="ar-AE" sz="2800" dirty="0" err="1" smtClean="0"/>
              <a:t>المغنيسيوم</a:t>
            </a:r>
            <a:r>
              <a:rPr lang="ar-AE" sz="2800" dirty="0" smtClean="0"/>
              <a:t> من مياه البحر </a:t>
            </a:r>
            <a:r>
              <a:rPr lang="ar-AE" sz="2800" dirty="0" err="1" smtClean="0"/>
              <a:t>الميت.</a:t>
            </a: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>*.يُستخدم </a:t>
            </a:r>
            <a:r>
              <a:rPr lang="ar-AE" sz="2800" dirty="0" err="1" smtClean="0"/>
              <a:t>البروم</a:t>
            </a:r>
            <a:r>
              <a:rPr lang="ar-AE" sz="2800" dirty="0" smtClean="0"/>
              <a:t> في الزراعة، في </a:t>
            </a:r>
            <a:r>
              <a:rPr lang="ar-AE" sz="2800" dirty="0" err="1" smtClean="0"/>
              <a:t>الإلكترونيكا</a:t>
            </a:r>
            <a:r>
              <a:rPr lang="ar-AE" sz="2800" dirty="0" smtClean="0"/>
              <a:t>، النسيج </a:t>
            </a:r>
            <a:r>
              <a:rPr lang="ar-AE" sz="2800" dirty="0" err="1" smtClean="0"/>
              <a:t>والأدوية.</a:t>
            </a: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>*.تـُستخدم أملاح </a:t>
            </a:r>
            <a:r>
              <a:rPr lang="ar-AE" sz="2800" dirty="0" err="1" smtClean="0"/>
              <a:t>المغنيسيوم</a:t>
            </a:r>
            <a:r>
              <a:rPr lang="ar-AE" sz="2800" dirty="0" smtClean="0"/>
              <a:t> بشكل خاص في صناعة الحجارة المضادة للنيران، وإنتاج المواد العازلة، </a:t>
            </a:r>
            <a:r>
              <a:rPr lang="ar-AE" sz="2800" dirty="0" err="1" smtClean="0"/>
              <a:t>مُضافات</a:t>
            </a:r>
            <a:r>
              <a:rPr lang="ar-AE" sz="2800" dirty="0" smtClean="0"/>
              <a:t> غذائية للحيوانات، الأدوية وغير </a:t>
            </a:r>
            <a:r>
              <a:rPr lang="ar-AE" sz="2800" dirty="0" err="1" smtClean="0"/>
              <a:t>ذلك.</a:t>
            </a:r>
            <a:r>
              <a:rPr lang="ar-AE" sz="2800" dirty="0" smtClean="0"/>
              <a:t> </a:t>
            </a:r>
            <a:br>
              <a:rPr lang="ar-AE" sz="2800" dirty="0" smtClean="0"/>
            </a:br>
            <a:r>
              <a:rPr lang="ar-AE" sz="2800" b="1" dirty="0" smtClean="0"/>
              <a:t>البحر الميت آخذ بالجفاف، ومنسوب مياهه آخذ بالانخفاض </a:t>
            </a:r>
            <a:r>
              <a:rPr lang="ar-AE" sz="2800" b="1" dirty="0" err="1" smtClean="0"/>
              <a:t>بسرعة!</a:t>
            </a:r>
            <a:r>
              <a:rPr lang="ar-AE" sz="2800" b="1" dirty="0" smtClean="0"/>
              <a:t/>
            </a:r>
            <a:br>
              <a:rPr lang="ar-AE" sz="2800" b="1" dirty="0" smtClean="0"/>
            </a:br>
            <a:r>
              <a:rPr lang="ar-AE" sz="2800" b="1" dirty="0" smtClean="0"/>
              <a:t>الجفاف ينبع من </a:t>
            </a:r>
            <a:r>
              <a:rPr lang="ar-AE" sz="2800" b="1" dirty="0" err="1" smtClean="0"/>
              <a:t>سببين:</a:t>
            </a: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>أ.ضخ المياه إلى المصانع لاستخلاص الأملاح.ب.المياه التي كانت تصب في البحر الميت من اليرموك وبحيرة </a:t>
            </a:r>
            <a:r>
              <a:rPr lang="ar-AE" sz="2800" dirty="0" err="1" smtClean="0"/>
              <a:t>طبريا</a:t>
            </a:r>
            <a:r>
              <a:rPr lang="ar-AE" sz="2800" dirty="0" smtClean="0"/>
              <a:t> يتم ضخها في الشمال ولا تصل أكثر إلى البحر الميت.</a:t>
            </a:r>
            <a:endParaRPr lang="he-I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5400" b="1" dirty="0" smtClean="0"/>
              <a:t>تلخيص الدرس</a:t>
            </a:r>
            <a:endParaRPr lang="he-IL" sz="5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في البداية قمنا بمشاهدة فيديو يعرض بشكل سريع استخراج </a:t>
            </a:r>
            <a:r>
              <a:rPr lang="ar-SA" b="1" dirty="0" err="1" smtClean="0"/>
              <a:t>البوتاس</a:t>
            </a:r>
            <a:r>
              <a:rPr lang="ar-SA" b="1" dirty="0" smtClean="0"/>
              <a:t> واستعماله.</a:t>
            </a:r>
            <a:endParaRPr lang="ar-AE" b="1" dirty="0" smtClean="0"/>
          </a:p>
          <a:p>
            <a:pPr>
              <a:buNone/>
            </a:pPr>
            <a:endParaRPr lang="en-US" dirty="0" smtClean="0"/>
          </a:p>
          <a:p>
            <a:r>
              <a:rPr lang="ar-SA" b="1" dirty="0" smtClean="0"/>
              <a:t>ومن ثم قراءَة قطعةِ المعلومات حَدّدت لنا مصطلحات ومفاهيم جديدة في الموضوع: محلول- طاقة حرارة الشمس- برك </a:t>
            </a:r>
            <a:r>
              <a:rPr lang="ar-SA" b="1" dirty="0" err="1" smtClean="0"/>
              <a:t>تبخير...</a:t>
            </a:r>
            <a:endParaRPr lang="ar-AE" b="1" dirty="0" smtClean="0"/>
          </a:p>
          <a:p>
            <a:pPr>
              <a:buNone/>
            </a:pPr>
            <a:endParaRPr lang="en-US" dirty="0" smtClean="0"/>
          </a:p>
          <a:p>
            <a:r>
              <a:rPr lang="ar-SA" b="1" dirty="0" smtClean="0"/>
              <a:t>ثم تلخيص طرق استخراج </a:t>
            </a:r>
            <a:r>
              <a:rPr lang="ar-SA" b="1" dirty="0" err="1" smtClean="0"/>
              <a:t>البوتاس</a:t>
            </a:r>
            <a:r>
              <a:rPr lang="ar-SA" b="1" dirty="0" smtClean="0"/>
              <a:t> بشكل سريع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AE" sz="6600" b="1" dirty="0" smtClean="0">
                <a:ln/>
                <a:solidFill>
                  <a:schemeClr val="accent3"/>
                </a:solidFill>
              </a:rPr>
              <a:t>هل من اسئلة تحبون ان </a:t>
            </a:r>
            <a:r>
              <a:rPr lang="ar-AE" sz="6600" b="1" dirty="0" err="1" smtClean="0">
                <a:ln/>
                <a:solidFill>
                  <a:schemeClr val="accent3"/>
                </a:solidFill>
              </a:rPr>
              <a:t>تسألوها؟؟</a:t>
            </a:r>
            <a:endParaRPr lang="he-IL" sz="66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AE" sz="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وظيفة </a:t>
            </a:r>
            <a:r>
              <a:rPr lang="ar-AE" sz="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بيتية</a:t>
            </a:r>
            <a:endParaRPr lang="he-IL" sz="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אליפסה 3"/>
          <p:cNvSpPr/>
          <p:nvPr/>
        </p:nvSpPr>
        <p:spPr>
          <a:xfrm>
            <a:off x="755576" y="2276872"/>
            <a:ext cx="7848872" cy="2808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ar-AE" sz="4000" b="1" dirty="0">
                <a:solidFill>
                  <a:prstClr val="black"/>
                </a:solidFill>
              </a:rPr>
              <a:t>حل سؤال 2 وسؤال 3 </a:t>
            </a:r>
            <a:endParaRPr lang="ar-AE" sz="4000" b="1" dirty="0" smtClean="0">
              <a:solidFill>
                <a:prstClr val="black"/>
              </a:solidFill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ar-AE" sz="4000" b="1" dirty="0" smtClean="0">
                <a:solidFill>
                  <a:prstClr val="black"/>
                </a:solidFill>
              </a:rPr>
              <a:t>صفحة </a:t>
            </a:r>
            <a:r>
              <a:rPr lang="ar-AE" sz="4000" b="1" dirty="0">
                <a:solidFill>
                  <a:prstClr val="black"/>
                </a:solidFill>
              </a:rPr>
              <a:t>69</a:t>
            </a:r>
            <a:endParaRPr lang="he-IL" sz="4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b="1" dirty="0" smtClean="0"/>
              <a:t>اسئلة مرافقة للفلم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sz="3200" b="1" dirty="0" smtClean="0">
                <a:solidFill>
                  <a:srgbClr val="FF0000"/>
                </a:solidFill>
              </a:rPr>
              <a:t>رابط </a:t>
            </a:r>
            <a:r>
              <a:rPr lang="ar-AE" sz="3200" b="1" dirty="0" err="1" smtClean="0">
                <a:solidFill>
                  <a:srgbClr val="FF0000"/>
                </a:solidFill>
              </a:rPr>
              <a:t>الفيديو:</a:t>
            </a:r>
            <a:r>
              <a:rPr lang="ar-AE" sz="32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hlinkClick r:id="rId2"/>
              </a:rPr>
              <a:t>http://www.youtube.com/watch?v=YP3jbQNd2g8</a:t>
            </a:r>
            <a:endParaRPr lang="ar-AE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AE" sz="3200" b="1" dirty="0" smtClean="0">
              <a:solidFill>
                <a:srgbClr val="FF0000"/>
              </a:solidFill>
            </a:endParaRPr>
          </a:p>
          <a:p>
            <a:r>
              <a:rPr lang="ar-AE" sz="3200" b="1" dirty="0" err="1" smtClean="0">
                <a:solidFill>
                  <a:srgbClr val="FF0000"/>
                </a:solidFill>
              </a:rPr>
              <a:t>1.</a:t>
            </a:r>
            <a:r>
              <a:rPr lang="ar-AE" sz="3200" b="1" dirty="0" smtClean="0">
                <a:solidFill>
                  <a:srgbClr val="FF0000"/>
                </a:solidFill>
              </a:rPr>
              <a:t> </a:t>
            </a:r>
            <a:r>
              <a:rPr lang="ar-AE" sz="3200" b="1" dirty="0" smtClean="0">
                <a:solidFill>
                  <a:srgbClr val="FF0000"/>
                </a:solidFill>
              </a:rPr>
              <a:t>ماذا شاهدتم في الفيديو</a:t>
            </a:r>
          </a:p>
          <a:p>
            <a:pPr>
              <a:buNone/>
            </a:pPr>
            <a:endParaRPr lang="ar-AE" sz="3200" b="1" dirty="0" smtClean="0">
              <a:solidFill>
                <a:srgbClr val="FF0000"/>
              </a:solidFill>
            </a:endParaRPr>
          </a:p>
          <a:p>
            <a:endParaRPr lang="ar-AE" sz="3200" b="1" dirty="0" smtClean="0">
              <a:solidFill>
                <a:srgbClr val="FF0000"/>
              </a:solidFill>
            </a:endParaRPr>
          </a:p>
          <a:p>
            <a:r>
              <a:rPr lang="ar-AE" sz="3200" b="1" dirty="0" err="1" smtClean="0">
                <a:solidFill>
                  <a:srgbClr val="FF0000"/>
                </a:solidFill>
              </a:rPr>
              <a:t>2.</a:t>
            </a:r>
            <a:r>
              <a:rPr lang="ar-AE" sz="3200" b="1" dirty="0" smtClean="0">
                <a:solidFill>
                  <a:srgbClr val="FF0000"/>
                </a:solidFill>
              </a:rPr>
              <a:t> ما العلاقة بين البحر في بداية الفلم والحقول الخضراء في </a:t>
            </a:r>
            <a:r>
              <a:rPr lang="ar-AE" sz="3200" b="1" dirty="0" err="1" smtClean="0">
                <a:solidFill>
                  <a:srgbClr val="FF0000"/>
                </a:solidFill>
              </a:rPr>
              <a:t>نهايته؟؟</a:t>
            </a:r>
            <a:endParaRPr lang="he-IL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1224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AE" sz="7200" dirty="0" smtClean="0">
                <a:solidFill>
                  <a:schemeClr val="accent1">
                    <a:lumMod val="50000"/>
                  </a:schemeClr>
                </a:solidFill>
              </a:rPr>
              <a:t>افتح الكتاب صفحة 68</a:t>
            </a:r>
          </a:p>
        </p:txBody>
      </p:sp>
      <p:sp>
        <p:nvSpPr>
          <p:cNvPr id="3074" name="AutoShape 2" descr="data:image/jpeg;base64,/9j/4AAQSkZJRgABAQAAAQABAAD/2wCEAAkGBhMSERUTExQWFRUWGBsaGBgYFxsbHhwYGxkcHRwaHRgaHyYgGxskGxgcHy8hIycpLCwsGh4xNTAqNScrLCkBCQoKDgwOGg8PGikfHBwpKSkpKSkpKSkpKSkpKSwsKSkpKSkpKSkpKSkpLCksLCwsLCwpKSksKSksLCwpLCkpKf/AABEIAMIBAwMBIgACEQEDEQH/xAAbAAACAwEBAQAAAAAAAAAAAAAEBQIDBgABB//EAEEQAAECBAMFBgUCBAUEAgMAAAECEQADITEEEkEFIlFhcQYTMoGRoUKxwdHwFFIjYnLhBxUzgvEWQ6LCksNTk7L/xAAZAQEBAQEBAQAAAAAAAAAAAAABAgADBAX/xAAeEQEBAQADAQEBAQEAAAAAAAAAARECITESQVEDYf/aAAwDAQACEQMRAD8A+nHEEpASCFgUd2fgSQP7iEmN7TFCqJUKGlAyg1mfga8+TmyZteQElZK1lgQAmppUgJ8T9L6RHF4mQsbpAPCx6N8/OJ2KyhMZt2dNkqShAdSSl8xADgsd1mZTW0NyIUnB4woUZ0oLQQBlRNJKbjNlUcxDsW0ajVbRYTDoSFO6Swur5pv7cYEVPWFHuypIFahgebG1T7xFXx6F9lMSJctctSZkooUSQp1Mlksc1SzWZw1y9Syk9qpCqpnoUxazV4OeX15wsGAE6wIU7goOUjWgf9xJax6wh2nMkylqnLyKWAGWkvY5X7s/90E5TmFtKVqWi42GL2oJqSlQzChsCPWliAQoVcaRiVYNaZhloyFKQC69T4mUVHQ2NdI0+FlTKnxBRDJdKSl+JBs+gDit6Qp2vgsRLmmZLkGoAUX7xLfubK4IZjxcc41adBNhyl51qmhqBIAUVHKHUQGsCSK1tzg1OPKlEs+8WDEHhpaMri9oYkTUmWkBEx/9EbucB3NN0sACKfU6JGzVJlAzFTjR1JCgL3FKk+dWgVpf2n2yZUtcy7JYAl6mnzpEdmdq0qQndCTlA5DS5c04fhY4rsth8XJyzErRrRZcDTxOCxAhYOw6pKSmQVTTlLJLVexBA48o1G9jFTQVshgHc1e9vW/lBKZISyhWoFeAAH0HpENn7BxmYrVhikKDl1JBJFt16Uf1i3GzggrQsEKQN4EVqlxZwXe8RitWBLpzAPR2a7V6kRndm7J7rETMxUJTkJCeL0JSSAA3U1Zo0OBW6WBNA9Q9DbrYwJNxqhh+/K1d2r/VISHZXx8GoxoaVDRcTTTA4ITGEzDoJFAqgCk0upLOdGNaA1gvamysMEpQAhCiQELBAIYgtXxiz1pxGi6RhJk6WFYeapYfM60qchvDn+IOxAIcUg3s9jps4Z14dSSkgBU1w6m3iEqy2JFhd/Kko4jAzJau8kIKiAxS5SFW3ksps4KTpqqptFeE7VyCohazLWPECCBdmINHo1ecaWZLUtGVaAP6VU5gNX81aEOM2Hg5c1M2ZJyqAcTMxdx+6pc1Fb14CMNDKl4Wat1ILzSVIWgZXZi6nXlqTZq3jRbK2aiXLyh7u9X0+EvVgKB4GndqJSQEg5wOJJDUuVa+enOKpePM0nuwqz5SN0oLNUEHnelWoYYxojZ6CCW8TvUs9X3dL6a1hLj5asN/ES5Q+8KFnoKWZ9R/aGxnAAFZCFFnqznUN1p6RDFLlAkLZBNM16cC/wAJ4W6Fo1aVmp+fHTkhEpXdJSQpTgCpoLg8bOREcN/hzOQVDvEFHwlyFeYykRocRNCZyQhO4oOyRqLhqM4bUvWC5M9x4VAvx+0TJ/VW38Z7A9lMTKUSUJWn+VQqOBBF/W3lBMzCFsvdrlqf4mZuRZuNuUWbR7Td2rKylHg1CP6n+0VbJ7QTJk9MspCZagq7k0BNj9ecVg2i5Wz0kURnTcBZqFVoGtehPGC5mGQWD5aVFGHmQ4MV41BS+QBmqh2cWdJt5X52jzCTcyagAk0IFmAbxRfFy/0vT39EpwQaNYufNwRSKVYdIJUb8g7ver8aNFq1ZvEwa1Lmul4qlT1EvlYPoAACNXNfWL7cdghDN4/dvYWj2BJmDWouQgPyf3ArHQ9nSuTsxMoLlqWFoIrLIykAg7yVJ46Aa2rFc3ZwEspw6UTSCNxSk1AFlFQBBqa1tzhYnbspBTLmIBoooUFuUpXrlU4NSKDlDD9RJUt0qlOoMQQQ7VcBLMeg9Y8vzK9m2FqVTJBGWQyiSJklKs+Vg6VAp8AI+En7xajb/eKykZT+3KQ330iWKViVKIkhKUEl80xKQRYKYlSx0u3Bq1r7OHKVZlE6qBvbgXp0gkv41sMP80VLSSQFUuOlns8ZyZsP9UTOUEd4alKjdQ3c+UOK60MGGStKFkpUpTMFNRRLCo0MUbV2VNkpQuUFGYDVkkvmYgbtgHIdmYQ3sQDhF4uU6VEhKSQkpWSG5KD5ToQReGWH2zNlkTGBL3Woqo1aABurvaA9pzMfMSCjDlQdIWlIDqYuak2pYaQy7NYgSiFYlBE4khIUGEsAkAVBIJqejQSKtFDDLJKpeche8tZG6kh8zHRzVzbygwbXwycubOl9d0gm9rgC9zpFu2scDJZSqKJSAjgRVwNGMK9m4OU1Egj8p9If0Yby8bIzJyrKiouwTbjm3t2mraxVtTb2IRSXL7qWAHUCkhzzSeYqeMcMkoOGSTbdb1J50gJSe9cApTMIKSkg7z0HQGgcuAawpUDtLiHcrLfTXr5Qz2nhTi5CVpVvJG81cyQXYtzD+vGM0jEAu7ggsQQzEUIPNw3UQ42HtBUpQASpQVcDWunNxSCX+qs/Yz8vEKlpmEKzApShJTWhJAD0fxGvGNxg1IMiWhKkhYlgJfLWgBSeLuRyrcUiGB7PFO/bMFZpZCWAJO6A1uRswhpOlJQ5TLzOP+2QHIYVDeJmY8o3GDktTPO6rLRmY6HlvM3TygbG7QWkZk1Sq6c1QRqWdxoWOkCHbMrPkWlSApLBRLEF6pUA447w0MFIx0pzQMSQToFajgXBd+sWjwkR2inAimjOpy7QfhAqaVd8kNTwioRVnD1AzNR26CKNqYEhVKOHAPrppT2gnCSCllpBHIEGporKdRYj0gLgqXKUSiTmCSBmDtW1NOHV4JQlM00PdqSlwoEAZTWqS1Ul+DdDFycEuYjOkFKjQVyt148tRa0Vz9lTq5wlSmuhbLBFUmoFXfWvOEIfpErKi7rSAeWtRzzJY0cMItwzrBSrxBwHo/8AIdKMfTSA1z04YZlgErFw9WahDs9PEGtxgmYMyRMCQolIJfoCC5qK8OulcyO2kBEvvVE55YJAf4SxWnmKAh3tzLoZvaJ2yOxBuXHo0M9ryxOkqMnxJSSUmrpINndiKsH4jQRk+z0papaXBoL0q4H55wKlavZmykrGaap3e5BIHP1toIhMwIkLLKCyRugABg9SFDUQEmctIbPMSDw05iJYOWys6iWchyou9wXLtUkt1hAuemfNCSkjNLJcA1IpYGn4IM2ZLITcKBU4JP7gKXZ3BLDrSCf8yQlLuFKawIelS5DP59YVbGxhzrBS6QosH4qpy1iuPVRy7h5MllYHh4AgB6e0UDBUYc+hrxb8rEpK0GoUpPBQS5I8k2Io49YJQnLuhQUlnILg8fwGOmuGKUy1tRm5FTfOOiIKP2n/APWr7R7FaMZHDzc5QJqClbqFRlKiC4yqJc1NCK8YZTME4QcoCQSFqmNnYOM6SrxVq5HN4IlbCmJSSkJdqFQdiHYlTkDrwitW0E076QzqylSgFBw/hzOk1pTXqI8z2aKw2zVSgkIWmYlRJmrUguNE1AOY2FeZ4iLlykCoUCBQEMwLWyggWD5acoJkoQwCAAQN1jkfkcrio5P9KsbgxNlKysV0czbsDQhaRUirHQvW8KQs1M0JL92qxAZnlghRoDUgVymrNXjeMWpSQZYCl8LBqsohfFmcMaihjJ7LmYxBCTmypUQTRdGamrv8hWDZWzJP+t41sFMF5UsFbycoLJorlVoFJntez55anTRQBZLh3OQA1ppVhAGBTK2gRPnz5YSApKZQFQkK8Si4D04GnWNQvs7JWFFkuWqmhAFQeGprCKZ2JmyyDJKFjMSULSEkguSM1Q9zUAcxB23T3/p7BoRuz1JBNBnBAPIMeHFqxfLwxRLUE/xACwWkgGrhwlRbS9eMDYSWZSyFSwmZcBSbDlp5iDcTjSAlSlHdBfXz+cbok+Kx4UwZaiCyisgNuPo5ZvlpAi9vrTKUWQU5SCWJUDmyjL5+cMl4OTipqBKWpCiCVhIASxTlzuqgNg/OHeA7ESwXUywGIJJILNTKGHH11gy07IxeNE5c8KQlU1SpYK8kskOAWJyghyATzqdYfdndiYheVX+lcjOk3cAsm9x7lo3EojKGowDAADyYU9hFoWLkhzqaH+/SH4H0wG1MEuUp8ROUk1bLqC9edoHwe31SVEIUFoBdzq9NbdI1vavYZxae7SpImJqhRS7OCCFN8KqV4pjLbNweHTuzKzB43cutNCKaBmr84LsMumeJnSpuWYpSFHQPVupFNet4mnGpS0szN1bEaFJdnI/HHrDrDbVkISAlA0oEtT00+0ZftEZU3FSu4KUqmBblh4kpcLKSwrmZzQtClopmDC0ApIURUHO/zt/eBVbclyklCAVKDh1ghP8AtYV5alukC4jAzpQQuU85QZ0lKWNWdKk7qSHPiFnq95YmfNlnNNk2+JFhUU1HvDa0i+f2jmZArOkMLAFXyqIRT+0GIK3lqc6AW96M7elI9x22CtkpSQkg2GYlq0IDPyEDYnDkSnSFhOViaftIIIuPKDWsbCRg5akZZgzAhyWd3qSDwc0KWqIpxmz1Ogy1fwwBm47tHFNUsPIwAZLSPiUQXSQSGSwap84twG2O7lLJCjlJKhQ6DN924iKStwGxMMobqVgpJFVGtXqVXrXWFqsKMMsyyaDwqs6SLt5Mebw8kZCAuWwd7KZyKHpC3bMtE8EhShNQCwUQHBYlLXcV8zzjMrm4tDNR+T0PV3H/ADAmLxZyMpgFZQeoP2HtFcrBTMoGRWv1avnHu1tmrCEqPhJY8Q7gHndn0pxjM7Dy7AAk1+/1jSbCwCUIUsh8zv0dzS+ghJgDLlmozPyOrP0tDFe1VlKlBwhD7xtlAcB+PrrDg0zmy0nwKJQKZQQwPAtyiATkFHu+l6+oijYkjIglbDWhd6NdNgLc4NnYOWtQZShxDKsI6a43j/FICjXP7J+8dFqsCDYpb+h/pHRtgysrhO2EvMApChMZlo3nzAgUKd2r6iBNoY2dNRMHiRMAZLeBaW3gdXLKHWAJ+ZK2ACZhVlJXRm+MUJL6VFW6Qywcl1KCJuSaE74fcmU8SQbE6sDU83ji9IbAqxSUFgVBNSFJINOdLfaCe+xQWQuud1ZS5AICdAQLh3qzwuxaMRKUreV3a6LZTtRi/KjOOMH7Ox6kASlkTARmQSpyLOkDV7UL3g3stHgVd+lRWxJBBLBPLKdcwDXfSMB2n2ZNwmdEpS1S1pIQa3YOFc+YvyaNBjcUQsZErllRY5gag/ENL1Bd78TGc2zt9S5qUZHQkqzJBN2Faf7hzpGtladHXZ/a6UJ7xUxWYJOVObdLPUm5fQaZYbYbtoiYpiCSbMAbjmB+axhcFM32SGNgLiqW66xo9k4hGHSHSrvNDQuRrvMWglVY2kzCGaMq0sLg5sygeII8PSM/tXs8tJKpi1TpLVrlUlqkqajUuPPjE8N2wJYTEBFHCgWHmDU/nWPF4ufOmZpE/wDhEZSBLatC9XzWI0v636jwjlbPQJ4mSUrmISMswZwQEmosRmNAQOWkazYfbGUjD1CiUEjKkZiHUcoKvC5FbtzjJ4bZCk55cxaUqSQAUgBxZyOdC0A7OksrKkkhKlh7ZjlJzDze2oERbi82Nwrt6hagEyJoc+MsltC9CdIFxu35oUQgSU2LrUbcQzC4PKMzKSoqFVMSKuT8R+jQbP2e6gktTLU/cGlNeUP0nDLD9oMQlX+okvfMQU14MRagA5Q0xGAlLLnuwZh/iFOVythXNcVHkeRjOIkg2YW0NyMwetSxEFYBNRLUENatBlIL2BZstCzuRUQStjyR2UnKmrQjLkBotSqfEztUllCg4aRDbvZpUoCZ3SyoDKVomuKsTuEA1YWqKedO2papayJBPdgAvmL5jc1etL68IddmtsKWChaiojiKHiGjSTxW31lMAo+HvFSqaKL14j81jQYTvk/6c8kcrMeA4wXtDs/JWrvZvwuAhKiAXY7xFWDClLwBtNMpaGlBMkscqku7tR6lxa8Mgt0/xe0AmU0xKqAVJBdh4mBpd923DQ1TsLmlFQDm9NeNoyCMVmQSpaqMW5M504G1vlBmH7QTMyRUAhjXR2f3pbQxtHybbMxKVS0omzC7WKOVAkjhR3vyvFGM2ZMSglKHTlO8itxQkeIUCXDXEK0TipalAJpVlkkkF3LaUNDaoh7h+0aZKUpWFAKG6MprTQjX+m3CH0VThZa1SkBKSMvibiKueFyGhhK2EVMoEuX5aUvwpB8raYPiYHVJIBrqDrV9ecV4raGSYCmWouKlIcX/AHavFQUArvJKghaUkkUKbGoHt01hH247UIkSBnGaYo/w0JLGjElRNkhrtekMe021p3dpVLRmV3mUAX8Ci/E1SB6Rgl9icZi1GbNCySS5Y1PVqCvKKc7VWB/xAmKWgIw6SfiClE5gzABhS1/+YK2Vi5xlKkqmEIURmq+beoQVF3dnZ6vSJSuxRlqCgFSSDxUSaCoJ56ECphns3smozBmVN3bFSGAqX3yBmqTwJFaQxF5fkanszsyVJQoBRSpJYkzN170oOtvMw7TOzCij1DX879fnCaVsoNVYUwNllvUqKlcKmCJaEOCMqg93BrzuW84rE6OXMS9WB5lIPoax0DTFy3sjzv8AOOjYdC47s8uaoKfKCCCFh3DvWlr0+kef9MJ7tKS7oqj9ozXA6t1BD3iw9qkMGdjcsW+tX/Hile3UtnlqASXcVKr3yi1eeojjsegg2tj1CWtIZcyXuKP703Qr+tt0jk9oU4DayjKQEtmC2DgAvVq62blDteHC5s28tKmYli4KagjWqtKwuxmxe53wpy4UmlHSHy8nHyiL32uXOhx2kVywFmwcUZvPhQ/hjMYHD/xCpTlypiL3tW4ZodYbDqWhFhuB2/prTg5PtBeFwYdmr6DSo5Rp2KzWIxJRNdKCAUuFEUzdYPnbQL5lKKlEE10HdqIHRzBm19nLKd4MnSo/59YSZVrAQGqrXQZS9ubU4RN9XOxc/GvMUR4XDeWZ/YiDsFtZaGKFEOQCjSgcnlaK8DsgABNTx/POD1YHIfC4OoYsbVH1hmiq8biEYhaWSUrqF10GgMRTLeaAKZU5RQUDekWTdn5Za5mYIUkFY1oA5HH05XgBM8kKILLKCAb3ArG5NxpirHpSpKUg1JF20f8AtC3HbQUpS8pbfYHgAhKfuYqloU7kuQQR5sPzziWzyl8wOYGnGpav57xOnBWElzEzUKJ3My5inp/2wEjoyfcQ+2RKCsQSQ6UoMs2FXSXY83Dwg2pNAGVB8STTg7O3l84bbBmTVAEITXQqZzV/aK4+pprN2UAVkgBPEadRcMYFwWzwmY6Vqa5yh3tUsDoYH2vjJ+HmpcApmILEOd9NCkPYsx5seELpk7EocpmBQDkgC1jQjhFJjRbYlIUM6FF3ZQUCemguzMfnC2XiM6TlbOLsAlLDm9RQ/wBoUnETp1FKKgCnxU1BckXANYniNnlFCAJZBDirE6cjTWjRtMgTbGHUlE5YUSnNc0YKoKCz5WbpxghE9pWdrJrRtUggPfTyPKGGAAUqajK6FKWCSCQUOWI0o94e4LswRJy50qWLAgsT+0u9DUO0TJqrcZXBYJKVicVbxa9ADax1h7PnJWDLJCkrLpucqxprfgm7kQxlbJFCB3beOWoOCBwS9COVNYN/yhGQZCEqDZVgUfnXyi5EUt2XjwhIKtxwxFKkFndmBqPxocYXbyVAMSXLXf0JLWreFuP2esUUx7xmPGYPKgUKEcz0jNyNtVZikuQePvwb1eN42a123tnjEIZwCKpKw7e9U6b1r1ZoRrwiZas6pygt0goStgDawIY2by4xPD7dGVNrjdy0Lji/FvTSAsXgZyloX3eYEAIO62Z2qLvQV4ORHTjXLnP4YYfbBl5FZ1qd8xCkqcOyXBdqF2IHVodS9t5k0z5mzNumlasCQ1CKF4yMnDLKBLIOcKJJoQCLnMXs4DsTp0Owy8i0pZl5QScrGjk1cV0fhWsU5y1oJ03Ml2USzlJAQQ/E5bk+jwN+lTqkB6FTgqtYlVW6CA5mKMwF+8D3yinVnatKPFmElUuujguw4VqflDBpglCQGBAAoK8OoeOgQJOiHHEIQ3vWOigzww0ouMyg9mUwflVrj3hTKnFJKX+Ip8n+0bKfsoKLLlMAXB0cFr5rateM9tTsqtBMxKnSFlZBuAaXsb3/ALx5K9kR2XPUSndcKSASTZQt0iasSrvFyZhukeHUEaPzBduEAox4S4SVBmKWFnv5aecRxGMzhJIcultavWo0Z6QabBGDxCWy6BwGbUln+ULpu0VJWNGBBfS2hfrDHZ2CBlkuSr8uCdG4Qp21gZilZhcBmdqa008o2dN+m8nF94lSZkwVzJDCtHBv00gEYEJYhTsT8iBWK8KJhYKSAXKg5pXn525RfOkkEvuk8Le8PsbxfMnAfFqSRSzAn2eIycX4UuVO7Do3ytCs4RcwsFsACLXBQE/T3iQkrlMDvAfEAQ+tuNomaqjcRgZhTlVbUPcM1xygIDuQlOYqSwAJuNA7XhphcbTxE+Tn184G2xhxlfdB1YfnL0isiNqiYKNYMLcvwwKiT3DJk7wzJ3XsSX10584tw0kzGzE00tUfODpCS7lyHYE/c84nFhZuEMuUJveZylKQoMzAMCQb6a8DDDZ6poDpSspd3ALa15wzUJZSzit7PDbZ4QAwUejt6c4rEaWYbEnEMkgliCTlsoBhyBYm3KC8Jh0DMojMFHXRqC55PXjDWZKBqm5ubP15i7/gV4dSkJylKlZTlKkoKuTinN9L3igYowktG+EplqsCE6+f3iyViEzDlWlKwaA5Qa6ilX6mKsHtEKFXbo3nyNPWJKxSQ5AD8SWJo9QKGFkZWxFSlHu0OhQsVAEX3RX8eLZWKKN1UvIT+8UPQ2MESdopKbgniC4GnT0MUSttoUACp0kB3cCvClTxtxjMOE5JoQHOh+nrccYBONMs5VuRYEdWYizj0qIT43aKkulBJAIyk6AgEelPMQuxWMUpYMxRo3/kAX9odDQYnHgoWjPvMU5SRUixFLsLQqxHZtRTnlqJJOYhQYF6nKRoTxirZ0tPeApB3VCvIsPR2qdDGql4lKZY7tiB8LacjTLrxZ43rMvhNmKKqsMp1+2tdNY0GF2gmXRmalA+t/7WpHTylSe8lUUDUKH/AMh1pbrCE49S8xKjRv8A+fk4gY4GFKy6JhWxNy4AqSixzVat2ipWyUrUTMAof3Za2DAByTzce4gfByVFAAyhKiQCXdzdq1IDU+0Gy9mygAVKzHiognpSOsmvPyuUYjD7r1KXFcxUega7GnnAXdE7xlFLWzAkHkGf0bj5kJwiM11E/tZ8opQUJA5D0i7vUyxU5Ui7gmn0hxOwpyHVKn6L+8dDqXPQoA5VV4o+4eOjHKrkpmISN10jShDDXMdPKIYjFSloulBsLKS/AtSoPvFyMYEJ0Ogrfl/V8+NYzO01CXOJSpSkTACyaULgmhDm1761vyr0s9trZZkYlSAksoBSaFV3cA3LENFUuUSGdlAhnpanlSNl2bxa86kk5UtoSTyNzRn1ZzBW3+z36gJWlQ7xJfNqpLeEgM+hH945/C/plkzSyVMOBHmG+vtFkoqUArKKvQ3Z2rB+KSqVurAKTY3STwrZXIwPnKqITQ3/AA3IiomhkoOXobtT2rFc2SVJbSDDMGbUG1vpxpC6dImIV4hlJdx+3gRoRCIokYXu909BB6ZiWYkEfled4ExeDUpOZJJIfdOv40Uow6zZJpxLfEKegiVaYfwlCzWs4r+fKF2NlJT4S59aR4rDrSNOZtW/zeGMvDgJoOfH2jMQCaqWpVyCXHJ7/J3hoNpgJIKQQzN0BJ/OkWSsE4PWhaK5+y3di2vlGw6GGJASVBNmvUP09/8AmLpe1V9GFR7W0qSI9Xg1ZaAE+kW/5YksGuQ4rUAk6czGxhWG2osJJyqUBUJbVrZrcRD3ZW1ZsxACEgMGuAxbUk1MVycL/DYJYVajB6/u40tFUjaExADAgC/8Ms/qxFXeEKNsCaglYICi2ZATqSNTr8x0gP8AVTshSpYAObh1t+At0jRy58uegJmjM+qixFHcNbpanlGb2rsgyispLjpW1+BEOJ1ORMWEJImUvfXj1vHmzpC2YrzAE8eemsU4KWyBpa3IE/8AsPSDtlVDEjoeJrQekaNV2NkFDB3CgGIs4uDxqPlC/aEl16UAf2jSYvEpXKyKD+Y3SLH10oGJEZ+bOBmp6F36j7RgnJTlKyOPzq3lHsnEzCVGnx/VvY+0Ltp7fEod3LZczMxHAAatzoPPhHuC2ie5P72bzKHf1LeUIONmTFrYDLVq3u+vpBGL7KzEy1qCs1FHLrxodWDjpAGy8SwFHLC/EACNNgMYSSVqaleG6fnUPy4tDh0m2L2gSgZHdLUZmNmNdHf10hytScqVJSkpIqDoDfQhq2jF4Ds9ipSilUpCg5ZUtYpWrhWWo6RpcBtDKhEubJOVRbMUkMXpUUH9oqdOfLOUFlF2SEcSPL9rZuvzinEYeYollq6JUUvbg5HqYvw8hNVBhmrYggcy/L5xYuZlJUpRNLOa8gK/KLcQH6A/vWKn4VHXjljovMx65TXmk+4EdBh2svtTaK5uVZdIFwFWOYB3oaufWL9jYXMjO43XYOzuzl+o/HhbhlADKreCiS7kbubwdSD/AOIh7sOaMwAoDRhQUHPiKx5o9dFYABFWOUpv8QDcuh5w5kYgZXIYKN7m9wTpqOXWgYBT46PVDa660BFW1LaxYJ6DmDEZQCWqmp3S3Jn4XB1jokx7p7eZ0IHF9bcYXr2UkuoIMongAxPHKC3WoirD7VKRUFwSkNVgNSAeI8vmXJ2oaXrxNOj6HlyidUTY7ZhLBVw+VXL58LwsXKWihFtRZvt9o1ON2lL8KykKNAzu+lPzWFc6aBmzM6frFdApw0lRQ1IlIDCxuxpz/PSBsPji6k726VgOOBLcrWgnZuNKhlLP+aHlBrIYhJUHCXsSOUVziyCQagFvQ6xWcQoBbJOYJO6+oFPeFmF2mVIAYA2r1+sGsZDFAAU4e9RBeDsHjMjaC3RLKQ7B1cSL00t7DjDZGLT7n7RtJxiGCaffWKZWOSDYUpCudMUoFKRpxo5cj2pEVTqqBSpqNTVSiCPKkbWjUy9qJVQqSxu45aEjT8Mey8cSCAtL2FwCers9tNa3jMTMQARrQn2p7wZgpSnL5mcVLtTKBfiQfWHQIVNZRKDlsWAZqaNprEsZi3Lq0SSo/wAoSSfSKpyVpS6kEHUHQCtfL6x0vZfeImOCQpJGtXSLcK6xmLtm7UlrlBQUClQISQf3Ak+bw2lI14Jr6P8AT3jPbK7ETUBnCcrKyHXK1Q1BQN6RrNh9nJykkzmQVVKcwPq35eDCrTg1qGRJYkMCNCQz9Q59oVr7GzJKgVOUKBTnSSWBZ0kHUtSNYhPd3GUks9H5EK101iasUlQKVA5Vi/Orjk1Dyi8STYjsrInAKSrLOR8bhjSgWGcg8RUcxSMj+q7ueuUt0qScqgWooc9QzF9QQYdbL2xntMGla29NYUdtcBhQJ2IkTZv6sFJY76JjhKSjI1AALvRtYUWj8PjmSFuGdjXUvp+XgvB7ZlkFZmpGW6XrezA0NB7x8pwuNxipIk92VpqRuqzMS+tKVbhBeBWuWwmyli7FSSn3IrE22eGf9fUMXtebMm5sHvSmqN2ijm8LkMk9eLQ0wkrFbneJAHxOohups3zp1jHdmZUzugUF1KG6zUSFc+b34O0aDCbOmBYUobwytlIctWobKTbhwi5a5WTWsTs4hLsCLngb3HpSKThqugCvAUe3QRX+vWBbfHG9f5SW8uRi+TtQ2JSQ2iWPlUPC3TwyDrLP/wAX948jlTlku6z0UAPIR0PY6IkdmZCluJzOXCWq5Li5qOFNLwXN2AygpFFDiKE8HfjYf8Rjv1GIWoLUvIp7iju/C9x6Rtv81UjKEKRQAMpQqRQub1a/GPPLHrsEDDrWkghTXAymihwJrpYCkJJ06cJgSUql5jRJFSDUgE0uKcHMM8ZteoZYdrZyairbpZusSk7ecF0kGhZ3BNXq/wBKMYdGM1tbBGVOIHhUykm26efI05QIokCrlL2KtH1GsavGhE5IBoUl0mtizh2s1jyDwpnbBWqiJrlicta8g9NWrE4rVEkKWE5BmIDXIoajrUmsHKwkxaUZ0ZQpJBNGqKVD+flE9l4NSEDKKaueTuaFxZwIKG2FAlCkcHDuGPX8+tRIVGFShQBDNf6F/rFiJyQWBrp+eUNMZhqJNSH0PHmPL1hdjdmoChOSklQowDmp435RQXHAhYegPED6wBiOzaLhCa3a7/nCGSJyvidP57RYnGJNi/Hl+NCGLm7JCA+gsQN4aV5PHs7AHdBAdwacXfWH208akF1FISzqU4AqKO5AjGYztEkl0TU5UGiiQAQx86CJvE/TV4TAS0PmBcgOdIuxOAG6QzG71Pk0YtXbeUlTKmgUL61e1OkXDtYha0JlzAskksK/CXLGM2tZiNiBYypWEpvvDX7a+UFYaSSvuyDmDF0m40I0ansYTpx62dlanXTX85RSduKEzI7EhwCbgEg0OlRpGZqJsokFLBRFK0LedoLkYSWkMQ38wP0Gl4yc/HTlzUKTbIoKL/zDLR+R9YKwmMnA1Q9hUjR63/HjNrUpSEjKFOeLeiqaecUzcctL50tR3cHjUQBJM0lJSEC4dxSrgUfnzgtUtKkGXMnJAUCHRRSSQ2ZJUGBHFocCtG1RNdCg4UKcX6cemvWMJ2x7QSpGHmySpX6hSQkJDpUnOzqa6Rle7PSCcbisRgsXkSZc2WEpWk1ClAv/ADM7pVZ3anCKe1OXaJkGZKUFIdOZ0hwopoxLsMpNWZyYpFr5vsqZOcJllakioAzU/wBohtJw6llwCnQ/xG3h1Ib6RsJOxu5SRh80tOYZwSUqWwd3cumhfKWLjjDDuFTkpTnmFeYgEozpSE65ikq4UcXGhjYi3Wcw2x56UpWigIzJWCgkhnoMxJNDoTe8O8FisWEAzZk9SCnOGDVajqSkuCSKOPpDmXsyWRLmgqCwQD3apaEEgsKEl31D0rUWhnhdhISScikEmndkoDNe+atdfQXpOK8DtKWARMkJAfeKpaEPR/OmpZ4ZoxWFVlL93wZgK6lnHnFP6pNEiWJh/fMY1HVyT6RTipajbKksK2Bblmr+XjYfrBpw8pYdMyWeo8+NPSKZc7KfEglvhUNPKvQCIYSaWYgFr3TXkOGnlFK8AmZUoQlXU/8ABroG68d2NgtM6WfEoA6jMBXoVUjoHlSVJAAmpSBo+Vv9oLCOh1mSnbIStcubLWRKIBKUkKKVAhy6y6kuPYjhCgbVmInFM1JIJHhcqBLB8vxJJBLgXVW8arYXZ6bILImypssi43V1JqEqoQymZ2eFW0tnLmJ7ubJmImygwWlLpI47pdNNDoeBePJj3SrlusBgVZbkfIi+lmgnA4VROY+/BnFNdfdtY82V2fxSAkrMrFAUGSYywk2ZSgEqFgz0ahaD5OOSVql5JiFoAORUvIovZtCHBqHsYZBR0iRW4A4mkXyVBwUhCw4OYm3RNIxu2drzcz5SJdPCXykdL82eKMBtcsggsS1uHX81h+m+W+m4aTMsoy13dNONxbU1vFH+UlKQUupbDeLMQLNceZeEInliS9NdeYbXyhxszaq3YpOW73p60t/xFRNmJfqp6gvKTKWKpMwHeUEuxNU5dGfV4nP2lMShBnpApvKAdLsXZSaAA094cYbES1byWZRqbOwavNh7RcMMLpVfTjyjJ0mw21CQhbApNlqUPCfCfMfP1sn4JMxiWQpy5SQSoNantrTWGCsGlIfIgcWS3yhHM2cpZLTAeaCwSLgkVN/lD3G9Z/tp/h3PxZT3S5YQEDcKlJJmJUWVVJHhUAa6CPme2Oyk7CryTkFJ0cULM5SoUIqLR99k4xBUUAKdJpvZvMA9WjO9t5qVyxJmOneCwqwABaij4VGqSOnWNexmPhmMwVebCIowUxBC0ZkrFRoRzHlH0vD7GkKLploTkHiVMSon0UWfmPSJTdgTJxBGJCXplCpYc8AUEKJ6jhD8pvJk5nbXHCW2VCcwovKfW7W40jP4TaM+VNGIcqWH3lbwLu46MbC0fZ8D2eTIw+VeVatAVg1I8Iz0d39bRh+1+xpSZrHOFEAhJy5Q/wDOyS1OB5l3irB9E47cz/1KcQoJdKCjJUJKVF61LlyC/IRGf2uxkxczKooEw2SnwsGZJLkO1ebxWvYyQymGU2bUi9+sN9nCbLlqyoEyW9QS+Wl6uA93bjBB9ANm9rcbLUEFebKTRYd3BFSGPTnDmd2zxS1gJAQwLpIu4Dq3gKU/vF+D2YFo739HLILuozQ+7UkWKbXaHGHwmHmSgsMlaSAy1GarKTVVFA6myRbS8Mlb6hPIXPM3vZgUtRTqPhdwAnKKOSzDV+caXCYNeXvZg7ty+YkApoxZCiCZhG7wDkxVPThgVJlg1qZqFTAlJUGoM7Hi1rwRs/DyTLyIUqZNS+6N0KFKBWVqX8TvqXhxN5aYYLDnuiVFLJWD/ECTRVGc5iWs7a0EFScfIlqypQ5apB7pJIs7M/ViBTWB1bNkhLCWHZ1Ovuwk/CWc3NgGsXaB5OzZxBTLUlKSqgQhSt5n8Si2jajlCnTbZ2z8MtRUJaCAosVTCtwGcgGwD3bQcYd7XIKU3vpmqG/l5caQn2Ns+YmbmDg0BKxdNyxIJu4oEjgKRo9oyklDKLA6Xfk2sH6qdxlpRSCAhiLvwVwD1KoNRzABvWrDQdaaAx0tIY5UqA57poAKsc2ntFCphfVI5CzC9r6xbksnLALAnix+1+MWYfEE1IYt0IHS4p+cKM4AJAFdXB9Td4kiePiZiLkEg+R5/SFK4TVmoysba066x0BmerQH0WPbLHQatlcBjFl5c5LEZtx1XdiMlFJSx/8AHWDpm05kxBHcupKSjNKW24T+xw7OejvqIY7XXhysIWEzBMJO8BmBB0LpJblow63pwksJCciclGyDKQKAO1aEe7R5Mr37GATMxUvMrDpntVwkKIDGrgDdI9oP2d/iOpIKMTLUctnS5ezEaHS1fONZsztNLWDLK1pmS3zJAKai6ulHsaERTtvDYPFF1K7uYne71BqWFUq/cCNCH4GNn8rb/WL/AOou9XlQnK9BnIyM3w5aO1WMWr2iiWyTLAUUmxvyJFnY+Yj3aWzgc8spBIJCVBLBIerhBG9W5ofMmMrM2TipbEIWveGUJBLpfdqz5iNGiV1vcP2iwqUhRKyH+EHzDPbWG+G7RSiQuWackq40vavHjCHBf4f4+VKP+ismvdBTKH+5spPEPpQmA9ly5hWETipOUsEKBSQ+irP7AxUtRcrYYQzkmYqUh5a/CFGgFyKdT08o8mbQxWGWAVBaDULbxD2s/Wr1hpsraMtsjZVJoUnTztevnBO1dlDES7mhzbpBr0NCevrF4jxXg+0S1Jdgs8uD6ji2tixjzam0Za0hX+mrQtVJHFqkMLcoxwxRkKpMzB6ZTwuhSboVairRb/m6J4KMuUA6M7pu6RoQpyKXg+j8jF9pFjdSUlrlSCmpJqAfPWKNo4YYxkKVmVMDsmjFLMAHrujqaRPEbJ7xKQsFCRuhQAAAPWgBv+VY7K2OiWtBKgd50KapcEEFjd260pww6YTH9kglZGGnJmZRmKXGcB9APEzfCNISSsPWrUNX/tV30j6z2s7PoWnvmCVpckpUlGZLF3UqgfXg+rx86x08rVW1gyyoNoylOSNax0rzcuqGlYd6AOeLsSxdweLAjW9odyNooUju54mEgumZmUpQUB/ObPoDxpWAMLKclkBQYBRJIY8XzBuHC7QSnPKXmRlYftJICiLEKYnhVxWNEaGmbISgupQYjM6aODbK9y9xpFMnBgkkOwDkgJCm5HXo+kaQdrcRRIUKWRlSz9GJd+d/SLxi5E7P30hMouN5KVVVrmSCmtNKwtpdsfZK54WmWlZII3lHd6KLs9iKE0tGhkdk5qS3f5CXLoJfSmiiNfFdqaxQjb0uQky8KE3+KgFQ7/GqmpI0a0V4vtPOUXTMlIq4G7TkSai16PCdgg9msJLGebPCwSzsdbUSX1d/lBWGVgpCwy0F6BpZmU4lVWhDjQZqgpSgVL01JJ5ndTwdtI8Xg+6oVAm2VK05n0L1b2eMNb2Tj5TJKJbhVQQhha9qDnrpHmJ2gkKqHfiQ/Spty5xlMLjJigRLmEBh8ViwdzUJsQzx4hOReZSULNs6lv8A7Q6rW0H1NTG+q02B7QleYICXB03gKsN5wH5afPzGbQmq1F60NPL+5hWnHTiHPdpHwkfRlE8Ry5xYccouCpKXS5LknyFD9oehtosTlkUS3M/bj5x6xNFFzqA3s7/nGKJS0kDeIHHKoueIuG8vpFn6uUTRbkVqpT+nlpCF7mmVLej/ADEVJRWzEaqFfKrQF+sQsuFMH+IsDrbNX0N4tOIoMqlB7FuArfSApLzE0UpuTR0DDED/APMPNQ+8exmZU7BROfvytJSVWSSQxB3FUzEsUsMzd2o6CNLg9hCUF5O9lpkvv9+VZmSHORj8JdjS9AbY/A9us15EsguXAFAVFQahZQUp6al7kxdge04Ew5wsJUCSh3SSaKJTRyXJc3rHk2PoXTPamwEqWTLzoxBUjxFCvEbrysZYFEln8SBXMIDxmzJkuYUTZQCspUFSyFE6ZRrmLi4oA50hvsqdmSUyxkS5VLNigKqcmqA5skgUAh0iVLAImsXYKU+YkpFMxNSoCxLkUFQBDkG1gMetMqcRJR3qQctXAStIbIpZ+J1gBQcHNDHB9p5WFWVJR3i2OZYfQLICEqFAWyu+ZThxcBx2olYaVJ76ShINAogAOHF+YYF+CeQjH/pJWZwwzaEPZj0FagweH2N9hu3sjLmZWZ6JFSouE3IDGpLFiyXsRFR/xEwmVSJiWlDOSVVGVKqboqSp3a41aPnWJmd2svlCCUoqlNN4K9N5/OIYsiYreCXrYBmDBIHm0P0Pls9obRw8xbyKpSUghyHKioADNVhkUS7gAC70v2T2l7hSUzAAFEA5DTxFL5iGIBu2rC8YzAzwgLIQgpIVQpBBdW7pegL6Q0wm1xMtKQFCthUnxOWdywrxA4Q6LGux89OKw+cJqSpSKbwKFEA9FpTbTMLgQt2Rs1gialIKxLIUzuSFEFTXvLBtYw62XLCZcshIBAqlIZje3C4hns+UgJBoCSp6CpKlGtOJP057NGlMvbQCXAWQxslwQKu3sRYxfg8UlRUnxINct3DcQAQpLEU/aOpYycKnMtQop3UQBQkapclvm7wrnrOGmsQClbkEJIetuIYkBuELGaMPLmS1ofNLU4UlZtpQ/W4oXj5rtjs/MkLMuYSJaXKFHMQUvoySyjraprG6O0koVmzZs1KmlqpINX+bjqVnafaedAyuwZQOdilQUAzmlUqa5G8LkCGXtz/047GawmQADukqLllFJJLAFw+Wl7pMW4ifvENLSGHwIRToSSBrQOWj1WPSkOc0w1cOvyYqdLJbQAk8IolbQXcBkv4QQN7iw3ia3LuTfh0eQZImld1JCRqrM5PGjs2lQXEU4iWkllTUqc/zC+pctw9NYIwmKW4JWsKIJAY+rqCnvw+8TxOIVlUO8dJFSJbqrpm3X6gUhYMMAACcyA5BSHcnoz0531tElYMhyACdKhQcmpZgwNqjjBEvaExkolqUc1aKcknqGFtLOekFydnrS6e9UFCpy5gHJ45au3DjBjF60Loklmdgni2qiwHFwDfSkM8HIKdFLJT4UggXuokudKqFrRbs9OTdKgQXfMz0F9HL0zWqOENkLSkAPRtQWbkW06xUh0qRglZf4koUFAFJS16HKHtQueNBBEjBZU+FCaAAF1G51JqK06eQ9ViQSVZ0gUADBJHE7wcE+XSJSZTVyqVV3UQ/nS3KEPf0YfeYBqNVvMk6xcqQkkklLAMLBupiiWhV8qAeFSQLcPo0SWANEimhvx5wssKUD434sTU+RJ/DHi5aAbHjcmnT7Xi9RUBdI4Ak0PlQeUDzJ5YB3sSas7cksfX6QFclVKrUOobqGH9ojmS7s5szUPStOoigqzVfmKkM3Sh1vA6ZIKs2ZwzlwpxV79LQkaiYtvg8wo++sdAgQ9annnUP/aOjK18P2Es/xA5Z7RtsLXITUvc/0n7R5HR4uT38TjDKIUQCwc0/3RObOVmAcsWcPfcI+UdHRUAjtZXZqn/ej5LjO7GrJQTU5BXW/GOjoP1oB22qiuo+aIq/7y/6f/sjo6JUI7NqJyueXlvRpNipDr8o8joYnk3uGG6k650h+RBeE+wS+PxKTVImKYaCo08z6x0dHREaAqImJalBbrHu1ZQVLOYBTGjh26PaOjob4GO2mHXKBqKlubAfKkX4n/RHQ/nsPQR0dEz08/FGNkJ/XS05QzAswZ8oq3GFO15QRNOUBLZWYNonhHkdHR5KYdn5QK2IBGQ0I5iKMfPVLnqShRQlzRJIHoI8jouJDYDFLyLOZTm5cufOG2zZQcUF+H8wjo6CJr1c0iasAkAZbHmYarNTyBbyjo6LjfgrFrLIqas/oYqnJDAtVxXyjo6MUMIN3/aIsmhmalrdY8jooDDLBDkB2OkDZRkt+OI6OjMAwijX+ofIwBKUVTGUcwNwag7za8o6OgpgiWstc3PzMdHR0S6v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076" name="AutoShape 4" descr="data:image/jpeg;base64,/9j/4AAQSkZJRgABAQAAAQABAAD/2wCEAAkGBhMSERUTExQWFRUWGBsaGBgYFxsbHhwYGxkcHRwaHRgaHyYgGxskGxgcHy8hIycpLCwsGh4xNTAqNScrLCkBCQoKDgwOGg8PGikfHBwpKSkpKSkpKSkpKSkpKSwsKSkpKSkpKSkpKSkpLCksLCwsLCwpKSksKSksLCwpLCkpKf/AABEIAMIBAwMBIgACEQEDEQH/xAAbAAACAwEBAQAAAAAAAAAAAAAEBQIDBgABB//EAEEQAAECBAMFBgUCBAUEAgMAAAECEQADITEEEkEFIlFhcQYTMoGRoUKxwdHwFFIjYnLhBxUzgvEWQ6LCksNTk7L/xAAZAQEBAQEBAQAAAAAAAAAAAAABAgADBAX/xAAeEQEBAQADAQEBAQEAAAAAAAAAARECITESQVEDYf/aAAwDAQACEQMRAD8A+nHEEpASCFgUd2fgSQP7iEmN7TFCqJUKGlAyg1mfga8+TmyZteQElZK1lgQAmppUgJ8T9L6RHF4mQsbpAPCx6N8/OJ2KyhMZt2dNkqShAdSSl8xADgsd1mZTW0NyIUnB4woUZ0oLQQBlRNJKbjNlUcxDsW0ajVbRYTDoSFO6Swur5pv7cYEVPWFHuypIFahgebG1T7xFXx6F9lMSJctctSZkooUSQp1Mlksc1SzWZw1y9Syk9qpCqpnoUxazV4OeX15wsGAE6wIU7goOUjWgf9xJax6wh2nMkylqnLyKWAGWkvY5X7s/90E5TmFtKVqWi42GL2oJqSlQzChsCPWliAQoVcaRiVYNaZhloyFKQC69T4mUVHQ2NdI0+FlTKnxBRDJdKSl+JBs+gDit6Qp2vgsRLmmZLkGoAUX7xLfubK4IZjxcc41adBNhyl51qmhqBIAUVHKHUQGsCSK1tzg1OPKlEs+8WDEHhpaMri9oYkTUmWkBEx/9EbucB3NN0sACKfU6JGzVJlAzFTjR1JCgL3FKk+dWgVpf2n2yZUtcy7JYAl6mnzpEdmdq0qQndCTlA5DS5c04fhY4rsth8XJyzErRrRZcDTxOCxAhYOw6pKSmQVTTlLJLVexBA48o1G9jFTQVshgHc1e9vW/lBKZISyhWoFeAAH0HpENn7BxmYrVhikKDl1JBJFt16Uf1i3GzggrQsEKQN4EVqlxZwXe8RitWBLpzAPR2a7V6kRndm7J7rETMxUJTkJCeL0JSSAA3U1Zo0OBW6WBNA9Q9DbrYwJNxqhh+/K1d2r/VISHZXx8GoxoaVDRcTTTA4ITGEzDoJFAqgCk0upLOdGNaA1gvamysMEpQAhCiQELBAIYgtXxiz1pxGi6RhJk6WFYeapYfM60qchvDn+IOxAIcUg3s9jps4Z14dSSkgBU1w6m3iEqy2JFhd/Kko4jAzJau8kIKiAxS5SFW3ksps4KTpqqptFeE7VyCohazLWPECCBdmINHo1ecaWZLUtGVaAP6VU5gNX81aEOM2Hg5c1M2ZJyqAcTMxdx+6pc1Fb14CMNDKl4Wat1ILzSVIWgZXZi6nXlqTZq3jRbK2aiXLyh7u9X0+EvVgKB4GndqJSQEg5wOJJDUuVa+enOKpePM0nuwqz5SN0oLNUEHnelWoYYxojZ6CCW8TvUs9X3dL6a1hLj5asN/ES5Q+8KFnoKWZ9R/aGxnAAFZCFFnqznUN1p6RDFLlAkLZBNM16cC/wAJ4W6Fo1aVmp+fHTkhEpXdJSQpTgCpoLg8bOREcN/hzOQVDvEFHwlyFeYykRocRNCZyQhO4oOyRqLhqM4bUvWC5M9x4VAvx+0TJ/VW38Z7A9lMTKUSUJWn+VQqOBBF/W3lBMzCFsvdrlqf4mZuRZuNuUWbR7Td2rKylHg1CP6n+0VbJ7QTJk9MspCZagq7k0BNj9ecVg2i5Wz0kURnTcBZqFVoGtehPGC5mGQWD5aVFGHmQ4MV41BS+QBmqh2cWdJt5X52jzCTcyagAk0IFmAbxRfFy/0vT39EpwQaNYufNwRSKVYdIJUb8g7ver8aNFq1ZvEwa1Lmul4qlT1EvlYPoAACNXNfWL7cdghDN4/dvYWj2BJmDWouQgPyf3ArHQ9nSuTsxMoLlqWFoIrLIykAg7yVJ46Aa2rFc3ZwEspw6UTSCNxSk1AFlFQBBqa1tzhYnbspBTLmIBoooUFuUpXrlU4NSKDlDD9RJUt0qlOoMQQQ7VcBLMeg9Y8vzK9m2FqVTJBGWQyiSJklKs+Vg6VAp8AI+En7xajb/eKykZT+3KQ330iWKViVKIkhKUEl80xKQRYKYlSx0u3Bq1r7OHKVZlE6qBvbgXp0gkv41sMP80VLSSQFUuOlns8ZyZsP9UTOUEd4alKjdQ3c+UOK60MGGStKFkpUpTMFNRRLCo0MUbV2VNkpQuUFGYDVkkvmYgbtgHIdmYQ3sQDhF4uU6VEhKSQkpWSG5KD5ToQReGWH2zNlkTGBL3Woqo1aABurvaA9pzMfMSCjDlQdIWlIDqYuak2pYaQy7NYgSiFYlBE4khIUGEsAkAVBIJqejQSKtFDDLJKpeche8tZG6kh8zHRzVzbygwbXwycubOl9d0gm9rgC9zpFu2scDJZSqKJSAjgRVwNGMK9m4OU1Egj8p9If0Yby8bIzJyrKiouwTbjm3t2mraxVtTb2IRSXL7qWAHUCkhzzSeYqeMcMkoOGSTbdb1J50gJSe9cApTMIKSkg7z0HQGgcuAawpUDtLiHcrLfTXr5Qz2nhTi5CVpVvJG81cyQXYtzD+vGM0jEAu7ggsQQzEUIPNw3UQ42HtBUpQASpQVcDWunNxSCX+qs/Yz8vEKlpmEKzApShJTWhJAD0fxGvGNxg1IMiWhKkhYlgJfLWgBSeLuRyrcUiGB7PFO/bMFZpZCWAJO6A1uRswhpOlJQ5TLzOP+2QHIYVDeJmY8o3GDktTPO6rLRmY6HlvM3TygbG7QWkZk1Sq6c1QRqWdxoWOkCHbMrPkWlSApLBRLEF6pUA447w0MFIx0pzQMSQToFajgXBd+sWjwkR2inAimjOpy7QfhAqaVd8kNTwioRVnD1AzNR26CKNqYEhVKOHAPrppT2gnCSCllpBHIEGporKdRYj0gLgqXKUSiTmCSBmDtW1NOHV4JQlM00PdqSlwoEAZTWqS1Ul+DdDFycEuYjOkFKjQVyt148tRa0Vz9lTq5wlSmuhbLBFUmoFXfWvOEIfpErKi7rSAeWtRzzJY0cMItwzrBSrxBwHo/8AIdKMfTSA1z04YZlgErFw9WahDs9PEGtxgmYMyRMCQolIJfoCC5qK8OulcyO2kBEvvVE55YJAf4SxWnmKAh3tzLoZvaJ2yOxBuXHo0M9ryxOkqMnxJSSUmrpINndiKsH4jQRk+z0papaXBoL0q4H55wKlavZmykrGaap3e5BIHP1toIhMwIkLLKCyRugABg9SFDUQEmctIbPMSDw05iJYOWys6iWchyou9wXLtUkt1hAuemfNCSkjNLJcA1IpYGn4IM2ZLITcKBU4JP7gKXZ3BLDrSCf8yQlLuFKawIelS5DP59YVbGxhzrBS6QosH4qpy1iuPVRy7h5MllYHh4AgB6e0UDBUYc+hrxb8rEpK0GoUpPBQS5I8k2Io49YJQnLuhQUlnILg8fwGOmuGKUy1tRm5FTfOOiIKP2n/APWr7R7FaMZHDzc5QJqClbqFRlKiC4yqJc1NCK8YZTME4QcoCQSFqmNnYOM6SrxVq5HN4IlbCmJSSkJdqFQdiHYlTkDrwitW0E076QzqylSgFBw/hzOk1pTXqI8z2aKw2zVSgkIWmYlRJmrUguNE1AOY2FeZ4iLlykCoUCBQEMwLWyggWD5acoJkoQwCAAQN1jkfkcrio5P9KsbgxNlKysV0czbsDQhaRUirHQvW8KQs1M0JL92qxAZnlghRoDUgVymrNXjeMWpSQZYCl8LBqsohfFmcMaihjJ7LmYxBCTmypUQTRdGamrv8hWDZWzJP+t41sFMF5UsFbycoLJorlVoFJntez55anTRQBZLh3OQA1ppVhAGBTK2gRPnz5YSApKZQFQkK8Si4D04GnWNQvs7JWFFkuWqmhAFQeGprCKZ2JmyyDJKFjMSULSEkguSM1Q9zUAcxB23T3/p7BoRuz1JBNBnBAPIMeHFqxfLwxRLUE/xACwWkgGrhwlRbS9eMDYSWZSyFSwmZcBSbDlp5iDcTjSAlSlHdBfXz+cbok+Kx4UwZaiCyisgNuPo5ZvlpAi9vrTKUWQU5SCWJUDmyjL5+cMl4OTipqBKWpCiCVhIASxTlzuqgNg/OHeA7ESwXUywGIJJILNTKGHH11gy07IxeNE5c8KQlU1SpYK8kskOAWJyghyATzqdYfdndiYheVX+lcjOk3cAsm9x7lo3EojKGowDAADyYU9hFoWLkhzqaH+/SH4H0wG1MEuUp8ROUk1bLqC9edoHwe31SVEIUFoBdzq9NbdI1vavYZxae7SpImJqhRS7OCCFN8KqV4pjLbNweHTuzKzB43cutNCKaBmr84LsMumeJnSpuWYpSFHQPVupFNet4mnGpS0szN1bEaFJdnI/HHrDrDbVkISAlA0oEtT00+0ZftEZU3FSu4KUqmBblh4kpcLKSwrmZzQtClopmDC0ApIURUHO/zt/eBVbclyklCAVKDh1ghP8AtYV5alukC4jAzpQQuU85QZ0lKWNWdKk7qSHPiFnq95YmfNlnNNk2+JFhUU1HvDa0i+f2jmZArOkMLAFXyqIRT+0GIK3lqc6AW96M7elI9x22CtkpSQkg2GYlq0IDPyEDYnDkSnSFhOViaftIIIuPKDWsbCRg5akZZgzAhyWd3qSDwc0KWqIpxmz1Ogy1fwwBm47tHFNUsPIwAZLSPiUQXSQSGSwap84twG2O7lLJCjlJKhQ6DN924iKStwGxMMobqVgpJFVGtXqVXrXWFqsKMMsyyaDwqs6SLt5Mebw8kZCAuWwd7KZyKHpC3bMtE8EhShNQCwUQHBYlLXcV8zzjMrm4tDNR+T0PV3H/ADAmLxZyMpgFZQeoP2HtFcrBTMoGRWv1avnHu1tmrCEqPhJY8Q7gHndn0pxjM7Dy7AAk1+/1jSbCwCUIUsh8zv0dzS+ghJgDLlmozPyOrP0tDFe1VlKlBwhD7xtlAcB+PrrDg0zmy0nwKJQKZQQwPAtyiATkFHu+l6+oijYkjIglbDWhd6NdNgLc4NnYOWtQZShxDKsI6a43j/FICjXP7J+8dFqsCDYpb+h/pHRtgysrhO2EvMApChMZlo3nzAgUKd2r6iBNoY2dNRMHiRMAZLeBaW3gdXLKHWAJ+ZK2ACZhVlJXRm+MUJL6VFW6Qywcl1KCJuSaE74fcmU8SQbE6sDU83ji9IbAqxSUFgVBNSFJINOdLfaCe+xQWQuud1ZS5AICdAQLh3qzwuxaMRKUreV3a6LZTtRi/KjOOMH7Ox6kASlkTARmQSpyLOkDV7UL3g3stHgVd+lRWxJBBLBPLKdcwDXfSMB2n2ZNwmdEpS1S1pIQa3YOFc+YvyaNBjcUQsZErllRY5gag/ENL1Bd78TGc2zt9S5qUZHQkqzJBN2Faf7hzpGtladHXZ/a6UJ7xUxWYJOVObdLPUm5fQaZYbYbtoiYpiCSbMAbjmB+axhcFM32SGNgLiqW66xo9k4hGHSHSrvNDQuRrvMWglVY2kzCGaMq0sLg5sygeII8PSM/tXs8tJKpi1TpLVrlUlqkqajUuPPjE8N2wJYTEBFHCgWHmDU/nWPF4ufOmZpE/wDhEZSBLatC9XzWI0v636jwjlbPQJ4mSUrmISMswZwQEmosRmNAQOWkazYfbGUjD1CiUEjKkZiHUcoKvC5FbtzjJ4bZCk55cxaUqSQAUgBxZyOdC0A7OksrKkkhKlh7ZjlJzDze2oERbi82Nwrt6hagEyJoc+MsltC9CdIFxu35oUQgSU2LrUbcQzC4PKMzKSoqFVMSKuT8R+jQbP2e6gktTLU/cGlNeUP0nDLD9oMQlX+okvfMQU14MRagA5Q0xGAlLLnuwZh/iFOVythXNcVHkeRjOIkg2YW0NyMwetSxEFYBNRLUENatBlIL2BZstCzuRUQStjyR2UnKmrQjLkBotSqfEztUllCg4aRDbvZpUoCZ3SyoDKVomuKsTuEA1YWqKedO2papayJBPdgAvmL5jc1etL68IddmtsKWChaiojiKHiGjSTxW31lMAo+HvFSqaKL14j81jQYTvk/6c8kcrMeA4wXtDs/JWrvZvwuAhKiAXY7xFWDClLwBtNMpaGlBMkscqku7tR6lxa8Mgt0/xe0AmU0xKqAVJBdh4mBpd923DQ1TsLmlFQDm9NeNoyCMVmQSpaqMW5M504G1vlBmH7QTMyRUAhjXR2f3pbQxtHybbMxKVS0omzC7WKOVAkjhR3vyvFGM2ZMSglKHTlO8itxQkeIUCXDXEK0TipalAJpVlkkkF3LaUNDaoh7h+0aZKUpWFAKG6MprTQjX+m3CH0VThZa1SkBKSMvibiKueFyGhhK2EVMoEuX5aUvwpB8raYPiYHVJIBrqDrV9ecV4raGSYCmWouKlIcX/AHavFQUArvJKghaUkkUKbGoHt01hH247UIkSBnGaYo/w0JLGjElRNkhrtekMe021p3dpVLRmV3mUAX8Ci/E1SB6Rgl9icZi1GbNCySS5Y1PVqCvKKc7VWB/xAmKWgIw6SfiClE5gzABhS1/+YK2Vi5xlKkqmEIURmq+beoQVF3dnZ6vSJSuxRlqCgFSSDxUSaCoJ56ECphns3smozBmVN3bFSGAqX3yBmqTwJFaQxF5fkanszsyVJQoBRSpJYkzN170oOtvMw7TOzCij1DX879fnCaVsoNVYUwNllvUqKlcKmCJaEOCMqg93BrzuW84rE6OXMS9WB5lIPoax0DTFy3sjzv8AOOjYdC47s8uaoKfKCCCFh3DvWlr0+kef9MJ7tKS7oqj9ozXA6t1BD3iw9qkMGdjcsW+tX/Hile3UtnlqASXcVKr3yi1eeojjsegg2tj1CWtIZcyXuKP703Qr+tt0jk9oU4DayjKQEtmC2DgAvVq62blDteHC5s28tKmYli4KagjWqtKwuxmxe53wpy4UmlHSHy8nHyiL32uXOhx2kVywFmwcUZvPhQ/hjMYHD/xCpTlypiL3tW4ZodYbDqWhFhuB2/prTg5PtBeFwYdmr6DSo5Rp2KzWIxJRNdKCAUuFEUzdYPnbQL5lKKlEE10HdqIHRzBm19nLKd4MnSo/59YSZVrAQGqrXQZS9ubU4RN9XOxc/GvMUR4XDeWZ/YiDsFtZaGKFEOQCjSgcnlaK8DsgABNTx/POD1YHIfC4OoYsbVH1hmiq8biEYhaWSUrqF10GgMRTLeaAKZU5RQUDekWTdn5Za5mYIUkFY1oA5HH05XgBM8kKILLKCAb3ArG5NxpirHpSpKUg1JF20f8AtC3HbQUpS8pbfYHgAhKfuYqloU7kuQQR5sPzziWzyl8wOYGnGpav57xOnBWElzEzUKJ3My5inp/2wEjoyfcQ+2RKCsQSQ6UoMs2FXSXY83Dwg2pNAGVB8STTg7O3l84bbBmTVAEITXQqZzV/aK4+pprN2UAVkgBPEadRcMYFwWzwmY6Vqa5yh3tUsDoYH2vjJ+HmpcApmILEOd9NCkPYsx5seELpk7EocpmBQDkgC1jQjhFJjRbYlIUM6FF3ZQUCemguzMfnC2XiM6TlbOLsAlLDm9RQ/wBoUnETp1FKKgCnxU1BckXANYniNnlFCAJZBDirE6cjTWjRtMgTbGHUlE5YUSnNc0YKoKCz5WbpxghE9pWdrJrRtUggPfTyPKGGAAUqajK6FKWCSCQUOWI0o94e4LswRJy50qWLAgsT+0u9DUO0TJqrcZXBYJKVicVbxa9ADax1h7PnJWDLJCkrLpucqxprfgm7kQxlbJFCB3beOWoOCBwS9COVNYN/yhGQZCEqDZVgUfnXyi5EUt2XjwhIKtxwxFKkFndmBqPxocYXbyVAMSXLXf0JLWreFuP2esUUx7xmPGYPKgUKEcz0jNyNtVZikuQePvwb1eN42a123tnjEIZwCKpKw7e9U6b1r1ZoRrwiZas6pygt0goStgDawIY2by4xPD7dGVNrjdy0Lji/FvTSAsXgZyloX3eYEAIO62Z2qLvQV4ORHTjXLnP4YYfbBl5FZ1qd8xCkqcOyXBdqF2IHVodS9t5k0z5mzNumlasCQ1CKF4yMnDLKBLIOcKJJoQCLnMXs4DsTp0Owy8i0pZl5QScrGjk1cV0fhWsU5y1oJ03Ml2USzlJAQQ/E5bk+jwN+lTqkB6FTgqtYlVW6CA5mKMwF+8D3yinVnatKPFmElUuujguw4VqflDBpglCQGBAAoK8OoeOgQJOiHHEIQ3vWOigzww0ouMyg9mUwflVrj3hTKnFJKX+Ip8n+0bKfsoKLLlMAXB0cFr5rateM9tTsqtBMxKnSFlZBuAaXsb3/ALx5K9kR2XPUSndcKSASTZQt0iasSrvFyZhukeHUEaPzBduEAox4S4SVBmKWFnv5aecRxGMzhJIcultavWo0Z6QabBGDxCWy6BwGbUln+ULpu0VJWNGBBfS2hfrDHZ2CBlkuSr8uCdG4Qp21gZilZhcBmdqa008o2dN+m8nF94lSZkwVzJDCtHBv00gEYEJYhTsT8iBWK8KJhYKSAXKg5pXn525RfOkkEvuk8Le8PsbxfMnAfFqSRSzAn2eIycX4UuVO7Do3ytCs4RcwsFsACLXBQE/T3iQkrlMDvAfEAQ+tuNomaqjcRgZhTlVbUPcM1xygIDuQlOYqSwAJuNA7XhphcbTxE+Tn184G2xhxlfdB1YfnL0isiNqiYKNYMLcvwwKiT3DJk7wzJ3XsSX10584tw0kzGzE00tUfODpCS7lyHYE/c84nFhZuEMuUJveZylKQoMzAMCQb6a8DDDZ6poDpSspd3ALa15wzUJZSzit7PDbZ4QAwUejt6c4rEaWYbEnEMkgliCTlsoBhyBYm3KC8Jh0DMojMFHXRqC55PXjDWZKBqm5ubP15i7/gV4dSkJylKlZTlKkoKuTinN9L3igYowktG+EplqsCE6+f3iyViEzDlWlKwaA5Qa6ilX6mKsHtEKFXbo3nyNPWJKxSQ5AD8SWJo9QKGFkZWxFSlHu0OhQsVAEX3RX8eLZWKKN1UvIT+8UPQ2MESdopKbgniC4GnT0MUSttoUACp0kB3cCvClTxtxjMOE5JoQHOh+nrccYBONMs5VuRYEdWYizj0qIT43aKkulBJAIyk6AgEelPMQuxWMUpYMxRo3/kAX9odDQYnHgoWjPvMU5SRUixFLsLQqxHZtRTnlqJJOYhQYF6nKRoTxirZ0tPeApB3VCvIsPR2qdDGql4lKZY7tiB8LacjTLrxZ43rMvhNmKKqsMp1+2tdNY0GF2gmXRmalA+t/7WpHTylSe8lUUDUKH/AMh1pbrCE49S8xKjRv8A+fk4gY4GFKy6JhWxNy4AqSixzVat2ipWyUrUTMAof3Za2DAByTzce4gfByVFAAyhKiQCXdzdq1IDU+0Gy9mygAVKzHiognpSOsmvPyuUYjD7r1KXFcxUega7GnnAXdE7xlFLWzAkHkGf0bj5kJwiM11E/tZ8opQUJA5D0i7vUyxU5Ui7gmn0hxOwpyHVKn6L+8dDqXPQoA5VV4o+4eOjHKrkpmISN10jShDDXMdPKIYjFSloulBsLKS/AtSoPvFyMYEJ0Ogrfl/V8+NYzO01CXOJSpSkTACyaULgmhDm1761vyr0s9trZZkYlSAksoBSaFV3cA3LENFUuUSGdlAhnpanlSNl2bxa86kk5UtoSTyNzRn1ZzBW3+z36gJWlQ7xJfNqpLeEgM+hH945/C/plkzSyVMOBHmG+vtFkoqUArKKvQ3Z2rB+KSqVurAKTY3STwrZXIwPnKqITQ3/AA3IiomhkoOXobtT2rFc2SVJbSDDMGbUG1vpxpC6dImIV4hlJdx+3gRoRCIokYXu909BB6ZiWYkEfled4ExeDUpOZJJIfdOv40Uow6zZJpxLfEKegiVaYfwlCzWs4r+fKF2NlJT4S59aR4rDrSNOZtW/zeGMvDgJoOfH2jMQCaqWpVyCXHJ7/J3hoNpgJIKQQzN0BJ/OkWSsE4PWhaK5+y3di2vlGw6GGJASVBNmvUP09/8AmLpe1V9GFR7W0qSI9Xg1ZaAE+kW/5YksGuQ4rUAk6czGxhWG2osJJyqUBUJbVrZrcRD3ZW1ZsxACEgMGuAxbUk1MVycL/DYJYVajB6/u40tFUjaExADAgC/8Ms/qxFXeEKNsCaglYICi2ZATqSNTr8x0gP8AVTshSpYAObh1t+At0jRy58uegJmjM+qixFHcNbpanlGb2rsgyispLjpW1+BEOJ1ORMWEJImUvfXj1vHmzpC2YrzAE8eemsU4KWyBpa3IE/8AsPSDtlVDEjoeJrQekaNV2NkFDB3CgGIs4uDxqPlC/aEl16UAf2jSYvEpXKyKD+Y3SLH10oGJEZ+bOBmp6F36j7RgnJTlKyOPzq3lHsnEzCVGnx/VvY+0Ltp7fEod3LZczMxHAAatzoPPhHuC2ie5P72bzKHf1LeUIONmTFrYDLVq3u+vpBGL7KzEy1qCs1FHLrxodWDjpAGy8SwFHLC/EACNNgMYSSVqaleG6fnUPy4tDh0m2L2gSgZHdLUZmNmNdHf10hytScqVJSkpIqDoDfQhq2jF4Ds9ipSilUpCg5ZUtYpWrhWWo6RpcBtDKhEubJOVRbMUkMXpUUH9oqdOfLOUFlF2SEcSPL9rZuvzinEYeYollq6JUUvbg5HqYvw8hNVBhmrYggcy/L5xYuZlJUpRNLOa8gK/KLcQH6A/vWKn4VHXjljovMx65TXmk+4EdBh2svtTaK5uVZdIFwFWOYB3oaufWL9jYXMjO43XYOzuzl+o/HhbhlADKreCiS7kbubwdSD/AOIh7sOaMwAoDRhQUHPiKx5o9dFYABFWOUpv8QDcuh5w5kYgZXIYKN7m9wTpqOXWgYBT46PVDa660BFW1LaxYJ6DmDEZQCWqmp3S3Jn4XB1jokx7p7eZ0IHF9bcYXr2UkuoIMongAxPHKC3WoirD7VKRUFwSkNVgNSAeI8vmXJ2oaXrxNOj6HlyidUTY7ZhLBVw+VXL58LwsXKWihFtRZvt9o1ON2lL8KykKNAzu+lPzWFc6aBmzM6frFdApw0lRQ1IlIDCxuxpz/PSBsPji6k726VgOOBLcrWgnZuNKhlLP+aHlBrIYhJUHCXsSOUVziyCQagFvQ6xWcQoBbJOYJO6+oFPeFmF2mVIAYA2r1+sGsZDFAAU4e9RBeDsHjMjaC3RLKQ7B1cSL00t7DjDZGLT7n7RtJxiGCaffWKZWOSDYUpCudMUoFKRpxo5cj2pEVTqqBSpqNTVSiCPKkbWjUy9qJVQqSxu45aEjT8Mey8cSCAtL2FwCers9tNa3jMTMQARrQn2p7wZgpSnL5mcVLtTKBfiQfWHQIVNZRKDlsWAZqaNprEsZi3Lq0SSo/wAoSSfSKpyVpS6kEHUHQCtfL6x0vZfeImOCQpJGtXSLcK6xmLtm7UlrlBQUClQISQf3Ak+bw2lI14Jr6P8AT3jPbK7ETUBnCcrKyHXK1Q1BQN6RrNh9nJykkzmQVVKcwPq35eDCrTg1qGRJYkMCNCQz9Q59oVr7GzJKgVOUKBTnSSWBZ0kHUtSNYhPd3GUks9H5EK101iasUlQKVA5Vi/Orjk1Dyi8STYjsrInAKSrLOR8bhjSgWGcg8RUcxSMj+q7ueuUt0qScqgWooc9QzF9QQYdbL2xntMGla29NYUdtcBhQJ2IkTZv6sFJY76JjhKSjI1AALvRtYUWj8PjmSFuGdjXUvp+XgvB7ZlkFZmpGW6XrezA0NB7x8pwuNxipIk92VpqRuqzMS+tKVbhBeBWuWwmyli7FSSn3IrE22eGf9fUMXtebMm5sHvSmqN2ijm8LkMk9eLQ0wkrFbneJAHxOohups3zp1jHdmZUzugUF1KG6zUSFc+b34O0aDCbOmBYUobwytlIctWobKTbhwi5a5WTWsTs4hLsCLngb3HpSKThqugCvAUe3QRX+vWBbfHG9f5SW8uRi+TtQ2JSQ2iWPlUPC3TwyDrLP/wAX948jlTlku6z0UAPIR0PY6IkdmZCluJzOXCWq5Li5qOFNLwXN2AygpFFDiKE8HfjYf8Rjv1GIWoLUvIp7iju/C9x6Rtv81UjKEKRQAMpQqRQub1a/GPPLHrsEDDrWkghTXAymihwJrpYCkJJ06cJgSUql5jRJFSDUgE0uKcHMM8ZteoZYdrZyairbpZusSk7ecF0kGhZ3BNXq/wBKMYdGM1tbBGVOIHhUykm26efI05QIokCrlL2KtH1GsavGhE5IBoUl0mtizh2s1jyDwpnbBWqiJrlicta8g9NWrE4rVEkKWE5BmIDXIoajrUmsHKwkxaUZ0ZQpJBNGqKVD+flE9l4NSEDKKaueTuaFxZwIKG2FAlCkcHDuGPX8+tRIVGFShQBDNf6F/rFiJyQWBrp+eUNMZhqJNSH0PHmPL1hdjdmoChOSklQowDmp435RQXHAhYegPED6wBiOzaLhCa3a7/nCGSJyvidP57RYnGJNi/Hl+NCGLm7JCA+gsQN4aV5PHs7AHdBAdwacXfWH208akF1FISzqU4AqKO5AjGYztEkl0TU5UGiiQAQx86CJvE/TV4TAS0PmBcgOdIuxOAG6QzG71Pk0YtXbeUlTKmgUL61e1OkXDtYha0JlzAskksK/CXLGM2tZiNiBYypWEpvvDX7a+UFYaSSvuyDmDF0m40I0ansYTpx62dlanXTX85RSduKEzI7EhwCbgEg0OlRpGZqJsokFLBRFK0LedoLkYSWkMQ38wP0Gl4yc/HTlzUKTbIoKL/zDLR+R9YKwmMnA1Q9hUjR63/HjNrUpSEjKFOeLeiqaecUzcctL50tR3cHjUQBJM0lJSEC4dxSrgUfnzgtUtKkGXMnJAUCHRRSSQ2ZJUGBHFocCtG1RNdCg4UKcX6cemvWMJ2x7QSpGHmySpX6hSQkJDpUnOzqa6Rle7PSCcbisRgsXkSZc2WEpWk1ClAv/ADM7pVZ3anCKe1OXaJkGZKUFIdOZ0hwopoxLsMpNWZyYpFr5vsqZOcJllakioAzU/wBohtJw6llwCnQ/xG3h1Ib6RsJOxu5SRh80tOYZwSUqWwd3cumhfKWLjjDDuFTkpTnmFeYgEozpSE65ikq4UcXGhjYi3Wcw2x56UpWigIzJWCgkhnoMxJNDoTe8O8FisWEAzZk9SCnOGDVajqSkuCSKOPpDmXsyWRLmgqCwQD3apaEEgsKEl31D0rUWhnhdhISScikEmndkoDNe+atdfQXpOK8DtKWARMkJAfeKpaEPR/OmpZ4ZoxWFVlL93wZgK6lnHnFP6pNEiWJh/fMY1HVyT6RTipajbKksK2Bblmr+XjYfrBpw8pYdMyWeo8+NPSKZc7KfEglvhUNPKvQCIYSaWYgFr3TXkOGnlFK8AmZUoQlXU/8ABroG68d2NgtM6WfEoA6jMBXoVUjoHlSVJAAmpSBo+Vv9oLCOh1mSnbIStcubLWRKIBKUkKKVAhy6y6kuPYjhCgbVmInFM1JIJHhcqBLB8vxJJBLgXVW8arYXZ6bILImypssi43V1JqEqoQymZ2eFW0tnLmJ7ubJmImygwWlLpI47pdNNDoeBePJj3SrlusBgVZbkfIi+lmgnA4VROY+/BnFNdfdtY82V2fxSAkrMrFAUGSYywk2ZSgEqFgz0ahaD5OOSVql5JiFoAORUvIovZtCHBqHsYZBR0iRW4A4mkXyVBwUhCw4OYm3RNIxu2drzcz5SJdPCXykdL82eKMBtcsggsS1uHX81h+m+W+m4aTMsoy13dNONxbU1vFH+UlKQUupbDeLMQLNceZeEInliS9NdeYbXyhxszaq3YpOW73p60t/xFRNmJfqp6gvKTKWKpMwHeUEuxNU5dGfV4nP2lMShBnpApvKAdLsXZSaAA094cYbES1byWZRqbOwavNh7RcMMLpVfTjyjJ0mw21CQhbApNlqUPCfCfMfP1sn4JMxiWQpy5SQSoNantrTWGCsGlIfIgcWS3yhHM2cpZLTAeaCwSLgkVN/lD3G9Z/tp/h3PxZT3S5YQEDcKlJJmJUWVVJHhUAa6CPme2Oyk7CryTkFJ0cULM5SoUIqLR99k4xBUUAKdJpvZvMA9WjO9t5qVyxJmOneCwqwABaij4VGqSOnWNexmPhmMwVebCIowUxBC0ZkrFRoRzHlH0vD7GkKLploTkHiVMSon0UWfmPSJTdgTJxBGJCXplCpYc8AUEKJ6jhD8pvJk5nbXHCW2VCcwovKfW7W40jP4TaM+VNGIcqWH3lbwLu46MbC0fZ8D2eTIw+VeVatAVg1I8Iz0d39bRh+1+xpSZrHOFEAhJy5Q/wDOyS1OB5l3irB9E47cz/1KcQoJdKCjJUJKVF61LlyC/IRGf2uxkxczKooEw2SnwsGZJLkO1ebxWvYyQymGU2bUi9+sN9nCbLlqyoEyW9QS+Wl6uA93bjBB9ANm9rcbLUEFebKTRYd3BFSGPTnDmd2zxS1gJAQwLpIu4Dq3gKU/vF+D2YFo739HLILuozQ+7UkWKbXaHGHwmHmSgsMlaSAy1GarKTVVFA6myRbS8Mlb6hPIXPM3vZgUtRTqPhdwAnKKOSzDV+caXCYNeXvZg7ty+YkApoxZCiCZhG7wDkxVPThgVJlg1qZqFTAlJUGoM7Hi1rwRs/DyTLyIUqZNS+6N0KFKBWVqX8TvqXhxN5aYYLDnuiVFLJWD/ECTRVGc5iWs7a0EFScfIlqypQ5apB7pJIs7M/ViBTWB1bNkhLCWHZ1Ovuwk/CWc3NgGsXaB5OzZxBTLUlKSqgQhSt5n8Si2jajlCnTbZ2z8MtRUJaCAosVTCtwGcgGwD3bQcYd7XIKU3vpmqG/l5caQn2Ns+YmbmDg0BKxdNyxIJu4oEjgKRo9oyklDKLA6Xfk2sH6qdxlpRSCAhiLvwVwD1KoNRzABvWrDQdaaAx0tIY5UqA57poAKsc2ntFCphfVI5CzC9r6xbksnLALAnix+1+MWYfEE1IYt0IHS4p+cKM4AJAFdXB9Td4kiePiZiLkEg+R5/SFK4TVmoysba066x0BmerQH0WPbLHQatlcBjFl5c5LEZtx1XdiMlFJSx/8AHWDpm05kxBHcupKSjNKW24T+xw7OejvqIY7XXhysIWEzBMJO8BmBB0LpJblow63pwksJCciclGyDKQKAO1aEe7R5Mr37GATMxUvMrDpntVwkKIDGrgDdI9oP2d/iOpIKMTLUctnS5ezEaHS1fONZsztNLWDLK1pmS3zJAKai6ulHsaERTtvDYPFF1K7uYne71BqWFUq/cCNCH4GNn8rb/WL/AOou9XlQnK9BnIyM3w5aO1WMWr2iiWyTLAUUmxvyJFnY+Yj3aWzgc8spBIJCVBLBIerhBG9W5ofMmMrM2TipbEIWveGUJBLpfdqz5iNGiV1vcP2iwqUhRKyH+EHzDPbWG+G7RSiQuWackq40vavHjCHBf4f4+VKP+ismvdBTKH+5spPEPpQmA9ly5hWETipOUsEKBSQ+irP7AxUtRcrYYQzkmYqUh5a/CFGgFyKdT08o8mbQxWGWAVBaDULbxD2s/Wr1hpsraMtsjZVJoUnTztevnBO1dlDES7mhzbpBr0NCevrF4jxXg+0S1Jdgs8uD6ji2tixjzam0Za0hX+mrQtVJHFqkMLcoxwxRkKpMzB6ZTwuhSboVairRb/m6J4KMuUA6M7pu6RoQpyKXg+j8jF9pFjdSUlrlSCmpJqAfPWKNo4YYxkKVmVMDsmjFLMAHrujqaRPEbJ7xKQsFCRuhQAAAPWgBv+VY7K2OiWtBKgd50KapcEEFjd260pww6YTH9kglZGGnJmZRmKXGcB9APEzfCNISSsPWrUNX/tV30j6z2s7PoWnvmCVpckpUlGZLF3UqgfXg+rx86x08rVW1gyyoNoylOSNax0rzcuqGlYd6AOeLsSxdweLAjW9odyNooUju54mEgumZmUpQUB/ObPoDxpWAMLKclkBQYBRJIY8XzBuHC7QSnPKXmRlYftJICiLEKYnhVxWNEaGmbISgupQYjM6aODbK9y9xpFMnBgkkOwDkgJCm5HXo+kaQdrcRRIUKWRlSz9GJd+d/SLxi5E7P30hMouN5KVVVrmSCmtNKwtpdsfZK54WmWlZII3lHd6KLs9iKE0tGhkdk5qS3f5CXLoJfSmiiNfFdqaxQjb0uQky8KE3+KgFQ7/GqmpI0a0V4vtPOUXTMlIq4G7TkSai16PCdgg9msJLGebPCwSzsdbUSX1d/lBWGVgpCwy0F6BpZmU4lVWhDjQZqgpSgVL01JJ5ndTwdtI8Xg+6oVAm2VK05n0L1b2eMNb2Tj5TJKJbhVQQhha9qDnrpHmJ2gkKqHfiQ/Spty5xlMLjJigRLmEBh8ViwdzUJsQzx4hOReZSULNs6lv8A7Q6rW0H1NTG+q02B7QleYICXB03gKsN5wH5afPzGbQmq1F60NPL+5hWnHTiHPdpHwkfRlE8Ry5xYccouCpKXS5LknyFD9oehtosTlkUS3M/bj5x6xNFFzqA3s7/nGKJS0kDeIHHKoueIuG8vpFn6uUTRbkVqpT+nlpCF7mmVLej/ADEVJRWzEaqFfKrQF+sQsuFMH+IsDrbNX0N4tOIoMqlB7FuArfSApLzE0UpuTR0DDED/APMPNQ+8exmZU7BROfvytJSVWSSQxB3FUzEsUsMzd2o6CNLg9hCUF5O9lpkvv9+VZmSHORj8JdjS9AbY/A9us15EsguXAFAVFQahZQUp6al7kxdge04Ew5wsJUCSh3SSaKJTRyXJc3rHk2PoXTPamwEqWTLzoxBUjxFCvEbrysZYFEln8SBXMIDxmzJkuYUTZQCspUFSyFE6ZRrmLi4oA50hvsqdmSUyxkS5VLNigKqcmqA5skgUAh0iVLAImsXYKU+YkpFMxNSoCxLkUFQBDkG1gMetMqcRJR3qQctXAStIbIpZ+J1gBQcHNDHB9p5WFWVJR3i2OZYfQLICEqFAWyu+ZThxcBx2olYaVJ76ShINAogAOHF+YYF+CeQjH/pJWZwwzaEPZj0FagweH2N9hu3sjLmZWZ6JFSouE3IDGpLFiyXsRFR/xEwmVSJiWlDOSVVGVKqboqSp3a41aPnWJmd2svlCCUoqlNN4K9N5/OIYsiYreCXrYBmDBIHm0P0Pls9obRw8xbyKpSUghyHKioADNVhkUS7gAC70v2T2l7hSUzAAFEA5DTxFL5iGIBu2rC8YzAzwgLIQgpIVQpBBdW7pegL6Q0wm1xMtKQFCthUnxOWdywrxA4Q6LGux89OKw+cJqSpSKbwKFEA9FpTbTMLgQt2Rs1gialIKxLIUzuSFEFTXvLBtYw62XLCZcshIBAqlIZje3C4hns+UgJBoCSp6CpKlGtOJP057NGlMvbQCXAWQxslwQKu3sRYxfg8UlRUnxINct3DcQAQpLEU/aOpYycKnMtQop3UQBQkapclvm7wrnrOGmsQClbkEJIetuIYkBuELGaMPLmS1ofNLU4UlZtpQ/W4oXj5rtjs/MkLMuYSJaXKFHMQUvoySyjraprG6O0koVmzZs1KmlqpINX+bjqVnafaedAyuwZQOdilQUAzmlUqa5G8LkCGXtz/047GawmQADukqLllFJJLAFw+Wl7pMW4ifvENLSGHwIRToSSBrQOWj1WPSkOc0w1cOvyYqdLJbQAk8IolbQXcBkv4QQN7iw3ia3LuTfh0eQZImld1JCRqrM5PGjs2lQXEU4iWkllTUqc/zC+pctw9NYIwmKW4JWsKIJAY+rqCnvw+8TxOIVlUO8dJFSJbqrpm3X6gUhYMMAACcyA5BSHcnoz0531tElYMhyACdKhQcmpZgwNqjjBEvaExkolqUc1aKcknqGFtLOekFydnrS6e9UFCpy5gHJ45au3DjBjF60Loklmdgni2qiwHFwDfSkM8HIKdFLJT4UggXuokudKqFrRbs9OTdKgQXfMz0F9HL0zWqOENkLSkAPRtQWbkW06xUh0qRglZf4koUFAFJS16HKHtQueNBBEjBZU+FCaAAF1G51JqK06eQ9ViQSVZ0gUADBJHE7wcE+XSJSZTVyqVV3UQ/nS3KEPf0YfeYBqNVvMk6xcqQkkklLAMLBupiiWhV8qAeFSQLcPo0SWANEimhvx5wssKUD434sTU+RJ/DHi5aAbHjcmnT7Xi9RUBdI4Ak0PlQeUDzJ5YB3sSas7cksfX6QFclVKrUOobqGH9ojmS7s5szUPStOoigqzVfmKkM3Sh1vA6ZIKs2ZwzlwpxV79LQkaiYtvg8wo++sdAgQ9annnUP/aOjK18P2Es/xA5Z7RtsLXITUvc/0n7R5HR4uT38TjDKIUQCwc0/3RObOVmAcsWcPfcI+UdHRUAjtZXZqn/ej5LjO7GrJQTU5BXW/GOjoP1oB22qiuo+aIq/7y/6f/sjo6JUI7NqJyueXlvRpNipDr8o8joYnk3uGG6k650h+RBeE+wS+PxKTVImKYaCo08z6x0dHREaAqImJalBbrHu1ZQVLOYBTGjh26PaOjob4GO2mHXKBqKlubAfKkX4n/RHQ/nsPQR0dEz08/FGNkJ/XS05QzAswZ8oq3GFO15QRNOUBLZWYNonhHkdHR5KYdn5QK2IBGQ0I5iKMfPVLnqShRQlzRJIHoI8jouJDYDFLyLOZTm5cufOG2zZQcUF+H8wjo6CJr1c0iasAkAZbHmYarNTyBbyjo6LjfgrFrLIqas/oYqnJDAtVxXyjo6MUMIN3/aIsmhmalrdY8jooDDLBDkB2OkDZRkt+OI6OjMAwijX+ofIwBKUVTGUcwNwag7za8o6OgpgiWstc3PzMdHR0S6v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078" name="AutoShape 6" descr="data:image/jpeg;base64,/9j/4AAQSkZJRgABAQAAAQABAAD/2wCEAAkGBhMSERUTExQWFRUWGBsaGBgYFxsbHhwYGxkcHRwaHRgaHyYgGxskGxgcHy8hIycpLCwsGh4xNTAqNScrLCkBCQoKDgwOGg8PGikfHBwpKSkpKSkpKSkpKSkpKSwsKSkpKSkpKSkpKSkpLCksLCwsLCwpKSksKSksLCwpLCkpKf/AABEIAMIBAwMBIgACEQEDEQH/xAAbAAACAwEBAQAAAAAAAAAAAAAEBQIDBgABB//EAEEQAAECBAMFBgUCBAUEAgMAAAECEQADITEEEkEFIlFhcQYTMoGRoUKxwdHwFFIjYnLhBxUzgvEWQ6LCksNTk7L/xAAZAQEBAQEBAQAAAAAAAAAAAAABAgADBAX/xAAeEQEBAQADAQEBAQEAAAAAAAAAARECITESQVEDYf/aAAwDAQACEQMRAD8A+nHEEpASCFgUd2fgSQP7iEmN7TFCqJUKGlAyg1mfga8+TmyZteQElZK1lgQAmppUgJ8T9L6RHF4mQsbpAPCx6N8/OJ2KyhMZt2dNkqShAdSSl8xADgsd1mZTW0NyIUnB4woUZ0oLQQBlRNJKbjNlUcxDsW0ajVbRYTDoSFO6Swur5pv7cYEVPWFHuypIFahgebG1T7xFXx6F9lMSJctctSZkooUSQp1Mlksc1SzWZw1y9Syk9qpCqpnoUxazV4OeX15wsGAE6wIU7goOUjWgf9xJax6wh2nMkylqnLyKWAGWkvY5X7s/90E5TmFtKVqWi42GL2oJqSlQzChsCPWliAQoVcaRiVYNaZhloyFKQC69T4mUVHQ2NdI0+FlTKnxBRDJdKSl+JBs+gDit6Qp2vgsRLmmZLkGoAUX7xLfubK4IZjxcc41adBNhyl51qmhqBIAUVHKHUQGsCSK1tzg1OPKlEs+8WDEHhpaMri9oYkTUmWkBEx/9EbucB3NN0sACKfU6JGzVJlAzFTjR1JCgL3FKk+dWgVpf2n2yZUtcy7JYAl6mnzpEdmdq0qQndCTlA5DS5c04fhY4rsth8XJyzErRrRZcDTxOCxAhYOw6pKSmQVTTlLJLVexBA48o1G9jFTQVshgHc1e9vW/lBKZISyhWoFeAAH0HpENn7BxmYrVhikKDl1JBJFt16Uf1i3GzggrQsEKQN4EVqlxZwXe8RitWBLpzAPR2a7V6kRndm7J7rETMxUJTkJCeL0JSSAA3U1Zo0OBW6WBNA9Q9DbrYwJNxqhh+/K1d2r/VISHZXx8GoxoaVDRcTTTA4ITGEzDoJFAqgCk0upLOdGNaA1gvamysMEpQAhCiQELBAIYgtXxiz1pxGi6RhJk6WFYeapYfM60qchvDn+IOxAIcUg3s9jps4Z14dSSkgBU1w6m3iEqy2JFhd/Kko4jAzJau8kIKiAxS5SFW3ksps4KTpqqptFeE7VyCohazLWPECCBdmINHo1ecaWZLUtGVaAP6VU5gNX81aEOM2Hg5c1M2ZJyqAcTMxdx+6pc1Fb14CMNDKl4Wat1ILzSVIWgZXZi6nXlqTZq3jRbK2aiXLyh7u9X0+EvVgKB4GndqJSQEg5wOJJDUuVa+enOKpePM0nuwqz5SN0oLNUEHnelWoYYxojZ6CCW8TvUs9X3dL6a1hLj5asN/ES5Q+8KFnoKWZ9R/aGxnAAFZCFFnqznUN1p6RDFLlAkLZBNM16cC/wAJ4W6Fo1aVmp+fHTkhEpXdJSQpTgCpoLg8bOREcN/hzOQVDvEFHwlyFeYykRocRNCZyQhO4oOyRqLhqM4bUvWC5M9x4VAvx+0TJ/VW38Z7A9lMTKUSUJWn+VQqOBBF/W3lBMzCFsvdrlqf4mZuRZuNuUWbR7Td2rKylHg1CP6n+0VbJ7QTJk9MspCZagq7k0BNj9ecVg2i5Wz0kURnTcBZqFVoGtehPGC5mGQWD5aVFGHmQ4MV41BS+QBmqh2cWdJt5X52jzCTcyagAk0IFmAbxRfFy/0vT39EpwQaNYufNwRSKVYdIJUb8g7ver8aNFq1ZvEwa1Lmul4qlT1EvlYPoAACNXNfWL7cdghDN4/dvYWj2BJmDWouQgPyf3ArHQ9nSuTsxMoLlqWFoIrLIykAg7yVJ46Aa2rFc3ZwEspw6UTSCNxSk1AFlFQBBqa1tzhYnbspBTLmIBoooUFuUpXrlU4NSKDlDD9RJUt0qlOoMQQQ7VcBLMeg9Y8vzK9m2FqVTJBGWQyiSJklKs+Vg6VAp8AI+En7xajb/eKykZT+3KQ330iWKViVKIkhKUEl80xKQRYKYlSx0u3Bq1r7OHKVZlE6qBvbgXp0gkv41sMP80VLSSQFUuOlns8ZyZsP9UTOUEd4alKjdQ3c+UOK60MGGStKFkpUpTMFNRRLCo0MUbV2VNkpQuUFGYDVkkvmYgbtgHIdmYQ3sQDhF4uU6VEhKSQkpWSG5KD5ToQReGWH2zNlkTGBL3Woqo1aABurvaA9pzMfMSCjDlQdIWlIDqYuak2pYaQy7NYgSiFYlBE4khIUGEsAkAVBIJqejQSKtFDDLJKpeche8tZG6kh8zHRzVzbygwbXwycubOl9d0gm9rgC9zpFu2scDJZSqKJSAjgRVwNGMK9m4OU1Egj8p9If0Yby8bIzJyrKiouwTbjm3t2mraxVtTb2IRSXL7qWAHUCkhzzSeYqeMcMkoOGSTbdb1J50gJSe9cApTMIKSkg7z0HQGgcuAawpUDtLiHcrLfTXr5Qz2nhTi5CVpVvJG81cyQXYtzD+vGM0jEAu7ggsQQzEUIPNw3UQ42HtBUpQASpQVcDWunNxSCX+qs/Yz8vEKlpmEKzApShJTWhJAD0fxGvGNxg1IMiWhKkhYlgJfLWgBSeLuRyrcUiGB7PFO/bMFZpZCWAJO6A1uRswhpOlJQ5TLzOP+2QHIYVDeJmY8o3GDktTPO6rLRmY6HlvM3TygbG7QWkZk1Sq6c1QRqWdxoWOkCHbMrPkWlSApLBRLEF6pUA447w0MFIx0pzQMSQToFajgXBd+sWjwkR2inAimjOpy7QfhAqaVd8kNTwioRVnD1AzNR26CKNqYEhVKOHAPrppT2gnCSCllpBHIEGporKdRYj0gLgqXKUSiTmCSBmDtW1NOHV4JQlM00PdqSlwoEAZTWqS1Ul+DdDFycEuYjOkFKjQVyt148tRa0Vz9lTq5wlSmuhbLBFUmoFXfWvOEIfpErKi7rSAeWtRzzJY0cMItwzrBSrxBwHo/8AIdKMfTSA1z04YZlgErFw9WahDs9PEGtxgmYMyRMCQolIJfoCC5qK8OulcyO2kBEvvVE55YJAf4SxWnmKAh3tzLoZvaJ2yOxBuXHo0M9ryxOkqMnxJSSUmrpINndiKsH4jQRk+z0papaXBoL0q4H55wKlavZmykrGaap3e5BIHP1toIhMwIkLLKCyRugABg9SFDUQEmctIbPMSDw05iJYOWys6iWchyou9wXLtUkt1hAuemfNCSkjNLJcA1IpYGn4IM2ZLITcKBU4JP7gKXZ3BLDrSCf8yQlLuFKawIelS5DP59YVbGxhzrBS6QosH4qpy1iuPVRy7h5MllYHh4AgB6e0UDBUYc+hrxb8rEpK0GoUpPBQS5I8k2Io49YJQnLuhQUlnILg8fwGOmuGKUy1tRm5FTfOOiIKP2n/APWr7R7FaMZHDzc5QJqClbqFRlKiC4yqJc1NCK8YZTME4QcoCQSFqmNnYOM6SrxVq5HN4IlbCmJSSkJdqFQdiHYlTkDrwitW0E076QzqylSgFBw/hzOk1pTXqI8z2aKw2zVSgkIWmYlRJmrUguNE1AOY2FeZ4iLlykCoUCBQEMwLWyggWD5acoJkoQwCAAQN1jkfkcrio5P9KsbgxNlKysV0czbsDQhaRUirHQvW8KQs1M0JL92qxAZnlghRoDUgVymrNXjeMWpSQZYCl8LBqsohfFmcMaihjJ7LmYxBCTmypUQTRdGamrv8hWDZWzJP+t41sFMF5UsFbycoLJorlVoFJntez55anTRQBZLh3OQA1ppVhAGBTK2gRPnz5YSApKZQFQkK8Si4D04GnWNQvs7JWFFkuWqmhAFQeGprCKZ2JmyyDJKFjMSULSEkguSM1Q9zUAcxB23T3/p7BoRuz1JBNBnBAPIMeHFqxfLwxRLUE/xACwWkgGrhwlRbS9eMDYSWZSyFSwmZcBSbDlp5iDcTjSAlSlHdBfXz+cbok+Kx4UwZaiCyisgNuPo5ZvlpAi9vrTKUWQU5SCWJUDmyjL5+cMl4OTipqBKWpCiCVhIASxTlzuqgNg/OHeA7ESwXUywGIJJILNTKGHH11gy07IxeNE5c8KQlU1SpYK8kskOAWJyghyATzqdYfdndiYheVX+lcjOk3cAsm9x7lo3EojKGowDAADyYU9hFoWLkhzqaH+/SH4H0wG1MEuUp8ROUk1bLqC9edoHwe31SVEIUFoBdzq9NbdI1vavYZxae7SpImJqhRS7OCCFN8KqV4pjLbNweHTuzKzB43cutNCKaBmr84LsMumeJnSpuWYpSFHQPVupFNet4mnGpS0szN1bEaFJdnI/HHrDrDbVkISAlA0oEtT00+0ZftEZU3FSu4KUqmBblh4kpcLKSwrmZzQtClopmDC0ApIURUHO/zt/eBVbclyklCAVKDh1ghP8AtYV5alukC4jAzpQQuU85QZ0lKWNWdKk7qSHPiFnq95YmfNlnNNk2+JFhUU1HvDa0i+f2jmZArOkMLAFXyqIRT+0GIK3lqc6AW96M7elI9x22CtkpSQkg2GYlq0IDPyEDYnDkSnSFhOViaftIIIuPKDWsbCRg5akZZgzAhyWd3qSDwc0KWqIpxmz1Ogy1fwwBm47tHFNUsPIwAZLSPiUQXSQSGSwap84twG2O7lLJCjlJKhQ6DN924iKStwGxMMobqVgpJFVGtXqVXrXWFqsKMMsyyaDwqs6SLt5Mebw8kZCAuWwd7KZyKHpC3bMtE8EhShNQCwUQHBYlLXcV8zzjMrm4tDNR+T0PV3H/ADAmLxZyMpgFZQeoP2HtFcrBTMoGRWv1avnHu1tmrCEqPhJY8Q7gHndn0pxjM7Dy7AAk1+/1jSbCwCUIUsh8zv0dzS+ghJgDLlmozPyOrP0tDFe1VlKlBwhD7xtlAcB+PrrDg0zmy0nwKJQKZQQwPAtyiATkFHu+l6+oijYkjIglbDWhd6NdNgLc4NnYOWtQZShxDKsI6a43j/FICjXP7J+8dFqsCDYpb+h/pHRtgysrhO2EvMApChMZlo3nzAgUKd2r6iBNoY2dNRMHiRMAZLeBaW3gdXLKHWAJ+ZK2ACZhVlJXRm+MUJL6VFW6Qywcl1KCJuSaE74fcmU8SQbE6sDU83ji9IbAqxSUFgVBNSFJINOdLfaCe+xQWQuud1ZS5AICdAQLh3qzwuxaMRKUreV3a6LZTtRi/KjOOMH7Ox6kASlkTARmQSpyLOkDV7UL3g3stHgVd+lRWxJBBLBPLKdcwDXfSMB2n2ZNwmdEpS1S1pIQa3YOFc+YvyaNBjcUQsZErllRY5gag/ENL1Bd78TGc2zt9S5qUZHQkqzJBN2Faf7hzpGtladHXZ/a6UJ7xUxWYJOVObdLPUm5fQaZYbYbtoiYpiCSbMAbjmB+axhcFM32SGNgLiqW66xo9k4hGHSHSrvNDQuRrvMWglVY2kzCGaMq0sLg5sygeII8PSM/tXs8tJKpi1TpLVrlUlqkqajUuPPjE8N2wJYTEBFHCgWHmDU/nWPF4ufOmZpE/wDhEZSBLatC9XzWI0v636jwjlbPQJ4mSUrmISMswZwQEmosRmNAQOWkazYfbGUjD1CiUEjKkZiHUcoKvC5FbtzjJ4bZCk55cxaUqSQAUgBxZyOdC0A7OksrKkkhKlh7ZjlJzDze2oERbi82Nwrt6hagEyJoc+MsltC9CdIFxu35oUQgSU2LrUbcQzC4PKMzKSoqFVMSKuT8R+jQbP2e6gktTLU/cGlNeUP0nDLD9oMQlX+okvfMQU14MRagA5Q0xGAlLLnuwZh/iFOVythXNcVHkeRjOIkg2YW0NyMwetSxEFYBNRLUENatBlIL2BZstCzuRUQStjyR2UnKmrQjLkBotSqfEztUllCg4aRDbvZpUoCZ3SyoDKVomuKsTuEA1YWqKedO2papayJBPdgAvmL5jc1etL68IddmtsKWChaiojiKHiGjSTxW31lMAo+HvFSqaKL14j81jQYTvk/6c8kcrMeA4wXtDs/JWrvZvwuAhKiAXY7xFWDClLwBtNMpaGlBMkscqku7tR6lxa8Mgt0/xe0AmU0xKqAVJBdh4mBpd923DQ1TsLmlFQDm9NeNoyCMVmQSpaqMW5M504G1vlBmH7QTMyRUAhjXR2f3pbQxtHybbMxKVS0omzC7WKOVAkjhR3vyvFGM2ZMSglKHTlO8itxQkeIUCXDXEK0TipalAJpVlkkkF3LaUNDaoh7h+0aZKUpWFAKG6MprTQjX+m3CH0VThZa1SkBKSMvibiKueFyGhhK2EVMoEuX5aUvwpB8raYPiYHVJIBrqDrV9ecV4raGSYCmWouKlIcX/AHavFQUArvJKghaUkkUKbGoHt01hH247UIkSBnGaYo/w0JLGjElRNkhrtekMe021p3dpVLRmV3mUAX8Ci/E1SB6Rgl9icZi1GbNCySS5Y1PVqCvKKc7VWB/xAmKWgIw6SfiClE5gzABhS1/+YK2Vi5xlKkqmEIURmq+beoQVF3dnZ6vSJSuxRlqCgFSSDxUSaCoJ56ECphns3smozBmVN3bFSGAqX3yBmqTwJFaQxF5fkanszsyVJQoBRSpJYkzN170oOtvMw7TOzCij1DX879fnCaVsoNVYUwNllvUqKlcKmCJaEOCMqg93BrzuW84rE6OXMS9WB5lIPoax0DTFy3sjzv8AOOjYdC47s8uaoKfKCCCFh3DvWlr0+kef9MJ7tKS7oqj9ozXA6t1BD3iw9qkMGdjcsW+tX/Hile3UtnlqASXcVKr3yi1eeojjsegg2tj1CWtIZcyXuKP703Qr+tt0jk9oU4DayjKQEtmC2DgAvVq62blDteHC5s28tKmYli4KagjWqtKwuxmxe53wpy4UmlHSHy8nHyiL32uXOhx2kVywFmwcUZvPhQ/hjMYHD/xCpTlypiL3tW4ZodYbDqWhFhuB2/prTg5PtBeFwYdmr6DSo5Rp2KzWIxJRNdKCAUuFEUzdYPnbQL5lKKlEE10HdqIHRzBm19nLKd4MnSo/59YSZVrAQGqrXQZS9ubU4RN9XOxc/GvMUR4XDeWZ/YiDsFtZaGKFEOQCjSgcnlaK8DsgABNTx/POD1YHIfC4OoYsbVH1hmiq8biEYhaWSUrqF10GgMRTLeaAKZU5RQUDekWTdn5Za5mYIUkFY1oA5HH05XgBM8kKILLKCAb3ArG5NxpirHpSpKUg1JF20f8AtC3HbQUpS8pbfYHgAhKfuYqloU7kuQQR5sPzziWzyl8wOYGnGpav57xOnBWElzEzUKJ3My5inp/2wEjoyfcQ+2RKCsQSQ6UoMs2FXSXY83Dwg2pNAGVB8STTg7O3l84bbBmTVAEITXQqZzV/aK4+pprN2UAVkgBPEadRcMYFwWzwmY6Vqa5yh3tUsDoYH2vjJ+HmpcApmILEOd9NCkPYsx5seELpk7EocpmBQDkgC1jQjhFJjRbYlIUM6FF3ZQUCemguzMfnC2XiM6TlbOLsAlLDm9RQ/wBoUnETp1FKKgCnxU1BckXANYniNnlFCAJZBDirE6cjTWjRtMgTbGHUlE5YUSnNc0YKoKCz5WbpxghE9pWdrJrRtUggPfTyPKGGAAUqajK6FKWCSCQUOWI0o94e4LswRJy50qWLAgsT+0u9DUO0TJqrcZXBYJKVicVbxa9ADax1h7PnJWDLJCkrLpucqxprfgm7kQxlbJFCB3beOWoOCBwS9COVNYN/yhGQZCEqDZVgUfnXyi5EUt2XjwhIKtxwxFKkFndmBqPxocYXbyVAMSXLXf0JLWreFuP2esUUx7xmPGYPKgUKEcz0jNyNtVZikuQePvwb1eN42a123tnjEIZwCKpKw7e9U6b1r1ZoRrwiZas6pygt0goStgDawIY2by4xPD7dGVNrjdy0Lji/FvTSAsXgZyloX3eYEAIO62Z2qLvQV4ORHTjXLnP4YYfbBl5FZ1qd8xCkqcOyXBdqF2IHVodS9t5k0z5mzNumlasCQ1CKF4yMnDLKBLIOcKJJoQCLnMXs4DsTp0Owy8i0pZl5QScrGjk1cV0fhWsU5y1oJ03Ml2USzlJAQQ/E5bk+jwN+lTqkB6FTgqtYlVW6CA5mKMwF+8D3yinVnatKPFmElUuujguw4VqflDBpglCQGBAAoK8OoeOgQJOiHHEIQ3vWOigzww0ouMyg9mUwflVrj3hTKnFJKX+Ip8n+0bKfsoKLLlMAXB0cFr5rateM9tTsqtBMxKnSFlZBuAaXsb3/ALx5K9kR2XPUSndcKSASTZQt0iasSrvFyZhukeHUEaPzBduEAox4S4SVBmKWFnv5aecRxGMzhJIcultavWo0Z6QabBGDxCWy6BwGbUln+ULpu0VJWNGBBfS2hfrDHZ2CBlkuSr8uCdG4Qp21gZilZhcBmdqa008o2dN+m8nF94lSZkwVzJDCtHBv00gEYEJYhTsT8iBWK8KJhYKSAXKg5pXn525RfOkkEvuk8Le8PsbxfMnAfFqSRSzAn2eIycX4UuVO7Do3ytCs4RcwsFsACLXBQE/T3iQkrlMDvAfEAQ+tuNomaqjcRgZhTlVbUPcM1xygIDuQlOYqSwAJuNA7XhphcbTxE+Tn184G2xhxlfdB1YfnL0isiNqiYKNYMLcvwwKiT3DJk7wzJ3XsSX10584tw0kzGzE00tUfODpCS7lyHYE/c84nFhZuEMuUJveZylKQoMzAMCQb6a8DDDZ6poDpSspd3ALa15wzUJZSzit7PDbZ4QAwUejt6c4rEaWYbEnEMkgliCTlsoBhyBYm3KC8Jh0DMojMFHXRqC55PXjDWZKBqm5ubP15i7/gV4dSkJylKlZTlKkoKuTinN9L3igYowktG+EplqsCE6+f3iyViEzDlWlKwaA5Qa6ilX6mKsHtEKFXbo3nyNPWJKxSQ5AD8SWJo9QKGFkZWxFSlHu0OhQsVAEX3RX8eLZWKKN1UvIT+8UPQ2MESdopKbgniC4GnT0MUSttoUACp0kB3cCvClTxtxjMOE5JoQHOh+nrccYBONMs5VuRYEdWYizj0qIT43aKkulBJAIyk6AgEelPMQuxWMUpYMxRo3/kAX9odDQYnHgoWjPvMU5SRUixFLsLQqxHZtRTnlqJJOYhQYF6nKRoTxirZ0tPeApB3VCvIsPR2qdDGql4lKZY7tiB8LacjTLrxZ43rMvhNmKKqsMp1+2tdNY0GF2gmXRmalA+t/7WpHTylSe8lUUDUKH/AMh1pbrCE49S8xKjRv8A+fk4gY4GFKy6JhWxNy4AqSixzVat2ipWyUrUTMAof3Za2DAByTzce4gfByVFAAyhKiQCXdzdq1IDU+0Gy9mygAVKzHiognpSOsmvPyuUYjD7r1KXFcxUega7GnnAXdE7xlFLWzAkHkGf0bj5kJwiM11E/tZ8opQUJA5D0i7vUyxU5Ui7gmn0hxOwpyHVKn6L+8dDqXPQoA5VV4o+4eOjHKrkpmISN10jShDDXMdPKIYjFSloulBsLKS/AtSoPvFyMYEJ0Ogrfl/V8+NYzO01CXOJSpSkTACyaULgmhDm1761vyr0s9trZZkYlSAksoBSaFV3cA3LENFUuUSGdlAhnpanlSNl2bxa86kk5UtoSTyNzRn1ZzBW3+z36gJWlQ7xJfNqpLeEgM+hH945/C/plkzSyVMOBHmG+vtFkoqUArKKvQ3Z2rB+KSqVurAKTY3STwrZXIwPnKqITQ3/AA3IiomhkoOXobtT2rFc2SVJbSDDMGbUG1vpxpC6dImIV4hlJdx+3gRoRCIokYXu909BB6ZiWYkEfled4ExeDUpOZJJIfdOv40Uow6zZJpxLfEKegiVaYfwlCzWs4r+fKF2NlJT4S59aR4rDrSNOZtW/zeGMvDgJoOfH2jMQCaqWpVyCXHJ7/J3hoNpgJIKQQzN0BJ/OkWSsE4PWhaK5+y3di2vlGw6GGJASVBNmvUP09/8AmLpe1V9GFR7W0qSI9Xg1ZaAE+kW/5YksGuQ4rUAk6czGxhWG2osJJyqUBUJbVrZrcRD3ZW1ZsxACEgMGuAxbUk1MVycL/DYJYVajB6/u40tFUjaExADAgC/8Ms/qxFXeEKNsCaglYICi2ZATqSNTr8x0gP8AVTshSpYAObh1t+At0jRy58uegJmjM+qixFHcNbpanlGb2rsgyispLjpW1+BEOJ1ORMWEJImUvfXj1vHmzpC2YrzAE8eemsU4KWyBpa3IE/8AsPSDtlVDEjoeJrQekaNV2NkFDB3CgGIs4uDxqPlC/aEl16UAf2jSYvEpXKyKD+Y3SLH10oGJEZ+bOBmp6F36j7RgnJTlKyOPzq3lHsnEzCVGnx/VvY+0Ltp7fEod3LZczMxHAAatzoPPhHuC2ie5P72bzKHf1LeUIONmTFrYDLVq3u+vpBGL7KzEy1qCs1FHLrxodWDjpAGy8SwFHLC/EACNNgMYSSVqaleG6fnUPy4tDh0m2L2gSgZHdLUZmNmNdHf10hytScqVJSkpIqDoDfQhq2jF4Ds9ipSilUpCg5ZUtYpWrhWWo6RpcBtDKhEubJOVRbMUkMXpUUH9oqdOfLOUFlF2SEcSPL9rZuvzinEYeYollq6JUUvbg5HqYvw8hNVBhmrYggcy/L5xYuZlJUpRNLOa8gK/KLcQH6A/vWKn4VHXjljovMx65TXmk+4EdBh2svtTaK5uVZdIFwFWOYB3oaufWL9jYXMjO43XYOzuzl+o/HhbhlADKreCiS7kbubwdSD/AOIh7sOaMwAoDRhQUHPiKx5o9dFYABFWOUpv8QDcuh5w5kYgZXIYKN7m9wTpqOXWgYBT46PVDa660BFW1LaxYJ6DmDEZQCWqmp3S3Jn4XB1jokx7p7eZ0IHF9bcYXr2UkuoIMongAxPHKC3WoirD7VKRUFwSkNVgNSAeI8vmXJ2oaXrxNOj6HlyidUTY7ZhLBVw+VXL58LwsXKWihFtRZvt9o1ON2lL8KykKNAzu+lPzWFc6aBmzM6frFdApw0lRQ1IlIDCxuxpz/PSBsPji6k726VgOOBLcrWgnZuNKhlLP+aHlBrIYhJUHCXsSOUVziyCQagFvQ6xWcQoBbJOYJO6+oFPeFmF2mVIAYA2r1+sGsZDFAAU4e9RBeDsHjMjaC3RLKQ7B1cSL00t7DjDZGLT7n7RtJxiGCaffWKZWOSDYUpCudMUoFKRpxo5cj2pEVTqqBSpqNTVSiCPKkbWjUy9qJVQqSxu45aEjT8Mey8cSCAtL2FwCers9tNa3jMTMQARrQn2p7wZgpSnL5mcVLtTKBfiQfWHQIVNZRKDlsWAZqaNprEsZi3Lq0SSo/wAoSSfSKpyVpS6kEHUHQCtfL6x0vZfeImOCQpJGtXSLcK6xmLtm7UlrlBQUClQISQf3Ak+bw2lI14Jr6P8AT3jPbK7ETUBnCcrKyHXK1Q1BQN6RrNh9nJykkzmQVVKcwPq35eDCrTg1qGRJYkMCNCQz9Q59oVr7GzJKgVOUKBTnSSWBZ0kHUtSNYhPd3GUks9H5EK101iasUlQKVA5Vi/Orjk1Dyi8STYjsrInAKSrLOR8bhjSgWGcg8RUcxSMj+q7ueuUt0qScqgWooc9QzF9QQYdbL2xntMGla29NYUdtcBhQJ2IkTZv6sFJY76JjhKSjI1AALvRtYUWj8PjmSFuGdjXUvp+XgvB7ZlkFZmpGW6XrezA0NB7x8pwuNxipIk92VpqRuqzMS+tKVbhBeBWuWwmyli7FSSn3IrE22eGf9fUMXtebMm5sHvSmqN2ijm8LkMk9eLQ0wkrFbneJAHxOohups3zp1jHdmZUzugUF1KG6zUSFc+b34O0aDCbOmBYUobwytlIctWobKTbhwi5a5WTWsTs4hLsCLngb3HpSKThqugCvAUe3QRX+vWBbfHG9f5SW8uRi+TtQ2JSQ2iWPlUPC3TwyDrLP/wAX948jlTlku6z0UAPIR0PY6IkdmZCluJzOXCWq5Li5qOFNLwXN2AygpFFDiKE8HfjYf8Rjv1GIWoLUvIp7iju/C9x6Rtv81UjKEKRQAMpQqRQub1a/GPPLHrsEDDrWkghTXAymihwJrpYCkJJ06cJgSUql5jRJFSDUgE0uKcHMM8ZteoZYdrZyairbpZusSk7ecF0kGhZ3BNXq/wBKMYdGM1tbBGVOIHhUykm26efI05QIokCrlL2KtH1GsavGhE5IBoUl0mtizh2s1jyDwpnbBWqiJrlicta8g9NWrE4rVEkKWE5BmIDXIoajrUmsHKwkxaUZ0ZQpJBNGqKVD+flE9l4NSEDKKaueTuaFxZwIKG2FAlCkcHDuGPX8+tRIVGFShQBDNf6F/rFiJyQWBrp+eUNMZhqJNSH0PHmPL1hdjdmoChOSklQowDmp435RQXHAhYegPED6wBiOzaLhCa3a7/nCGSJyvidP57RYnGJNi/Hl+NCGLm7JCA+gsQN4aV5PHs7AHdBAdwacXfWH208akF1FISzqU4AqKO5AjGYztEkl0TU5UGiiQAQx86CJvE/TV4TAS0PmBcgOdIuxOAG6QzG71Pk0YtXbeUlTKmgUL61e1OkXDtYha0JlzAskksK/CXLGM2tZiNiBYypWEpvvDX7a+UFYaSSvuyDmDF0m40I0ansYTpx62dlanXTX85RSduKEzI7EhwCbgEg0OlRpGZqJsokFLBRFK0LedoLkYSWkMQ38wP0Gl4yc/HTlzUKTbIoKL/zDLR+R9YKwmMnA1Q9hUjR63/HjNrUpSEjKFOeLeiqaecUzcctL50tR3cHjUQBJM0lJSEC4dxSrgUfnzgtUtKkGXMnJAUCHRRSSQ2ZJUGBHFocCtG1RNdCg4UKcX6cemvWMJ2x7QSpGHmySpX6hSQkJDpUnOzqa6Rle7PSCcbisRgsXkSZc2WEpWk1ClAv/ADM7pVZ3anCKe1OXaJkGZKUFIdOZ0hwopoxLsMpNWZyYpFr5vsqZOcJllakioAzU/wBohtJw6llwCnQ/xG3h1Ib6RsJOxu5SRh80tOYZwSUqWwd3cumhfKWLjjDDuFTkpTnmFeYgEozpSE65ikq4UcXGhjYi3Wcw2x56UpWigIzJWCgkhnoMxJNDoTe8O8FisWEAzZk9SCnOGDVajqSkuCSKOPpDmXsyWRLmgqCwQD3apaEEgsKEl31D0rUWhnhdhISScikEmndkoDNe+atdfQXpOK8DtKWARMkJAfeKpaEPR/OmpZ4ZoxWFVlL93wZgK6lnHnFP6pNEiWJh/fMY1HVyT6RTipajbKksK2Bblmr+XjYfrBpw8pYdMyWeo8+NPSKZc7KfEglvhUNPKvQCIYSaWYgFr3TXkOGnlFK8AmZUoQlXU/8ABroG68d2NgtM6WfEoA6jMBXoVUjoHlSVJAAmpSBo+Vv9oLCOh1mSnbIStcubLWRKIBKUkKKVAhy6y6kuPYjhCgbVmInFM1JIJHhcqBLB8vxJJBLgXVW8arYXZ6bILImypssi43V1JqEqoQymZ2eFW0tnLmJ7ubJmImygwWlLpI47pdNNDoeBePJj3SrlusBgVZbkfIi+lmgnA4VROY+/BnFNdfdtY82V2fxSAkrMrFAUGSYywk2ZSgEqFgz0ahaD5OOSVql5JiFoAORUvIovZtCHBqHsYZBR0iRW4A4mkXyVBwUhCw4OYm3RNIxu2drzcz5SJdPCXykdL82eKMBtcsggsS1uHX81h+m+W+m4aTMsoy13dNONxbU1vFH+UlKQUupbDeLMQLNceZeEInliS9NdeYbXyhxszaq3YpOW73p60t/xFRNmJfqp6gvKTKWKpMwHeUEuxNU5dGfV4nP2lMShBnpApvKAdLsXZSaAA094cYbES1byWZRqbOwavNh7RcMMLpVfTjyjJ0mw21CQhbApNlqUPCfCfMfP1sn4JMxiWQpy5SQSoNantrTWGCsGlIfIgcWS3yhHM2cpZLTAeaCwSLgkVN/lD3G9Z/tp/h3PxZT3S5YQEDcKlJJmJUWVVJHhUAa6CPme2Oyk7CryTkFJ0cULM5SoUIqLR99k4xBUUAKdJpvZvMA9WjO9t5qVyxJmOneCwqwABaij4VGqSOnWNexmPhmMwVebCIowUxBC0ZkrFRoRzHlH0vD7GkKLploTkHiVMSon0UWfmPSJTdgTJxBGJCXplCpYc8AUEKJ6jhD8pvJk5nbXHCW2VCcwovKfW7W40jP4TaM+VNGIcqWH3lbwLu46MbC0fZ8D2eTIw+VeVatAVg1I8Iz0d39bRh+1+xpSZrHOFEAhJy5Q/wDOyS1OB5l3irB9E47cz/1KcQoJdKCjJUJKVF61LlyC/IRGf2uxkxczKooEw2SnwsGZJLkO1ebxWvYyQymGU2bUi9+sN9nCbLlqyoEyW9QS+Wl6uA93bjBB9ANm9rcbLUEFebKTRYd3BFSGPTnDmd2zxS1gJAQwLpIu4Dq3gKU/vF+D2YFo739HLILuozQ+7UkWKbXaHGHwmHmSgsMlaSAy1GarKTVVFA6myRbS8Mlb6hPIXPM3vZgUtRTqPhdwAnKKOSzDV+caXCYNeXvZg7ty+YkApoxZCiCZhG7wDkxVPThgVJlg1qZqFTAlJUGoM7Hi1rwRs/DyTLyIUqZNS+6N0KFKBWVqX8TvqXhxN5aYYLDnuiVFLJWD/ECTRVGc5iWs7a0EFScfIlqypQ5apB7pJIs7M/ViBTWB1bNkhLCWHZ1Ovuwk/CWc3NgGsXaB5OzZxBTLUlKSqgQhSt5n8Si2jajlCnTbZ2z8MtRUJaCAosVTCtwGcgGwD3bQcYd7XIKU3vpmqG/l5caQn2Ns+YmbmDg0BKxdNyxIJu4oEjgKRo9oyklDKLA6Xfk2sH6qdxlpRSCAhiLvwVwD1KoNRzABvWrDQdaaAx0tIY5UqA57poAKsc2ntFCphfVI5CzC9r6xbksnLALAnix+1+MWYfEE1IYt0IHS4p+cKM4AJAFdXB9Td4kiePiZiLkEg+R5/SFK4TVmoysba066x0BmerQH0WPbLHQatlcBjFl5c5LEZtx1XdiMlFJSx/8AHWDpm05kxBHcupKSjNKW24T+xw7OejvqIY7XXhysIWEzBMJO8BmBB0LpJblow63pwksJCciclGyDKQKAO1aEe7R5Mr37GATMxUvMrDpntVwkKIDGrgDdI9oP2d/iOpIKMTLUctnS5ezEaHS1fONZsztNLWDLK1pmS3zJAKai6ulHsaERTtvDYPFF1K7uYne71BqWFUq/cCNCH4GNn8rb/WL/AOou9XlQnK9BnIyM3w5aO1WMWr2iiWyTLAUUmxvyJFnY+Yj3aWzgc8spBIJCVBLBIerhBG9W5ofMmMrM2TipbEIWveGUJBLpfdqz5iNGiV1vcP2iwqUhRKyH+EHzDPbWG+G7RSiQuWackq40vavHjCHBf4f4+VKP+ismvdBTKH+5spPEPpQmA9ly5hWETipOUsEKBSQ+irP7AxUtRcrYYQzkmYqUh5a/CFGgFyKdT08o8mbQxWGWAVBaDULbxD2s/Wr1hpsraMtsjZVJoUnTztevnBO1dlDES7mhzbpBr0NCevrF4jxXg+0S1Jdgs8uD6ji2tixjzam0Za0hX+mrQtVJHFqkMLcoxwxRkKpMzB6ZTwuhSboVairRb/m6J4KMuUA6M7pu6RoQpyKXg+j8jF9pFjdSUlrlSCmpJqAfPWKNo4YYxkKVmVMDsmjFLMAHrujqaRPEbJ7xKQsFCRuhQAAAPWgBv+VY7K2OiWtBKgd50KapcEEFjd260pww6YTH9kglZGGnJmZRmKXGcB9APEzfCNISSsPWrUNX/tV30j6z2s7PoWnvmCVpckpUlGZLF3UqgfXg+rx86x08rVW1gyyoNoylOSNax0rzcuqGlYd6AOeLsSxdweLAjW9odyNooUju54mEgumZmUpQUB/ObPoDxpWAMLKclkBQYBRJIY8XzBuHC7QSnPKXmRlYftJICiLEKYnhVxWNEaGmbISgupQYjM6aODbK9y9xpFMnBgkkOwDkgJCm5HXo+kaQdrcRRIUKWRlSz9GJd+d/SLxi5E7P30hMouN5KVVVrmSCmtNKwtpdsfZK54WmWlZII3lHd6KLs9iKE0tGhkdk5qS3f5CXLoJfSmiiNfFdqaxQjb0uQky8KE3+KgFQ7/GqmpI0a0V4vtPOUXTMlIq4G7TkSai16PCdgg9msJLGebPCwSzsdbUSX1d/lBWGVgpCwy0F6BpZmU4lVWhDjQZqgpSgVL01JJ5ndTwdtI8Xg+6oVAm2VK05n0L1b2eMNb2Tj5TJKJbhVQQhha9qDnrpHmJ2gkKqHfiQ/Spty5xlMLjJigRLmEBh8ViwdzUJsQzx4hOReZSULNs6lv8A7Q6rW0H1NTG+q02B7QleYICXB03gKsN5wH5afPzGbQmq1F60NPL+5hWnHTiHPdpHwkfRlE8Ry5xYccouCpKXS5LknyFD9oehtosTlkUS3M/bj5x6xNFFzqA3s7/nGKJS0kDeIHHKoueIuG8vpFn6uUTRbkVqpT+nlpCF7mmVLej/ADEVJRWzEaqFfKrQF+sQsuFMH+IsDrbNX0N4tOIoMqlB7FuArfSApLzE0UpuTR0DDED/APMPNQ+8exmZU7BROfvytJSVWSSQxB3FUzEsUsMzd2o6CNLg9hCUF5O9lpkvv9+VZmSHORj8JdjS9AbY/A9us15EsguXAFAVFQahZQUp6al7kxdge04Ew5wsJUCSh3SSaKJTRyXJc3rHk2PoXTPamwEqWTLzoxBUjxFCvEbrysZYFEln8SBXMIDxmzJkuYUTZQCspUFSyFE6ZRrmLi4oA50hvsqdmSUyxkS5VLNigKqcmqA5skgUAh0iVLAImsXYKU+YkpFMxNSoCxLkUFQBDkG1gMetMqcRJR3qQctXAStIbIpZ+J1gBQcHNDHB9p5WFWVJR3i2OZYfQLICEqFAWyu+ZThxcBx2olYaVJ76ShINAogAOHF+YYF+CeQjH/pJWZwwzaEPZj0FagweH2N9hu3sjLmZWZ6JFSouE3IDGpLFiyXsRFR/xEwmVSJiWlDOSVVGVKqboqSp3a41aPnWJmd2svlCCUoqlNN4K9N5/OIYsiYreCXrYBmDBIHm0P0Pls9obRw8xbyKpSUghyHKioADNVhkUS7gAC70v2T2l7hSUzAAFEA5DTxFL5iGIBu2rC8YzAzwgLIQgpIVQpBBdW7pegL6Q0wm1xMtKQFCthUnxOWdywrxA4Q6LGux89OKw+cJqSpSKbwKFEA9FpTbTMLgQt2Rs1gialIKxLIUzuSFEFTXvLBtYw62XLCZcshIBAqlIZje3C4hns+UgJBoCSp6CpKlGtOJP057NGlMvbQCXAWQxslwQKu3sRYxfg8UlRUnxINct3DcQAQpLEU/aOpYycKnMtQop3UQBQkapclvm7wrnrOGmsQClbkEJIetuIYkBuELGaMPLmS1ofNLU4UlZtpQ/W4oXj5rtjs/MkLMuYSJaXKFHMQUvoySyjraprG6O0koVmzZs1KmlqpINX+bjqVnafaedAyuwZQOdilQUAzmlUqa5G8LkCGXtz/047GawmQADukqLllFJJLAFw+Wl7pMW4ifvENLSGHwIRToSSBrQOWj1WPSkOc0w1cOvyYqdLJbQAk8IolbQXcBkv4QQN7iw3ia3LuTfh0eQZImld1JCRqrM5PGjs2lQXEU4iWkllTUqc/zC+pctw9NYIwmKW4JWsKIJAY+rqCnvw+8TxOIVlUO8dJFSJbqrpm3X6gUhYMMAACcyA5BSHcnoz0531tElYMhyACdKhQcmpZgwNqjjBEvaExkolqUc1aKcknqGFtLOekFydnrS6e9UFCpy5gHJ45au3DjBjF60Loklmdgni2qiwHFwDfSkM8HIKdFLJT4UggXuokudKqFrRbs9OTdKgQXfMz0F9HL0zWqOENkLSkAPRtQWbkW06xUh0qRglZf4koUFAFJS16HKHtQueNBBEjBZU+FCaAAF1G51JqK06eQ9ViQSVZ0gUADBJHE7wcE+XSJSZTVyqVV3UQ/nS3KEPf0YfeYBqNVvMk6xcqQkkklLAMLBupiiWhV8qAeFSQLcPo0SWANEimhvx5wssKUD434sTU+RJ/DHi5aAbHjcmnT7Xi9RUBdI4Ak0PlQeUDzJ5YB3sSas7cksfX6QFclVKrUOobqGH9ojmS7s5szUPStOoigqzVfmKkM3Sh1vA6ZIKs2ZwzlwpxV79LQkaiYtvg8wo++sdAgQ9annnUP/aOjK18P2Es/xA5Z7RtsLXITUvc/0n7R5HR4uT38TjDKIUQCwc0/3RObOVmAcsWcPfcI+UdHRUAjtZXZqn/ej5LjO7GrJQTU5BXW/GOjoP1oB22qiuo+aIq/7y/6f/sjo6JUI7NqJyueXlvRpNipDr8o8joYnk3uGG6k650h+RBeE+wS+PxKTVImKYaCo08z6x0dHREaAqImJalBbrHu1ZQVLOYBTGjh26PaOjob4GO2mHXKBqKlubAfKkX4n/RHQ/nsPQR0dEz08/FGNkJ/XS05QzAswZ8oq3GFO15QRNOUBLZWYNonhHkdHR5KYdn5QK2IBGQ0I5iKMfPVLnqShRQlzRJIHoI8jouJDYDFLyLOZTm5cufOG2zZQcUF+H8wjo6CJr1c0iasAkAZbHmYarNTyBbyjo6LjfgrFrLIqas/oYqnJDAtVxXyjo6MUMIN3/aIsmhmalrdY8jooDDLBDkB2OkDZRkt+OI6OjMAwijX+ofIwBKUVTGUcwNwag7za8o6OgpgiWstc3PzMdHR0S6v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7" name="תמונה 6" descr="הורד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44000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palarabclub.com/palestine%20images/palestine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62050"/>
            <a:ext cx="3600400" cy="56959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588224" y="1700808"/>
            <a:ext cx="2088232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400" b="1" dirty="0" smtClean="0">
                <a:solidFill>
                  <a:srgbClr val="FF0000"/>
                </a:solidFill>
              </a:rPr>
              <a:t>خارطة تبين موقع البحر الميت</a:t>
            </a:r>
            <a:endParaRPr lang="he-IL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dirty="0" err="1" smtClean="0"/>
              <a:t>البوتاسيوم</a:t>
            </a:r>
            <a:endParaRPr lang="he-IL" sz="6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مادة اخرى هامة جدا للنبات وهي </a:t>
            </a:r>
            <a:r>
              <a:rPr lang="ar-SA" sz="2800" b="1" dirty="0" err="1" smtClean="0">
                <a:solidFill>
                  <a:srgbClr val="FF0000"/>
                </a:solidFill>
              </a:rPr>
              <a:t>البوتاسيوم</a:t>
            </a:r>
            <a:endParaRPr lang="ar-AE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lvl="0"/>
            <a:r>
              <a:rPr lang="ar-SA" sz="2800" b="1" dirty="0" smtClean="0">
                <a:solidFill>
                  <a:srgbClr val="FF0000"/>
                </a:solidFill>
              </a:rPr>
              <a:t>تتوفر في اسرائيل كمية كبيرة من </a:t>
            </a:r>
            <a:r>
              <a:rPr lang="ar-SA" sz="2800" b="1" dirty="0" err="1" smtClean="0">
                <a:solidFill>
                  <a:srgbClr val="FF0000"/>
                </a:solidFill>
              </a:rPr>
              <a:t>البوتاسيوم</a:t>
            </a:r>
            <a:r>
              <a:rPr lang="ar-SA" sz="2800" b="1" dirty="0" smtClean="0">
                <a:solidFill>
                  <a:srgbClr val="FF0000"/>
                </a:solidFill>
              </a:rPr>
              <a:t> في مياه البحر الميت</a:t>
            </a:r>
            <a:endParaRPr lang="ar-AE" sz="28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lvl="0"/>
            <a:r>
              <a:rPr lang="ar-SA" sz="2800" b="1" dirty="0" smtClean="0">
                <a:solidFill>
                  <a:srgbClr val="FF0000"/>
                </a:solidFill>
              </a:rPr>
              <a:t>الملح الذي يحوي </a:t>
            </a:r>
            <a:r>
              <a:rPr lang="ar-SA" sz="2800" b="1" dirty="0" err="1" smtClean="0">
                <a:solidFill>
                  <a:srgbClr val="FF0000"/>
                </a:solidFill>
              </a:rPr>
              <a:t>البوتاسيوم</a:t>
            </a:r>
            <a:r>
              <a:rPr lang="ar-SA" sz="2800" b="1" dirty="0" smtClean="0">
                <a:solidFill>
                  <a:srgbClr val="FF0000"/>
                </a:solidFill>
              </a:rPr>
              <a:t> والذي يتم استخراجه من مياه البحر الميت يسمى </a:t>
            </a:r>
            <a:r>
              <a:rPr lang="ar-SA" sz="2800" b="1" dirty="0" err="1" smtClean="0">
                <a:solidFill>
                  <a:srgbClr val="FF0000"/>
                </a:solidFill>
              </a:rPr>
              <a:t>بوتاس</a:t>
            </a:r>
            <a:endParaRPr lang="ar-AE" sz="28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lvl="0"/>
            <a:r>
              <a:rPr lang="ar-SA" sz="2800" b="1" dirty="0" smtClean="0">
                <a:solidFill>
                  <a:srgbClr val="FF0000"/>
                </a:solidFill>
              </a:rPr>
              <a:t>يستخدم </a:t>
            </a:r>
            <a:r>
              <a:rPr lang="ar-SA" sz="2800" b="1" dirty="0" err="1" smtClean="0">
                <a:solidFill>
                  <a:srgbClr val="FF0000"/>
                </a:solidFill>
              </a:rPr>
              <a:t>البوتاس</a:t>
            </a:r>
            <a:r>
              <a:rPr lang="ar-SA" sz="2800" b="1" dirty="0" smtClean="0">
                <a:solidFill>
                  <a:srgbClr val="FF0000"/>
                </a:solidFill>
              </a:rPr>
              <a:t> كسماد للنباتات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e-IL" sz="28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t0.gstatic.com/images?q=tbn:ANd9GcQbVJ91QEhsVxftebjfeBLco8G9A48vx4qKPXLGMwTzlcustI3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2736304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7775848" y="3068960"/>
            <a:ext cx="13681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برك تبخير</a:t>
            </a:r>
            <a:endParaRPr lang="he-IL" sz="2400" dirty="0"/>
          </a:p>
        </p:txBody>
      </p:sp>
      <p:sp>
        <p:nvSpPr>
          <p:cNvPr id="5" name="מלבן מעוגל 4"/>
          <p:cNvSpPr/>
          <p:nvPr/>
        </p:nvSpPr>
        <p:spPr>
          <a:xfrm>
            <a:off x="0" y="3068960"/>
            <a:ext cx="13681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2627784" y="3140968"/>
            <a:ext cx="13681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5292080" y="3068960"/>
            <a:ext cx="13681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מחבר חץ ישר 9"/>
          <p:cNvCxnSpPr/>
          <p:nvPr/>
        </p:nvCxnSpPr>
        <p:spPr>
          <a:xfrm flipH="1">
            <a:off x="6660232" y="3501008"/>
            <a:ext cx="115212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endCxn id="5" idx="3"/>
          </p:cNvCxnSpPr>
          <p:nvPr/>
        </p:nvCxnSpPr>
        <p:spPr>
          <a:xfrm flipH="1" flipV="1">
            <a:off x="1368152" y="3537012"/>
            <a:ext cx="1259632" cy="360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7" idx="1"/>
          </p:cNvCxnSpPr>
          <p:nvPr/>
        </p:nvCxnSpPr>
        <p:spPr>
          <a:xfrm flipH="1">
            <a:off x="3995936" y="3537012"/>
            <a:ext cx="1296144" cy="360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מלבן מעוגל 14"/>
          <p:cNvSpPr/>
          <p:nvPr/>
        </p:nvSpPr>
        <p:spPr>
          <a:xfrm>
            <a:off x="4211960" y="4725144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000" b="1" dirty="0">
                <a:ln>
                  <a:solidFill>
                    <a:srgbClr val="7030A0"/>
                  </a:solidFill>
                </a:ln>
              </a:rPr>
              <a:t>يرسب</a:t>
            </a:r>
            <a:r>
              <a:rPr lang="ar-AE" sz="1600" dirty="0" smtClean="0"/>
              <a:t> </a:t>
            </a:r>
            <a:r>
              <a:rPr lang="ar-AE" sz="2000" b="1" dirty="0">
                <a:ln>
                  <a:solidFill>
                    <a:srgbClr val="7030A0"/>
                  </a:solidFill>
                </a:ln>
              </a:rPr>
              <a:t>ملح مركب يحوي </a:t>
            </a:r>
            <a:r>
              <a:rPr lang="ar-AE" sz="2000" b="1" dirty="0" err="1">
                <a:ln>
                  <a:solidFill>
                    <a:srgbClr val="7030A0"/>
                  </a:solidFill>
                </a:ln>
              </a:rPr>
              <a:t>بوتاس</a:t>
            </a:r>
            <a:endParaRPr lang="he-IL" sz="20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16" name="מלבן מעוגל 15"/>
          <p:cNvSpPr/>
          <p:nvPr/>
        </p:nvSpPr>
        <p:spPr>
          <a:xfrm>
            <a:off x="2987824" y="5589240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n>
                  <a:solidFill>
                    <a:srgbClr val="7030A0"/>
                  </a:solidFill>
                </a:ln>
              </a:rPr>
              <a:t>يرسب ملح الطعام</a:t>
            </a:r>
            <a:endParaRPr lang="he-IL" sz="24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691680" y="4725144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ln>
                  <a:solidFill>
                    <a:srgbClr val="7030A0"/>
                  </a:solidFill>
                </a:ln>
              </a:rPr>
              <a:t>تبخير</a:t>
            </a:r>
            <a:endParaRPr lang="he-IL" sz="24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395536" y="5589240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ln>
                  <a:solidFill>
                    <a:srgbClr val="7030A0"/>
                  </a:solidFill>
                </a:ln>
              </a:rPr>
              <a:t>فصل وغسل</a:t>
            </a:r>
            <a:endParaRPr lang="he-IL" sz="24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5508104" y="5517232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ln>
                  <a:solidFill>
                    <a:srgbClr val="7030A0"/>
                  </a:solidFill>
                </a:ln>
              </a:rPr>
              <a:t>محلول مركز</a:t>
            </a:r>
            <a:endParaRPr lang="he-IL" sz="24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6804248" y="4725144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ln>
                  <a:solidFill>
                    <a:srgbClr val="7030A0"/>
                  </a:solidFill>
                </a:ln>
              </a:rPr>
              <a:t>سماد </a:t>
            </a:r>
            <a:r>
              <a:rPr lang="ar-AE" sz="2400" b="1" dirty="0" err="1">
                <a:ln>
                  <a:solidFill>
                    <a:srgbClr val="7030A0"/>
                  </a:solidFill>
                </a:ln>
              </a:rPr>
              <a:t>البوتاس</a:t>
            </a:r>
            <a:endParaRPr lang="he-IL" sz="24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1043608" y="1052736"/>
            <a:ext cx="712879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رتب مراحل استخراج </a:t>
            </a:r>
            <a:r>
              <a:rPr lang="ar-AE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البوتاس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268760"/>
          </a:xfrm>
        </p:spPr>
        <p:txBody>
          <a:bodyPr>
            <a:normAutofit fontScale="90000"/>
          </a:bodyPr>
          <a:lstStyle/>
          <a:p>
            <a:pPr algn="r"/>
            <a:r>
              <a:rPr lang="ar-AE" b="1" dirty="0" smtClean="0"/>
              <a:t/>
            </a:r>
            <a:br>
              <a:rPr lang="ar-AE" b="1" dirty="0" smtClean="0"/>
            </a:br>
            <a:r>
              <a:rPr lang="ar-SA" b="1" dirty="0" smtClean="0"/>
              <a:t>استخراج ملح </a:t>
            </a:r>
            <a:r>
              <a:rPr lang="ar-SA" b="1" dirty="0" err="1" smtClean="0"/>
              <a:t>البوتاس</a:t>
            </a:r>
            <a:r>
              <a:rPr lang="ar-SA" b="1" dirty="0" smtClean="0"/>
              <a:t> من مياه البحر الميت: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3200" b="1" dirty="0" smtClean="0"/>
              <a:t>مياه البحر الميت تحوي املاح اخرى بالإضافة لملح </a:t>
            </a:r>
            <a:r>
              <a:rPr lang="ar-SA" sz="3200" b="1" dirty="0" err="1" smtClean="0"/>
              <a:t>البوتاس</a:t>
            </a:r>
            <a:r>
              <a:rPr lang="ar-SA" sz="3200" b="1" dirty="0" smtClean="0"/>
              <a:t> مثل ملح الطعام</a:t>
            </a:r>
            <a:endParaRPr lang="en-US" sz="3200" b="1" dirty="0" smtClean="0"/>
          </a:p>
          <a:p>
            <a:pPr>
              <a:buNone/>
            </a:pPr>
            <a:r>
              <a:rPr lang="ar-SA" sz="3200" b="1" dirty="0" smtClean="0"/>
              <a:t>تعتمد طريقة استخراج الاملاح على تبخير الماء حيث يضخون الماء الى برك تبخير</a:t>
            </a:r>
            <a:endParaRPr lang="en-US" sz="3200" b="1" dirty="0" smtClean="0"/>
          </a:p>
          <a:p>
            <a:r>
              <a:rPr lang="ar-SA" sz="3200" b="1" dirty="0" smtClean="0">
                <a:solidFill>
                  <a:srgbClr val="FF0000"/>
                </a:solidFill>
              </a:rPr>
              <a:t>1-في برك التبخير يرسب اولا ملح الطعام</a:t>
            </a:r>
            <a:r>
              <a:rPr lang="ar-AE" sz="3200" b="1" dirty="0" smtClean="0"/>
              <a:t> (التبخير هي عملية تحول السائل إلى الحالة </a:t>
            </a:r>
            <a:r>
              <a:rPr lang="ar-AE" sz="3200" b="1" dirty="0" err="1" smtClean="0"/>
              <a:t>الغازية </a:t>
            </a:r>
            <a:r>
              <a:rPr lang="ar-AE" sz="3200" b="1" dirty="0" smtClean="0"/>
              <a:t>( </a:t>
            </a:r>
            <a:r>
              <a:rPr lang="ar-AE" sz="3200" b="1" dirty="0" err="1" smtClean="0"/>
              <a:t>بخار ))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ar-SA" sz="3200" b="1" dirty="0" smtClean="0">
                <a:solidFill>
                  <a:srgbClr val="FF0000"/>
                </a:solidFill>
              </a:rPr>
              <a:t>2-المحلول الناتج ينقل الى برك تبخير اخرى ويتم تبخيره حيث يرسب ملح </a:t>
            </a:r>
            <a:r>
              <a:rPr lang="ar-SA" sz="3200" b="1" dirty="0" err="1" smtClean="0">
                <a:solidFill>
                  <a:srgbClr val="FF0000"/>
                </a:solidFill>
              </a:rPr>
              <a:t>البوتاس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ar-SA" sz="3200" b="1" dirty="0" smtClean="0">
                <a:solidFill>
                  <a:srgbClr val="FF0000"/>
                </a:solidFill>
              </a:rPr>
              <a:t>3-يغسلون </a:t>
            </a:r>
            <a:r>
              <a:rPr lang="ar-SA" sz="3200" b="1" dirty="0" err="1" smtClean="0">
                <a:solidFill>
                  <a:srgbClr val="FF0000"/>
                </a:solidFill>
              </a:rPr>
              <a:t>البوتاس</a:t>
            </a:r>
            <a:r>
              <a:rPr lang="ar-SA" sz="3200" b="1" dirty="0" smtClean="0">
                <a:solidFill>
                  <a:srgbClr val="FF0000"/>
                </a:solidFill>
              </a:rPr>
              <a:t> ويجففونه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he-IL" sz="3200" b="1" dirty="0"/>
          </a:p>
        </p:txBody>
      </p:sp>
      <p:pic>
        <p:nvPicPr>
          <p:cNvPr id="23554" name="Picture 2" descr="http://t1.gstatic.com/images?q=tbn:ANd9GcSP8ll6TWacfiZO3K2ymxhup967V65jMsdBuiTesMGYRcOizC1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6224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how-salt-extracted-sea-3.1-800X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76872"/>
            <a:ext cx="6768752" cy="4005204"/>
          </a:xfrm>
        </p:spPr>
      </p:pic>
      <p:sp>
        <p:nvSpPr>
          <p:cNvPr id="5" name="TextBox 4"/>
          <p:cNvSpPr txBox="1"/>
          <p:nvPr/>
        </p:nvSpPr>
        <p:spPr>
          <a:xfrm>
            <a:off x="2339752" y="1052736"/>
            <a:ext cx="489654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برك التبخير</a:t>
            </a:r>
            <a:endParaRPr lang="he-IL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AE" sz="5400" dirty="0" smtClean="0"/>
              <a:t>المصطلحات الاساسية 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2520"/>
          </a:xfrm>
        </p:spPr>
        <p:txBody>
          <a:bodyPr>
            <a:noAutofit/>
          </a:bodyPr>
          <a:lstStyle/>
          <a:p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b="1" dirty="0" smtClean="0"/>
              <a:t>بـِرك تبخير:</a:t>
            </a:r>
            <a:r>
              <a:rPr lang="ar-AE" sz="2800" dirty="0" smtClean="0"/>
              <a:t>بـِرك التبخير هي برك ضحلة تتبخر فيها المياه بسرعة، فيما ترسب الأملاح كمواد </a:t>
            </a:r>
            <a:r>
              <a:rPr lang="ar-AE" sz="2800" dirty="0" err="1" smtClean="0"/>
              <a:t>صلبة.</a:t>
            </a: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b="1" dirty="0" err="1" smtClean="0"/>
              <a:t>كرنليت</a:t>
            </a:r>
            <a:r>
              <a:rPr lang="ar-AE" sz="2800" b="1" dirty="0" smtClean="0"/>
              <a:t>:</a:t>
            </a:r>
            <a:r>
              <a:rPr lang="ar-AE" sz="2800" dirty="0" smtClean="0"/>
              <a:t>محلول يحتوي بشكل خاص على </a:t>
            </a:r>
            <a:r>
              <a:rPr lang="ar-AE" sz="2800" dirty="0" err="1" smtClean="0"/>
              <a:t>بوتاس</a:t>
            </a:r>
            <a:r>
              <a:rPr lang="ar-AE" sz="2800" dirty="0" smtClean="0"/>
              <a:t> </a:t>
            </a:r>
            <a:r>
              <a:rPr lang="ar-AE" sz="2800" dirty="0" err="1" smtClean="0"/>
              <a:t>ومغنيسيوم</a:t>
            </a:r>
            <a:r>
              <a:rPr lang="ar-AE" sz="2800" dirty="0" smtClean="0"/>
              <a:t> </a:t>
            </a:r>
            <a:r>
              <a:rPr lang="ar-AE" sz="2800" dirty="0" err="1" smtClean="0"/>
              <a:t>كلوري.</a:t>
            </a:r>
            <a:r>
              <a:rPr lang="ar-AE" sz="2800" dirty="0" smtClean="0"/>
              <a:t> يتم جمع </a:t>
            </a:r>
            <a:r>
              <a:rPr lang="ar-AE" sz="2800" dirty="0" err="1" smtClean="0"/>
              <a:t>الكرنليت</a:t>
            </a:r>
            <a:r>
              <a:rPr lang="ar-AE" sz="2800" dirty="0" smtClean="0"/>
              <a:t> من برك التبخير، وذلك من أجل استخراج </a:t>
            </a:r>
            <a:r>
              <a:rPr lang="ar-AE" sz="2800" dirty="0" err="1" smtClean="0"/>
              <a:t>البوتاس.</a:t>
            </a: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b="1" dirty="0" smtClean="0"/>
              <a:t>محلول:</a:t>
            </a:r>
            <a:r>
              <a:rPr lang="ar-AE" sz="2800" dirty="0" smtClean="0"/>
              <a:t>خليط متجانس وصاف ٍ من مادتين أو </a:t>
            </a:r>
            <a:r>
              <a:rPr lang="ar-AE" sz="2800" dirty="0" err="1" smtClean="0"/>
              <a:t>أكثر.</a:t>
            </a: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b="1" dirty="0" smtClean="0"/>
              <a:t>محلول مُشبـَع:</a:t>
            </a:r>
            <a:r>
              <a:rPr lang="ar-AE" sz="2800" dirty="0" smtClean="0"/>
              <a:t>يكون المحلول مشبعـًا عندما لا يمكننا إذابة المزيد من المادة المذابة </a:t>
            </a:r>
            <a:r>
              <a:rPr lang="ar-AE" sz="2800" dirty="0" err="1" smtClean="0"/>
              <a:t>فيه.</a:t>
            </a: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/>
            </a:r>
            <a:br>
              <a:rPr lang="ar-AE" sz="2800" dirty="0" smtClean="0"/>
            </a:br>
            <a:r>
              <a:rPr lang="ar-AE" sz="2800" dirty="0" smtClean="0"/>
              <a:t/>
            </a:r>
            <a:br>
              <a:rPr lang="ar-AE" sz="2800" dirty="0" smtClean="0"/>
            </a:br>
            <a:endParaRPr lang="he-IL" sz="2800" dirty="0"/>
          </a:p>
        </p:txBody>
      </p:sp>
      <p:pic>
        <p:nvPicPr>
          <p:cNvPr id="1025" name="Picture 1" descr="http://science.cet.ac.il/science/matter-ar/forums/images/bull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</p:spPr>
      </p:pic>
      <p:pic>
        <p:nvPicPr>
          <p:cNvPr id="1026" name="Picture 2" descr="http://science.cet.ac.il/science/matter-ar/forums/images/bull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</p:spPr>
      </p:pic>
      <p:pic>
        <p:nvPicPr>
          <p:cNvPr id="1027" name="Picture 3" descr="http://science.cet.ac.il/science/matter-ar/forums/images/bull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</p:spPr>
      </p:pic>
      <p:pic>
        <p:nvPicPr>
          <p:cNvPr id="1028" name="Picture 4" descr="http://science.cet.ac.il/science/matter-ar/forums/images/bull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224</Words>
  <Application>Microsoft Office PowerPoint</Application>
  <PresentationFormat>‫הצגה על המסך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זרימה</vt:lpstr>
      <vt:lpstr>שקופית 1</vt:lpstr>
      <vt:lpstr>اسئلة مرافقة للفلم</vt:lpstr>
      <vt:lpstr>שקופית 3</vt:lpstr>
      <vt:lpstr>שקופית 4</vt:lpstr>
      <vt:lpstr>البوتاسيوم</vt:lpstr>
      <vt:lpstr>שקופית 6</vt:lpstr>
      <vt:lpstr> استخراج ملح البوتاس من مياه البحر الميت: </vt:lpstr>
      <vt:lpstr>שקופית 8</vt:lpstr>
      <vt:lpstr>المصطلحات الاساسية </vt:lpstr>
      <vt:lpstr>هل تعرفون؟</vt:lpstr>
      <vt:lpstr>تلخيص الدرس</vt:lpstr>
      <vt:lpstr>هل من اسئلة تحبون ان تسألوها؟؟</vt:lpstr>
      <vt:lpstr>وظيفة بيتية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zeana</dc:creator>
  <cp:lastModifiedBy>zeana</cp:lastModifiedBy>
  <cp:revision>11</cp:revision>
  <dcterms:created xsi:type="dcterms:W3CDTF">2012-12-02T06:21:21Z</dcterms:created>
  <dcterms:modified xsi:type="dcterms:W3CDTF">2012-12-02T16:41:20Z</dcterms:modified>
</cp:coreProperties>
</file>