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68" r:id="rId3"/>
    <p:sldId id="256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7438E1-117D-44FB-AC24-B79D899BA877}" type="datetimeFigureOut">
              <a:rPr lang="he-IL" smtClean="0"/>
              <a:pPr/>
              <a:t>ט"ז/כסלו/תשע"ג</a:t>
            </a:fld>
            <a:endParaRPr lang="he-I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981118">
            <a:off x="-140659" y="1940452"/>
            <a:ext cx="8918431" cy="1519534"/>
          </a:xfrm>
        </p:spPr>
        <p:txBody>
          <a:bodyPr>
            <a:normAutofit/>
          </a:bodyPr>
          <a:lstStyle/>
          <a:p>
            <a:pPr algn="ctr"/>
            <a:r>
              <a:rPr lang="ar-SA" sz="8000" dirty="0" smtClean="0">
                <a:latin typeface="Andalus" pitchFamily="18" charset="-78"/>
                <a:cs typeface="Andalus" pitchFamily="18" charset="-78"/>
              </a:rPr>
              <a:t>اجهزة الجسم</a:t>
            </a:r>
            <a:endParaRPr lang="he-IL" sz="8000" dirty="0">
              <a:latin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/>
              <a:t>يتكون جهاز الحركة من الأعضاء التالية:</a:t>
            </a:r>
            <a:br>
              <a:rPr lang="ar-SA" b="1" dirty="0" smtClean="0"/>
            </a:br>
            <a:endParaRPr lang="en-US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يتكون الجهاز الحركي في جسم الإنسان من هيكل عظمى متصل ببعضه البعض عن طريق المفاصل ويتسبب في حركتها الجهاز العضلي ويتحكم في العضلات الجهاز العصبي.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</a:t>
            </a:r>
            <a:r>
              <a:rPr lang="ar-SA" b="1" dirty="0" smtClean="0"/>
              <a:t>لوظيفة الأساسية لجهاز الحركة:</a:t>
            </a:r>
          </a:p>
          <a:p>
            <a:pPr>
              <a:buNone/>
            </a:pPr>
            <a:r>
              <a:rPr lang="ar-SA" dirty="0" smtClean="0"/>
              <a:t>تنفيذ حركات جسم </a:t>
            </a:r>
            <a:r>
              <a:rPr lang="ar-SA" dirty="0" err="1" smtClean="0"/>
              <a:t>الانسان</a:t>
            </a:r>
            <a:r>
              <a:rPr lang="ar-SA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XP3   Herbew\Desktop\14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9144000" cy="6429396"/>
          </a:xfrm>
          <a:prstGeom prst="rect">
            <a:avLst/>
          </a:prstGeom>
          <a:noFill/>
        </p:spPr>
      </p:pic>
      <p:sp>
        <p:nvSpPr>
          <p:cNvPr id="5" name="אליפסה 4"/>
          <p:cNvSpPr/>
          <p:nvPr/>
        </p:nvSpPr>
        <p:spPr>
          <a:xfrm>
            <a:off x="3786182" y="357166"/>
            <a:ext cx="207170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جهاز </a:t>
            </a:r>
            <a:r>
              <a:rPr lang="ar-SA" sz="2800" b="1" dirty="0" err="1" smtClean="0">
                <a:solidFill>
                  <a:schemeClr val="tx1"/>
                </a:solidFill>
              </a:rPr>
              <a:t>الاعصاب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يتركب جهاز الأعصاب من الأعضاء التالية: 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785926"/>
            <a:ext cx="8329642" cy="453867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الدماغ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النخاع ألشوقي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أعضاء الحس</a:t>
            </a:r>
          </a:p>
          <a:p>
            <a:pPr marL="514350" indent="-514350">
              <a:buNone/>
            </a:pPr>
            <a:r>
              <a:rPr lang="ar-SA" b="1" dirty="0" smtClean="0"/>
              <a:t>وظيفة</a:t>
            </a:r>
            <a:r>
              <a:rPr lang="he-IL" b="1" dirty="0" smtClean="0"/>
              <a:t>:-</a:t>
            </a:r>
          </a:p>
          <a:p>
            <a:pPr marL="514350" indent="-514350">
              <a:buNone/>
            </a:pPr>
            <a:r>
              <a:rPr lang="ar-SA" dirty="0" smtClean="0"/>
              <a:t> 1.جهازه الحس هو المسئول عن الحركات والأفكار والانفعاليات والأحاسيس التي تحدث في الجسم</a:t>
            </a:r>
          </a:p>
          <a:p>
            <a:pPr marL="514350" indent="-514350">
              <a:buNone/>
            </a:pPr>
            <a:r>
              <a:rPr lang="ar-SA" dirty="0" smtClean="0"/>
              <a:t>  2.يراقب هذا الجهاز كل العمليات الذي ينفذها الجسم.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2050" name="Picture 2" descr="C:\Documents and Settings\XP3   Herbew\Desktop\14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14818"/>
            <a:ext cx="2928926" cy="2643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ibtesama.com/vb/imgcache2/15398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3"/>
            <a:ext cx="9144000" cy="6858024"/>
          </a:xfrm>
          <a:prstGeom prst="rect">
            <a:avLst/>
          </a:prstGeom>
          <a:noFill/>
        </p:spPr>
      </p:pic>
      <p:sp>
        <p:nvSpPr>
          <p:cNvPr id="5" name="אליפסה 4"/>
          <p:cNvSpPr/>
          <p:nvPr/>
        </p:nvSpPr>
        <p:spPr>
          <a:xfrm>
            <a:off x="5572132" y="0"/>
            <a:ext cx="3357586" cy="7143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/>
              <a:t>جهاز التنفس</a:t>
            </a:r>
            <a:endParaRPr lang="en-US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186766" cy="1154098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أجزاء جهاز التنفس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يتكون جهاز التنفس من الأعضاء التالية:-</a:t>
            </a:r>
          </a:p>
          <a:p>
            <a:r>
              <a:rPr lang="ar-SA" dirty="0" smtClean="0"/>
              <a:t>1.فم</a:t>
            </a:r>
          </a:p>
          <a:p>
            <a:r>
              <a:rPr lang="ar-SA" dirty="0" smtClean="0"/>
              <a:t>2.بلعوم</a:t>
            </a:r>
          </a:p>
          <a:p>
            <a:r>
              <a:rPr lang="ar-SA" dirty="0" smtClean="0"/>
              <a:t>3.</a:t>
            </a:r>
            <a:r>
              <a:rPr lang="ar-SA" dirty="0" err="1" smtClean="0"/>
              <a:t>الحنجره</a:t>
            </a:r>
            <a:endParaRPr lang="ar-SA" dirty="0" smtClean="0"/>
          </a:p>
          <a:p>
            <a:r>
              <a:rPr lang="ar-SA" dirty="0" smtClean="0"/>
              <a:t>4.</a:t>
            </a:r>
            <a:r>
              <a:rPr lang="ar-SA" dirty="0" err="1" smtClean="0"/>
              <a:t>القصبه</a:t>
            </a:r>
            <a:r>
              <a:rPr lang="ar-SA" dirty="0" smtClean="0"/>
              <a:t> الهوائية</a:t>
            </a:r>
          </a:p>
          <a:p>
            <a:r>
              <a:rPr lang="ar-SA" dirty="0" smtClean="0"/>
              <a:t>5.الرئتين</a:t>
            </a:r>
            <a:endParaRPr lang="en-US" dirty="0"/>
          </a:p>
        </p:txBody>
      </p:sp>
      <p:pic>
        <p:nvPicPr>
          <p:cNvPr id="5" name="Picture 2" descr="http://www.ibtesama.com/vb/imgcache2/15398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6124"/>
            <a:ext cx="5357818" cy="35102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u="sng" dirty="0" smtClean="0"/>
              <a:t>جهاز التنفس</a:t>
            </a:r>
            <a:endParaRPr lang="en-US" u="sng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57364"/>
            <a:ext cx="8329642" cy="4268799"/>
          </a:xfrm>
        </p:spPr>
        <p:txBody>
          <a:bodyPr>
            <a:normAutofit/>
          </a:bodyPr>
          <a:lstStyle/>
          <a:p>
            <a:r>
              <a:rPr lang="ar-SA" dirty="0" smtClean="0"/>
              <a:t>يعمل جهاز لتنفس على إدخال الأكسجين من الجو إلى الرائين ويطلق ثاني أكسيد الكربون من الرئتين إلى الجو. </a:t>
            </a:r>
          </a:p>
          <a:p>
            <a:r>
              <a:rPr lang="ar-SA" dirty="0" smtClean="0"/>
              <a:t>للجهاز التنفس دور كبير في المحافظة على الاستمرارية النشاط داخل جسم الإنسان .</a:t>
            </a:r>
          </a:p>
        </p:txBody>
      </p:sp>
      <p:pic>
        <p:nvPicPr>
          <p:cNvPr id="14338" name="Picture 2" descr="http://www.ibtesama.com/vb/imgcache2/15398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28"/>
            <a:ext cx="4143372" cy="3000372"/>
          </a:xfrm>
          <a:prstGeom prst="rect">
            <a:avLst/>
          </a:prstGeom>
          <a:noFill/>
        </p:spPr>
      </p:pic>
      <p:sp>
        <p:nvSpPr>
          <p:cNvPr id="20" name="חץ שמאלה 19"/>
          <p:cNvSpPr/>
          <p:nvPr/>
        </p:nvSpPr>
        <p:spPr>
          <a:xfrm>
            <a:off x="5357818" y="928670"/>
            <a:ext cx="3143272" cy="928694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/>
              <a:t>وظيفة جهاز التنفس</a:t>
            </a:r>
            <a:endParaRPr lang="en-US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Picture 13" descr="dig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43000"/>
            <a:ext cx="7586690" cy="54102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867399" y="274638"/>
            <a:ext cx="2449869" cy="1249362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جهاز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الهضمي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 flipV="1">
            <a:off x="4071934" y="1643050"/>
            <a:ext cx="3082093" cy="1447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flipH="1" flipV="1">
            <a:off x="3657599" y="762000"/>
            <a:ext cx="2924037" cy="1676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Oval 17" descr="باقة أزهار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438400" y="1143000"/>
            <a:ext cx="1422504" cy="1066800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800" b="1" dirty="0" err="1">
                <a:solidFill>
                  <a:srgbClr val="990000"/>
                </a:solidFill>
              </a:rPr>
              <a:t>المرئ</a:t>
            </a:r>
            <a:endParaRPr lang="en-US" sz="2800" b="1" dirty="0">
              <a:solidFill>
                <a:srgbClr val="990000"/>
              </a:solidFill>
            </a:endParaRPr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 flipH="1" flipV="1">
            <a:off x="3962399" y="3124200"/>
            <a:ext cx="3319177" cy="1295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Oval 20" descr="باقة أزهار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590800" y="2286000"/>
            <a:ext cx="1343476" cy="1066800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CC0099"/>
                </a:solidFill>
              </a:rPr>
              <a:t>المعد</a:t>
            </a:r>
            <a:r>
              <a:rPr lang="ar-SA" sz="2800" b="1">
                <a:solidFill>
                  <a:srgbClr val="CC0099"/>
                </a:solidFill>
                <a:cs typeface="Times New Roman (Arabic)" charset="0"/>
              </a:rPr>
              <a:t>ة</a:t>
            </a:r>
            <a:endParaRPr lang="en-US" sz="2800" b="1">
              <a:solidFill>
                <a:srgbClr val="CC0099"/>
              </a:solidFill>
              <a:cs typeface="Times New Roman (Arabic)" charset="0"/>
            </a:endParaRPr>
          </a:p>
        </p:txBody>
      </p:sp>
      <p:sp>
        <p:nvSpPr>
          <p:cNvPr id="11" name="Oval 21" descr="باقة أزهار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590800" y="3352800"/>
            <a:ext cx="1264448" cy="1066800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000" b="1">
                <a:solidFill>
                  <a:srgbClr val="9900FF"/>
                </a:solidFill>
              </a:rPr>
              <a:t>الاثنى عشر</a:t>
            </a:r>
            <a:endParaRPr lang="en-US" sz="2000" b="1">
              <a:solidFill>
                <a:srgbClr val="9900FF"/>
              </a:solidFill>
            </a:endParaRPr>
          </a:p>
        </p:txBody>
      </p:sp>
      <p:sp>
        <p:nvSpPr>
          <p:cNvPr id="12" name="Oval 23" descr="باقة أزهار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76399" y="4495800"/>
            <a:ext cx="2212785" cy="1600200"/>
          </a:xfrm>
          <a:prstGeom prst="ellipse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800" b="1">
                <a:solidFill>
                  <a:srgbClr val="006600"/>
                </a:solidFill>
              </a:rPr>
              <a:t>الامعاء </a:t>
            </a:r>
            <a:r>
              <a:rPr lang="ar-SA" sz="2800" b="1">
                <a:solidFill>
                  <a:srgbClr val="006600"/>
                </a:solidFill>
                <a:cs typeface="Times New Roman (Arabic)" charset="0"/>
              </a:rPr>
              <a:t>الدقيقة</a:t>
            </a:r>
          </a:p>
          <a:p>
            <a:pPr algn="ctr"/>
            <a:r>
              <a:rPr lang="ar-SA" sz="2800" b="1">
                <a:solidFill>
                  <a:srgbClr val="006600"/>
                </a:solidFill>
              </a:rPr>
              <a:t>والأمعاء الغليظة</a:t>
            </a:r>
            <a:endParaRPr lang="en-US" sz="2800" b="1">
              <a:solidFill>
                <a:srgbClr val="006600"/>
              </a:solidFill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 flipV="1">
            <a:off x="3809999" y="3962400"/>
            <a:ext cx="3082093" cy="8382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 flipH="1" flipV="1">
            <a:off x="3733799" y="4953000"/>
            <a:ext cx="2924037" cy="381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5105399" y="6172200"/>
            <a:ext cx="3951401" cy="381000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אליפסה 16"/>
          <p:cNvSpPr/>
          <p:nvPr/>
        </p:nvSpPr>
        <p:spPr>
          <a:xfrm>
            <a:off x="2118219" y="384358"/>
            <a:ext cx="142876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 smtClean="0"/>
              <a:t>الفم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4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900"/>
                            </p:stCondLst>
                            <p:childTnLst>
                              <p:par>
                                <p:cTn id="3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4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900"/>
                            </p:stCondLst>
                            <p:childTnLst>
                              <p:par>
                                <p:cTn id="4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7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200"/>
                            </p:stCondLst>
                            <p:childTnLst>
                              <p:par>
                                <p:cTn id="5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b="1" dirty="0" smtClean="0"/>
              <a:t>يتكون الجهاز الهضمي من الأعضاء التالية:-</a:t>
            </a:r>
            <a:endParaRPr lang="en-US" sz="36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الفم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err="1" smtClean="0"/>
              <a:t>المرئ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ألمعده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err="1" smtClean="0"/>
              <a:t>الاثنى</a:t>
            </a:r>
            <a:r>
              <a:rPr lang="ar-SA" dirty="0" smtClean="0"/>
              <a:t> عشر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الأمعاء ألدقيقه والأمعاء الغليظة</a:t>
            </a:r>
          </a:p>
          <a:p>
            <a:pPr marL="514350" indent="-514350">
              <a:buNone/>
            </a:pPr>
            <a:r>
              <a:rPr lang="ar-SA" b="1" dirty="0" smtClean="0"/>
              <a:t>وظيفة جهاز الهضم:</a:t>
            </a:r>
          </a:p>
          <a:p>
            <a:pPr marL="514350" indent="-514350">
              <a:buNone/>
            </a:pPr>
            <a:r>
              <a:rPr lang="ar-SA" smtClean="0"/>
              <a:t>استيعاب الماء والمواد الغذائية وتحليلها </a:t>
            </a:r>
            <a:r>
              <a:rPr lang="ar-SA" dirty="0" smtClean="0"/>
              <a:t>ومن </a:t>
            </a:r>
            <a:r>
              <a:rPr lang="ar-SA" smtClean="0"/>
              <a:t>ثم نقلها </a:t>
            </a:r>
            <a:r>
              <a:rPr lang="ar-SA" dirty="0" smtClean="0"/>
              <a:t>لانحاء الجسم.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C:\Documents and Settings\XP3   Herbew\Desktop\012609487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אליפסה 4"/>
          <p:cNvSpPr/>
          <p:nvPr/>
        </p:nvSpPr>
        <p:spPr>
          <a:xfrm>
            <a:off x="642910" y="571480"/>
            <a:ext cx="2714644" cy="12144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جهاز النقل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ar-SA" sz="4400" dirty="0" smtClean="0"/>
              <a:t>يتكون جهاز النقل من الأعضاء التالية:-</a:t>
            </a:r>
            <a:endParaRPr lang="en-US" sz="4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القلب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الرئتين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الشرايين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الأوردة</a:t>
            </a:r>
          </a:p>
          <a:p>
            <a:pPr marL="514350" indent="-514350">
              <a:buNone/>
            </a:pPr>
            <a:r>
              <a:rPr lang="ar-SA" b="1" dirty="0" err="1" smtClean="0"/>
              <a:t>وظيفه</a:t>
            </a:r>
            <a:r>
              <a:rPr lang="ar-SA" b="1" dirty="0" smtClean="0"/>
              <a:t> جهاز النقل:</a:t>
            </a:r>
          </a:p>
          <a:p>
            <a:pPr marL="514350" indent="-514350">
              <a:buNone/>
            </a:pPr>
            <a:r>
              <a:rPr lang="ar-SA" b="1" dirty="0" smtClean="0"/>
              <a:t>1.</a:t>
            </a:r>
            <a:r>
              <a:rPr lang="ar-SA" dirty="0" smtClean="0"/>
              <a:t>نقل </a:t>
            </a:r>
            <a:r>
              <a:rPr lang="ar-SA" dirty="0" err="1" smtClean="0"/>
              <a:t>الاكسجين</a:t>
            </a:r>
            <a:r>
              <a:rPr lang="ar-SA" dirty="0" smtClean="0"/>
              <a:t> من جهاز التنفس </a:t>
            </a:r>
            <a:r>
              <a:rPr lang="ar-SA" dirty="0" err="1" smtClean="0"/>
              <a:t>الى</a:t>
            </a:r>
            <a:r>
              <a:rPr lang="ar-SA" dirty="0" smtClean="0"/>
              <a:t> جميع </a:t>
            </a:r>
            <a:r>
              <a:rPr lang="ar-SA" dirty="0" err="1" smtClean="0"/>
              <a:t>انحاء</a:t>
            </a:r>
            <a:r>
              <a:rPr lang="ar-SA" dirty="0" smtClean="0"/>
              <a:t> الجسم.</a:t>
            </a:r>
          </a:p>
          <a:p>
            <a:pPr marL="514350" indent="-514350">
              <a:buNone/>
            </a:pPr>
            <a:r>
              <a:rPr lang="ar-SA" b="1" dirty="0" smtClean="0"/>
              <a:t>2.</a:t>
            </a:r>
            <a:r>
              <a:rPr lang="ar-SA" dirty="0" smtClean="0"/>
              <a:t> نقل الغذاء الذي يستوعبه </a:t>
            </a:r>
            <a:r>
              <a:rPr lang="ar-SA" dirty="0" err="1" smtClean="0"/>
              <a:t>الانسان</a:t>
            </a:r>
            <a:r>
              <a:rPr lang="ar-SA" dirty="0" smtClean="0"/>
              <a:t> عبر جهاز الهضمي</a:t>
            </a:r>
            <a:r>
              <a:rPr lang="ar-SA" b="1" dirty="0" smtClean="0"/>
              <a:t>.</a:t>
            </a:r>
          </a:p>
          <a:p>
            <a:pPr marL="514350" indent="-514350">
              <a:buNone/>
            </a:pPr>
            <a:endParaRPr lang="ar-SA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C:\Documents and Settings\XP3   Herbew\Desktop\imagesCA4JOVZ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73051"/>
            <a:ext cx="9144000" cy="6931051"/>
          </a:xfrm>
          <a:prstGeom prst="rect">
            <a:avLst/>
          </a:prstGeom>
          <a:noFill/>
        </p:spPr>
      </p:pic>
      <p:sp>
        <p:nvSpPr>
          <p:cNvPr id="5" name="אליפסה 4"/>
          <p:cNvSpPr/>
          <p:nvPr/>
        </p:nvSpPr>
        <p:spPr>
          <a:xfrm>
            <a:off x="4143372" y="500042"/>
            <a:ext cx="2428892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جهاز </a:t>
            </a:r>
            <a:r>
              <a:rPr lang="ar-SA" sz="2800" b="1" dirty="0" err="1" smtClean="0">
                <a:solidFill>
                  <a:schemeClr val="tx1"/>
                </a:solidFill>
              </a:rPr>
              <a:t>الحركه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638</TotalTime>
  <Words>205</Words>
  <Application>Microsoft Office PowerPoint</Application>
  <PresentationFormat>‫הצגה על המסך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12</vt:i4>
      </vt:variant>
    </vt:vector>
  </HeadingPairs>
  <TitlesOfParts>
    <vt:vector size="14" baseType="lpstr">
      <vt:lpstr>Flow</vt:lpstr>
      <vt:lpstr>Aspect</vt:lpstr>
      <vt:lpstr>اجهزة الجسم</vt:lpstr>
      <vt:lpstr>שקופית 2</vt:lpstr>
      <vt:lpstr>أجزاء جهاز التنفس </vt:lpstr>
      <vt:lpstr>جهاز التنفس</vt:lpstr>
      <vt:lpstr>שקופית 5</vt:lpstr>
      <vt:lpstr>يتكون الجهاز الهضمي من الأعضاء التالية:-</vt:lpstr>
      <vt:lpstr>שקופית 7</vt:lpstr>
      <vt:lpstr>يتكون جهاز النقل من الأعضاء التالية:-</vt:lpstr>
      <vt:lpstr>שקופית 9</vt:lpstr>
      <vt:lpstr> يتكون جهاز الحركة من الأعضاء التالية: </vt:lpstr>
      <vt:lpstr>שקופית 11</vt:lpstr>
      <vt:lpstr>يتركب جهاز الأعصاب من الأعضاء التالية: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win7 473</dc:creator>
  <cp:lastModifiedBy>User</cp:lastModifiedBy>
  <cp:revision>30</cp:revision>
  <dcterms:modified xsi:type="dcterms:W3CDTF">2012-11-30T21:38:04Z</dcterms:modified>
</cp:coreProperties>
</file>