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14"/>
  </p:notesMasterIdLst>
  <p:sldIdLst>
    <p:sldId id="256" r:id="rId2"/>
    <p:sldId id="257" r:id="rId3"/>
    <p:sldId id="267" r:id="rId4"/>
    <p:sldId id="266" r:id="rId5"/>
    <p:sldId id="258" r:id="rId6"/>
    <p:sldId id="259" r:id="rId7"/>
    <p:sldId id="265" r:id="rId8"/>
    <p:sldId id="262" r:id="rId9"/>
    <p:sldId id="264" r:id="rId10"/>
    <p:sldId id="268" r:id="rId11"/>
    <p:sldId id="261" r:id="rId12"/>
    <p:sldId id="270"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D413C0A-E171-4ADD-BA75-A56AEEB76A9A}" type="datetimeFigureOut">
              <a:rPr lang="he-IL" smtClean="0"/>
              <a:pPr/>
              <a:t>ג'/טבת/תשע"ג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4282BE7-4460-4E93-AF7B-2961B6628D83}"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4282BE7-4460-4E93-AF7B-2961B6628D83}" type="slidenum">
              <a:rPr lang="he-IL" smtClean="0"/>
              <a:pPr/>
              <a:t>5</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E7438E1-117D-44FB-AC24-B79D899BA877}" type="datetimeFigureOut">
              <a:rPr lang="he-IL" smtClean="0"/>
              <a:pPr/>
              <a:t>ג'/טבת/תשע"ג</a:t>
            </a:fld>
            <a:endParaRPr lang="he-IL"/>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he-IL"/>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AF22AC9-109E-4E4D-92F9-530E51D9A3A2}"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7438E1-117D-44FB-AC24-B79D899BA877}" type="datetimeFigureOut">
              <a:rPr lang="he-IL" smtClean="0"/>
              <a:pPr/>
              <a:t>ג'/טבת/תשע"ג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7438E1-117D-44FB-AC24-B79D899BA877}" type="datetimeFigureOut">
              <a:rPr lang="he-IL" smtClean="0"/>
              <a:pPr/>
              <a:t>ג'/טבת/תשע"ג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E7438E1-117D-44FB-AC24-B79D899BA877}" type="datetimeFigureOut">
              <a:rPr lang="he-IL" smtClean="0"/>
              <a:pPr/>
              <a:t>ג'/טבת/תשע"ג</a:t>
            </a:fld>
            <a:endParaRPr lang="he-IL"/>
          </a:p>
        </p:txBody>
      </p:sp>
      <p:sp>
        <p:nvSpPr>
          <p:cNvPr id="9" name="Slide Number Placeholder 8"/>
          <p:cNvSpPr>
            <a:spLocks noGrp="1"/>
          </p:cNvSpPr>
          <p:nvPr>
            <p:ph type="sldNum" sz="quarter" idx="15"/>
          </p:nvPr>
        </p:nvSpPr>
        <p:spPr/>
        <p:txBody>
          <a:bodyPr rtlCol="0"/>
          <a:lstStyle/>
          <a:p>
            <a:fld id="{DAF22AC9-109E-4E4D-92F9-530E51D9A3A2}" type="slidenum">
              <a:rPr lang="he-IL" smtClean="0"/>
              <a:pPr/>
              <a:t>‹#›</a:t>
            </a:fld>
            <a:endParaRPr lang="he-IL"/>
          </a:p>
        </p:txBody>
      </p:sp>
      <p:sp>
        <p:nvSpPr>
          <p:cNvPr id="10" name="Footer Placeholder 9"/>
          <p:cNvSpPr>
            <a:spLocks noGrp="1"/>
          </p:cNvSpPr>
          <p:nvPr>
            <p:ph type="ftr" sz="quarter" idx="16"/>
          </p:nvPr>
        </p:nvSpPr>
        <p:spPr/>
        <p:txBody>
          <a:bodyPr rtlCol="0"/>
          <a:lstStyle/>
          <a:p>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E7438E1-117D-44FB-AC24-B79D899BA877}" type="datetimeFigureOut">
              <a:rPr lang="he-IL" smtClean="0"/>
              <a:pPr/>
              <a:t>ג'/טבת/תשע"ג</a:t>
            </a:fld>
            <a:endParaRPr lang="he-IL"/>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he-IL"/>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AF22AC9-109E-4E4D-92F9-530E51D9A3A2}"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E7438E1-117D-44FB-AC24-B79D899BA877}" type="datetimeFigureOut">
              <a:rPr lang="he-IL" smtClean="0"/>
              <a:pPr/>
              <a:t>ג'/טבת/תשע"ג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E7438E1-117D-44FB-AC24-B79D899BA877}" type="datetimeFigureOut">
              <a:rPr lang="he-IL" smtClean="0"/>
              <a:pPr/>
              <a:t>ג'/טבת/תשע"ג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DAF22AC9-109E-4E4D-92F9-530E51D9A3A2}" type="slidenum">
              <a:rPr lang="he-IL" smtClean="0"/>
              <a:pPr/>
              <a:t>‹#›</a:t>
            </a:fld>
            <a:endParaRPr lang="he-IL"/>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E7438E1-117D-44FB-AC24-B79D899BA877}" type="datetimeFigureOut">
              <a:rPr lang="he-IL" smtClean="0"/>
              <a:pPr/>
              <a:t>ג'/טבת/תשע"ג</a:t>
            </a:fld>
            <a:endParaRPr lang="he-IL"/>
          </a:p>
        </p:txBody>
      </p:sp>
      <p:sp>
        <p:nvSpPr>
          <p:cNvPr id="7" name="Slide Number Placeholder 6"/>
          <p:cNvSpPr>
            <a:spLocks noGrp="1"/>
          </p:cNvSpPr>
          <p:nvPr>
            <p:ph type="sldNum" sz="quarter" idx="11"/>
          </p:nvPr>
        </p:nvSpPr>
        <p:spPr/>
        <p:txBody>
          <a:bodyPr rtlCol="0"/>
          <a:lstStyle/>
          <a:p>
            <a:fld id="{DAF22AC9-109E-4E4D-92F9-530E51D9A3A2}" type="slidenum">
              <a:rPr lang="he-IL" smtClean="0"/>
              <a:pPr/>
              <a:t>‹#›</a:t>
            </a:fld>
            <a:endParaRPr lang="he-IL"/>
          </a:p>
        </p:txBody>
      </p:sp>
      <p:sp>
        <p:nvSpPr>
          <p:cNvPr id="8" name="Footer Placeholder 7"/>
          <p:cNvSpPr>
            <a:spLocks noGrp="1"/>
          </p:cNvSpPr>
          <p:nvPr>
            <p:ph type="ftr" sz="quarter" idx="12"/>
          </p:nvPr>
        </p:nvSpPr>
        <p:spPr/>
        <p:txBody>
          <a:bodyPr rtlCol="0"/>
          <a:lstStyle/>
          <a:p>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438E1-117D-44FB-AC24-B79D899BA877}" type="datetimeFigureOut">
              <a:rPr lang="he-IL" smtClean="0"/>
              <a:pPr/>
              <a:t>ג'/טבת/תשע"ג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E7438E1-117D-44FB-AC24-B79D899BA877}" type="datetimeFigureOut">
              <a:rPr lang="he-IL" smtClean="0"/>
              <a:pPr/>
              <a:t>ג'/טבת/תשע"ג</a:t>
            </a:fld>
            <a:endParaRPr lang="he-IL"/>
          </a:p>
        </p:txBody>
      </p:sp>
      <p:sp>
        <p:nvSpPr>
          <p:cNvPr id="22" name="Slide Number Placeholder 21"/>
          <p:cNvSpPr>
            <a:spLocks noGrp="1"/>
          </p:cNvSpPr>
          <p:nvPr>
            <p:ph type="sldNum" sz="quarter" idx="15"/>
          </p:nvPr>
        </p:nvSpPr>
        <p:spPr/>
        <p:txBody>
          <a:bodyPr rtlCol="0"/>
          <a:lstStyle/>
          <a:p>
            <a:fld id="{DAF22AC9-109E-4E4D-92F9-530E51D9A3A2}" type="slidenum">
              <a:rPr lang="he-IL" smtClean="0"/>
              <a:pPr/>
              <a:t>‹#›</a:t>
            </a:fld>
            <a:endParaRPr lang="he-IL"/>
          </a:p>
        </p:txBody>
      </p:sp>
      <p:sp>
        <p:nvSpPr>
          <p:cNvPr id="23" name="Footer Placeholder 22"/>
          <p:cNvSpPr>
            <a:spLocks noGrp="1"/>
          </p:cNvSpPr>
          <p:nvPr>
            <p:ph type="ftr" sz="quarter" idx="16"/>
          </p:nvPr>
        </p:nvSpPr>
        <p:spPr/>
        <p:txBody>
          <a:bodyPr rtlCol="0"/>
          <a:lstStyle/>
          <a:p>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E7438E1-117D-44FB-AC24-B79D899BA877}" type="datetimeFigureOut">
              <a:rPr lang="he-IL" smtClean="0"/>
              <a:pPr/>
              <a:t>ג'/טבת/תשע"ג</a:t>
            </a:fld>
            <a:endParaRPr lang="he-IL"/>
          </a:p>
        </p:txBody>
      </p:sp>
      <p:sp>
        <p:nvSpPr>
          <p:cNvPr id="18" name="Slide Number Placeholder 17"/>
          <p:cNvSpPr>
            <a:spLocks noGrp="1"/>
          </p:cNvSpPr>
          <p:nvPr>
            <p:ph type="sldNum" sz="quarter" idx="11"/>
          </p:nvPr>
        </p:nvSpPr>
        <p:spPr/>
        <p:txBody>
          <a:bodyPr rtlCol="0"/>
          <a:lstStyle/>
          <a:p>
            <a:fld id="{DAF22AC9-109E-4E4D-92F9-530E51D9A3A2}" type="slidenum">
              <a:rPr lang="he-IL" smtClean="0"/>
              <a:pPr/>
              <a:t>‹#›</a:t>
            </a:fld>
            <a:endParaRPr lang="he-IL"/>
          </a:p>
        </p:txBody>
      </p:sp>
      <p:sp>
        <p:nvSpPr>
          <p:cNvPr id="21" name="Footer Placeholder 20"/>
          <p:cNvSpPr>
            <a:spLocks noGrp="1"/>
          </p:cNvSpPr>
          <p:nvPr>
            <p:ph type="ftr" sz="quarter" idx="12"/>
          </p:nvPr>
        </p:nvSpPr>
        <p:spPr/>
        <p:txBody>
          <a:bodyPr rtlCol="0"/>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E7438E1-117D-44FB-AC24-B79D899BA877}" type="datetimeFigureOut">
              <a:rPr lang="he-IL" smtClean="0"/>
              <a:pPr/>
              <a:t>ג'/טבת/תשע"ג</a:t>
            </a:fld>
            <a:endParaRPr lang="he-IL"/>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e-IL"/>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57224" y="571480"/>
            <a:ext cx="7772400" cy="1470025"/>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ar-JO"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عضلات في جسم الإنسان</a:t>
            </a:r>
            <a:endParaRPr lang="he-IL"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כותרת משנה 2"/>
          <p:cNvSpPr>
            <a:spLocks noGrp="1"/>
          </p:cNvSpPr>
          <p:nvPr>
            <p:ph type="subTitle" idx="1"/>
          </p:nvPr>
        </p:nvSpPr>
        <p:spPr>
          <a:xfrm>
            <a:off x="1371600" y="2285992"/>
            <a:ext cx="6400800" cy="3352808"/>
          </a:xfrm>
        </p:spPr>
        <p:txBody>
          <a:bodyPr/>
          <a:lstStyle/>
          <a:p>
            <a:endParaRPr lang="he-IL" dirty="0"/>
          </a:p>
        </p:txBody>
      </p:sp>
      <p:pic>
        <p:nvPicPr>
          <p:cNvPr id="3076" name="Picture 4" descr="http://www.ecole.edunet.tn/route_plage-klebia/images/6.jpg"/>
          <p:cNvPicPr>
            <a:picLocks noChangeAspect="1" noChangeArrowheads="1"/>
          </p:cNvPicPr>
          <p:nvPr/>
        </p:nvPicPr>
        <p:blipFill>
          <a:blip r:embed="rId2" cstate="print"/>
          <a:srcRect/>
          <a:stretch>
            <a:fillRect/>
          </a:stretch>
        </p:blipFill>
        <p:spPr bwMode="auto">
          <a:xfrm>
            <a:off x="539552" y="2071678"/>
            <a:ext cx="8604448" cy="478632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ar-JO" sz="4900" dirty="0" smtClean="0"/>
              <a:t>كيف </a:t>
            </a:r>
            <a:r>
              <a:rPr lang="ar-JO" sz="4900" dirty="0" smtClean="0"/>
              <a:t>تعمل </a:t>
            </a:r>
            <a:r>
              <a:rPr lang="ar-JO" sz="4900" dirty="0" smtClean="0"/>
              <a:t>العضلات </a:t>
            </a:r>
            <a:r>
              <a:rPr lang="ar-JO" dirty="0" smtClean="0"/>
              <a:t/>
            </a:r>
            <a:br>
              <a:rPr lang="ar-JO" dirty="0" smtClean="0"/>
            </a:br>
            <a:r>
              <a:rPr lang="ar-JO" sz="3100" dirty="0" smtClean="0"/>
              <a:t>مثال: لرفع </a:t>
            </a:r>
            <a:r>
              <a:rPr lang="ar-JO" sz="3100" dirty="0" smtClean="0"/>
              <a:t>اليد </a:t>
            </a:r>
            <a:endParaRPr lang="he-IL" sz="3100" dirty="0"/>
          </a:p>
        </p:txBody>
      </p:sp>
      <p:sp>
        <p:nvSpPr>
          <p:cNvPr id="5" name="חץ למטה 4"/>
          <p:cNvSpPr/>
          <p:nvPr/>
        </p:nvSpPr>
        <p:spPr>
          <a:xfrm>
            <a:off x="5500694" y="2214554"/>
            <a:ext cx="357190" cy="500066"/>
          </a:xfrm>
          <a:prstGeom prst="downArrow">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he-IL"/>
          </a:p>
        </p:txBody>
      </p:sp>
      <p:sp>
        <p:nvSpPr>
          <p:cNvPr id="10" name="מלבן מעוגל 9"/>
          <p:cNvSpPr/>
          <p:nvPr/>
        </p:nvSpPr>
        <p:spPr>
          <a:xfrm>
            <a:off x="4067944" y="2708920"/>
            <a:ext cx="3071834" cy="71438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JO" sz="2400" dirty="0" smtClean="0">
                <a:solidFill>
                  <a:schemeClr val="tx1"/>
                </a:solidFill>
              </a:rPr>
              <a:t>العضلات تنقبض وتشد الأوتار</a:t>
            </a:r>
            <a:endParaRPr lang="he-IL" sz="2400" dirty="0">
              <a:solidFill>
                <a:schemeClr val="tx1"/>
              </a:solidFill>
            </a:endParaRPr>
          </a:p>
        </p:txBody>
      </p:sp>
      <p:sp>
        <p:nvSpPr>
          <p:cNvPr id="12" name="חץ למטה 11"/>
          <p:cNvSpPr/>
          <p:nvPr/>
        </p:nvSpPr>
        <p:spPr>
          <a:xfrm>
            <a:off x="5500694" y="3429000"/>
            <a:ext cx="357190" cy="500066"/>
          </a:xfrm>
          <a:prstGeom prst="downArrow">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he-IL"/>
          </a:p>
        </p:txBody>
      </p:sp>
      <p:sp>
        <p:nvSpPr>
          <p:cNvPr id="13" name="מלבן מעוגל 12"/>
          <p:cNvSpPr/>
          <p:nvPr/>
        </p:nvSpPr>
        <p:spPr>
          <a:xfrm>
            <a:off x="4214810" y="3929066"/>
            <a:ext cx="2928958" cy="642942"/>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JO" sz="2400" dirty="0" smtClean="0">
                <a:solidFill>
                  <a:schemeClr val="tx1"/>
                </a:solidFill>
              </a:rPr>
              <a:t>الأوتار تشد العظام التي تتحرك في المفصل</a:t>
            </a:r>
            <a:endParaRPr lang="he-IL" sz="2400" dirty="0">
              <a:solidFill>
                <a:schemeClr val="tx1"/>
              </a:solidFill>
            </a:endParaRPr>
          </a:p>
        </p:txBody>
      </p:sp>
      <p:sp>
        <p:nvSpPr>
          <p:cNvPr id="14" name="חץ למטה 13"/>
          <p:cNvSpPr/>
          <p:nvPr/>
        </p:nvSpPr>
        <p:spPr>
          <a:xfrm>
            <a:off x="5500694" y="4572008"/>
            <a:ext cx="428628" cy="571504"/>
          </a:xfrm>
          <a:prstGeom prst="downArrow">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he-IL"/>
          </a:p>
        </p:txBody>
      </p:sp>
      <p:sp>
        <p:nvSpPr>
          <p:cNvPr id="15" name="מלבן 14"/>
          <p:cNvSpPr/>
          <p:nvPr/>
        </p:nvSpPr>
        <p:spPr>
          <a:xfrm>
            <a:off x="4357686" y="5143512"/>
            <a:ext cx="2786082" cy="71438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JO" sz="2400" dirty="0" smtClean="0">
                <a:solidFill>
                  <a:schemeClr val="tx1"/>
                </a:solidFill>
              </a:rPr>
              <a:t>اليد </a:t>
            </a:r>
            <a:r>
              <a:rPr lang="ar-JO" sz="2400" dirty="0" smtClean="0">
                <a:solidFill>
                  <a:schemeClr val="tx1"/>
                </a:solidFill>
              </a:rPr>
              <a:t>ترتفع</a:t>
            </a:r>
            <a:endParaRPr lang="he-IL" sz="2400" dirty="0">
              <a:solidFill>
                <a:schemeClr val="tx1"/>
              </a:solidFill>
            </a:endParaRPr>
          </a:p>
        </p:txBody>
      </p:sp>
      <p:sp>
        <p:nvSpPr>
          <p:cNvPr id="11" name="מלבן מעוגל 10"/>
          <p:cNvSpPr/>
          <p:nvPr/>
        </p:nvSpPr>
        <p:spPr>
          <a:xfrm>
            <a:off x="4071934" y="1500174"/>
            <a:ext cx="3071834" cy="71438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JO" sz="2400" dirty="0" smtClean="0">
                <a:solidFill>
                  <a:schemeClr val="tx1"/>
                </a:solidFill>
              </a:rPr>
              <a:t>الدماغ يرسل امرأ عن طريق الأعصاب إلى العضلات</a:t>
            </a:r>
            <a:endParaRPr lang="he-IL" sz="2400" dirty="0">
              <a:solidFill>
                <a:schemeClr val="tx1"/>
              </a:solidFill>
            </a:endParaRPr>
          </a:p>
        </p:txBody>
      </p:sp>
      <p:cxnSp>
        <p:nvCxnSpPr>
          <p:cNvPr id="17" name="מחבר מרפקי 16"/>
          <p:cNvCxnSpPr/>
          <p:nvPr/>
        </p:nvCxnSpPr>
        <p:spPr>
          <a:xfrm rot="10800000" flipV="1">
            <a:off x="0" y="0"/>
            <a:ext cx="8929750" cy="78579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0" y="0"/>
            <a:ext cx="9144000" cy="2852936"/>
          </a:xfrm>
        </p:spPr>
        <p:txBody>
          <a:bodyPr>
            <a:normAutofit/>
          </a:bodyPr>
          <a:lstStyle/>
          <a:p>
            <a:pPr algn="r"/>
            <a:r>
              <a:rPr lang="ar-JO" sz="3200" dirty="0" smtClean="0">
                <a:cs typeface="+mn-cs"/>
              </a:rPr>
              <a:t>عندما نذهب إلى نادي رياضي لحمل الإثقال فان عضلات جسمنا تنقبض وتنبسط  وبعد فترة زمنيه تتعب العضلات ونشعر بالألم</a:t>
            </a:r>
            <a:r>
              <a:rPr lang="ar-SA" sz="3200" dirty="0" smtClean="0">
                <a:cs typeface="+mn-cs"/>
              </a:rPr>
              <a:t> لهذا نحن نحتاج الى الراحة.و</a:t>
            </a:r>
            <a:r>
              <a:rPr lang="ar-SA" sz="3200" dirty="0" smtClean="0"/>
              <a:t>لكي تعمل العضلات تحتاج لطاقة.</a:t>
            </a:r>
            <a:endParaRPr lang="he-IL" sz="3200" dirty="0"/>
          </a:p>
        </p:txBody>
      </p:sp>
      <p:pic>
        <p:nvPicPr>
          <p:cNvPr id="1026" name="Picture 2" descr="http://l.yimg.com/os/401/2012/05/01/137844363-jpg_084128.jpg"/>
          <p:cNvPicPr>
            <a:picLocks noChangeAspect="1" noChangeArrowheads="1"/>
          </p:cNvPicPr>
          <p:nvPr/>
        </p:nvPicPr>
        <p:blipFill>
          <a:blip r:embed="rId2" cstate="print"/>
          <a:srcRect/>
          <a:stretch>
            <a:fillRect/>
          </a:stretch>
        </p:blipFill>
        <p:spPr bwMode="auto">
          <a:xfrm>
            <a:off x="2000232" y="2857496"/>
            <a:ext cx="6192688" cy="374555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304" y="692696"/>
            <a:ext cx="5431295" cy="523220"/>
          </a:xfrm>
          <a:prstGeom prst="rect">
            <a:avLst/>
          </a:prstGeom>
        </p:spPr>
        <p:txBody>
          <a:bodyPr wrap="none">
            <a:spAutoFit/>
          </a:bodyPr>
          <a:lstStyle/>
          <a:p>
            <a:r>
              <a:rPr lang="ar-JO" sz="2800" b="1" dirty="0" smtClean="0">
                <a:ln w="10541" cmpd="sng">
                  <a:solidFill>
                    <a:schemeClr val="accent1">
                      <a:shade val="88000"/>
                      <a:satMod val="110000"/>
                    </a:schemeClr>
                  </a:solidFill>
                  <a:prstDash val="solid"/>
                </a:ln>
                <a:solidFill>
                  <a:srgbClr val="FF0000"/>
                </a:solidFill>
              </a:rPr>
              <a:t>ما </a:t>
            </a:r>
            <a:r>
              <a:rPr lang="ar-JO" sz="2800" b="1" i="1" dirty="0" smtClean="0">
                <a:ln w="10541" cmpd="sng">
                  <a:solidFill>
                    <a:schemeClr val="accent1">
                      <a:shade val="88000"/>
                      <a:satMod val="110000"/>
                    </a:schemeClr>
                  </a:solidFill>
                  <a:prstDash val="solid"/>
                </a:ln>
                <a:solidFill>
                  <a:srgbClr val="FF0000"/>
                </a:solidFill>
              </a:rPr>
              <a:t>الذي يلزم ألعضله لإنتاج الطاقة للقيام بجهد</a:t>
            </a:r>
            <a:endParaRPr lang="he-IL" sz="2800" b="1" i="1" dirty="0">
              <a:ln w="10541" cmpd="sng">
                <a:solidFill>
                  <a:schemeClr val="accent1">
                    <a:shade val="88000"/>
                    <a:satMod val="110000"/>
                  </a:schemeClr>
                </a:solidFill>
                <a:prstDash val="solid"/>
              </a:ln>
              <a:solidFill>
                <a:srgbClr val="FF0000"/>
              </a:solidFill>
            </a:endParaRPr>
          </a:p>
        </p:txBody>
      </p:sp>
      <p:sp>
        <p:nvSpPr>
          <p:cNvPr id="3" name="Rectangle 2"/>
          <p:cNvSpPr/>
          <p:nvPr/>
        </p:nvSpPr>
        <p:spPr>
          <a:xfrm>
            <a:off x="3923928" y="1628800"/>
            <a:ext cx="4572000" cy="1200329"/>
          </a:xfrm>
          <a:prstGeom prst="rect">
            <a:avLst/>
          </a:prstGeom>
        </p:spPr>
        <p:txBody>
          <a:bodyPr>
            <a:spAutoFit/>
          </a:bodyPr>
          <a:lstStyle/>
          <a:p>
            <a:pPr algn="ctr"/>
            <a:r>
              <a:rPr lang="ar-JO" sz="2400" b="1" dirty="0" smtClean="0">
                <a:solidFill>
                  <a:schemeClr val="bg2">
                    <a:lumMod val="25000"/>
                  </a:schemeClr>
                </a:solidFill>
              </a:rPr>
              <a:t>1-غذاء(الطعام)</a:t>
            </a:r>
            <a:endParaRPr lang="ar-SA" sz="1100" b="1" dirty="0" smtClean="0">
              <a:solidFill>
                <a:schemeClr val="bg2">
                  <a:lumMod val="25000"/>
                </a:schemeClr>
              </a:solidFill>
            </a:endParaRPr>
          </a:p>
          <a:p>
            <a:pPr algn="ctr"/>
            <a:endParaRPr lang="ar-JO" sz="2400" b="1" dirty="0" smtClean="0">
              <a:solidFill>
                <a:schemeClr val="bg2">
                  <a:lumMod val="25000"/>
                </a:schemeClr>
              </a:solidFill>
            </a:endParaRPr>
          </a:p>
          <a:p>
            <a:pPr algn="ctr"/>
            <a:r>
              <a:rPr lang="ar-JO" sz="2400" b="1" dirty="0" smtClean="0">
                <a:solidFill>
                  <a:schemeClr val="bg2">
                    <a:lumMod val="25000"/>
                  </a:schemeClr>
                </a:solidFill>
              </a:rPr>
              <a:t>2-أكسجين</a:t>
            </a:r>
            <a:r>
              <a:rPr lang="ar-SA" sz="2400" b="1" dirty="0" smtClean="0">
                <a:solidFill>
                  <a:schemeClr val="bg2">
                    <a:lumMod val="25000"/>
                  </a:schemeClr>
                </a:solidFill>
              </a:rPr>
              <a:t>(هواء)</a:t>
            </a:r>
            <a:endParaRPr lang="he-IL" sz="2400" b="1" dirty="0"/>
          </a:p>
        </p:txBody>
      </p:sp>
      <p:pic>
        <p:nvPicPr>
          <p:cNvPr id="5" name="Picture 3" descr="Scientist_thinks"/>
          <p:cNvPicPr>
            <a:picLocks noChangeAspect="1" noChangeArrowheads="1" noCrop="1"/>
          </p:cNvPicPr>
          <p:nvPr/>
        </p:nvPicPr>
        <p:blipFill>
          <a:blip r:embed="rId2" cstate="print"/>
          <a:srcRect/>
          <a:stretch>
            <a:fillRect/>
          </a:stretch>
        </p:blipFill>
        <p:spPr>
          <a:xfrm>
            <a:off x="-540568" y="1844824"/>
            <a:ext cx="2928926" cy="5013176"/>
          </a:xfrm>
          <a:prstGeom prst="rect">
            <a:avLst/>
          </a:prstGeom>
          <a:noFill/>
          <a:ln/>
        </p:spPr>
      </p:pic>
      <p:sp>
        <p:nvSpPr>
          <p:cNvPr id="6" name="Rectangle 5"/>
          <p:cNvSpPr/>
          <p:nvPr/>
        </p:nvSpPr>
        <p:spPr>
          <a:xfrm>
            <a:off x="3059832" y="5157192"/>
            <a:ext cx="5400600" cy="14401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b="1" dirty="0" smtClean="0"/>
              <a:t>من اجل التخلص من المواد التي تكونت في العضلة اثناء الجهد يجب ان يستريح الجسم لكي يتم </a:t>
            </a:r>
            <a:r>
              <a:rPr lang="ar-SA" b="1" dirty="0" smtClean="0"/>
              <a:t>تزويد </a:t>
            </a:r>
            <a:r>
              <a:rPr lang="ar-SA" b="1" dirty="0" smtClean="0"/>
              <a:t>العضلات بالغذاء والاوكسجين</a:t>
            </a:r>
            <a:endParaRPr lang="en-US" b="1" dirty="0"/>
          </a:p>
        </p:txBody>
      </p:sp>
      <p:sp>
        <p:nvSpPr>
          <p:cNvPr id="8" name="Rectangle 7"/>
          <p:cNvSpPr/>
          <p:nvPr/>
        </p:nvSpPr>
        <p:spPr>
          <a:xfrm>
            <a:off x="3491880" y="3573016"/>
            <a:ext cx="4536504"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ar-SA" sz="2000" b="1" dirty="0" smtClean="0"/>
              <a:t>اثناء الجهد ينتج حامض اللكتيك في العضلة والذي يؤدي الى تشنجها</a:t>
            </a:r>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357554" y="214290"/>
            <a:ext cx="5400684" cy="368280"/>
          </a:xfrm>
        </p:spPr>
        <p:txBody>
          <a:bodyPr>
            <a:normAutofit fontScale="90000"/>
          </a:bodyPr>
          <a:lstStyle/>
          <a:p>
            <a:r>
              <a:rPr lang="ar-JO" dirty="0" smtClean="0"/>
              <a:t>.</a:t>
            </a:r>
            <a:endParaRPr lang="he-IL" dirty="0"/>
          </a:p>
        </p:txBody>
      </p:sp>
      <p:sp>
        <p:nvSpPr>
          <p:cNvPr id="3" name="מציין מיקום תוכן 2"/>
          <p:cNvSpPr>
            <a:spLocks noGrp="1"/>
          </p:cNvSpPr>
          <p:nvPr>
            <p:ph sz="quarter" idx="1"/>
          </p:nvPr>
        </p:nvSpPr>
        <p:spPr>
          <a:xfrm>
            <a:off x="457200" y="785794"/>
            <a:ext cx="8401080" cy="4786346"/>
          </a:xfrm>
        </p:spPr>
        <p:txBody>
          <a:bodyPr>
            <a:normAutofit/>
          </a:bodyPr>
          <a:lstStyle/>
          <a:p>
            <a:pPr algn="r" rtl="1"/>
            <a:endParaRPr lang="ar-JO" sz="2800" dirty="0" smtClean="0"/>
          </a:p>
          <a:p>
            <a:pPr algn="r" rtl="1"/>
            <a:r>
              <a:rPr lang="ar-JO" sz="2800" dirty="0" smtClean="0"/>
              <a:t>يحتوي الجسم البشري على أكثر من 600 عضلة, وتلعب العضلات دوراً حيوياً هاماً متعدد الوظائف فهي تنتج الحرارة الداخلية وتحرك الطعام خلال الجهاز الهضمي, وتضخ الهواء وفي الرئة, وتجعلنا نتحرك ونجري ونتكلم.</a:t>
            </a:r>
          </a:p>
          <a:p>
            <a:pPr algn="r" rtl="1"/>
            <a:endParaRPr lang="ar-JO" sz="2800" dirty="0" smtClean="0"/>
          </a:p>
          <a:p>
            <a:pPr algn="r" rtl="1"/>
            <a:r>
              <a:rPr lang="ar-JO" sz="2800" dirty="0" smtClean="0"/>
              <a:t>تشكل العضلات نحو 40% من وزن الذكر و23% من وزن الأنثى</a:t>
            </a:r>
            <a:r>
              <a:rPr lang="ar-JO" dirty="0" smtClean="0"/>
              <a:t>.</a:t>
            </a:r>
          </a:p>
          <a:p>
            <a:pPr algn="r" rtl="1">
              <a:buNone/>
            </a:pPr>
            <a:r>
              <a:rPr lang="ar-JO" dirty="0" smtClean="0"/>
              <a:t/>
            </a:r>
            <a:br>
              <a:rPr lang="ar-JO" dirty="0" smtClean="0"/>
            </a:br>
            <a:endParaRPr lang="ar-JO"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latin typeface="Lucida Sans Unicode" pitchFamily="34" charset="0"/>
              </a:rPr>
              <a:t/>
            </a:r>
            <a:br>
              <a:rPr lang="he-IL" dirty="0" smtClean="0">
                <a:latin typeface="Lucida Sans Unicode" pitchFamily="34" charset="0"/>
              </a:rPr>
            </a:br>
            <a:endParaRPr lang="he-IL" dirty="0"/>
          </a:p>
        </p:txBody>
      </p:sp>
      <p:sp>
        <p:nvSpPr>
          <p:cNvPr id="11" name="חץ למטה 10"/>
          <p:cNvSpPr/>
          <p:nvPr/>
        </p:nvSpPr>
        <p:spPr>
          <a:xfrm>
            <a:off x="5572132" y="642918"/>
            <a:ext cx="2786082" cy="528641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bg2">
                    <a:lumMod val="25000"/>
                  </a:schemeClr>
                </a:solidFill>
                <a:effectLst>
                  <a:outerShdw blurRad="38100" dist="38100" dir="2700000" algn="tl">
                    <a:srgbClr val="000000">
                      <a:alpha val="43137"/>
                    </a:srgbClr>
                  </a:outerShdw>
                </a:effectLst>
                <a:latin typeface="Lucida Sans Unicode" pitchFamily="34" charset="0"/>
              </a:rPr>
              <a:t>تتواجد العضلات في كل الجسم</a:t>
            </a:r>
            <a:br>
              <a:rPr lang="ar-SA" sz="3200" b="1" dirty="0" smtClean="0">
                <a:solidFill>
                  <a:schemeClr val="bg2">
                    <a:lumMod val="25000"/>
                  </a:schemeClr>
                </a:solidFill>
                <a:effectLst>
                  <a:outerShdw blurRad="38100" dist="38100" dir="2700000" algn="tl">
                    <a:srgbClr val="000000">
                      <a:alpha val="43137"/>
                    </a:srgbClr>
                  </a:outerShdw>
                </a:effectLst>
                <a:latin typeface="Lucida Sans Unicode" pitchFamily="34" charset="0"/>
              </a:rPr>
            </a:br>
            <a:r>
              <a:rPr lang="ar-SA" sz="3200" b="1" dirty="0" smtClean="0">
                <a:solidFill>
                  <a:schemeClr val="bg2">
                    <a:lumMod val="25000"/>
                  </a:schemeClr>
                </a:solidFill>
                <a:effectLst>
                  <a:outerShdw blurRad="38100" dist="38100" dir="2700000" algn="tl">
                    <a:srgbClr val="000000">
                      <a:alpha val="43137"/>
                    </a:srgbClr>
                  </a:outerShdw>
                </a:effectLst>
                <a:latin typeface="Lucida Sans Unicode" pitchFamily="34" charset="0"/>
              </a:rPr>
              <a:t>(تقريبا 600 عضلة</a:t>
            </a:r>
            <a:endParaRPr lang="he-IL" sz="3200" b="1" dirty="0">
              <a:solidFill>
                <a:schemeClr val="bg2">
                  <a:lumMod val="25000"/>
                </a:schemeClr>
              </a:solidFill>
              <a:effectLst>
                <a:outerShdw blurRad="38100" dist="38100" dir="2700000" algn="tl">
                  <a:srgbClr val="000000">
                    <a:alpha val="43137"/>
                  </a:srgbClr>
                </a:outerShdw>
              </a:effectLst>
            </a:endParaRPr>
          </a:p>
        </p:txBody>
      </p:sp>
      <p:grpSp>
        <p:nvGrpSpPr>
          <p:cNvPr id="12" name="Group 2"/>
          <p:cNvGrpSpPr>
            <a:grpSpLocks/>
          </p:cNvGrpSpPr>
          <p:nvPr/>
        </p:nvGrpSpPr>
        <p:grpSpPr bwMode="auto">
          <a:xfrm>
            <a:off x="-714412" y="713997"/>
            <a:ext cx="5753088" cy="6144003"/>
            <a:chOff x="4680" y="2277"/>
            <a:chExt cx="5426" cy="6372"/>
          </a:xfrm>
        </p:grpSpPr>
        <p:pic>
          <p:nvPicPr>
            <p:cNvPr id="13" name="Picture 3" descr="anatomy01"/>
            <p:cNvPicPr>
              <a:picLocks noChangeAspect="1" noChangeArrowheads="1"/>
            </p:cNvPicPr>
            <p:nvPr/>
          </p:nvPicPr>
          <p:blipFill>
            <a:blip r:embed="rId2" cstate="print">
              <a:duotone>
                <a:prstClr val="black"/>
                <a:srgbClr val="FF0000">
                  <a:tint val="45000"/>
                  <a:satMod val="400000"/>
                </a:srgbClr>
              </a:duotone>
            </a:blip>
            <a:srcRect/>
            <a:stretch>
              <a:fillRect/>
            </a:stretch>
          </p:blipFill>
          <p:spPr bwMode="auto">
            <a:xfrm>
              <a:off x="6971" y="2277"/>
              <a:ext cx="3135" cy="5805"/>
            </a:xfrm>
            <a:prstGeom prst="rect">
              <a:avLst/>
            </a:prstGeom>
            <a:noFill/>
            <a:ln w="9525">
              <a:noFill/>
              <a:miter lim="800000"/>
              <a:headEnd/>
              <a:tailEnd/>
            </a:ln>
          </p:spPr>
        </p:pic>
        <p:sp>
          <p:nvSpPr>
            <p:cNvPr id="14" name="AutoShape 4"/>
            <p:cNvSpPr>
              <a:spLocks noChangeArrowheads="1"/>
            </p:cNvSpPr>
            <p:nvPr/>
          </p:nvSpPr>
          <p:spPr bwMode="auto">
            <a:xfrm>
              <a:off x="5786" y="2529"/>
              <a:ext cx="1800" cy="900"/>
            </a:xfrm>
            <a:prstGeom prst="wedgeEllipseCallout">
              <a:avLst>
                <a:gd name="adj1" fmla="val 102111"/>
                <a:gd name="adj2" fmla="val -1333"/>
              </a:avLst>
            </a:prstGeom>
            <a:solidFill>
              <a:srgbClr val="FFFFFF"/>
            </a:solidFill>
            <a:ln w="9525">
              <a:solidFill>
                <a:srgbClr val="000000"/>
              </a:solidFill>
              <a:miter lim="800000"/>
              <a:headEnd/>
              <a:tailEnd/>
            </a:ln>
          </p:spPr>
          <p:txBody>
            <a:bodyPr/>
            <a:lstStyle/>
            <a:p>
              <a:pPr>
                <a:spcAft>
                  <a:spcPts val="1000"/>
                </a:spcAft>
              </a:pPr>
              <a:r>
                <a:rPr lang="ar-SA" b="1" dirty="0"/>
                <a:t>عضلات الوجه</a:t>
              </a:r>
              <a:endParaRPr lang="he-IL" b="1" dirty="0"/>
            </a:p>
          </p:txBody>
        </p:sp>
        <p:sp>
          <p:nvSpPr>
            <p:cNvPr id="15" name="AutoShape 5"/>
            <p:cNvSpPr>
              <a:spLocks noChangeArrowheads="1"/>
            </p:cNvSpPr>
            <p:nvPr/>
          </p:nvSpPr>
          <p:spPr bwMode="auto">
            <a:xfrm>
              <a:off x="5220" y="3609"/>
              <a:ext cx="1800" cy="1080"/>
            </a:xfrm>
            <a:prstGeom prst="wedgeEllipseCallout">
              <a:avLst>
                <a:gd name="adj1" fmla="val 88778"/>
                <a:gd name="adj2" fmla="val -2500"/>
              </a:avLst>
            </a:prstGeom>
            <a:solidFill>
              <a:srgbClr val="FFFFFF"/>
            </a:solidFill>
            <a:ln w="9525">
              <a:solidFill>
                <a:srgbClr val="000000"/>
              </a:solidFill>
              <a:miter lim="800000"/>
              <a:headEnd/>
              <a:tailEnd/>
            </a:ln>
          </p:spPr>
          <p:txBody>
            <a:bodyPr/>
            <a:lstStyle/>
            <a:p>
              <a:pPr>
                <a:spcAft>
                  <a:spcPts val="1000"/>
                </a:spcAft>
              </a:pPr>
              <a:r>
                <a:rPr lang="ar-SA" b="1" dirty="0"/>
                <a:t>عضلات الذراع</a:t>
              </a:r>
              <a:endParaRPr lang="he-IL" sz="3200" b="1" dirty="0"/>
            </a:p>
          </p:txBody>
        </p:sp>
        <p:sp>
          <p:nvSpPr>
            <p:cNvPr id="16" name="AutoShape 6"/>
            <p:cNvSpPr>
              <a:spLocks noChangeArrowheads="1"/>
            </p:cNvSpPr>
            <p:nvPr/>
          </p:nvSpPr>
          <p:spPr bwMode="auto">
            <a:xfrm>
              <a:off x="4680" y="5049"/>
              <a:ext cx="2160" cy="1080"/>
            </a:xfrm>
            <a:prstGeom prst="wedgeEllipseCallout">
              <a:avLst>
                <a:gd name="adj1" fmla="val 128148"/>
                <a:gd name="adj2" fmla="val -155278"/>
              </a:avLst>
            </a:prstGeom>
            <a:solidFill>
              <a:srgbClr val="FFFFFF"/>
            </a:solidFill>
            <a:ln w="9525">
              <a:solidFill>
                <a:srgbClr val="000000"/>
              </a:solidFill>
              <a:miter lim="800000"/>
              <a:headEnd/>
              <a:tailEnd/>
            </a:ln>
          </p:spPr>
          <p:txBody>
            <a:bodyPr/>
            <a:lstStyle/>
            <a:p>
              <a:pPr>
                <a:spcAft>
                  <a:spcPts val="1000"/>
                </a:spcAft>
              </a:pPr>
              <a:r>
                <a:rPr lang="ar-SA" b="1" dirty="0"/>
                <a:t>عضلات القفص الصّدري</a:t>
              </a:r>
              <a:endParaRPr lang="he-IL" sz="3200" b="1" dirty="0"/>
            </a:p>
          </p:txBody>
        </p:sp>
        <p:sp>
          <p:nvSpPr>
            <p:cNvPr id="17" name="AutoShape 7"/>
            <p:cNvSpPr>
              <a:spLocks noChangeArrowheads="1"/>
            </p:cNvSpPr>
            <p:nvPr/>
          </p:nvSpPr>
          <p:spPr bwMode="auto">
            <a:xfrm>
              <a:off x="5286" y="6426"/>
              <a:ext cx="1800" cy="1080"/>
            </a:xfrm>
            <a:prstGeom prst="wedgeEllipseCallout">
              <a:avLst>
                <a:gd name="adj1" fmla="val 130444"/>
                <a:gd name="adj2" fmla="val -205278"/>
              </a:avLst>
            </a:prstGeom>
            <a:solidFill>
              <a:srgbClr val="FFFFFF"/>
            </a:solidFill>
            <a:ln w="9525">
              <a:solidFill>
                <a:srgbClr val="000000"/>
              </a:solidFill>
              <a:miter lim="800000"/>
              <a:headEnd/>
              <a:tailEnd/>
            </a:ln>
          </p:spPr>
          <p:txBody>
            <a:bodyPr/>
            <a:lstStyle/>
            <a:p>
              <a:pPr>
                <a:spcAft>
                  <a:spcPts val="1000"/>
                </a:spcAft>
              </a:pPr>
              <a:r>
                <a:rPr lang="ar-SA" b="1" dirty="0"/>
                <a:t>عضلات البطن</a:t>
              </a:r>
              <a:endParaRPr lang="he-IL" sz="3200" b="1" dirty="0"/>
            </a:p>
          </p:txBody>
        </p:sp>
        <p:sp>
          <p:nvSpPr>
            <p:cNvPr id="18" name="AutoShape 8"/>
            <p:cNvSpPr>
              <a:spLocks noChangeArrowheads="1"/>
            </p:cNvSpPr>
            <p:nvPr/>
          </p:nvSpPr>
          <p:spPr bwMode="auto">
            <a:xfrm>
              <a:off x="5354" y="7569"/>
              <a:ext cx="1800" cy="1080"/>
            </a:xfrm>
            <a:prstGeom prst="wedgeEllipseCallout">
              <a:avLst>
                <a:gd name="adj1" fmla="val 107944"/>
                <a:gd name="adj2" fmla="val -155278"/>
              </a:avLst>
            </a:prstGeom>
            <a:solidFill>
              <a:srgbClr val="FFFFFF"/>
            </a:solidFill>
            <a:ln w="9525">
              <a:solidFill>
                <a:srgbClr val="000000"/>
              </a:solidFill>
              <a:miter lim="800000"/>
              <a:headEnd/>
              <a:tailEnd/>
            </a:ln>
          </p:spPr>
          <p:txBody>
            <a:bodyPr/>
            <a:lstStyle/>
            <a:p>
              <a:pPr>
                <a:spcAft>
                  <a:spcPts val="1000"/>
                </a:spcAft>
              </a:pPr>
              <a:r>
                <a:rPr lang="ar-SA" sz="2000" b="1" dirty="0"/>
                <a:t>عضلات السّاق</a:t>
              </a:r>
              <a:endParaRPr lang="he-IL" sz="3600" b="1"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JO" dirty="0" smtClean="0"/>
              <a:t>وظيفة العضلات</a:t>
            </a:r>
            <a:endParaRPr lang="he-IL" dirty="0"/>
          </a:p>
        </p:txBody>
      </p:sp>
      <p:sp>
        <p:nvSpPr>
          <p:cNvPr id="3" name="מציין מיקום תוכן 2"/>
          <p:cNvSpPr>
            <a:spLocks noGrp="1"/>
          </p:cNvSpPr>
          <p:nvPr>
            <p:ph sz="quarter" idx="1"/>
          </p:nvPr>
        </p:nvSpPr>
        <p:spPr/>
        <p:txBody>
          <a:bodyPr/>
          <a:lstStyle/>
          <a:p>
            <a:pPr>
              <a:buNone/>
            </a:pPr>
            <a:r>
              <a:rPr lang="ar-SA" dirty="0" smtClean="0"/>
              <a:t>.</a:t>
            </a:r>
            <a:endParaRPr lang="he-IL" dirty="0"/>
          </a:p>
        </p:txBody>
      </p:sp>
      <p:sp>
        <p:nvSpPr>
          <p:cNvPr id="4" name="מלבן 3"/>
          <p:cNvSpPr/>
          <p:nvPr/>
        </p:nvSpPr>
        <p:spPr>
          <a:xfrm>
            <a:off x="4143372" y="1643050"/>
            <a:ext cx="4572000" cy="440120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ar-TN" sz="2800" dirty="0" smtClean="0"/>
              <a:t>بواسطة العضلات نكون قادرين على أداء العديد من المهام، فنحن حينما نتحدث مثلا فإننا نستخدم ما يقارب من اثنتين وسبعين عضلة، وليس كل العضلات نستطيع التحكم </a:t>
            </a:r>
            <a:r>
              <a:rPr lang="ar-TN" sz="2800" dirty="0" err="1" smtClean="0"/>
              <a:t>بها</a:t>
            </a:r>
            <a:r>
              <a:rPr lang="ar-TN" sz="2800" dirty="0" smtClean="0"/>
              <a:t>، فهناك تلك العضلات اللاإرادية والتي تعمل من تلقاء نفسها، مثل عضلة القلب والمعدة ، وفي بعض الأحيان قد تنكمش عضلاتنا عند حدوث بعض الإجهاد لها، وهو ما يطلق عليه الشد العضلي</a:t>
            </a:r>
            <a:endParaRPr lang="ar-TN" sz="2800" dirty="0"/>
          </a:p>
        </p:txBody>
      </p:sp>
      <p:pic>
        <p:nvPicPr>
          <p:cNvPr id="5" name="Picture 3" descr="Scientist_thinks"/>
          <p:cNvPicPr>
            <a:picLocks noChangeAspect="1" noChangeArrowheads="1" noCrop="1"/>
          </p:cNvPicPr>
          <p:nvPr/>
        </p:nvPicPr>
        <p:blipFill>
          <a:blip r:embed="rId2" cstate="print"/>
          <a:srcRect/>
          <a:stretch>
            <a:fillRect/>
          </a:stretch>
        </p:blipFill>
        <p:spPr>
          <a:xfrm>
            <a:off x="428596" y="2357430"/>
            <a:ext cx="2357454" cy="3529015"/>
          </a:xfrm>
          <a:prstGeom prst="rect">
            <a:avLst/>
          </a:prstGeom>
          <a:noFill/>
          <a:ln/>
        </p:spPr>
      </p:pic>
      <p:cxnSp>
        <p:nvCxnSpPr>
          <p:cNvPr id="7" name="מחבר ישר 6"/>
          <p:cNvCxnSpPr/>
          <p:nvPr/>
        </p:nvCxnSpPr>
        <p:spPr>
          <a:xfrm>
            <a:off x="2357422" y="1714488"/>
            <a:ext cx="178595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מחבר ישר 10"/>
          <p:cNvCxnSpPr/>
          <p:nvPr/>
        </p:nvCxnSpPr>
        <p:spPr>
          <a:xfrm rot="10800000">
            <a:off x="2214546" y="1714488"/>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מחבר ישר 12"/>
          <p:cNvCxnSpPr/>
          <p:nvPr/>
        </p:nvCxnSpPr>
        <p:spPr>
          <a:xfrm rot="5400000">
            <a:off x="1928794" y="2000240"/>
            <a:ext cx="57150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71472" y="642918"/>
            <a:ext cx="8229600" cy="1143000"/>
          </a:xfrm>
        </p:spPr>
        <p:txBody>
          <a:bodyPr>
            <a:normAutofit/>
          </a:bodyPr>
          <a:lstStyle/>
          <a:p>
            <a:pPr algn="r" rtl="1"/>
            <a:r>
              <a:rPr lang="ar-JO" b="1" dirty="0" smtClean="0"/>
              <a:t>يوجد في الجسم عضلات قصيرة وعضلات طويلة</a:t>
            </a:r>
            <a:r>
              <a:rPr lang="he-IL" dirty="0" smtClean="0"/>
              <a:t/>
            </a:r>
            <a:br>
              <a:rPr lang="he-IL" dirty="0" smtClean="0"/>
            </a:br>
            <a:endParaRPr lang="he-IL" dirty="0"/>
          </a:p>
        </p:txBody>
      </p:sp>
      <p:sp>
        <p:nvSpPr>
          <p:cNvPr id="3" name="מציין מיקום תוכן 2"/>
          <p:cNvSpPr>
            <a:spLocks noGrp="1"/>
          </p:cNvSpPr>
          <p:nvPr>
            <p:ph sz="quarter" idx="1"/>
          </p:nvPr>
        </p:nvSpPr>
        <p:spPr>
          <a:xfrm>
            <a:off x="357158" y="1571613"/>
            <a:ext cx="8143932" cy="4071966"/>
          </a:xfrm>
        </p:spPr>
        <p:txBody>
          <a:bodyPr>
            <a:normAutofit/>
          </a:bodyPr>
          <a:lstStyle/>
          <a:p>
            <a:pPr algn="r" rtl="1"/>
            <a:r>
              <a:rPr lang="ar-JO" b="1" dirty="0" smtClean="0"/>
              <a:t>العضلات القصيرة</a:t>
            </a:r>
            <a:r>
              <a:rPr lang="ar-JO" dirty="0" smtClean="0"/>
              <a:t>,كالتي في الأصابع نستطيع القيام بحركات صغيرة ودقيقة :</a:t>
            </a:r>
          </a:p>
          <a:p>
            <a:pPr algn="r" rtl="1">
              <a:buNone/>
            </a:pPr>
            <a:r>
              <a:rPr lang="ar-JO" dirty="0" smtClean="0"/>
              <a:t>  كالرسم ,الكتابة ,النحت وغيرها...</a:t>
            </a:r>
          </a:p>
          <a:p>
            <a:pPr algn="r" rtl="1">
              <a:buNone/>
            </a:pPr>
            <a:r>
              <a:rPr lang="ar-JO" dirty="0" smtClean="0"/>
              <a:t>اقصر عضلة في جسم موجودة في الأذن.</a:t>
            </a:r>
          </a:p>
          <a:p>
            <a:pPr algn="r" rtl="1">
              <a:buNone/>
            </a:pPr>
            <a:endParaRPr lang="ar-JO" dirty="0" smtClean="0"/>
          </a:p>
        </p:txBody>
      </p:sp>
      <p:pic>
        <p:nvPicPr>
          <p:cNvPr id="1028" name="Picture 4" descr="http://t1.gstatic.com/images?q=tbn:ANd9GcTsEaUcOZ37kbr4kDMbEK9l6QykCmECJP2oX1u78b7zLEq7_Ga8tPQ1Y2Zj"/>
          <p:cNvPicPr>
            <a:picLocks noChangeAspect="1" noChangeArrowheads="1"/>
          </p:cNvPicPr>
          <p:nvPr/>
        </p:nvPicPr>
        <p:blipFill>
          <a:blip r:embed="rId3" cstate="print"/>
          <a:srcRect/>
          <a:stretch>
            <a:fillRect/>
          </a:stretch>
        </p:blipFill>
        <p:spPr bwMode="auto">
          <a:xfrm>
            <a:off x="0" y="3786166"/>
            <a:ext cx="9144000" cy="307183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571472" y="285728"/>
            <a:ext cx="8215370" cy="1569660"/>
          </a:xfrm>
          <a:prstGeom prst="rect">
            <a:avLst/>
          </a:prstGeom>
        </p:spPr>
        <p:txBody>
          <a:bodyPr wrap="square">
            <a:spAutoFit/>
          </a:bodyPr>
          <a:lstStyle/>
          <a:p>
            <a:r>
              <a:rPr lang="ar-JO" sz="3200" dirty="0" smtClean="0"/>
              <a:t>تمكننا </a:t>
            </a:r>
            <a:r>
              <a:rPr lang="ar-JO" sz="3200" b="1" dirty="0" smtClean="0"/>
              <a:t>العضلات الطويلة </a:t>
            </a:r>
            <a:r>
              <a:rPr lang="ar-JO" sz="3200" dirty="0" smtClean="0"/>
              <a:t>من القيام بحركات كبيرة:</a:t>
            </a:r>
          </a:p>
          <a:p>
            <a:pPr>
              <a:buNone/>
            </a:pPr>
            <a:r>
              <a:rPr lang="ar-JO" sz="3200" dirty="0" smtClean="0"/>
              <a:t>كالركض, السباحة,رفع حمولة ثقيلة, القفز وغيرها ......</a:t>
            </a:r>
          </a:p>
          <a:p>
            <a:pPr>
              <a:buNone/>
            </a:pPr>
            <a:r>
              <a:rPr lang="ar-JO" sz="3200" b="1" dirty="0" smtClean="0"/>
              <a:t>مثال: عضلات الساق</a:t>
            </a:r>
            <a:endParaRPr lang="he-IL" sz="3200" b="1" dirty="0"/>
          </a:p>
        </p:txBody>
      </p:sp>
      <p:pic>
        <p:nvPicPr>
          <p:cNvPr id="5" name="תמונה 1" descr="שרירים.png"/>
          <p:cNvPicPr>
            <a:picLocks noChangeAspect="1"/>
          </p:cNvPicPr>
          <p:nvPr/>
        </p:nvPicPr>
        <p:blipFill>
          <a:blip r:embed="rId2" cstate="print"/>
          <a:srcRect/>
          <a:stretch>
            <a:fillRect/>
          </a:stretch>
        </p:blipFill>
        <p:spPr bwMode="auto">
          <a:xfrm>
            <a:off x="857224" y="1785926"/>
            <a:ext cx="6072230" cy="5072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g90.imageshack.us/img90/3884/57765727rc.jpg"/>
          <p:cNvPicPr>
            <a:picLocks noChangeAspect="1" noChangeArrowheads="1"/>
          </p:cNvPicPr>
          <p:nvPr/>
        </p:nvPicPr>
        <p:blipFill>
          <a:blip r:embed="rId2" cstate="print"/>
          <a:srcRect/>
          <a:stretch>
            <a:fillRect/>
          </a:stretch>
        </p:blipFill>
        <p:spPr bwMode="auto">
          <a:xfrm>
            <a:off x="0" y="1071547"/>
            <a:ext cx="9144000" cy="5786454"/>
          </a:xfrm>
          <a:prstGeom prst="rect">
            <a:avLst/>
          </a:prstGeom>
          <a:noFill/>
        </p:spPr>
      </p:pic>
      <p:sp>
        <p:nvSpPr>
          <p:cNvPr id="3" name="כותרת 2"/>
          <p:cNvSpPr>
            <a:spLocks noGrp="1"/>
          </p:cNvSpPr>
          <p:nvPr>
            <p:ph type="title"/>
          </p:nvPr>
        </p:nvSpPr>
        <p:spPr>
          <a:xfrm>
            <a:off x="0" y="0"/>
            <a:ext cx="9144000" cy="1071546"/>
          </a:xfrm>
        </p:spPr>
        <p:style>
          <a:lnRef idx="1">
            <a:schemeClr val="accent4"/>
          </a:lnRef>
          <a:fillRef idx="2">
            <a:schemeClr val="accent4"/>
          </a:fillRef>
          <a:effectRef idx="1">
            <a:schemeClr val="accent4"/>
          </a:effectRef>
          <a:fontRef idx="minor">
            <a:schemeClr val="dk1"/>
          </a:fontRef>
        </p:style>
        <p:txBody>
          <a:bodyPr>
            <a:normAutofit/>
          </a:bodyPr>
          <a:lstStyle/>
          <a:p>
            <a:pPr algn="r"/>
            <a:r>
              <a:rPr lang="ar-JO" sz="4000" b="1" dirty="0" smtClean="0">
                <a:ln w="18000">
                  <a:solidFill>
                    <a:schemeClr val="accent2">
                      <a:satMod val="140000"/>
                    </a:schemeClr>
                  </a:solidFill>
                  <a:prstDash val="solid"/>
                  <a:miter lim="800000"/>
                </a:ln>
                <a:solidFill>
                  <a:schemeClr val="accent2">
                    <a:lumMod val="40000"/>
                    <a:lumOff val="60000"/>
                  </a:schemeClr>
                </a:solidFill>
                <a:effectLst>
                  <a:outerShdw blurRad="25500" dist="23000" dir="7020000" algn="tl">
                    <a:srgbClr val="000000">
                      <a:alpha val="50000"/>
                    </a:srgbClr>
                  </a:outerShdw>
                </a:effectLst>
              </a:rPr>
              <a:t>تكون العضلات في عدة حالات</a:t>
            </a:r>
            <a:endParaRPr lang="he-IL" sz="4000" b="1" dirty="0">
              <a:ln w="18000">
                <a:solidFill>
                  <a:schemeClr val="accent2">
                    <a:satMod val="140000"/>
                  </a:schemeClr>
                </a:solidFill>
                <a:prstDash val="solid"/>
                <a:miter lim="800000"/>
              </a:ln>
              <a:solidFill>
                <a:schemeClr val="accent2">
                  <a:lumMod val="40000"/>
                  <a:lumOff val="6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ar-JO" b="1" i="1" dirty="0" smtClean="0"/>
              <a:t>كيف تعمل العضلات:</a:t>
            </a:r>
            <a:endParaRPr lang="he-IL" dirty="0"/>
          </a:p>
        </p:txBody>
      </p:sp>
      <p:sp>
        <p:nvSpPr>
          <p:cNvPr id="3" name="מציין מיקום תוכן 2"/>
          <p:cNvSpPr>
            <a:spLocks noGrp="1"/>
          </p:cNvSpPr>
          <p:nvPr>
            <p:ph sz="quarter" idx="1"/>
          </p:nvPr>
        </p:nvSpPr>
        <p:spPr>
          <a:xfrm>
            <a:off x="957234" y="1357298"/>
            <a:ext cx="8186766" cy="2043113"/>
          </a:xfrm>
        </p:spPr>
        <p:style>
          <a:lnRef idx="2">
            <a:schemeClr val="dk1"/>
          </a:lnRef>
          <a:fillRef idx="1">
            <a:schemeClr val="lt1"/>
          </a:fillRef>
          <a:effectRef idx="0">
            <a:schemeClr val="dk1"/>
          </a:effectRef>
          <a:fontRef idx="minor">
            <a:schemeClr val="dk1"/>
          </a:fontRef>
        </p:style>
        <p:txBody>
          <a:bodyPr>
            <a:normAutofit/>
          </a:bodyPr>
          <a:lstStyle/>
          <a:p>
            <a:pPr algn="r" rtl="1">
              <a:buNone/>
            </a:pPr>
            <a:r>
              <a:rPr lang="ar-JO" dirty="0" smtClean="0"/>
              <a:t>تعمل العضلات جميعاً بالطريقة نفسها مهما كان نوعها, وذلك عن طريق التقلص      ( </a:t>
            </a:r>
            <a:r>
              <a:rPr lang="ar-JO" b="1" dirty="0" smtClean="0"/>
              <a:t>الانقباض </a:t>
            </a:r>
            <a:r>
              <a:rPr lang="ar-JO" dirty="0" smtClean="0"/>
              <a:t>), وعندما تتقلص العضلة يقل طولها تكون اقصر من طولها الكلي,</a:t>
            </a:r>
            <a:r>
              <a:rPr lang="ar-JO" dirty="0" err="1" smtClean="0"/>
              <a:t>تثخن</a:t>
            </a:r>
            <a:r>
              <a:rPr lang="ar-JO" dirty="0" smtClean="0"/>
              <a:t>,وتكون أيضا أقسى </a:t>
            </a:r>
            <a:r>
              <a:rPr lang="ar-SA" b="1" u="sng" dirty="0" smtClean="0">
                <a:solidFill>
                  <a:srgbClr val="FF0000"/>
                </a:solidFill>
                <a:latin typeface="Lucida Sans Unicode" pitchFamily="34" charset="0"/>
              </a:rPr>
              <a:t>ونسميها عضلة</a:t>
            </a:r>
            <a:r>
              <a:rPr lang="ar-SA" u="sng" dirty="0" smtClean="0">
                <a:solidFill>
                  <a:srgbClr val="FF0000"/>
                </a:solidFill>
                <a:latin typeface="Lucida Sans Unicode" pitchFamily="34" charset="0"/>
              </a:rPr>
              <a:t> </a:t>
            </a:r>
            <a:r>
              <a:rPr lang="ar-SA" b="1" u="sng" dirty="0" smtClean="0">
                <a:solidFill>
                  <a:srgbClr val="FF0000"/>
                </a:solidFill>
                <a:latin typeface="Lucida Sans Unicode" pitchFamily="34" charset="0"/>
              </a:rPr>
              <a:t>مُنقبضة</a:t>
            </a:r>
            <a:r>
              <a:rPr lang="ar-SA" dirty="0" smtClean="0">
                <a:latin typeface="Lucida Sans Unicode" pitchFamily="34" charset="0"/>
              </a:rPr>
              <a:t> </a:t>
            </a:r>
            <a:endParaRPr lang="ar-JO" u="sng" dirty="0" smtClean="0"/>
          </a:p>
          <a:p>
            <a:pPr>
              <a:buNone/>
            </a:pPr>
            <a:endParaRPr lang="ar-JO" b="1" i="1" dirty="0" smtClean="0"/>
          </a:p>
        </p:txBody>
      </p:sp>
      <p:sp>
        <p:nvSpPr>
          <p:cNvPr id="18" name="מלבן 17"/>
          <p:cNvSpPr/>
          <p:nvPr/>
        </p:nvSpPr>
        <p:spPr>
          <a:xfrm flipH="1">
            <a:off x="5220072" y="3356992"/>
            <a:ext cx="1656184"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spcAft>
                <a:spcPts val="1000"/>
              </a:spcAft>
              <a:defRPr/>
            </a:pPr>
            <a:r>
              <a:rPr lang="ar-SA" sz="2000" b="1" dirty="0" smtClean="0">
                <a:latin typeface="Arial" pitchFamily="34" charset="0"/>
                <a:ea typeface="Arial" pitchFamily="34" charset="0"/>
              </a:rPr>
              <a:t>عضلة منقبضة</a:t>
            </a:r>
            <a:endParaRPr lang="he-IL" sz="2000" b="1" dirty="0">
              <a:latin typeface="Arial" pitchFamily="34" charset="0"/>
            </a:endParaRPr>
          </a:p>
        </p:txBody>
      </p:sp>
      <p:pic>
        <p:nvPicPr>
          <p:cNvPr id="22" name="Picture 3" descr="Scientist_thinks"/>
          <p:cNvPicPr>
            <a:picLocks noChangeAspect="1" noChangeArrowheads="1" noCrop="1"/>
          </p:cNvPicPr>
          <p:nvPr/>
        </p:nvPicPr>
        <p:blipFill>
          <a:blip r:embed="rId2" cstate="print"/>
          <a:srcRect/>
          <a:stretch>
            <a:fillRect/>
          </a:stretch>
        </p:blipFill>
        <p:spPr>
          <a:xfrm>
            <a:off x="-285784" y="2643182"/>
            <a:ext cx="1938338" cy="3171825"/>
          </a:xfrm>
          <a:prstGeom prst="rect">
            <a:avLst/>
          </a:prstGeom>
          <a:noFill/>
          <a:ln/>
        </p:spPr>
      </p:pic>
      <p:pic>
        <p:nvPicPr>
          <p:cNvPr id="8" name="Picture 2" descr="C:\Users\win7202\Desktop\Untitled.png"/>
          <p:cNvPicPr>
            <a:picLocks noChangeAspect="1" noChangeArrowheads="1"/>
          </p:cNvPicPr>
          <p:nvPr/>
        </p:nvPicPr>
        <p:blipFill>
          <a:blip r:embed="rId3" cstate="print"/>
          <a:srcRect/>
          <a:stretch>
            <a:fillRect/>
          </a:stretch>
        </p:blipFill>
        <p:spPr bwMode="auto">
          <a:xfrm>
            <a:off x="2483768" y="3789040"/>
            <a:ext cx="5112568" cy="306896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4282" y="0"/>
            <a:ext cx="8501122" cy="1868478"/>
          </a:xfrm>
        </p:spPr>
        <p:style>
          <a:lnRef idx="2">
            <a:schemeClr val="accent2"/>
          </a:lnRef>
          <a:fillRef idx="1">
            <a:schemeClr val="lt1"/>
          </a:fillRef>
          <a:effectRef idx="0">
            <a:schemeClr val="accent2"/>
          </a:effectRef>
          <a:fontRef idx="minor">
            <a:schemeClr val="dk1"/>
          </a:fontRef>
        </p:style>
        <p:txBody>
          <a:bodyPr>
            <a:normAutofit/>
          </a:bodyPr>
          <a:lstStyle/>
          <a:p>
            <a:pPr algn="r"/>
            <a:r>
              <a:rPr lang="ar-JO" sz="3200" dirty="0" smtClean="0">
                <a:cs typeface="+mn-cs"/>
              </a:rPr>
              <a:t>أيضا عندما تكون العضلة مرتخية وعنده عدم وجود جهد تكون العضلة بحالة ارتياح وتكون العضلة أطول واقل سخنا واقل </a:t>
            </a:r>
            <a:r>
              <a:rPr lang="ar-JO" sz="3200" dirty="0" err="1" smtClean="0">
                <a:cs typeface="+mn-cs"/>
              </a:rPr>
              <a:t>قساوة</a:t>
            </a:r>
            <a:r>
              <a:rPr lang="ar-SA" sz="3200" b="1" u="sng" dirty="0" smtClean="0">
                <a:solidFill>
                  <a:srgbClr val="FF0000"/>
                </a:solidFill>
                <a:latin typeface="Lucida Sans Unicode" pitchFamily="34" charset="0"/>
              </a:rPr>
              <a:t> ونسميها عضلة منبسطة</a:t>
            </a:r>
            <a:r>
              <a:rPr lang="ar-JO" sz="3200" dirty="0" smtClean="0">
                <a:cs typeface="+mn-cs"/>
              </a:rPr>
              <a:t>.</a:t>
            </a:r>
            <a:endParaRPr lang="he-IL" sz="3200" dirty="0">
              <a:cs typeface="+mn-cs"/>
            </a:endParaRPr>
          </a:p>
        </p:txBody>
      </p:sp>
      <p:sp>
        <p:nvSpPr>
          <p:cNvPr id="5" name="מלבן 4"/>
          <p:cNvSpPr/>
          <p:nvPr/>
        </p:nvSpPr>
        <p:spPr>
          <a:xfrm>
            <a:off x="2214546" y="2571744"/>
            <a:ext cx="1357322" cy="10715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200" b="1" dirty="0" smtClean="0">
                <a:solidFill>
                  <a:schemeClr val="bg2">
                    <a:lumMod val="25000"/>
                  </a:schemeClr>
                </a:solidFill>
              </a:rPr>
              <a:t>عضله منبسطة</a:t>
            </a:r>
            <a:endParaRPr lang="he-IL" sz="3200" b="1" dirty="0">
              <a:solidFill>
                <a:schemeClr val="bg2">
                  <a:lumMod val="25000"/>
                </a:schemeClr>
              </a:solidFill>
            </a:endParaRPr>
          </a:p>
        </p:txBody>
      </p:sp>
      <p:pic>
        <p:nvPicPr>
          <p:cNvPr id="8" name="Picture 7" descr="22.png"/>
          <p:cNvPicPr>
            <a:picLocks noChangeAspect="1"/>
          </p:cNvPicPr>
          <p:nvPr/>
        </p:nvPicPr>
        <p:blipFill>
          <a:blip r:embed="rId2" cstate="print"/>
          <a:stretch>
            <a:fillRect/>
          </a:stretch>
        </p:blipFill>
        <p:spPr>
          <a:xfrm>
            <a:off x="3643306" y="2857496"/>
            <a:ext cx="4501713" cy="374441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784</TotalTime>
  <Words>358</Words>
  <Application>Microsoft Office PowerPoint</Application>
  <PresentationFormat>‫הצגה על המסך (4:3)</PresentationFormat>
  <Paragraphs>43</Paragraphs>
  <Slides>12</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Oriel</vt:lpstr>
      <vt:lpstr>عضلات في جسم الإنسان</vt:lpstr>
      <vt:lpstr>.</vt:lpstr>
      <vt:lpstr> </vt:lpstr>
      <vt:lpstr>وظيفة العضلات</vt:lpstr>
      <vt:lpstr>يوجد في الجسم عضلات قصيرة وعضلات طويلة </vt:lpstr>
      <vt:lpstr>שקופית 6</vt:lpstr>
      <vt:lpstr>تكون العضلات في عدة حالات</vt:lpstr>
      <vt:lpstr>كيف تعمل العضلات:</vt:lpstr>
      <vt:lpstr>أيضا عندما تكون العضلة مرتخية وعنده عدم وجود جهد تكون العضلة بحالة ارتياح وتكون العضلة أطول واقل سخنا واقل قساوة ونسميها عضلة منبسطة.</vt:lpstr>
      <vt:lpstr>كيف تعمل العضلات  مثال: لرفع اليد </vt:lpstr>
      <vt:lpstr>عندما نذهب إلى نادي رياضي لحمل الإثقال فان عضلات جسمنا تنقبض وتنبسط  وبعد فترة زمنيه تتعب العضلات ونشعر بالألم لهذا نحن نحتاج الى الراحة.ولكي تعمل العضلات تحتاج لطاقة.</vt:lpstr>
      <vt:lpstr>שקופית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عضلات في جسم الإنسان</dc:title>
  <dc:creator>User</dc:creator>
  <cp:lastModifiedBy>User</cp:lastModifiedBy>
  <cp:revision>26</cp:revision>
  <dcterms:created xsi:type="dcterms:W3CDTF">2012-12-11T08:53:35Z</dcterms:created>
  <dcterms:modified xsi:type="dcterms:W3CDTF">2012-12-16T13:08:22Z</dcterms:modified>
</cp:coreProperties>
</file>