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426" r:id="rId2"/>
    <p:sldId id="392" r:id="rId3"/>
    <p:sldId id="307" r:id="rId4"/>
    <p:sldId id="393" r:id="rId5"/>
    <p:sldId id="410" r:id="rId6"/>
    <p:sldId id="310" r:id="rId7"/>
    <p:sldId id="394" r:id="rId8"/>
    <p:sldId id="311" r:id="rId9"/>
    <p:sldId id="313" r:id="rId10"/>
    <p:sldId id="395" r:id="rId11"/>
    <p:sldId id="396" r:id="rId12"/>
    <p:sldId id="316" r:id="rId13"/>
    <p:sldId id="397" r:id="rId14"/>
    <p:sldId id="398" r:id="rId15"/>
    <p:sldId id="319" r:id="rId16"/>
    <p:sldId id="399" r:id="rId17"/>
    <p:sldId id="420" r:id="rId18"/>
    <p:sldId id="322" r:id="rId19"/>
    <p:sldId id="401" r:id="rId20"/>
    <p:sldId id="402" r:id="rId21"/>
    <p:sldId id="325" r:id="rId22"/>
    <p:sldId id="403" r:id="rId23"/>
    <p:sldId id="404" r:id="rId24"/>
    <p:sldId id="328" r:id="rId25"/>
    <p:sldId id="405" r:id="rId26"/>
    <p:sldId id="406" r:id="rId27"/>
    <p:sldId id="331" r:id="rId28"/>
    <p:sldId id="407" r:id="rId29"/>
    <p:sldId id="408" r:id="rId30"/>
    <p:sldId id="334" r:id="rId31"/>
    <p:sldId id="409" r:id="rId32"/>
    <p:sldId id="411" r:id="rId33"/>
    <p:sldId id="412" r:id="rId34"/>
    <p:sldId id="365" r:id="rId35"/>
    <p:sldId id="369" r:id="rId36"/>
    <p:sldId id="347" r:id="rId37"/>
    <p:sldId id="367" r:id="rId38"/>
    <p:sldId id="357" r:id="rId39"/>
    <p:sldId id="371" r:id="rId40"/>
    <p:sldId id="391" r:id="rId41"/>
    <p:sldId id="390" r:id="rId42"/>
    <p:sldId id="351" r:id="rId43"/>
    <p:sldId id="363" r:id="rId44"/>
    <p:sldId id="358" r:id="rId45"/>
    <p:sldId id="418" r:id="rId46"/>
    <p:sldId id="419" r:id="rId47"/>
    <p:sldId id="425" r:id="rId48"/>
    <p:sldId id="427" r:id="rId49"/>
    <p:sldId id="428" r:id="rId50"/>
    <p:sldId id="362" r:id="rId51"/>
    <p:sldId id="368" r:id="rId52"/>
    <p:sldId id="421" r:id="rId53"/>
    <p:sldId id="423" r:id="rId54"/>
    <p:sldId id="424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99"/>
    <a:srgbClr val="FFCC00"/>
    <a:srgbClr val="808080"/>
    <a:srgbClr val="777777"/>
    <a:srgbClr val="4D4D4D"/>
    <a:srgbClr val="FF0000"/>
    <a:srgbClr val="79FA04"/>
    <a:srgbClr val="72E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28" autoAdjust="0"/>
  </p:normalViewPr>
  <p:slideViewPr>
    <p:cSldViewPr snapToGrid="0">
      <p:cViewPr varScale="1">
        <p:scale>
          <a:sx n="46" d="100"/>
          <a:sy n="46" d="100"/>
        </p:scale>
        <p:origin x="-12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1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1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1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1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1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1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0"/>
            <a:ext cx="469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Mark E. Damon - All Rights Reserved</a:t>
            </a:r>
            <a:endParaRPr lang="en-US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" Target="slide44.xml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4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6.jpeg"/><Relationship Id="rId4" Type="http://schemas.openxmlformats.org/officeDocument/2006/relationships/slide" Target="slide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2.xml"/><Relationship Id="rId7" Type="http://schemas.openxmlformats.org/officeDocument/2006/relationships/slide" Target="slide5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4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6.jpeg"/><Relationship Id="rId4" Type="http://schemas.openxmlformats.org/officeDocument/2006/relationships/slide" Target="slide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1.xml"/><Relationship Id="rId7" Type="http://schemas.openxmlformats.org/officeDocument/2006/relationships/slide" Target="slide5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6.jpeg"/><Relationship Id="rId4" Type="http://schemas.openxmlformats.org/officeDocument/2006/relationships/slide" Target="slide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slide" Target="slide5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TEMP\GAMESF~1\COMPLE~1\WHOWAN~1\Lets%20Play%20Theme.wav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53.xml"/><Relationship Id="rId7" Type="http://schemas.openxmlformats.org/officeDocument/2006/relationships/slide" Target="slide3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2.xml"/><Relationship Id="rId7" Type="http://schemas.openxmlformats.org/officeDocument/2006/relationships/slide" Target="slide5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7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6.jpeg"/><Relationship Id="rId4" Type="http://schemas.openxmlformats.org/officeDocument/2006/relationships/slide" Target="slide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4.xml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9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3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image" Target="../media/image6.jpeg"/><Relationship Id="rId4" Type="http://schemas.openxmlformats.org/officeDocument/2006/relationships/slide" Target="slide4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3.xml"/><Relationship Id="rId7" Type="http://schemas.openxmlformats.org/officeDocument/2006/relationships/slide" Target="slide5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5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52.xml"/><Relationship Id="rId7" Type="http://schemas.openxmlformats.org/officeDocument/2006/relationships/slide" Target="slide4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7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49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10" Type="http://schemas.openxmlformats.org/officeDocument/2006/relationships/oleObject" Target="../embeddings/oleObject1.bin"/><Relationship Id="rId4" Type="http://schemas.openxmlformats.org/officeDocument/2006/relationships/slide" Target="slide53.xml"/><Relationship Id="rId9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1.xml"/><Relationship Id="rId7" Type="http://schemas.openxmlformats.org/officeDocument/2006/relationships/slide" Target="slide5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4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Student%20Teaching\Who%20Wants%20to%20Be\Lets%20Play%20Theme.wav" TargetMode="External"/><Relationship Id="rId6" Type="http://schemas.openxmlformats.org/officeDocument/2006/relationships/slide" Target="slide2.xml"/><Relationship Id="rId5" Type="http://schemas.openxmlformats.org/officeDocument/2006/relationships/image" Target="../media/image10.wmf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slide" Target="slide5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40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slide" Target="slid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30.xml"/><Relationship Id="rId4" Type="http://schemas.openxmlformats.org/officeDocument/2006/relationships/audio" Target="../media/audio6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18.xml"/><Relationship Id="rId4" Type="http://schemas.openxmlformats.org/officeDocument/2006/relationships/audio" Target="../media/audio6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30.xml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7.xml"/><Relationship Id="rId7" Type="http://schemas.openxmlformats.org/officeDocument/2006/relationships/slide" Target="slide3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2.xml"/><Relationship Id="rId4" Type="http://schemas.openxmlformats.org/officeDocument/2006/relationships/slide" Target="slide54.xml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42.xml"/><Relationship Id="rId7" Type="http://schemas.openxmlformats.org/officeDocument/2006/relationships/slide" Target="slide5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54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6.jpeg"/><Relationship Id="rId4" Type="http://schemas.openxmlformats.org/officeDocument/2006/relationships/slide" Target="slide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myanistar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2"/>
          <p:cNvSpPr>
            <a:spLocks noChangeArrowheads="1" noChangeShapeType="1" noTextEdit="1"/>
          </p:cNvSpPr>
          <p:nvPr/>
        </p:nvSpPr>
        <p:spPr bwMode="auto">
          <a:xfrm>
            <a:off x="1868488" y="641350"/>
            <a:ext cx="5299075" cy="2249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dalus"/>
                <a:cs typeface="Andalus"/>
              </a:rPr>
              <a:t>لعبه من سيربح المليون</a:t>
            </a:r>
            <a:endParaRPr lang="he-IL" sz="40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ndalus"/>
            </a:endParaRPr>
          </a:p>
        </p:txBody>
      </p:sp>
      <p:pic>
        <p:nvPicPr>
          <p:cNvPr id="12292" name="Picture 61" descr="مليو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113" y="3495675"/>
            <a:ext cx="3451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79F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2360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1518" name="Picture 14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Rectangle 22"/>
          <p:cNvSpPr>
            <a:spLocks noChangeArrowheads="1"/>
          </p:cNvSpPr>
          <p:nvPr/>
        </p:nvSpPr>
        <p:spPr bwMode="auto">
          <a:xfrm>
            <a:off x="0" y="0"/>
            <a:ext cx="2514600" cy="385445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76200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76200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3" name="Text Box 25"/>
          <p:cNvSpPr txBox="1">
            <a:spLocks noChangeArrowheads="1"/>
          </p:cNvSpPr>
          <p:nvPr/>
        </p:nvSpPr>
        <p:spPr bwMode="auto">
          <a:xfrm>
            <a:off x="76200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76200" y="110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5" name="Text Box 27"/>
          <p:cNvSpPr txBox="1">
            <a:spLocks noChangeArrowheads="1"/>
          </p:cNvSpPr>
          <p:nvPr/>
        </p:nvSpPr>
        <p:spPr bwMode="auto">
          <a:xfrm>
            <a:off x="76200" y="1409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6" name="Text Box 28"/>
          <p:cNvSpPr txBox="1">
            <a:spLocks noChangeArrowheads="1"/>
          </p:cNvSpPr>
          <p:nvPr/>
        </p:nvSpPr>
        <p:spPr bwMode="auto">
          <a:xfrm>
            <a:off x="76200" y="1714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27" name="Text Box 29"/>
          <p:cNvSpPr txBox="1">
            <a:spLocks noChangeArrowheads="1"/>
          </p:cNvSpPr>
          <p:nvPr/>
        </p:nvSpPr>
        <p:spPr bwMode="auto">
          <a:xfrm>
            <a:off x="76200" y="2019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8" name="Text Box 30"/>
          <p:cNvSpPr txBox="1">
            <a:spLocks noChangeArrowheads="1"/>
          </p:cNvSpPr>
          <p:nvPr/>
        </p:nvSpPr>
        <p:spPr bwMode="auto">
          <a:xfrm>
            <a:off x="0" y="2525713"/>
            <a:ext cx="8747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29" name="Text Box 31"/>
          <p:cNvSpPr txBox="1">
            <a:spLocks noChangeArrowheads="1"/>
          </p:cNvSpPr>
          <p:nvPr/>
        </p:nvSpPr>
        <p:spPr bwMode="auto">
          <a:xfrm>
            <a:off x="0" y="2933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0" name="Text Box 32"/>
          <p:cNvSpPr txBox="1">
            <a:spLocks noChangeArrowheads="1"/>
          </p:cNvSpPr>
          <p:nvPr/>
        </p:nvSpPr>
        <p:spPr bwMode="auto">
          <a:xfrm>
            <a:off x="0" y="33242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531" name="Text Box 33"/>
          <p:cNvSpPr txBox="1">
            <a:spLocks noChangeArrowheads="1"/>
          </p:cNvSpPr>
          <p:nvPr/>
        </p:nvSpPr>
        <p:spPr bwMode="auto">
          <a:xfrm>
            <a:off x="914400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32" name="Text Box 34"/>
          <p:cNvSpPr txBox="1">
            <a:spLocks noChangeArrowheads="1"/>
          </p:cNvSpPr>
          <p:nvPr/>
        </p:nvSpPr>
        <p:spPr bwMode="auto">
          <a:xfrm>
            <a:off x="869950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3" name="Text Box 35"/>
          <p:cNvSpPr txBox="1">
            <a:spLocks noChangeArrowheads="1"/>
          </p:cNvSpPr>
          <p:nvPr/>
        </p:nvSpPr>
        <p:spPr bwMode="auto">
          <a:xfrm>
            <a:off x="798513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4" name="Text Box 36"/>
          <p:cNvSpPr txBox="1">
            <a:spLocks noChangeArrowheads="1"/>
          </p:cNvSpPr>
          <p:nvPr/>
        </p:nvSpPr>
        <p:spPr bwMode="auto">
          <a:xfrm>
            <a:off x="914400" y="11207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5" name="Text Box 37"/>
          <p:cNvSpPr txBox="1">
            <a:spLocks noChangeArrowheads="1"/>
          </p:cNvSpPr>
          <p:nvPr/>
        </p:nvSpPr>
        <p:spPr bwMode="auto">
          <a:xfrm>
            <a:off x="914400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6" name="Text Box 38"/>
          <p:cNvSpPr txBox="1">
            <a:spLocks noChangeArrowheads="1"/>
          </p:cNvSpPr>
          <p:nvPr/>
        </p:nvSpPr>
        <p:spPr bwMode="auto">
          <a:xfrm>
            <a:off x="914400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37" name="Text Box 39"/>
          <p:cNvSpPr txBox="1">
            <a:spLocks noChangeArrowheads="1"/>
          </p:cNvSpPr>
          <p:nvPr/>
        </p:nvSpPr>
        <p:spPr bwMode="auto">
          <a:xfrm>
            <a:off x="914400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8" name="Text Box 40"/>
          <p:cNvSpPr txBox="1">
            <a:spLocks noChangeArrowheads="1"/>
          </p:cNvSpPr>
          <p:nvPr/>
        </p:nvSpPr>
        <p:spPr bwMode="auto">
          <a:xfrm>
            <a:off x="885825" y="2919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39" name="Text Box 41"/>
          <p:cNvSpPr txBox="1">
            <a:spLocks noChangeArrowheads="1"/>
          </p:cNvSpPr>
          <p:nvPr/>
        </p:nvSpPr>
        <p:spPr bwMode="auto">
          <a:xfrm>
            <a:off x="855663" y="3327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1540" name="Oval 42"/>
          <p:cNvSpPr>
            <a:spLocks noChangeArrowheads="1"/>
          </p:cNvSpPr>
          <p:nvPr/>
        </p:nvSpPr>
        <p:spPr bwMode="auto">
          <a:xfrm>
            <a:off x="493713" y="3435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1" name="Oval 43"/>
          <p:cNvSpPr>
            <a:spLocks noChangeArrowheads="1"/>
          </p:cNvSpPr>
          <p:nvPr/>
        </p:nvSpPr>
        <p:spPr bwMode="auto">
          <a:xfrm>
            <a:off x="581025" y="3041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2" name="Oval 44"/>
          <p:cNvSpPr>
            <a:spLocks noChangeArrowheads="1"/>
          </p:cNvSpPr>
          <p:nvPr/>
        </p:nvSpPr>
        <p:spPr bwMode="auto">
          <a:xfrm>
            <a:off x="568325" y="2693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3" name="Oval 45"/>
          <p:cNvSpPr>
            <a:spLocks noChangeArrowheads="1"/>
          </p:cNvSpPr>
          <p:nvPr/>
        </p:nvSpPr>
        <p:spPr bwMode="auto">
          <a:xfrm>
            <a:off x="609600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4" name="Oval 46"/>
          <p:cNvSpPr>
            <a:spLocks noChangeArrowheads="1"/>
          </p:cNvSpPr>
          <p:nvPr/>
        </p:nvSpPr>
        <p:spPr bwMode="auto">
          <a:xfrm>
            <a:off x="609600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1545" name="Oval 47"/>
          <p:cNvSpPr>
            <a:spLocks noChangeArrowheads="1"/>
          </p:cNvSpPr>
          <p:nvPr/>
        </p:nvSpPr>
        <p:spPr bwMode="auto">
          <a:xfrm>
            <a:off x="609600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6" name="Oval 48"/>
          <p:cNvSpPr>
            <a:spLocks noChangeArrowheads="1"/>
          </p:cNvSpPr>
          <p:nvPr/>
        </p:nvSpPr>
        <p:spPr bwMode="auto">
          <a:xfrm>
            <a:off x="609600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7" name="Oval 49"/>
          <p:cNvSpPr>
            <a:spLocks noChangeArrowheads="1"/>
          </p:cNvSpPr>
          <p:nvPr/>
        </p:nvSpPr>
        <p:spPr bwMode="auto">
          <a:xfrm>
            <a:off x="609600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8" name="Oval 50"/>
          <p:cNvSpPr>
            <a:spLocks noChangeArrowheads="1"/>
          </p:cNvSpPr>
          <p:nvPr/>
        </p:nvSpPr>
        <p:spPr bwMode="auto">
          <a:xfrm>
            <a:off x="609600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49" name="Oval 51"/>
          <p:cNvSpPr>
            <a:spLocks noChangeArrowheads="1"/>
          </p:cNvSpPr>
          <p:nvPr/>
        </p:nvSpPr>
        <p:spPr bwMode="auto">
          <a:xfrm>
            <a:off x="609600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50" name="Text Box 52"/>
          <p:cNvSpPr txBox="1">
            <a:spLocks noChangeArrowheads="1"/>
          </p:cNvSpPr>
          <p:nvPr/>
        </p:nvSpPr>
        <p:spPr bwMode="auto">
          <a:xfrm>
            <a:off x="841375" y="2528888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51" name="Text Box 89"/>
          <p:cNvSpPr txBox="1">
            <a:spLocks noChangeArrowheads="1"/>
          </p:cNvSpPr>
          <p:nvPr/>
        </p:nvSpPr>
        <p:spPr bwMode="auto">
          <a:xfrm>
            <a:off x="2047875" y="3870325"/>
            <a:ext cx="709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4400" b="1">
                <a:solidFill>
                  <a:schemeClr val="bg1"/>
                </a:solidFill>
                <a:cs typeface="Traditional Arabic" pitchFamily="18" charset="-78"/>
              </a:rPr>
              <a:t>لكل جهاز يوجد:</a:t>
            </a:r>
            <a:endParaRPr lang="en-US" sz="44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1552" name="Text Box 90">
            <a:hlinkClick r:id="" action="ppaction://hlinkshowjump?jump=nextslide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06425" y="5853113"/>
            <a:ext cx="349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4) نقطتا توصيل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53" name="Text Box 9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4846638"/>
            <a:ext cx="334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1)</a:t>
            </a:r>
            <a:r>
              <a:rPr lang="ar-SA" sz="3200" b="1">
                <a:solidFill>
                  <a:schemeClr val="bg1"/>
                </a:solidFill>
                <a:cs typeface="Times New Roman" pitchFamily="18" charset="0"/>
              </a:rPr>
              <a:t> 3  نقاط توصيل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54" name="Text Box 9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9925" y="4830763"/>
            <a:ext cx="31130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2)نقطة توصيل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55" name="Text Box 9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165725" y="5900738"/>
            <a:ext cx="3492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3) 5 نقاط توصيل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582863" y="1262063"/>
            <a:ext cx="2516187" cy="3592512"/>
            <a:chOff x="1362" y="804"/>
            <a:chExt cx="1585" cy="2263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1" name="Oval 33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2" name="Oval 34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23565" name="Picture 79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80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34" name="Text Box 82"/>
          <p:cNvSpPr txBox="1">
            <a:spLocks noChangeArrowheads="1"/>
          </p:cNvSpPr>
          <p:nvPr/>
        </p:nvSpPr>
        <p:spPr bwMode="auto">
          <a:xfrm>
            <a:off x="5118100" y="3870325"/>
            <a:ext cx="3738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بمساعدة المفتاح الكهربائي يمكن :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5" name="Text Box 8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" y="5780088"/>
            <a:ext cx="33004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4) لا يوجد له وظيفة في الدائرة الكهربائية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6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22825" y="4776788"/>
            <a:ext cx="3344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1)اغلاق الدائرة الكهربائية فقط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7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41350" y="4719638"/>
            <a:ext cx="3113088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2)فتح واغلاق الدائرة الكهربائية</a:t>
            </a:r>
            <a:endParaRPr lang="en-US" sz="320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4838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3)فتح الدائرة الكهربائية فقط</a:t>
            </a:r>
            <a:endParaRPr lang="en-US" sz="32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572" name="Rectangle 92"/>
          <p:cNvSpPr>
            <a:spLocks noChangeArrowheads="1"/>
          </p:cNvSpPr>
          <p:nvPr/>
        </p:nvSpPr>
        <p:spPr bwMode="auto">
          <a:xfrm>
            <a:off x="30163" y="27289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73" name="Rectangle 93"/>
          <p:cNvSpPr>
            <a:spLocks noChangeArrowheads="1"/>
          </p:cNvSpPr>
          <p:nvPr/>
        </p:nvSpPr>
        <p:spPr bwMode="auto">
          <a:xfrm>
            <a:off x="0" y="2736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74" name="Rectangle 94"/>
          <p:cNvSpPr>
            <a:spLocks noChangeArrowheads="1"/>
          </p:cNvSpPr>
          <p:nvPr/>
        </p:nvSpPr>
        <p:spPr bwMode="auto">
          <a:xfrm>
            <a:off x="1588" y="219075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75" name="Text Box 95"/>
          <p:cNvSpPr txBox="1">
            <a:spLocks noChangeArrowheads="1"/>
          </p:cNvSpPr>
          <p:nvPr/>
        </p:nvSpPr>
        <p:spPr bwMode="auto">
          <a:xfrm>
            <a:off x="77788" y="20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76" name="Text Box 96"/>
          <p:cNvSpPr txBox="1">
            <a:spLocks noChangeArrowheads="1"/>
          </p:cNvSpPr>
          <p:nvPr/>
        </p:nvSpPr>
        <p:spPr bwMode="auto">
          <a:xfrm>
            <a:off x="77788" y="5238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7" name="Text Box 97"/>
          <p:cNvSpPr txBox="1">
            <a:spLocks noChangeArrowheads="1"/>
          </p:cNvSpPr>
          <p:nvPr/>
        </p:nvSpPr>
        <p:spPr bwMode="auto">
          <a:xfrm>
            <a:off x="77788" y="828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8" name="Text Box 98"/>
          <p:cNvSpPr txBox="1">
            <a:spLocks noChangeArrowheads="1"/>
          </p:cNvSpPr>
          <p:nvPr/>
        </p:nvSpPr>
        <p:spPr bwMode="auto">
          <a:xfrm>
            <a:off x="77788" y="1133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79" name="Text Box 99"/>
          <p:cNvSpPr txBox="1">
            <a:spLocks noChangeArrowheads="1"/>
          </p:cNvSpPr>
          <p:nvPr/>
        </p:nvSpPr>
        <p:spPr bwMode="auto">
          <a:xfrm>
            <a:off x="77788" y="1438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0" name="Text Box 100"/>
          <p:cNvSpPr txBox="1">
            <a:spLocks noChangeArrowheads="1"/>
          </p:cNvSpPr>
          <p:nvPr/>
        </p:nvSpPr>
        <p:spPr bwMode="auto">
          <a:xfrm>
            <a:off x="77788" y="1743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81" name="Text Box 101"/>
          <p:cNvSpPr txBox="1">
            <a:spLocks noChangeArrowheads="1"/>
          </p:cNvSpPr>
          <p:nvPr/>
        </p:nvSpPr>
        <p:spPr bwMode="auto">
          <a:xfrm>
            <a:off x="77788" y="2047875"/>
            <a:ext cx="874712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2" name="Text Box 102"/>
          <p:cNvSpPr txBox="1">
            <a:spLocks noChangeArrowheads="1"/>
          </p:cNvSpPr>
          <p:nvPr/>
        </p:nvSpPr>
        <p:spPr bwMode="auto">
          <a:xfrm>
            <a:off x="77788" y="2352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3" name="Text Box 103"/>
          <p:cNvSpPr txBox="1">
            <a:spLocks noChangeArrowheads="1"/>
          </p:cNvSpPr>
          <p:nvPr/>
        </p:nvSpPr>
        <p:spPr bwMode="auto">
          <a:xfrm>
            <a:off x="63500" y="26876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4" name="Text Box 104"/>
          <p:cNvSpPr txBox="1">
            <a:spLocks noChangeArrowheads="1"/>
          </p:cNvSpPr>
          <p:nvPr/>
        </p:nvSpPr>
        <p:spPr bwMode="auto">
          <a:xfrm>
            <a:off x="88900" y="3046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3585" name="Text Box 105"/>
          <p:cNvSpPr txBox="1">
            <a:spLocks noChangeArrowheads="1"/>
          </p:cNvSpPr>
          <p:nvPr/>
        </p:nvSpPr>
        <p:spPr bwMode="auto">
          <a:xfrm>
            <a:off x="915988" y="2190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86" name="Text Box 106"/>
          <p:cNvSpPr txBox="1">
            <a:spLocks noChangeArrowheads="1"/>
          </p:cNvSpPr>
          <p:nvPr/>
        </p:nvSpPr>
        <p:spPr bwMode="auto">
          <a:xfrm>
            <a:off x="871538" y="539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7" name="Text Box 107"/>
          <p:cNvSpPr txBox="1">
            <a:spLocks noChangeArrowheads="1"/>
          </p:cNvSpPr>
          <p:nvPr/>
        </p:nvSpPr>
        <p:spPr bwMode="auto">
          <a:xfrm>
            <a:off x="800100" y="858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8" name="Text Box 108"/>
          <p:cNvSpPr txBox="1">
            <a:spLocks noChangeArrowheads="1"/>
          </p:cNvSpPr>
          <p:nvPr/>
        </p:nvSpPr>
        <p:spPr bwMode="auto">
          <a:xfrm>
            <a:off x="915988" y="11493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89" name="Text Box 109"/>
          <p:cNvSpPr txBox="1">
            <a:spLocks noChangeArrowheads="1"/>
          </p:cNvSpPr>
          <p:nvPr/>
        </p:nvSpPr>
        <p:spPr bwMode="auto">
          <a:xfrm>
            <a:off x="915988" y="1454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0" name="Text Box 110"/>
          <p:cNvSpPr txBox="1">
            <a:spLocks noChangeArrowheads="1"/>
          </p:cNvSpPr>
          <p:nvPr/>
        </p:nvSpPr>
        <p:spPr bwMode="auto">
          <a:xfrm>
            <a:off x="915988" y="1758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91" name="Text Box 111"/>
          <p:cNvSpPr txBox="1">
            <a:spLocks noChangeArrowheads="1"/>
          </p:cNvSpPr>
          <p:nvPr/>
        </p:nvSpPr>
        <p:spPr bwMode="auto">
          <a:xfrm>
            <a:off x="915988" y="2063750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2" name="Text Box 112"/>
          <p:cNvSpPr txBox="1">
            <a:spLocks noChangeArrowheads="1"/>
          </p:cNvSpPr>
          <p:nvPr/>
        </p:nvSpPr>
        <p:spPr bwMode="auto">
          <a:xfrm>
            <a:off x="727075" y="2354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3" name="Text Box 113"/>
          <p:cNvSpPr txBox="1">
            <a:spLocks noChangeArrowheads="1"/>
          </p:cNvSpPr>
          <p:nvPr/>
        </p:nvSpPr>
        <p:spPr bwMode="auto">
          <a:xfrm>
            <a:off x="741363" y="26733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3594" name="Text Box 114"/>
          <p:cNvSpPr txBox="1">
            <a:spLocks noChangeArrowheads="1"/>
          </p:cNvSpPr>
          <p:nvPr/>
        </p:nvSpPr>
        <p:spPr bwMode="auto">
          <a:xfrm>
            <a:off x="857250" y="29924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3595" name="Oval 115"/>
          <p:cNvSpPr>
            <a:spLocks noChangeArrowheads="1"/>
          </p:cNvSpPr>
          <p:nvPr/>
        </p:nvSpPr>
        <p:spPr bwMode="auto">
          <a:xfrm>
            <a:off x="582613" y="31591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6" name="Oval 116"/>
          <p:cNvSpPr>
            <a:spLocks noChangeArrowheads="1"/>
          </p:cNvSpPr>
          <p:nvPr/>
        </p:nvSpPr>
        <p:spPr bwMode="auto">
          <a:xfrm>
            <a:off x="611188" y="2809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7" name="Oval 117"/>
          <p:cNvSpPr>
            <a:spLocks noChangeArrowheads="1"/>
          </p:cNvSpPr>
          <p:nvPr/>
        </p:nvSpPr>
        <p:spPr bwMode="auto">
          <a:xfrm>
            <a:off x="611188" y="2505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8" name="Oval 118"/>
          <p:cNvSpPr>
            <a:spLocks noChangeArrowheads="1"/>
          </p:cNvSpPr>
          <p:nvPr/>
        </p:nvSpPr>
        <p:spPr bwMode="auto">
          <a:xfrm>
            <a:off x="611188" y="2200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99" name="Oval 119"/>
          <p:cNvSpPr>
            <a:spLocks noChangeArrowheads="1"/>
          </p:cNvSpPr>
          <p:nvPr/>
        </p:nvSpPr>
        <p:spPr bwMode="auto">
          <a:xfrm>
            <a:off x="611188" y="1895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3600" name="Oval 120"/>
          <p:cNvSpPr>
            <a:spLocks noChangeArrowheads="1"/>
          </p:cNvSpPr>
          <p:nvPr/>
        </p:nvSpPr>
        <p:spPr bwMode="auto">
          <a:xfrm>
            <a:off x="611188" y="1590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1" name="Oval 121"/>
          <p:cNvSpPr>
            <a:spLocks noChangeArrowheads="1"/>
          </p:cNvSpPr>
          <p:nvPr/>
        </p:nvSpPr>
        <p:spPr bwMode="auto">
          <a:xfrm>
            <a:off x="611188" y="1285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2" name="Oval 122"/>
          <p:cNvSpPr>
            <a:spLocks noChangeArrowheads="1"/>
          </p:cNvSpPr>
          <p:nvPr/>
        </p:nvSpPr>
        <p:spPr bwMode="auto">
          <a:xfrm>
            <a:off x="611188" y="981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3" name="Oval 123"/>
          <p:cNvSpPr>
            <a:spLocks noChangeArrowheads="1"/>
          </p:cNvSpPr>
          <p:nvPr/>
        </p:nvSpPr>
        <p:spPr bwMode="auto">
          <a:xfrm>
            <a:off x="611188" y="676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604" name="Oval 124"/>
          <p:cNvSpPr>
            <a:spLocks noChangeArrowheads="1"/>
          </p:cNvSpPr>
          <p:nvPr/>
        </p:nvSpPr>
        <p:spPr bwMode="auto">
          <a:xfrm>
            <a:off x="611188" y="371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34" grpId="0"/>
      <p:bldP spid="74835" grpId="0"/>
      <p:bldP spid="74836" grpId="0"/>
      <p:bldP spid="74837" grpId="0"/>
      <p:bldP spid="748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24589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30163" y="27289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0" y="2736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1588" y="219075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4" name="Text Box 24"/>
          <p:cNvSpPr txBox="1">
            <a:spLocks noChangeArrowheads="1"/>
          </p:cNvSpPr>
          <p:nvPr/>
        </p:nvSpPr>
        <p:spPr bwMode="auto">
          <a:xfrm>
            <a:off x="77788" y="20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95" name="Text Box 25"/>
          <p:cNvSpPr txBox="1">
            <a:spLocks noChangeArrowheads="1"/>
          </p:cNvSpPr>
          <p:nvPr/>
        </p:nvSpPr>
        <p:spPr bwMode="auto">
          <a:xfrm>
            <a:off x="77788" y="5238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6" name="Text Box 26"/>
          <p:cNvSpPr txBox="1">
            <a:spLocks noChangeArrowheads="1"/>
          </p:cNvSpPr>
          <p:nvPr/>
        </p:nvSpPr>
        <p:spPr bwMode="auto">
          <a:xfrm>
            <a:off x="77788" y="828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77788" y="1133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8" name="Text Box 28"/>
          <p:cNvSpPr txBox="1">
            <a:spLocks noChangeArrowheads="1"/>
          </p:cNvSpPr>
          <p:nvPr/>
        </p:nvSpPr>
        <p:spPr bwMode="auto">
          <a:xfrm>
            <a:off x="77788" y="1438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99" name="Text Box 29"/>
          <p:cNvSpPr txBox="1">
            <a:spLocks noChangeArrowheads="1"/>
          </p:cNvSpPr>
          <p:nvPr/>
        </p:nvSpPr>
        <p:spPr bwMode="auto">
          <a:xfrm>
            <a:off x="77788" y="1743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600" name="Text Box 30"/>
          <p:cNvSpPr txBox="1">
            <a:spLocks noChangeArrowheads="1"/>
          </p:cNvSpPr>
          <p:nvPr/>
        </p:nvSpPr>
        <p:spPr bwMode="auto">
          <a:xfrm>
            <a:off x="77788" y="2047875"/>
            <a:ext cx="874712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1" name="Text Box 31"/>
          <p:cNvSpPr txBox="1">
            <a:spLocks noChangeArrowheads="1"/>
          </p:cNvSpPr>
          <p:nvPr/>
        </p:nvSpPr>
        <p:spPr bwMode="auto">
          <a:xfrm>
            <a:off x="77788" y="23526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2" name="Text Box 32"/>
          <p:cNvSpPr txBox="1">
            <a:spLocks noChangeArrowheads="1"/>
          </p:cNvSpPr>
          <p:nvPr/>
        </p:nvSpPr>
        <p:spPr bwMode="auto">
          <a:xfrm>
            <a:off x="63500" y="26876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3" name="Text Box 33"/>
          <p:cNvSpPr txBox="1">
            <a:spLocks noChangeArrowheads="1"/>
          </p:cNvSpPr>
          <p:nvPr/>
        </p:nvSpPr>
        <p:spPr bwMode="auto">
          <a:xfrm>
            <a:off x="88900" y="30464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4604" name="Text Box 34"/>
          <p:cNvSpPr txBox="1">
            <a:spLocks noChangeArrowheads="1"/>
          </p:cNvSpPr>
          <p:nvPr/>
        </p:nvSpPr>
        <p:spPr bwMode="auto">
          <a:xfrm>
            <a:off x="915988" y="2190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605" name="Text Box 35"/>
          <p:cNvSpPr txBox="1">
            <a:spLocks noChangeArrowheads="1"/>
          </p:cNvSpPr>
          <p:nvPr/>
        </p:nvSpPr>
        <p:spPr bwMode="auto">
          <a:xfrm>
            <a:off x="871538" y="539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6" name="Text Box 36"/>
          <p:cNvSpPr txBox="1">
            <a:spLocks noChangeArrowheads="1"/>
          </p:cNvSpPr>
          <p:nvPr/>
        </p:nvSpPr>
        <p:spPr bwMode="auto">
          <a:xfrm>
            <a:off x="800100" y="858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7" name="Text Box 37"/>
          <p:cNvSpPr txBox="1">
            <a:spLocks noChangeArrowheads="1"/>
          </p:cNvSpPr>
          <p:nvPr/>
        </p:nvSpPr>
        <p:spPr bwMode="auto">
          <a:xfrm>
            <a:off x="915988" y="11493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8" name="Text Box 38"/>
          <p:cNvSpPr txBox="1">
            <a:spLocks noChangeArrowheads="1"/>
          </p:cNvSpPr>
          <p:nvPr/>
        </p:nvSpPr>
        <p:spPr bwMode="auto">
          <a:xfrm>
            <a:off x="915988" y="1454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09" name="Text Box 39"/>
          <p:cNvSpPr txBox="1">
            <a:spLocks noChangeArrowheads="1"/>
          </p:cNvSpPr>
          <p:nvPr/>
        </p:nvSpPr>
        <p:spPr bwMode="auto">
          <a:xfrm>
            <a:off x="915988" y="1758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610" name="Text Box 40"/>
          <p:cNvSpPr txBox="1">
            <a:spLocks noChangeArrowheads="1"/>
          </p:cNvSpPr>
          <p:nvPr/>
        </p:nvSpPr>
        <p:spPr bwMode="auto">
          <a:xfrm>
            <a:off x="915988" y="2063750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11" name="Text Box 41"/>
          <p:cNvSpPr txBox="1">
            <a:spLocks noChangeArrowheads="1"/>
          </p:cNvSpPr>
          <p:nvPr/>
        </p:nvSpPr>
        <p:spPr bwMode="auto">
          <a:xfrm>
            <a:off x="727075" y="2354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12" name="Text Box 42"/>
          <p:cNvSpPr txBox="1">
            <a:spLocks noChangeArrowheads="1"/>
          </p:cNvSpPr>
          <p:nvPr/>
        </p:nvSpPr>
        <p:spPr bwMode="auto">
          <a:xfrm>
            <a:off x="741363" y="26733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613" name="Text Box 43"/>
          <p:cNvSpPr txBox="1">
            <a:spLocks noChangeArrowheads="1"/>
          </p:cNvSpPr>
          <p:nvPr/>
        </p:nvSpPr>
        <p:spPr bwMode="auto">
          <a:xfrm>
            <a:off x="857250" y="29924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4614" name="Oval 44"/>
          <p:cNvSpPr>
            <a:spLocks noChangeArrowheads="1"/>
          </p:cNvSpPr>
          <p:nvPr/>
        </p:nvSpPr>
        <p:spPr bwMode="auto">
          <a:xfrm>
            <a:off x="582613" y="31591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5" name="Oval 45"/>
          <p:cNvSpPr>
            <a:spLocks noChangeArrowheads="1"/>
          </p:cNvSpPr>
          <p:nvPr/>
        </p:nvSpPr>
        <p:spPr bwMode="auto">
          <a:xfrm>
            <a:off x="611188" y="2809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6" name="Oval 46"/>
          <p:cNvSpPr>
            <a:spLocks noChangeArrowheads="1"/>
          </p:cNvSpPr>
          <p:nvPr/>
        </p:nvSpPr>
        <p:spPr bwMode="auto">
          <a:xfrm>
            <a:off x="611188" y="2505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7" name="Oval 47"/>
          <p:cNvSpPr>
            <a:spLocks noChangeArrowheads="1"/>
          </p:cNvSpPr>
          <p:nvPr/>
        </p:nvSpPr>
        <p:spPr bwMode="auto">
          <a:xfrm>
            <a:off x="611188" y="2200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18" name="Oval 48"/>
          <p:cNvSpPr>
            <a:spLocks noChangeArrowheads="1"/>
          </p:cNvSpPr>
          <p:nvPr/>
        </p:nvSpPr>
        <p:spPr bwMode="auto">
          <a:xfrm>
            <a:off x="611188" y="1895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4619" name="Oval 49"/>
          <p:cNvSpPr>
            <a:spLocks noChangeArrowheads="1"/>
          </p:cNvSpPr>
          <p:nvPr/>
        </p:nvSpPr>
        <p:spPr bwMode="auto">
          <a:xfrm>
            <a:off x="611188" y="1590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0" name="Oval 50"/>
          <p:cNvSpPr>
            <a:spLocks noChangeArrowheads="1"/>
          </p:cNvSpPr>
          <p:nvPr/>
        </p:nvSpPr>
        <p:spPr bwMode="auto">
          <a:xfrm>
            <a:off x="611188" y="1285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1" name="Oval 51"/>
          <p:cNvSpPr>
            <a:spLocks noChangeArrowheads="1"/>
          </p:cNvSpPr>
          <p:nvPr/>
        </p:nvSpPr>
        <p:spPr bwMode="auto">
          <a:xfrm>
            <a:off x="611188" y="981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2" name="Oval 52"/>
          <p:cNvSpPr>
            <a:spLocks noChangeArrowheads="1"/>
          </p:cNvSpPr>
          <p:nvPr/>
        </p:nvSpPr>
        <p:spPr bwMode="auto">
          <a:xfrm>
            <a:off x="611188" y="6762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3" name="Oval 53"/>
          <p:cNvSpPr>
            <a:spLocks noChangeArrowheads="1"/>
          </p:cNvSpPr>
          <p:nvPr/>
        </p:nvSpPr>
        <p:spPr bwMode="auto">
          <a:xfrm>
            <a:off x="611188" y="3714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624" name="Text Box 82"/>
          <p:cNvSpPr txBox="1">
            <a:spLocks noChangeArrowheads="1"/>
          </p:cNvSpPr>
          <p:nvPr/>
        </p:nvSpPr>
        <p:spPr bwMode="auto">
          <a:xfrm>
            <a:off x="5118100" y="3870325"/>
            <a:ext cx="3738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بمساعدة المفتاح الكهربائي يمكن: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5" name="Text Box 8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8788" y="5780088"/>
            <a:ext cx="33004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4) لا يوجد له وظيفة في الدائرة الكهربائية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6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4749800"/>
            <a:ext cx="29860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1)اغلاق الدائرة الكهربائية فقط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7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30225" y="4721225"/>
            <a:ext cx="3113088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2) فتح واغلاق الدائرة الكهربائية</a:t>
            </a:r>
            <a:endParaRPr lang="en-US" sz="320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628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780088"/>
            <a:ext cx="3248025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3)فتح الدائرة الكهربائية فقط</a:t>
            </a:r>
            <a:endParaRPr lang="en-US" sz="32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613025" y="3787775"/>
            <a:ext cx="2452688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582863" y="37957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584450" y="1277938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660650" y="1262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660650" y="15827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660650" y="18875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2660650" y="21923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0650" y="24971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2660650" y="28019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2660650" y="3106738"/>
            <a:ext cx="8747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2660650" y="34115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646363" y="3746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2671763" y="4105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3498850" y="12779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3454400" y="15986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382963" y="19177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498850" y="22082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3498850" y="2513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3498850" y="28178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3498850" y="3122613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3309938" y="34131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3324225" y="3732213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3440113" y="40513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3165475" y="42179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6" name="Oval 27"/>
          <p:cNvSpPr>
            <a:spLocks noChangeArrowheads="1"/>
          </p:cNvSpPr>
          <p:nvPr/>
        </p:nvSpPr>
        <p:spPr bwMode="auto">
          <a:xfrm>
            <a:off x="3194050" y="3868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7" name="Oval 28"/>
          <p:cNvSpPr>
            <a:spLocks noChangeArrowheads="1"/>
          </p:cNvSpPr>
          <p:nvPr/>
        </p:nvSpPr>
        <p:spPr bwMode="auto">
          <a:xfrm>
            <a:off x="3194050" y="35639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8" name="Oval 29"/>
          <p:cNvSpPr>
            <a:spLocks noChangeArrowheads="1"/>
          </p:cNvSpPr>
          <p:nvPr/>
        </p:nvSpPr>
        <p:spPr bwMode="auto">
          <a:xfrm>
            <a:off x="3194050" y="32591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3194050" y="29543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5630" name="Oval 31"/>
          <p:cNvSpPr>
            <a:spLocks noChangeArrowheads="1"/>
          </p:cNvSpPr>
          <p:nvPr/>
        </p:nvSpPr>
        <p:spPr bwMode="auto">
          <a:xfrm>
            <a:off x="3194050" y="26495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1" name="Oval 32"/>
          <p:cNvSpPr>
            <a:spLocks noChangeArrowheads="1"/>
          </p:cNvSpPr>
          <p:nvPr/>
        </p:nvSpPr>
        <p:spPr bwMode="auto">
          <a:xfrm>
            <a:off x="3194050" y="2344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3194050" y="20399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3" name="Oval 34"/>
          <p:cNvSpPr>
            <a:spLocks noChangeArrowheads="1"/>
          </p:cNvSpPr>
          <p:nvPr/>
        </p:nvSpPr>
        <p:spPr bwMode="auto">
          <a:xfrm>
            <a:off x="3194050" y="17351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634" name="Oval 35"/>
          <p:cNvSpPr>
            <a:spLocks noChangeArrowheads="1"/>
          </p:cNvSpPr>
          <p:nvPr/>
        </p:nvSpPr>
        <p:spPr bwMode="auto">
          <a:xfrm>
            <a:off x="3194050" y="14303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637" name="Text Box 34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6638" name="Picture 80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81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83"/>
          <p:cNvSpPr txBox="1">
            <a:spLocks noChangeArrowheads="1"/>
          </p:cNvSpPr>
          <p:nvPr/>
        </p:nvSpPr>
        <p:spPr bwMode="auto">
          <a:xfrm>
            <a:off x="1673225" y="3783013"/>
            <a:ext cx="7296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>
                <a:solidFill>
                  <a:schemeClr val="bg1"/>
                </a:solidFill>
                <a:cs typeface="Traditional Arabic" pitchFamily="18" charset="-78"/>
              </a:rPr>
              <a:t>أي المواد المستعملة لانتاج الطاقة الكهربائية :</a:t>
            </a:r>
            <a:endParaRPr lang="en-US" sz="320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7908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5846763"/>
            <a:ext cx="3300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4)الحديد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7909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97450" y="4703763"/>
            <a:ext cx="3344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 الفحم الحجري والمازوت</a:t>
            </a:r>
            <a:endParaRPr lang="en-US" sz="3200">
              <a:cs typeface="Traditional Arabic" pitchFamily="18" charset="-78"/>
            </a:endParaRPr>
          </a:p>
        </p:txBody>
      </p:sp>
      <p:sp>
        <p:nvSpPr>
          <p:cNvPr id="77910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4887913"/>
            <a:ext cx="3113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imes New Roman" pitchFamily="18" charset="0"/>
              </a:rPr>
              <a:t>2)الكاز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7911" name="Text Box 8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imes New Roman" pitchFamily="18" charset="0"/>
              </a:rPr>
              <a:t>3)الفحم الخشبي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6645" name="Rectangle 93"/>
          <p:cNvSpPr>
            <a:spLocks noChangeArrowheads="1"/>
          </p:cNvSpPr>
          <p:nvPr/>
        </p:nvSpPr>
        <p:spPr bwMode="auto">
          <a:xfrm>
            <a:off x="30163" y="2714625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6" name="Rectangle 94"/>
          <p:cNvSpPr>
            <a:spLocks noChangeArrowheads="1"/>
          </p:cNvSpPr>
          <p:nvPr/>
        </p:nvSpPr>
        <p:spPr bwMode="auto">
          <a:xfrm>
            <a:off x="0" y="27225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7" name="Rectangle 95"/>
          <p:cNvSpPr>
            <a:spLocks noChangeArrowheads="1"/>
          </p:cNvSpPr>
          <p:nvPr/>
        </p:nvSpPr>
        <p:spPr bwMode="auto">
          <a:xfrm>
            <a:off x="1588" y="204788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8" name="Text Box 96"/>
          <p:cNvSpPr txBox="1">
            <a:spLocks noChangeArrowheads="1"/>
          </p:cNvSpPr>
          <p:nvPr/>
        </p:nvSpPr>
        <p:spPr bwMode="auto">
          <a:xfrm>
            <a:off x="77788" y="1889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49" name="Text Box 97"/>
          <p:cNvSpPr txBox="1">
            <a:spLocks noChangeArrowheads="1"/>
          </p:cNvSpPr>
          <p:nvPr/>
        </p:nvSpPr>
        <p:spPr bwMode="auto">
          <a:xfrm>
            <a:off x="77788" y="509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0" name="Text Box 98"/>
          <p:cNvSpPr txBox="1">
            <a:spLocks noChangeArrowheads="1"/>
          </p:cNvSpPr>
          <p:nvPr/>
        </p:nvSpPr>
        <p:spPr bwMode="auto">
          <a:xfrm>
            <a:off x="77788" y="814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1" name="Text Box 99"/>
          <p:cNvSpPr txBox="1">
            <a:spLocks noChangeArrowheads="1"/>
          </p:cNvSpPr>
          <p:nvPr/>
        </p:nvSpPr>
        <p:spPr bwMode="auto">
          <a:xfrm>
            <a:off x="77788" y="11191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2" name="Text Box 100"/>
          <p:cNvSpPr txBox="1">
            <a:spLocks noChangeArrowheads="1"/>
          </p:cNvSpPr>
          <p:nvPr/>
        </p:nvSpPr>
        <p:spPr bwMode="auto">
          <a:xfrm>
            <a:off x="77788" y="1423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3" name="Text Box 101"/>
          <p:cNvSpPr txBox="1">
            <a:spLocks noChangeArrowheads="1"/>
          </p:cNvSpPr>
          <p:nvPr/>
        </p:nvSpPr>
        <p:spPr bwMode="auto">
          <a:xfrm>
            <a:off x="77788" y="1728788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54" name="Text Box 102"/>
          <p:cNvSpPr txBox="1">
            <a:spLocks noChangeArrowheads="1"/>
          </p:cNvSpPr>
          <p:nvPr/>
        </p:nvSpPr>
        <p:spPr bwMode="auto">
          <a:xfrm>
            <a:off x="77788" y="2033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5" name="Text Box 103"/>
          <p:cNvSpPr txBox="1">
            <a:spLocks noChangeArrowheads="1"/>
          </p:cNvSpPr>
          <p:nvPr/>
        </p:nvSpPr>
        <p:spPr bwMode="auto">
          <a:xfrm>
            <a:off x="77788" y="2338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6" name="Text Box 104"/>
          <p:cNvSpPr txBox="1">
            <a:spLocks noChangeArrowheads="1"/>
          </p:cNvSpPr>
          <p:nvPr/>
        </p:nvSpPr>
        <p:spPr bwMode="auto">
          <a:xfrm>
            <a:off x="63500" y="2673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57" name="Text Box 105"/>
          <p:cNvSpPr txBox="1">
            <a:spLocks noChangeArrowheads="1"/>
          </p:cNvSpPr>
          <p:nvPr/>
        </p:nvSpPr>
        <p:spPr bwMode="auto">
          <a:xfrm>
            <a:off x="88900" y="30321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6658" name="Text Box 106"/>
          <p:cNvSpPr txBox="1">
            <a:spLocks noChangeArrowheads="1"/>
          </p:cNvSpPr>
          <p:nvPr/>
        </p:nvSpPr>
        <p:spPr bwMode="auto">
          <a:xfrm>
            <a:off x="915988" y="2047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59" name="Text Box 107"/>
          <p:cNvSpPr txBox="1">
            <a:spLocks noChangeArrowheads="1"/>
          </p:cNvSpPr>
          <p:nvPr/>
        </p:nvSpPr>
        <p:spPr bwMode="auto">
          <a:xfrm>
            <a:off x="871538" y="525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0" name="Text Box 108"/>
          <p:cNvSpPr txBox="1">
            <a:spLocks noChangeArrowheads="1"/>
          </p:cNvSpPr>
          <p:nvPr/>
        </p:nvSpPr>
        <p:spPr bwMode="auto">
          <a:xfrm>
            <a:off x="800100" y="844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1" name="Text Box 109"/>
          <p:cNvSpPr txBox="1">
            <a:spLocks noChangeArrowheads="1"/>
          </p:cNvSpPr>
          <p:nvPr/>
        </p:nvSpPr>
        <p:spPr bwMode="auto">
          <a:xfrm>
            <a:off x="915988" y="1135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2" name="Text Box 110"/>
          <p:cNvSpPr txBox="1">
            <a:spLocks noChangeArrowheads="1"/>
          </p:cNvSpPr>
          <p:nvPr/>
        </p:nvSpPr>
        <p:spPr bwMode="auto">
          <a:xfrm>
            <a:off x="915988" y="1439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3" name="Text Box 111"/>
          <p:cNvSpPr txBox="1">
            <a:spLocks noChangeArrowheads="1"/>
          </p:cNvSpPr>
          <p:nvPr/>
        </p:nvSpPr>
        <p:spPr bwMode="auto">
          <a:xfrm>
            <a:off x="712788" y="1744663"/>
            <a:ext cx="1803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664" name="Text Box 112"/>
          <p:cNvSpPr txBox="1">
            <a:spLocks noChangeArrowheads="1"/>
          </p:cNvSpPr>
          <p:nvPr/>
        </p:nvSpPr>
        <p:spPr bwMode="auto">
          <a:xfrm>
            <a:off x="915988" y="2049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5" name="Text Box 113"/>
          <p:cNvSpPr txBox="1">
            <a:spLocks noChangeArrowheads="1"/>
          </p:cNvSpPr>
          <p:nvPr/>
        </p:nvSpPr>
        <p:spPr bwMode="auto">
          <a:xfrm>
            <a:off x="727075" y="23399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6" name="Text Box 114"/>
          <p:cNvSpPr txBox="1">
            <a:spLocks noChangeArrowheads="1"/>
          </p:cNvSpPr>
          <p:nvPr/>
        </p:nvSpPr>
        <p:spPr bwMode="auto">
          <a:xfrm>
            <a:off x="741363" y="2659063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6667" name="Text Box 115"/>
          <p:cNvSpPr txBox="1">
            <a:spLocks noChangeArrowheads="1"/>
          </p:cNvSpPr>
          <p:nvPr/>
        </p:nvSpPr>
        <p:spPr bwMode="auto">
          <a:xfrm>
            <a:off x="857250" y="2978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6668" name="Oval 116"/>
          <p:cNvSpPr>
            <a:spLocks noChangeArrowheads="1"/>
          </p:cNvSpPr>
          <p:nvPr/>
        </p:nvSpPr>
        <p:spPr bwMode="auto">
          <a:xfrm>
            <a:off x="582613" y="31448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9" name="Oval 117"/>
          <p:cNvSpPr>
            <a:spLocks noChangeArrowheads="1"/>
          </p:cNvSpPr>
          <p:nvPr/>
        </p:nvSpPr>
        <p:spPr bwMode="auto">
          <a:xfrm>
            <a:off x="611188" y="2795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0" name="Oval 118"/>
          <p:cNvSpPr>
            <a:spLocks noChangeArrowheads="1"/>
          </p:cNvSpPr>
          <p:nvPr/>
        </p:nvSpPr>
        <p:spPr bwMode="auto">
          <a:xfrm>
            <a:off x="611188" y="2490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1" name="Oval 119"/>
          <p:cNvSpPr>
            <a:spLocks noChangeArrowheads="1"/>
          </p:cNvSpPr>
          <p:nvPr/>
        </p:nvSpPr>
        <p:spPr bwMode="auto">
          <a:xfrm>
            <a:off x="611188" y="2185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2" name="Oval 120"/>
          <p:cNvSpPr>
            <a:spLocks noChangeArrowheads="1"/>
          </p:cNvSpPr>
          <p:nvPr/>
        </p:nvSpPr>
        <p:spPr bwMode="auto">
          <a:xfrm>
            <a:off x="611188" y="1881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6673" name="Oval 121"/>
          <p:cNvSpPr>
            <a:spLocks noChangeArrowheads="1"/>
          </p:cNvSpPr>
          <p:nvPr/>
        </p:nvSpPr>
        <p:spPr bwMode="auto">
          <a:xfrm>
            <a:off x="611188" y="15763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4" name="Oval 122"/>
          <p:cNvSpPr>
            <a:spLocks noChangeArrowheads="1"/>
          </p:cNvSpPr>
          <p:nvPr/>
        </p:nvSpPr>
        <p:spPr bwMode="auto">
          <a:xfrm>
            <a:off x="611188" y="1271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5" name="Oval 123"/>
          <p:cNvSpPr>
            <a:spLocks noChangeArrowheads="1"/>
          </p:cNvSpPr>
          <p:nvPr/>
        </p:nvSpPr>
        <p:spPr bwMode="auto">
          <a:xfrm>
            <a:off x="611188" y="966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6" name="Oval 124"/>
          <p:cNvSpPr>
            <a:spLocks noChangeArrowheads="1"/>
          </p:cNvSpPr>
          <p:nvPr/>
        </p:nvSpPr>
        <p:spPr bwMode="auto">
          <a:xfrm>
            <a:off x="611188" y="661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77" name="Oval 125"/>
          <p:cNvSpPr>
            <a:spLocks noChangeArrowheads="1"/>
          </p:cNvSpPr>
          <p:nvPr/>
        </p:nvSpPr>
        <p:spPr bwMode="auto">
          <a:xfrm>
            <a:off x="611188" y="357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8" grpId="0"/>
      <p:bldP spid="77909" grpId="0"/>
      <p:bldP spid="77910" grpId="0"/>
      <p:bldP spid="779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7662" name="Picture 14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30163" y="2714625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0" y="27225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6" name="Rectangle 24"/>
          <p:cNvSpPr>
            <a:spLocks noChangeArrowheads="1"/>
          </p:cNvSpPr>
          <p:nvPr/>
        </p:nvSpPr>
        <p:spPr bwMode="auto">
          <a:xfrm>
            <a:off x="1588" y="204788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7" name="Text Box 25"/>
          <p:cNvSpPr txBox="1">
            <a:spLocks noChangeArrowheads="1"/>
          </p:cNvSpPr>
          <p:nvPr/>
        </p:nvSpPr>
        <p:spPr bwMode="auto">
          <a:xfrm>
            <a:off x="77788" y="1889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68" name="Text Box 26"/>
          <p:cNvSpPr txBox="1">
            <a:spLocks noChangeArrowheads="1"/>
          </p:cNvSpPr>
          <p:nvPr/>
        </p:nvSpPr>
        <p:spPr bwMode="auto">
          <a:xfrm>
            <a:off x="77788" y="509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69" name="Text Box 27"/>
          <p:cNvSpPr txBox="1">
            <a:spLocks noChangeArrowheads="1"/>
          </p:cNvSpPr>
          <p:nvPr/>
        </p:nvSpPr>
        <p:spPr bwMode="auto">
          <a:xfrm>
            <a:off x="77788" y="814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0" name="Text Box 28"/>
          <p:cNvSpPr txBox="1">
            <a:spLocks noChangeArrowheads="1"/>
          </p:cNvSpPr>
          <p:nvPr/>
        </p:nvSpPr>
        <p:spPr bwMode="auto">
          <a:xfrm>
            <a:off x="77788" y="11191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1" name="Text Box 29"/>
          <p:cNvSpPr txBox="1">
            <a:spLocks noChangeArrowheads="1"/>
          </p:cNvSpPr>
          <p:nvPr/>
        </p:nvSpPr>
        <p:spPr bwMode="auto">
          <a:xfrm>
            <a:off x="77788" y="1423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2" name="Text Box 30"/>
          <p:cNvSpPr txBox="1">
            <a:spLocks noChangeArrowheads="1"/>
          </p:cNvSpPr>
          <p:nvPr/>
        </p:nvSpPr>
        <p:spPr bwMode="auto">
          <a:xfrm>
            <a:off x="77788" y="1728788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73" name="Text Box 31"/>
          <p:cNvSpPr txBox="1">
            <a:spLocks noChangeArrowheads="1"/>
          </p:cNvSpPr>
          <p:nvPr/>
        </p:nvSpPr>
        <p:spPr bwMode="auto">
          <a:xfrm>
            <a:off x="77788" y="20335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4" name="Text Box 32"/>
          <p:cNvSpPr txBox="1">
            <a:spLocks noChangeArrowheads="1"/>
          </p:cNvSpPr>
          <p:nvPr/>
        </p:nvSpPr>
        <p:spPr bwMode="auto">
          <a:xfrm>
            <a:off x="77788" y="23383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5" name="Text Box 33"/>
          <p:cNvSpPr txBox="1">
            <a:spLocks noChangeArrowheads="1"/>
          </p:cNvSpPr>
          <p:nvPr/>
        </p:nvSpPr>
        <p:spPr bwMode="auto">
          <a:xfrm>
            <a:off x="63500" y="2673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6" name="Text Box 34"/>
          <p:cNvSpPr txBox="1">
            <a:spLocks noChangeArrowheads="1"/>
          </p:cNvSpPr>
          <p:nvPr/>
        </p:nvSpPr>
        <p:spPr bwMode="auto">
          <a:xfrm>
            <a:off x="88900" y="30321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7677" name="Text Box 35"/>
          <p:cNvSpPr txBox="1">
            <a:spLocks noChangeArrowheads="1"/>
          </p:cNvSpPr>
          <p:nvPr/>
        </p:nvSpPr>
        <p:spPr bwMode="auto">
          <a:xfrm>
            <a:off x="915988" y="2047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78" name="Text Box 36"/>
          <p:cNvSpPr txBox="1">
            <a:spLocks noChangeArrowheads="1"/>
          </p:cNvSpPr>
          <p:nvPr/>
        </p:nvSpPr>
        <p:spPr bwMode="auto">
          <a:xfrm>
            <a:off x="871538" y="525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79" name="Text Box 37"/>
          <p:cNvSpPr txBox="1">
            <a:spLocks noChangeArrowheads="1"/>
          </p:cNvSpPr>
          <p:nvPr/>
        </p:nvSpPr>
        <p:spPr bwMode="auto">
          <a:xfrm>
            <a:off x="800100" y="844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0" name="Text Box 38"/>
          <p:cNvSpPr txBox="1">
            <a:spLocks noChangeArrowheads="1"/>
          </p:cNvSpPr>
          <p:nvPr/>
        </p:nvSpPr>
        <p:spPr bwMode="auto">
          <a:xfrm>
            <a:off x="915988" y="1135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1" name="Text Box 39"/>
          <p:cNvSpPr txBox="1">
            <a:spLocks noChangeArrowheads="1"/>
          </p:cNvSpPr>
          <p:nvPr/>
        </p:nvSpPr>
        <p:spPr bwMode="auto">
          <a:xfrm>
            <a:off x="915988" y="1439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2" name="Text Box 40"/>
          <p:cNvSpPr txBox="1">
            <a:spLocks noChangeArrowheads="1"/>
          </p:cNvSpPr>
          <p:nvPr/>
        </p:nvSpPr>
        <p:spPr bwMode="auto">
          <a:xfrm>
            <a:off x="712788" y="1744663"/>
            <a:ext cx="1803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83" name="Text Box 41"/>
          <p:cNvSpPr txBox="1">
            <a:spLocks noChangeArrowheads="1"/>
          </p:cNvSpPr>
          <p:nvPr/>
        </p:nvSpPr>
        <p:spPr bwMode="auto">
          <a:xfrm>
            <a:off x="915988" y="20494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4" name="Text Box 42"/>
          <p:cNvSpPr txBox="1">
            <a:spLocks noChangeArrowheads="1"/>
          </p:cNvSpPr>
          <p:nvPr/>
        </p:nvSpPr>
        <p:spPr bwMode="auto">
          <a:xfrm>
            <a:off x="727075" y="23399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5" name="Text Box 43"/>
          <p:cNvSpPr txBox="1">
            <a:spLocks noChangeArrowheads="1"/>
          </p:cNvSpPr>
          <p:nvPr/>
        </p:nvSpPr>
        <p:spPr bwMode="auto">
          <a:xfrm>
            <a:off x="741363" y="2659063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7686" name="Text Box 44"/>
          <p:cNvSpPr txBox="1">
            <a:spLocks noChangeArrowheads="1"/>
          </p:cNvSpPr>
          <p:nvPr/>
        </p:nvSpPr>
        <p:spPr bwMode="auto">
          <a:xfrm>
            <a:off x="857250" y="29781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7687" name="Oval 45"/>
          <p:cNvSpPr>
            <a:spLocks noChangeArrowheads="1"/>
          </p:cNvSpPr>
          <p:nvPr/>
        </p:nvSpPr>
        <p:spPr bwMode="auto">
          <a:xfrm>
            <a:off x="582613" y="314483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88" name="Oval 46"/>
          <p:cNvSpPr>
            <a:spLocks noChangeArrowheads="1"/>
          </p:cNvSpPr>
          <p:nvPr/>
        </p:nvSpPr>
        <p:spPr bwMode="auto">
          <a:xfrm>
            <a:off x="611188" y="2795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89" name="Oval 47"/>
          <p:cNvSpPr>
            <a:spLocks noChangeArrowheads="1"/>
          </p:cNvSpPr>
          <p:nvPr/>
        </p:nvSpPr>
        <p:spPr bwMode="auto">
          <a:xfrm>
            <a:off x="611188" y="2490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0" name="Oval 48"/>
          <p:cNvSpPr>
            <a:spLocks noChangeArrowheads="1"/>
          </p:cNvSpPr>
          <p:nvPr/>
        </p:nvSpPr>
        <p:spPr bwMode="auto">
          <a:xfrm>
            <a:off x="611188" y="2185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1" name="Oval 49"/>
          <p:cNvSpPr>
            <a:spLocks noChangeArrowheads="1"/>
          </p:cNvSpPr>
          <p:nvPr/>
        </p:nvSpPr>
        <p:spPr bwMode="auto">
          <a:xfrm>
            <a:off x="611188" y="1881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7692" name="Oval 50"/>
          <p:cNvSpPr>
            <a:spLocks noChangeArrowheads="1"/>
          </p:cNvSpPr>
          <p:nvPr/>
        </p:nvSpPr>
        <p:spPr bwMode="auto">
          <a:xfrm>
            <a:off x="611188" y="15763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3" name="Oval 51"/>
          <p:cNvSpPr>
            <a:spLocks noChangeArrowheads="1"/>
          </p:cNvSpPr>
          <p:nvPr/>
        </p:nvSpPr>
        <p:spPr bwMode="auto">
          <a:xfrm>
            <a:off x="611188" y="1271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4" name="Oval 52"/>
          <p:cNvSpPr>
            <a:spLocks noChangeArrowheads="1"/>
          </p:cNvSpPr>
          <p:nvPr/>
        </p:nvSpPr>
        <p:spPr bwMode="auto">
          <a:xfrm>
            <a:off x="611188" y="9667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5" name="Oval 53"/>
          <p:cNvSpPr>
            <a:spLocks noChangeArrowheads="1"/>
          </p:cNvSpPr>
          <p:nvPr/>
        </p:nvSpPr>
        <p:spPr bwMode="auto">
          <a:xfrm>
            <a:off x="611188" y="661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6" name="Oval 54"/>
          <p:cNvSpPr>
            <a:spLocks noChangeArrowheads="1"/>
          </p:cNvSpPr>
          <p:nvPr/>
        </p:nvSpPr>
        <p:spPr bwMode="auto">
          <a:xfrm>
            <a:off x="611188" y="3571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97" name="Text Box 83"/>
          <p:cNvSpPr txBox="1">
            <a:spLocks noChangeArrowheads="1"/>
          </p:cNvSpPr>
          <p:nvPr/>
        </p:nvSpPr>
        <p:spPr bwMode="auto">
          <a:xfrm>
            <a:off x="1673225" y="3783013"/>
            <a:ext cx="7296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>
                <a:solidFill>
                  <a:schemeClr val="bg1"/>
                </a:solidFill>
                <a:cs typeface="Traditional Arabic" pitchFamily="18" charset="-78"/>
              </a:rPr>
              <a:t>أي المواد المستعملة لانتاج الطاقة الكهربائية:</a:t>
            </a:r>
            <a:endParaRPr lang="en-US" sz="320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7698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5846763"/>
            <a:ext cx="3300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4) الحديد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7699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97450" y="4675188"/>
            <a:ext cx="3344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 الفحم الحجري والمازوت </a:t>
            </a:r>
            <a:endParaRPr lang="en-US" sz="3200">
              <a:cs typeface="Traditional Arabic" pitchFamily="18" charset="-78"/>
            </a:endParaRPr>
          </a:p>
        </p:txBody>
      </p:sp>
      <p:sp>
        <p:nvSpPr>
          <p:cNvPr id="27700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4887913"/>
            <a:ext cx="3113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imes New Roman" pitchFamily="18" charset="0"/>
              </a:rPr>
              <a:t>2)الكاز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7701" name="Text Box 8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imes New Roman" pitchFamily="18" charset="0"/>
              </a:rPr>
              <a:t>3) الفحم الخشبي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28737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8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9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40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41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42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43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28730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1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2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3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34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5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36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28722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3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4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5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6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7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28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29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28715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6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17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18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9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20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21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28707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8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09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10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11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2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13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714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28700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1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2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3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704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5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706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28693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4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5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696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697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8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28699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28686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87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88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89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690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91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28692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28682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683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684" name="Text Box 70"/>
          <p:cNvSpPr txBox="1">
            <a:spLocks noChangeArrowheads="1"/>
          </p:cNvSpPr>
          <p:nvPr/>
        </p:nvSpPr>
        <p:spPr bwMode="auto">
          <a:xfrm>
            <a:off x="2266950" y="3290888"/>
            <a:ext cx="4389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$32000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28685" name="Text Box 71"/>
          <p:cNvSpPr txBox="1">
            <a:spLocks noChangeArrowheads="1"/>
          </p:cNvSpPr>
          <p:nvPr/>
        </p:nvSpPr>
        <p:spPr bwMode="auto">
          <a:xfrm>
            <a:off x="1216025" y="1085850"/>
            <a:ext cx="694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>
                <a:solidFill>
                  <a:schemeClr val="bg1"/>
                </a:solidFill>
                <a:cs typeface="Times New Roman" pitchFamily="18" charset="0"/>
              </a:rPr>
              <a:t>رصيدك أصبح:</a:t>
            </a:r>
            <a:endParaRPr lang="en-US" sz="60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29709" name="Picture 79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80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83" name="Text Box 87"/>
          <p:cNvSpPr txBox="1">
            <a:spLocks noChangeArrowheads="1"/>
          </p:cNvSpPr>
          <p:nvPr/>
        </p:nvSpPr>
        <p:spPr bwMode="auto">
          <a:xfrm>
            <a:off x="1149350" y="3836988"/>
            <a:ext cx="7732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0984" name="Text Box 8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5657850"/>
            <a:ext cx="2771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4) لا يوجد له وظيفة</a:t>
            </a:r>
            <a:endParaRPr lang="en-US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0985" name="Text Box 8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53000" y="4878388"/>
            <a:ext cx="334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ar-SA" sz="3600" b="1" dirty="0">
                <a:solidFill>
                  <a:schemeClr val="bg1"/>
                </a:solidFill>
                <a:cs typeface="Traditional Arabic" pitchFamily="18" charset="-78"/>
              </a:rPr>
              <a:t>) مغلقة 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0986" name="Text Box 9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1675" y="4865688"/>
            <a:ext cx="311308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2)مفتوحة </a:t>
            </a:r>
            <a:endParaRPr lang="en-US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0987" name="Text Box 9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02188" y="5976938"/>
            <a:ext cx="359251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cs typeface="Traditional Arabic" pitchFamily="18" charset="-78"/>
              </a:rPr>
              <a:t>3)في كلتا الحالتين 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9716" name="Rectangle 95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17" name="Rectangle 96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18" name="Rectangle 97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19" name="Text Box 98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20" name="Text Box 99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1" name="Text Box 100"/>
          <p:cNvSpPr txBox="1">
            <a:spLocks noChangeArrowheads="1"/>
          </p:cNvSpPr>
          <p:nvPr/>
        </p:nvSpPr>
        <p:spPr bwMode="auto">
          <a:xfrm>
            <a:off x="77788" y="857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2" name="Text Box 101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3" name="Text Box 102"/>
          <p:cNvSpPr txBox="1">
            <a:spLocks noChangeArrowheads="1"/>
          </p:cNvSpPr>
          <p:nvPr/>
        </p:nvSpPr>
        <p:spPr bwMode="auto">
          <a:xfrm>
            <a:off x="77788" y="146685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4" name="Text Box 103"/>
          <p:cNvSpPr txBox="1">
            <a:spLocks noChangeArrowheads="1"/>
          </p:cNvSpPr>
          <p:nvPr/>
        </p:nvSpPr>
        <p:spPr bwMode="auto">
          <a:xfrm>
            <a:off x="77788" y="177165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25" name="Text Box 104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6" name="Text Box 105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7" name="Text Box 106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28" name="Text Box 107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9729" name="Text Box 108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30" name="Text Box 109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1" name="Text Box 110"/>
          <p:cNvSpPr txBox="1">
            <a:spLocks noChangeArrowheads="1"/>
          </p:cNvSpPr>
          <p:nvPr/>
        </p:nvSpPr>
        <p:spPr bwMode="auto">
          <a:xfrm>
            <a:off x="800100" y="887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2" name="Text Box 111"/>
          <p:cNvSpPr txBox="1">
            <a:spLocks noChangeArrowheads="1"/>
          </p:cNvSpPr>
          <p:nvPr/>
        </p:nvSpPr>
        <p:spPr bwMode="auto">
          <a:xfrm>
            <a:off x="915988" y="11779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3" name="Text Box 112"/>
          <p:cNvSpPr txBox="1">
            <a:spLocks noChangeArrowheads="1"/>
          </p:cNvSpPr>
          <p:nvPr/>
        </p:nvSpPr>
        <p:spPr bwMode="auto">
          <a:xfrm>
            <a:off x="769938" y="1482725"/>
            <a:ext cx="17462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4" name="Text Box 113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735" name="Text Box 114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6" name="Text Box 115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7" name="Text Box 116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9738" name="Text Box 117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9739" name="Oval 118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0" name="Oval 119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1" name="Oval 120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2" name="Oval 121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3" name="Oval 122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9744" name="Oval 123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5" name="Oval 124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6" name="Oval 125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7" name="Oval 126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8" name="Oval 127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49" name="Text Box 54"/>
          <p:cNvSpPr txBox="1">
            <a:spLocks noChangeArrowheads="1"/>
          </p:cNvSpPr>
          <p:nvPr/>
        </p:nvSpPr>
        <p:spPr bwMode="auto">
          <a:xfrm>
            <a:off x="1206500" y="3881438"/>
            <a:ext cx="7732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يعمل الجهاز الكهربائي فقط عندما تكون الدائرة الكهربائية :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0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0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83" grpId="0"/>
      <p:bldP spid="80984" grpId="0"/>
      <p:bldP spid="80985" grpId="0"/>
      <p:bldP spid="80986" grpId="0"/>
      <p:bldP spid="809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0733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36" name="Rectangle 22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38" name="Text Box 24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9" name="Text Box 25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0" name="Text Box 26"/>
          <p:cNvSpPr txBox="1">
            <a:spLocks noChangeArrowheads="1"/>
          </p:cNvSpPr>
          <p:nvPr/>
        </p:nvSpPr>
        <p:spPr bwMode="auto">
          <a:xfrm>
            <a:off x="77788" y="857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1" name="Text Box 27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2" name="Text Box 28"/>
          <p:cNvSpPr txBox="1">
            <a:spLocks noChangeArrowheads="1"/>
          </p:cNvSpPr>
          <p:nvPr/>
        </p:nvSpPr>
        <p:spPr bwMode="auto">
          <a:xfrm>
            <a:off x="77788" y="146685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3" name="Text Box 29"/>
          <p:cNvSpPr txBox="1">
            <a:spLocks noChangeArrowheads="1"/>
          </p:cNvSpPr>
          <p:nvPr/>
        </p:nvSpPr>
        <p:spPr bwMode="auto">
          <a:xfrm>
            <a:off x="77788" y="177165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44" name="Text Box 30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5" name="Text Box 31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6" name="Text Box 32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47" name="Text Box 33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0748" name="Text Box 34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49" name="Text Box 35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0" name="Text Box 36"/>
          <p:cNvSpPr txBox="1">
            <a:spLocks noChangeArrowheads="1"/>
          </p:cNvSpPr>
          <p:nvPr/>
        </p:nvSpPr>
        <p:spPr bwMode="auto">
          <a:xfrm>
            <a:off x="800100" y="887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1" name="Text Box 37"/>
          <p:cNvSpPr txBox="1">
            <a:spLocks noChangeArrowheads="1"/>
          </p:cNvSpPr>
          <p:nvPr/>
        </p:nvSpPr>
        <p:spPr bwMode="auto">
          <a:xfrm>
            <a:off x="915988" y="11779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2" name="Text Box 38"/>
          <p:cNvSpPr txBox="1">
            <a:spLocks noChangeArrowheads="1"/>
          </p:cNvSpPr>
          <p:nvPr/>
        </p:nvSpPr>
        <p:spPr bwMode="auto">
          <a:xfrm>
            <a:off x="769938" y="1482725"/>
            <a:ext cx="17462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3" name="Text Box 39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54" name="Text Box 40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5" name="Text Box 41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6" name="Text Box 42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0757" name="Text Box 43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0758" name="Oval 44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59" name="Oval 45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0" name="Oval 46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1" name="Oval 47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2" name="Oval 48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0763" name="Oval 49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4" name="Oval 50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5" name="Oval 51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6" name="Oval 52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7" name="Oval 53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768" name="Text Box 8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5911850"/>
            <a:ext cx="3300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cs typeface="Times New Roman" pitchFamily="18" charset="0"/>
              </a:rPr>
              <a:t>4) </a:t>
            </a:r>
            <a:r>
              <a:rPr lang="ar-SA" sz="3600" b="1" dirty="0">
                <a:solidFill>
                  <a:schemeClr val="bg1"/>
                </a:solidFill>
                <a:cs typeface="Traditional Arabic" pitchFamily="18" charset="-78"/>
              </a:rPr>
              <a:t>لا يوجد له وظيفة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0769" name="Text Box 8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53000" y="4878388"/>
            <a:ext cx="334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ar-SA" sz="3600" b="1" dirty="0">
                <a:solidFill>
                  <a:schemeClr val="bg1"/>
                </a:solidFill>
                <a:cs typeface="Traditional Arabic" pitchFamily="18" charset="-78"/>
              </a:rPr>
              <a:t>)مغلقة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0770" name="Text Box 9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01675" y="4865688"/>
            <a:ext cx="311308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2)مفتوحة</a:t>
            </a:r>
            <a:endParaRPr lang="en-US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0771" name="Text Box 9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02188" y="5976938"/>
            <a:ext cx="359251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cs typeface="Traditional Arabic" pitchFamily="18" charset="-78"/>
              </a:rPr>
              <a:t>3)في كلتا الحالتين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0772" name="Text Box 54"/>
          <p:cNvSpPr txBox="1">
            <a:spLocks noChangeArrowheads="1"/>
          </p:cNvSpPr>
          <p:nvPr/>
        </p:nvSpPr>
        <p:spPr bwMode="auto">
          <a:xfrm>
            <a:off x="1206500" y="3881438"/>
            <a:ext cx="7732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 يعمل الجهاز الكهربائي فقط عندما تكون الدائرة الكهربائية :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9"/>
          <p:cNvSpPr>
            <a:spLocks noChangeArrowheads="1"/>
          </p:cNvSpPr>
          <p:nvPr/>
        </p:nvSpPr>
        <p:spPr bwMode="auto">
          <a:xfrm>
            <a:off x="49530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5" name="Oval 50"/>
          <p:cNvSpPr>
            <a:spLocks noChangeArrowheads="1"/>
          </p:cNvSpPr>
          <p:nvPr/>
        </p:nvSpPr>
        <p:spPr bwMode="auto">
          <a:xfrm>
            <a:off x="78486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6" name="Oval 51"/>
          <p:cNvSpPr>
            <a:spLocks noChangeArrowheads="1"/>
          </p:cNvSpPr>
          <p:nvPr/>
        </p:nvSpPr>
        <p:spPr bwMode="auto">
          <a:xfrm>
            <a:off x="6400800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7" name="Text Box 52"/>
          <p:cNvSpPr txBox="1">
            <a:spLocks noChangeArrowheads="1"/>
          </p:cNvSpPr>
          <p:nvPr/>
        </p:nvSpPr>
        <p:spPr bwMode="auto">
          <a:xfrm>
            <a:off x="5137150" y="6731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50:50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318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750050" y="565150"/>
            <a:ext cx="5143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54"/>
          <p:cNvSpPr>
            <a:spLocks noChangeArrowheads="1"/>
          </p:cNvSpPr>
          <p:nvPr/>
        </p:nvSpPr>
        <p:spPr bwMode="auto">
          <a:xfrm rot="5400000">
            <a:off x="80232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0" name="Oval 55"/>
          <p:cNvSpPr>
            <a:spLocks noChangeArrowheads="1"/>
          </p:cNvSpPr>
          <p:nvPr/>
        </p:nvSpPr>
        <p:spPr bwMode="auto">
          <a:xfrm>
            <a:off x="80994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1" name="AutoShape 56"/>
          <p:cNvSpPr>
            <a:spLocks noChangeArrowheads="1"/>
          </p:cNvSpPr>
          <p:nvPr/>
        </p:nvSpPr>
        <p:spPr bwMode="auto">
          <a:xfrm rot="5400000">
            <a:off x="8328025" y="876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2" name="Oval 57"/>
          <p:cNvSpPr>
            <a:spLocks noChangeArrowheads="1"/>
          </p:cNvSpPr>
          <p:nvPr/>
        </p:nvSpPr>
        <p:spPr bwMode="auto">
          <a:xfrm>
            <a:off x="8404225" y="723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3" name="AutoShape 58"/>
          <p:cNvSpPr>
            <a:spLocks noChangeArrowheads="1"/>
          </p:cNvSpPr>
          <p:nvPr/>
        </p:nvSpPr>
        <p:spPr bwMode="auto">
          <a:xfrm rot="5400000">
            <a:off x="86328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24" name="Oval 59"/>
          <p:cNvSpPr>
            <a:spLocks noChangeArrowheads="1"/>
          </p:cNvSpPr>
          <p:nvPr/>
        </p:nvSpPr>
        <p:spPr bwMode="auto">
          <a:xfrm>
            <a:off x="87090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0764" name="Lets Play Them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2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61" descr="مليو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1555750"/>
            <a:ext cx="504666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66" name="WordArt 62"/>
          <p:cNvSpPr>
            <a:spLocks noChangeArrowheads="1" noChangeShapeType="1" noTextEdit="1"/>
          </p:cNvSpPr>
          <p:nvPr/>
        </p:nvSpPr>
        <p:spPr bwMode="auto">
          <a:xfrm>
            <a:off x="508000" y="303213"/>
            <a:ext cx="40767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</a:rPr>
              <a:t>من سيربح المليون؟!</a:t>
            </a:r>
            <a:endParaRPr lang="he-IL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13328" name="Group 63"/>
          <p:cNvGrpSpPr>
            <a:grpSpLocks/>
          </p:cNvGrpSpPr>
          <p:nvPr/>
        </p:nvGrpSpPr>
        <p:grpSpPr bwMode="auto">
          <a:xfrm>
            <a:off x="6024563" y="2133600"/>
            <a:ext cx="2514600" cy="3592513"/>
            <a:chOff x="0" y="0"/>
            <a:chExt cx="1584" cy="2263"/>
          </a:xfrm>
        </p:grpSpPr>
        <p:sp>
          <p:nvSpPr>
            <p:cNvPr id="13330" name="Rectangle 64"/>
            <p:cNvSpPr>
              <a:spLocks noChangeArrowheads="1"/>
            </p:cNvSpPr>
            <p:nvPr/>
          </p:nvSpPr>
          <p:spPr bwMode="auto">
            <a:xfrm>
              <a:off x="0" y="10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1" name="Text Box 65"/>
            <p:cNvSpPr txBox="1">
              <a:spLocks noChangeArrowheads="1"/>
            </p:cNvSpPr>
            <p:nvPr/>
          </p:nvSpPr>
          <p:spPr bwMode="auto">
            <a:xfrm>
              <a:off x="48" y="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32" name="Text Box 66"/>
            <p:cNvSpPr txBox="1">
              <a:spLocks noChangeArrowheads="1"/>
            </p:cNvSpPr>
            <p:nvPr/>
          </p:nvSpPr>
          <p:spPr bwMode="auto">
            <a:xfrm>
              <a:off x="48" y="20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3" name="Text Box 67"/>
            <p:cNvSpPr txBox="1">
              <a:spLocks noChangeArrowheads="1"/>
            </p:cNvSpPr>
            <p:nvPr/>
          </p:nvSpPr>
          <p:spPr bwMode="auto">
            <a:xfrm>
              <a:off x="48" y="39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4" name="Text Box 68"/>
            <p:cNvSpPr txBox="1">
              <a:spLocks noChangeArrowheads="1"/>
            </p:cNvSpPr>
            <p:nvPr/>
          </p:nvSpPr>
          <p:spPr bwMode="auto">
            <a:xfrm>
              <a:off x="48" y="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5" name="Text Box 69"/>
            <p:cNvSpPr txBox="1">
              <a:spLocks noChangeArrowheads="1"/>
            </p:cNvSpPr>
            <p:nvPr/>
          </p:nvSpPr>
          <p:spPr bwMode="auto">
            <a:xfrm>
              <a:off x="48" y="77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6" name="Text Box 70"/>
            <p:cNvSpPr txBox="1">
              <a:spLocks noChangeArrowheads="1"/>
            </p:cNvSpPr>
            <p:nvPr/>
          </p:nvSpPr>
          <p:spPr bwMode="auto">
            <a:xfrm>
              <a:off x="48" y="9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37" name="Rectangle 71"/>
            <p:cNvSpPr>
              <a:spLocks noChangeArrowheads="1"/>
            </p:cNvSpPr>
            <p:nvPr/>
          </p:nvSpPr>
          <p:spPr bwMode="auto">
            <a:xfrm>
              <a:off x="0" y="1798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38" name="Text Box 72"/>
            <p:cNvSpPr txBox="1">
              <a:spLocks noChangeArrowheads="1"/>
            </p:cNvSpPr>
            <p:nvPr/>
          </p:nvSpPr>
          <p:spPr bwMode="auto">
            <a:xfrm>
              <a:off x="48" y="116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39" name="Text Box 73"/>
            <p:cNvSpPr txBox="1">
              <a:spLocks noChangeArrowheads="1"/>
            </p:cNvSpPr>
            <p:nvPr/>
          </p:nvSpPr>
          <p:spPr bwMode="auto">
            <a:xfrm>
              <a:off x="48" y="135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0" name="Text Box 74"/>
            <p:cNvSpPr txBox="1">
              <a:spLocks noChangeArrowheads="1"/>
            </p:cNvSpPr>
            <p:nvPr/>
          </p:nvSpPr>
          <p:spPr bwMode="auto">
            <a:xfrm>
              <a:off x="48" y="15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1" name="Text Box 75"/>
            <p:cNvSpPr txBox="1">
              <a:spLocks noChangeArrowheads="1"/>
            </p:cNvSpPr>
            <p:nvPr/>
          </p:nvSpPr>
          <p:spPr bwMode="auto">
            <a:xfrm>
              <a:off x="0" y="17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3342" name="Text Box 76"/>
            <p:cNvSpPr txBox="1">
              <a:spLocks noChangeArrowheads="1"/>
            </p:cNvSpPr>
            <p:nvPr/>
          </p:nvSpPr>
          <p:spPr bwMode="auto">
            <a:xfrm>
              <a:off x="576" y="1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43" name="Text Box 77"/>
            <p:cNvSpPr txBox="1">
              <a:spLocks noChangeArrowheads="1"/>
            </p:cNvSpPr>
            <p:nvPr/>
          </p:nvSpPr>
          <p:spPr bwMode="auto">
            <a:xfrm>
              <a:off x="548" y="21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4" name="Text Box 78"/>
            <p:cNvSpPr txBox="1">
              <a:spLocks noChangeArrowheads="1"/>
            </p:cNvSpPr>
            <p:nvPr/>
          </p:nvSpPr>
          <p:spPr bwMode="auto">
            <a:xfrm>
              <a:off x="503" y="41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5" name="Text Box 79"/>
            <p:cNvSpPr txBox="1">
              <a:spLocks noChangeArrowheads="1"/>
            </p:cNvSpPr>
            <p:nvPr/>
          </p:nvSpPr>
          <p:spPr bwMode="auto">
            <a:xfrm>
              <a:off x="576" y="59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6" name="Text Box 80"/>
            <p:cNvSpPr txBox="1">
              <a:spLocks noChangeArrowheads="1"/>
            </p:cNvSpPr>
            <p:nvPr/>
          </p:nvSpPr>
          <p:spPr bwMode="auto">
            <a:xfrm>
              <a:off x="576" y="78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7" name="Text Box 81"/>
            <p:cNvSpPr txBox="1">
              <a:spLocks noChangeArrowheads="1"/>
            </p:cNvSpPr>
            <p:nvPr/>
          </p:nvSpPr>
          <p:spPr bwMode="auto">
            <a:xfrm>
              <a:off x="576" y="98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48" name="Text Box 82"/>
            <p:cNvSpPr txBox="1">
              <a:spLocks noChangeArrowheads="1"/>
            </p:cNvSpPr>
            <p:nvPr/>
          </p:nvSpPr>
          <p:spPr bwMode="auto">
            <a:xfrm>
              <a:off x="576" y="117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49" name="Text Box 83"/>
            <p:cNvSpPr txBox="1">
              <a:spLocks noChangeArrowheads="1"/>
            </p:cNvSpPr>
            <p:nvPr/>
          </p:nvSpPr>
          <p:spPr bwMode="auto">
            <a:xfrm>
              <a:off x="457" y="135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50" name="Text Box 84"/>
            <p:cNvSpPr txBox="1">
              <a:spLocks noChangeArrowheads="1"/>
            </p:cNvSpPr>
            <p:nvPr/>
          </p:nvSpPr>
          <p:spPr bwMode="auto">
            <a:xfrm>
              <a:off x="558" y="155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3351" name="Text Box 85"/>
            <p:cNvSpPr txBox="1">
              <a:spLocks noChangeArrowheads="1"/>
            </p:cNvSpPr>
            <p:nvPr/>
          </p:nvSpPr>
          <p:spPr bwMode="auto">
            <a:xfrm>
              <a:off x="539" y="175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3352" name="Oval 86"/>
            <p:cNvSpPr>
              <a:spLocks noChangeArrowheads="1"/>
            </p:cNvSpPr>
            <p:nvPr/>
          </p:nvSpPr>
          <p:spPr bwMode="auto">
            <a:xfrm>
              <a:off x="366" y="186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3" name="Oval 87"/>
            <p:cNvSpPr>
              <a:spLocks noChangeArrowheads="1"/>
            </p:cNvSpPr>
            <p:nvPr/>
          </p:nvSpPr>
          <p:spPr bwMode="auto">
            <a:xfrm>
              <a:off x="384" y="164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4" name="Oval 88"/>
            <p:cNvSpPr>
              <a:spLocks noChangeArrowheads="1"/>
            </p:cNvSpPr>
            <p:nvPr/>
          </p:nvSpPr>
          <p:spPr bwMode="auto">
            <a:xfrm>
              <a:off x="384" y="145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5" name="Oval 89"/>
            <p:cNvSpPr>
              <a:spLocks noChangeArrowheads="1"/>
            </p:cNvSpPr>
            <p:nvPr/>
          </p:nvSpPr>
          <p:spPr bwMode="auto">
            <a:xfrm>
              <a:off x="384" y="125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6" name="Oval 90"/>
            <p:cNvSpPr>
              <a:spLocks noChangeArrowheads="1"/>
            </p:cNvSpPr>
            <p:nvPr/>
          </p:nvSpPr>
          <p:spPr bwMode="auto">
            <a:xfrm>
              <a:off x="384" y="10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3357" name="Oval 91"/>
            <p:cNvSpPr>
              <a:spLocks noChangeArrowheads="1"/>
            </p:cNvSpPr>
            <p:nvPr/>
          </p:nvSpPr>
          <p:spPr bwMode="auto">
            <a:xfrm>
              <a:off x="384" y="87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8" name="Oval 92"/>
            <p:cNvSpPr>
              <a:spLocks noChangeArrowheads="1"/>
            </p:cNvSpPr>
            <p:nvPr/>
          </p:nvSpPr>
          <p:spPr bwMode="auto">
            <a:xfrm>
              <a:off x="384" y="68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59" name="Oval 93"/>
            <p:cNvSpPr>
              <a:spLocks noChangeArrowheads="1"/>
            </p:cNvSpPr>
            <p:nvPr/>
          </p:nvSpPr>
          <p:spPr bwMode="auto">
            <a:xfrm>
              <a:off x="384" y="49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60" name="Oval 94"/>
            <p:cNvSpPr>
              <a:spLocks noChangeArrowheads="1"/>
            </p:cNvSpPr>
            <p:nvPr/>
          </p:nvSpPr>
          <p:spPr bwMode="auto">
            <a:xfrm>
              <a:off x="384" y="29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361" name="Oval 95"/>
            <p:cNvSpPr>
              <a:spLocks noChangeArrowheads="1"/>
            </p:cNvSpPr>
            <p:nvPr/>
          </p:nvSpPr>
          <p:spPr bwMode="auto">
            <a:xfrm>
              <a:off x="384" y="10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13329" name="Picture 96" descr="mickey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725" y="5114925"/>
            <a:ext cx="1214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07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64"/>
                </p:tgtEl>
              </p:cMediaNode>
            </p:audio>
          </p:childTnLst>
        </p:cTn>
      </p:par>
    </p:tnLst>
    <p:bldLst>
      <p:bldP spid="2007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6"/>
          <p:cNvGrpSpPr>
            <a:grpSpLocks/>
          </p:cNvGrpSpPr>
          <p:nvPr/>
        </p:nvGrpSpPr>
        <p:grpSpPr bwMode="auto">
          <a:xfrm>
            <a:off x="2582863" y="1262063"/>
            <a:ext cx="2516187" cy="3592512"/>
            <a:chOff x="1627" y="795"/>
            <a:chExt cx="1585" cy="2263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1646" y="2386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1627" y="2391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1628" y="805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676" y="7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676" y="99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1676" y="118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676" y="138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676" y="1582"/>
              <a:ext cx="55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676" y="177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676" y="195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676" y="214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667" y="23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683" y="2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2204" y="80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176" y="100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2131" y="120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204" y="139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2204" y="1583"/>
              <a:ext cx="100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2204" y="177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2204" y="196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2085" y="215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2094" y="2351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2167" y="25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1994" y="265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2012" y="243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2012" y="224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2012" y="205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2012" y="186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2012" y="166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2012" y="147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2012" y="128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2012" y="109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2012" y="90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4050" name="Text Box 82"/>
          <p:cNvSpPr txBox="1">
            <a:spLocks noChangeArrowheads="1"/>
          </p:cNvSpPr>
          <p:nvPr/>
        </p:nvSpPr>
        <p:spPr bwMode="auto">
          <a:xfrm>
            <a:off x="2011363" y="3884613"/>
            <a:ext cx="7132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 يمر التيار الكهربائي عندما تكون الدائرة: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4051" name="Text Box 8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6413" y="5903913"/>
            <a:ext cx="33321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4)لا يمر التيار الكهربائي بكل الجالات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4052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14900" y="4886325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1 ) مفتوحة</a:t>
            </a:r>
            <a:endParaRPr lang="en-US" sz="2800">
              <a:cs typeface="Traditional Arabic" pitchFamily="18" charset="-78"/>
            </a:endParaRPr>
          </a:p>
        </p:txBody>
      </p:sp>
      <p:sp>
        <p:nvSpPr>
          <p:cNvPr id="84053" name="Text Box 85">
            <a:hlinkClick r:id="" action="ppaction://noaction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33099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imes New Roman" pitchFamily="18" charset="0"/>
              </a:rPr>
              <a:t>2) مغلقة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4054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3)مفتوحة ومغلقة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32786" name="Picture 89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90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ectangle 94"/>
          <p:cNvSpPr>
            <a:spLocks noChangeArrowheads="1"/>
          </p:cNvSpPr>
          <p:nvPr/>
        </p:nvSpPr>
        <p:spPr bwMode="auto">
          <a:xfrm>
            <a:off x="30163" y="270033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89" name="Rectangle 95"/>
          <p:cNvSpPr>
            <a:spLocks noChangeArrowheads="1"/>
          </p:cNvSpPr>
          <p:nvPr/>
        </p:nvSpPr>
        <p:spPr bwMode="auto">
          <a:xfrm>
            <a:off x="0" y="27082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90" name="Rectangle 96"/>
          <p:cNvSpPr>
            <a:spLocks noChangeArrowheads="1"/>
          </p:cNvSpPr>
          <p:nvPr/>
        </p:nvSpPr>
        <p:spPr bwMode="auto">
          <a:xfrm>
            <a:off x="1588" y="19050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791" name="Text Box 97"/>
          <p:cNvSpPr txBox="1">
            <a:spLocks noChangeArrowheads="1"/>
          </p:cNvSpPr>
          <p:nvPr/>
        </p:nvSpPr>
        <p:spPr bwMode="auto">
          <a:xfrm>
            <a:off x="77788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792" name="Text Box 98"/>
          <p:cNvSpPr txBox="1">
            <a:spLocks noChangeArrowheads="1"/>
          </p:cNvSpPr>
          <p:nvPr/>
        </p:nvSpPr>
        <p:spPr bwMode="auto">
          <a:xfrm>
            <a:off x="77788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3" name="Text Box 99"/>
          <p:cNvSpPr txBox="1">
            <a:spLocks noChangeArrowheads="1"/>
          </p:cNvSpPr>
          <p:nvPr/>
        </p:nvSpPr>
        <p:spPr bwMode="auto">
          <a:xfrm>
            <a:off x="77788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4" name="Text Box 100"/>
          <p:cNvSpPr txBox="1">
            <a:spLocks noChangeArrowheads="1"/>
          </p:cNvSpPr>
          <p:nvPr/>
        </p:nvSpPr>
        <p:spPr bwMode="auto">
          <a:xfrm>
            <a:off x="77788" y="110490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5" name="Text Box 101"/>
          <p:cNvSpPr txBox="1">
            <a:spLocks noChangeArrowheads="1"/>
          </p:cNvSpPr>
          <p:nvPr/>
        </p:nvSpPr>
        <p:spPr bwMode="auto">
          <a:xfrm>
            <a:off x="77788" y="142398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6" name="Text Box 102"/>
          <p:cNvSpPr txBox="1">
            <a:spLocks noChangeArrowheads="1"/>
          </p:cNvSpPr>
          <p:nvPr/>
        </p:nvSpPr>
        <p:spPr bwMode="auto">
          <a:xfrm>
            <a:off x="77788" y="17287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797" name="Text Box 103"/>
          <p:cNvSpPr txBox="1">
            <a:spLocks noChangeArrowheads="1"/>
          </p:cNvSpPr>
          <p:nvPr/>
        </p:nvSpPr>
        <p:spPr bwMode="auto">
          <a:xfrm>
            <a:off x="77788" y="201930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8" name="Text Box 104"/>
          <p:cNvSpPr txBox="1">
            <a:spLocks noChangeArrowheads="1"/>
          </p:cNvSpPr>
          <p:nvPr/>
        </p:nvSpPr>
        <p:spPr bwMode="auto">
          <a:xfrm>
            <a:off x="77788" y="2324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799" name="Text Box 105"/>
          <p:cNvSpPr txBox="1">
            <a:spLocks noChangeArrowheads="1"/>
          </p:cNvSpPr>
          <p:nvPr/>
        </p:nvSpPr>
        <p:spPr bwMode="auto">
          <a:xfrm>
            <a:off x="63500" y="2659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0" name="Text Box 106"/>
          <p:cNvSpPr txBox="1">
            <a:spLocks noChangeArrowheads="1"/>
          </p:cNvSpPr>
          <p:nvPr/>
        </p:nvSpPr>
        <p:spPr bwMode="auto">
          <a:xfrm>
            <a:off x="88900" y="30178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2801" name="Text Box 107"/>
          <p:cNvSpPr txBox="1">
            <a:spLocks noChangeArrowheads="1"/>
          </p:cNvSpPr>
          <p:nvPr/>
        </p:nvSpPr>
        <p:spPr bwMode="auto">
          <a:xfrm>
            <a:off x="915988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802" name="Text Box 108"/>
          <p:cNvSpPr txBox="1">
            <a:spLocks noChangeArrowheads="1"/>
          </p:cNvSpPr>
          <p:nvPr/>
        </p:nvSpPr>
        <p:spPr bwMode="auto">
          <a:xfrm>
            <a:off x="871538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3" name="Text Box 109"/>
          <p:cNvSpPr txBox="1">
            <a:spLocks noChangeArrowheads="1"/>
          </p:cNvSpPr>
          <p:nvPr/>
        </p:nvSpPr>
        <p:spPr bwMode="auto">
          <a:xfrm>
            <a:off x="800100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4" name="Text Box 110"/>
          <p:cNvSpPr txBox="1">
            <a:spLocks noChangeArrowheads="1"/>
          </p:cNvSpPr>
          <p:nvPr/>
        </p:nvSpPr>
        <p:spPr bwMode="auto">
          <a:xfrm>
            <a:off x="755650" y="1120775"/>
            <a:ext cx="17605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5" name="Text Box 111"/>
          <p:cNvSpPr txBox="1">
            <a:spLocks noChangeArrowheads="1"/>
          </p:cNvSpPr>
          <p:nvPr/>
        </p:nvSpPr>
        <p:spPr bwMode="auto">
          <a:xfrm>
            <a:off x="915988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6" name="Text Box 112"/>
          <p:cNvSpPr txBox="1">
            <a:spLocks noChangeArrowheads="1"/>
          </p:cNvSpPr>
          <p:nvPr/>
        </p:nvSpPr>
        <p:spPr bwMode="auto">
          <a:xfrm>
            <a:off x="915988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807" name="Text Box 113"/>
          <p:cNvSpPr txBox="1">
            <a:spLocks noChangeArrowheads="1"/>
          </p:cNvSpPr>
          <p:nvPr/>
        </p:nvSpPr>
        <p:spPr bwMode="auto">
          <a:xfrm>
            <a:off x="915988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8" name="Text Box 114"/>
          <p:cNvSpPr txBox="1">
            <a:spLocks noChangeArrowheads="1"/>
          </p:cNvSpPr>
          <p:nvPr/>
        </p:nvSpPr>
        <p:spPr bwMode="auto">
          <a:xfrm>
            <a:off x="842963" y="23256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09" name="Text Box 115"/>
          <p:cNvSpPr txBox="1">
            <a:spLocks noChangeArrowheads="1"/>
          </p:cNvSpPr>
          <p:nvPr/>
        </p:nvSpPr>
        <p:spPr bwMode="auto">
          <a:xfrm>
            <a:off x="858838" y="26447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2810" name="Text Box 116"/>
          <p:cNvSpPr txBox="1">
            <a:spLocks noChangeArrowheads="1"/>
          </p:cNvSpPr>
          <p:nvPr/>
        </p:nvSpPr>
        <p:spPr bwMode="auto">
          <a:xfrm>
            <a:off x="857250" y="2963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2811" name="Oval 117"/>
          <p:cNvSpPr>
            <a:spLocks noChangeArrowheads="1"/>
          </p:cNvSpPr>
          <p:nvPr/>
        </p:nvSpPr>
        <p:spPr bwMode="auto">
          <a:xfrm>
            <a:off x="582613" y="3130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2" name="Oval 118"/>
          <p:cNvSpPr>
            <a:spLocks noChangeArrowheads="1"/>
          </p:cNvSpPr>
          <p:nvPr/>
        </p:nvSpPr>
        <p:spPr bwMode="auto">
          <a:xfrm>
            <a:off x="611188" y="2781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3" name="Oval 119"/>
          <p:cNvSpPr>
            <a:spLocks noChangeArrowheads="1"/>
          </p:cNvSpPr>
          <p:nvPr/>
        </p:nvSpPr>
        <p:spPr bwMode="auto">
          <a:xfrm>
            <a:off x="581025" y="2476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4" name="Oval 120"/>
          <p:cNvSpPr>
            <a:spLocks noChangeArrowheads="1"/>
          </p:cNvSpPr>
          <p:nvPr/>
        </p:nvSpPr>
        <p:spPr bwMode="auto">
          <a:xfrm>
            <a:off x="582613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5" name="Oval 121"/>
          <p:cNvSpPr>
            <a:spLocks noChangeArrowheads="1"/>
          </p:cNvSpPr>
          <p:nvPr/>
        </p:nvSpPr>
        <p:spPr bwMode="auto">
          <a:xfrm>
            <a:off x="611188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2816" name="Oval 122"/>
          <p:cNvSpPr>
            <a:spLocks noChangeArrowheads="1"/>
          </p:cNvSpPr>
          <p:nvPr/>
        </p:nvSpPr>
        <p:spPr bwMode="auto">
          <a:xfrm>
            <a:off x="611188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7" name="Oval 123"/>
          <p:cNvSpPr>
            <a:spLocks noChangeArrowheads="1"/>
          </p:cNvSpPr>
          <p:nvPr/>
        </p:nvSpPr>
        <p:spPr bwMode="auto">
          <a:xfrm>
            <a:off x="611188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8" name="Oval 124"/>
          <p:cNvSpPr>
            <a:spLocks noChangeArrowheads="1"/>
          </p:cNvSpPr>
          <p:nvPr/>
        </p:nvSpPr>
        <p:spPr bwMode="auto">
          <a:xfrm>
            <a:off x="611188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19" name="Oval 125"/>
          <p:cNvSpPr>
            <a:spLocks noChangeArrowheads="1"/>
          </p:cNvSpPr>
          <p:nvPr/>
        </p:nvSpPr>
        <p:spPr bwMode="auto">
          <a:xfrm>
            <a:off x="611188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2820" name="Oval 126"/>
          <p:cNvSpPr>
            <a:spLocks noChangeArrowheads="1"/>
          </p:cNvSpPr>
          <p:nvPr/>
        </p:nvSpPr>
        <p:spPr bwMode="auto">
          <a:xfrm>
            <a:off x="611188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0" grpId="0"/>
      <p:bldP spid="84051" grpId="0"/>
      <p:bldP spid="84052" grpId="0"/>
      <p:bldP spid="84053" grpId="0"/>
      <p:bldP spid="840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3805" name="Picture 18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9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Rectangle 21"/>
          <p:cNvSpPr>
            <a:spLocks noChangeArrowheads="1"/>
          </p:cNvSpPr>
          <p:nvPr/>
        </p:nvSpPr>
        <p:spPr bwMode="auto">
          <a:xfrm>
            <a:off x="30163" y="270033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08" name="Rectangle 22"/>
          <p:cNvSpPr>
            <a:spLocks noChangeArrowheads="1"/>
          </p:cNvSpPr>
          <p:nvPr/>
        </p:nvSpPr>
        <p:spPr bwMode="auto">
          <a:xfrm>
            <a:off x="0" y="27082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1588" y="19050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10" name="Text Box 24"/>
          <p:cNvSpPr txBox="1">
            <a:spLocks noChangeArrowheads="1"/>
          </p:cNvSpPr>
          <p:nvPr/>
        </p:nvSpPr>
        <p:spPr bwMode="auto">
          <a:xfrm>
            <a:off x="77788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11" name="Text Box 25"/>
          <p:cNvSpPr txBox="1">
            <a:spLocks noChangeArrowheads="1"/>
          </p:cNvSpPr>
          <p:nvPr/>
        </p:nvSpPr>
        <p:spPr bwMode="auto">
          <a:xfrm>
            <a:off x="77788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2" name="Text Box 26"/>
          <p:cNvSpPr txBox="1">
            <a:spLocks noChangeArrowheads="1"/>
          </p:cNvSpPr>
          <p:nvPr/>
        </p:nvSpPr>
        <p:spPr bwMode="auto">
          <a:xfrm>
            <a:off x="77788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3" name="Text Box 27"/>
          <p:cNvSpPr txBox="1">
            <a:spLocks noChangeArrowheads="1"/>
          </p:cNvSpPr>
          <p:nvPr/>
        </p:nvSpPr>
        <p:spPr bwMode="auto">
          <a:xfrm>
            <a:off x="77788" y="1104900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4" name="Text Box 28"/>
          <p:cNvSpPr txBox="1">
            <a:spLocks noChangeArrowheads="1"/>
          </p:cNvSpPr>
          <p:nvPr/>
        </p:nvSpPr>
        <p:spPr bwMode="auto">
          <a:xfrm>
            <a:off x="77788" y="142398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5" name="Text Box 29"/>
          <p:cNvSpPr txBox="1">
            <a:spLocks noChangeArrowheads="1"/>
          </p:cNvSpPr>
          <p:nvPr/>
        </p:nvSpPr>
        <p:spPr bwMode="auto">
          <a:xfrm>
            <a:off x="77788" y="17287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16" name="Text Box 30"/>
          <p:cNvSpPr txBox="1">
            <a:spLocks noChangeArrowheads="1"/>
          </p:cNvSpPr>
          <p:nvPr/>
        </p:nvSpPr>
        <p:spPr bwMode="auto">
          <a:xfrm>
            <a:off x="77788" y="201930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77788" y="2324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8" name="Text Box 32"/>
          <p:cNvSpPr txBox="1">
            <a:spLocks noChangeArrowheads="1"/>
          </p:cNvSpPr>
          <p:nvPr/>
        </p:nvSpPr>
        <p:spPr bwMode="auto">
          <a:xfrm>
            <a:off x="63500" y="2659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19" name="Text Box 33"/>
          <p:cNvSpPr txBox="1">
            <a:spLocks noChangeArrowheads="1"/>
          </p:cNvSpPr>
          <p:nvPr/>
        </p:nvSpPr>
        <p:spPr bwMode="auto">
          <a:xfrm>
            <a:off x="88900" y="30178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3820" name="Text Box 34"/>
          <p:cNvSpPr txBox="1">
            <a:spLocks noChangeArrowheads="1"/>
          </p:cNvSpPr>
          <p:nvPr/>
        </p:nvSpPr>
        <p:spPr bwMode="auto">
          <a:xfrm>
            <a:off x="915988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21" name="Text Box 35"/>
          <p:cNvSpPr txBox="1">
            <a:spLocks noChangeArrowheads="1"/>
          </p:cNvSpPr>
          <p:nvPr/>
        </p:nvSpPr>
        <p:spPr bwMode="auto">
          <a:xfrm>
            <a:off x="871538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2" name="Text Box 36"/>
          <p:cNvSpPr txBox="1">
            <a:spLocks noChangeArrowheads="1"/>
          </p:cNvSpPr>
          <p:nvPr/>
        </p:nvSpPr>
        <p:spPr bwMode="auto">
          <a:xfrm>
            <a:off x="800100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3" name="Text Box 37"/>
          <p:cNvSpPr txBox="1">
            <a:spLocks noChangeArrowheads="1"/>
          </p:cNvSpPr>
          <p:nvPr/>
        </p:nvSpPr>
        <p:spPr bwMode="auto">
          <a:xfrm>
            <a:off x="755650" y="1120775"/>
            <a:ext cx="17605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4" name="Text Box 38"/>
          <p:cNvSpPr txBox="1">
            <a:spLocks noChangeArrowheads="1"/>
          </p:cNvSpPr>
          <p:nvPr/>
        </p:nvSpPr>
        <p:spPr bwMode="auto">
          <a:xfrm>
            <a:off x="915988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5" name="Text Box 39"/>
          <p:cNvSpPr txBox="1">
            <a:spLocks noChangeArrowheads="1"/>
          </p:cNvSpPr>
          <p:nvPr/>
        </p:nvSpPr>
        <p:spPr bwMode="auto">
          <a:xfrm>
            <a:off x="915988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826" name="Text Box 40"/>
          <p:cNvSpPr txBox="1">
            <a:spLocks noChangeArrowheads="1"/>
          </p:cNvSpPr>
          <p:nvPr/>
        </p:nvSpPr>
        <p:spPr bwMode="auto">
          <a:xfrm>
            <a:off x="915988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7" name="Text Box 41"/>
          <p:cNvSpPr txBox="1">
            <a:spLocks noChangeArrowheads="1"/>
          </p:cNvSpPr>
          <p:nvPr/>
        </p:nvSpPr>
        <p:spPr bwMode="auto">
          <a:xfrm>
            <a:off x="842963" y="23256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8" name="Text Box 42"/>
          <p:cNvSpPr txBox="1">
            <a:spLocks noChangeArrowheads="1"/>
          </p:cNvSpPr>
          <p:nvPr/>
        </p:nvSpPr>
        <p:spPr bwMode="auto">
          <a:xfrm>
            <a:off x="858838" y="26447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3829" name="Text Box 43"/>
          <p:cNvSpPr txBox="1">
            <a:spLocks noChangeArrowheads="1"/>
          </p:cNvSpPr>
          <p:nvPr/>
        </p:nvSpPr>
        <p:spPr bwMode="auto">
          <a:xfrm>
            <a:off x="857250" y="2963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3830" name="Oval 44"/>
          <p:cNvSpPr>
            <a:spLocks noChangeArrowheads="1"/>
          </p:cNvSpPr>
          <p:nvPr/>
        </p:nvSpPr>
        <p:spPr bwMode="auto">
          <a:xfrm>
            <a:off x="582613" y="3130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1" name="Oval 45"/>
          <p:cNvSpPr>
            <a:spLocks noChangeArrowheads="1"/>
          </p:cNvSpPr>
          <p:nvPr/>
        </p:nvSpPr>
        <p:spPr bwMode="auto">
          <a:xfrm>
            <a:off x="611188" y="2781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2" name="Oval 46"/>
          <p:cNvSpPr>
            <a:spLocks noChangeArrowheads="1"/>
          </p:cNvSpPr>
          <p:nvPr/>
        </p:nvSpPr>
        <p:spPr bwMode="auto">
          <a:xfrm>
            <a:off x="581025" y="2476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3" name="Oval 47"/>
          <p:cNvSpPr>
            <a:spLocks noChangeArrowheads="1"/>
          </p:cNvSpPr>
          <p:nvPr/>
        </p:nvSpPr>
        <p:spPr bwMode="auto">
          <a:xfrm>
            <a:off x="582613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4" name="Oval 48"/>
          <p:cNvSpPr>
            <a:spLocks noChangeArrowheads="1"/>
          </p:cNvSpPr>
          <p:nvPr/>
        </p:nvSpPr>
        <p:spPr bwMode="auto">
          <a:xfrm>
            <a:off x="611188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3835" name="Oval 49"/>
          <p:cNvSpPr>
            <a:spLocks noChangeArrowheads="1"/>
          </p:cNvSpPr>
          <p:nvPr/>
        </p:nvSpPr>
        <p:spPr bwMode="auto">
          <a:xfrm>
            <a:off x="611188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6" name="Oval 50"/>
          <p:cNvSpPr>
            <a:spLocks noChangeArrowheads="1"/>
          </p:cNvSpPr>
          <p:nvPr/>
        </p:nvSpPr>
        <p:spPr bwMode="auto">
          <a:xfrm>
            <a:off x="611188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7" name="Oval 51"/>
          <p:cNvSpPr>
            <a:spLocks noChangeArrowheads="1"/>
          </p:cNvSpPr>
          <p:nvPr/>
        </p:nvSpPr>
        <p:spPr bwMode="auto">
          <a:xfrm>
            <a:off x="611188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8" name="Oval 52"/>
          <p:cNvSpPr>
            <a:spLocks noChangeArrowheads="1"/>
          </p:cNvSpPr>
          <p:nvPr/>
        </p:nvSpPr>
        <p:spPr bwMode="auto">
          <a:xfrm>
            <a:off x="611188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39" name="Oval 53"/>
          <p:cNvSpPr>
            <a:spLocks noChangeArrowheads="1"/>
          </p:cNvSpPr>
          <p:nvPr/>
        </p:nvSpPr>
        <p:spPr bwMode="auto">
          <a:xfrm>
            <a:off x="611188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40" name="Text Box 82"/>
          <p:cNvSpPr txBox="1">
            <a:spLocks noChangeArrowheads="1"/>
          </p:cNvSpPr>
          <p:nvPr/>
        </p:nvSpPr>
        <p:spPr bwMode="auto">
          <a:xfrm>
            <a:off x="2011363" y="3884613"/>
            <a:ext cx="7132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 يمر التيار الكهربائي عندما تكون الدائرة: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3841" name="Text Box 8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66738" y="5903913"/>
            <a:ext cx="33004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4)لا يمر التيار الكهربائي بكل الحالات 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3842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14900" y="4886325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1)مفتوحة </a:t>
            </a:r>
            <a:endParaRPr lang="en-US" sz="2800">
              <a:cs typeface="Traditional Arabic" pitchFamily="18" charset="-78"/>
            </a:endParaRPr>
          </a:p>
        </p:txBody>
      </p:sp>
      <p:sp>
        <p:nvSpPr>
          <p:cNvPr id="33843" name="Text Box 85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33099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imes New Roman" pitchFamily="18" charset="0"/>
              </a:rPr>
              <a:t>2)مغلقة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3844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cs typeface="Traditional Arabic" pitchFamily="18" charset="-78"/>
              </a:rPr>
              <a:t>3)مغلقة ومفتوحة </a:t>
            </a:r>
            <a:endParaRPr lang="en-US" sz="28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6"/>
          <p:cNvGrpSpPr>
            <a:grpSpLocks/>
          </p:cNvGrpSpPr>
          <p:nvPr/>
        </p:nvGrpSpPr>
        <p:grpSpPr bwMode="auto">
          <a:xfrm>
            <a:off x="2568575" y="1277938"/>
            <a:ext cx="2516188" cy="3592512"/>
            <a:chOff x="1618" y="805"/>
            <a:chExt cx="1585" cy="2263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1637" y="2396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1618" y="2401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1619" y="815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1667" y="80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1667" y="100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1667" y="119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667" y="1391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1667" y="1592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667" y="178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1667" y="196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667" y="215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1658" y="23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1674" y="25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2195" y="81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2167" y="10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2122" y="121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2094" y="1401"/>
              <a:ext cx="1109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2195" y="159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195" y="178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195" y="197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2076" y="216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085" y="2361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2158" y="256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34842" name="Oval 26"/>
            <p:cNvSpPr>
              <a:spLocks noChangeArrowheads="1"/>
            </p:cNvSpPr>
            <p:nvPr/>
          </p:nvSpPr>
          <p:spPr bwMode="auto">
            <a:xfrm>
              <a:off x="1985" y="266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3" name="Oval 27"/>
            <p:cNvSpPr>
              <a:spLocks noChangeArrowheads="1"/>
            </p:cNvSpPr>
            <p:nvPr/>
          </p:nvSpPr>
          <p:spPr bwMode="auto">
            <a:xfrm>
              <a:off x="2003" y="244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4" name="Oval 28"/>
            <p:cNvSpPr>
              <a:spLocks noChangeArrowheads="1"/>
            </p:cNvSpPr>
            <p:nvPr/>
          </p:nvSpPr>
          <p:spPr bwMode="auto">
            <a:xfrm>
              <a:off x="2003" y="225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2003" y="206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2003" y="187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4847" name="Oval 31"/>
            <p:cNvSpPr>
              <a:spLocks noChangeArrowheads="1"/>
            </p:cNvSpPr>
            <p:nvPr/>
          </p:nvSpPr>
          <p:spPr bwMode="auto">
            <a:xfrm>
              <a:off x="2003" y="167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8" name="Oval 32"/>
            <p:cNvSpPr>
              <a:spLocks noChangeArrowheads="1"/>
            </p:cNvSpPr>
            <p:nvPr/>
          </p:nvSpPr>
          <p:spPr bwMode="auto">
            <a:xfrm>
              <a:off x="2003" y="148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49" name="Oval 33"/>
            <p:cNvSpPr>
              <a:spLocks noChangeArrowheads="1"/>
            </p:cNvSpPr>
            <p:nvPr/>
          </p:nvSpPr>
          <p:spPr bwMode="auto">
            <a:xfrm>
              <a:off x="2003" y="129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50" name="Oval 34"/>
            <p:cNvSpPr>
              <a:spLocks noChangeArrowheads="1"/>
            </p:cNvSpPr>
            <p:nvPr/>
          </p:nvSpPr>
          <p:spPr bwMode="auto">
            <a:xfrm>
              <a:off x="2003" y="110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auto">
            <a:xfrm>
              <a:off x="2003" y="91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ar-SA" sz="3200" dirty="0" smtClean="0">
                <a:solidFill>
                  <a:schemeClr val="bg1"/>
                </a:solidFill>
              </a:rPr>
              <a:t>1</a:t>
            </a:r>
            <a:r>
              <a:rPr lang="ar-SA" sz="3200" dirty="0" err="1" smtClean="0">
                <a:solidFill>
                  <a:schemeClr val="bg1"/>
                </a:solidFill>
              </a:rPr>
              <a:t>)</a:t>
            </a:r>
            <a:r>
              <a:rPr lang="ar-IQ" sz="3200" dirty="0" smtClean="0">
                <a:solidFill>
                  <a:schemeClr val="bg1"/>
                </a:solidFill>
              </a:rPr>
              <a:t> ثلاجة</a:t>
            </a:r>
            <a:endParaRPr lang="ar-SA" sz="3200" dirty="0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5853" name="Picture 79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80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27" name="Text Box 87"/>
          <p:cNvSpPr txBox="1">
            <a:spLocks noChangeArrowheads="1"/>
          </p:cNvSpPr>
          <p:nvPr/>
        </p:nvSpPr>
        <p:spPr bwMode="auto">
          <a:xfrm>
            <a:off x="1011238" y="3911600"/>
            <a:ext cx="7708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600" b="1" dirty="0" smtClean="0">
                <a:solidFill>
                  <a:schemeClr val="bg1"/>
                </a:solidFill>
                <a:cs typeface="Traditional Arabic" pitchFamily="18" charset="-78"/>
              </a:rPr>
              <a:t>ا</a:t>
            </a:r>
            <a:r>
              <a:rPr lang="ar-IQ" sz="3600" b="1" dirty="0" smtClean="0">
                <a:solidFill>
                  <a:schemeClr val="bg1"/>
                </a:solidFill>
                <a:cs typeface="Traditional Arabic" pitchFamily="18" charset="-78"/>
              </a:rPr>
              <a:t>لجهاز الذي يعمل على بطارية هو</a:t>
            </a:r>
            <a:r>
              <a:rPr lang="ar-SA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: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7129" name="Text Box 8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2438" y="5984875"/>
            <a:ext cx="3203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4</a:t>
            </a:r>
            <a:r>
              <a:rPr lang="ar-SA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 لعبة أطفال</a:t>
            </a: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7130" name="Text Box 9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475" y="4930775"/>
            <a:ext cx="3268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2</a:t>
            </a:r>
            <a:r>
              <a:rPr lang="ar-SA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 مكوى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87131" name="Text Box 9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99182" y="6019367"/>
            <a:ext cx="3346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cs typeface="Traditional Arabic" pitchFamily="18" charset="-78"/>
              </a:rPr>
              <a:t>3)جميع </a:t>
            </a: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ال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اجابات خاطئة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5859" name="Rectangle 94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60" name="Rectangle 95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61" name="Rectangle 96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62" name="Text Box 97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63" name="Text Box 98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4" name="Text Box 99"/>
          <p:cNvSpPr txBox="1">
            <a:spLocks noChangeArrowheads="1"/>
          </p:cNvSpPr>
          <p:nvPr/>
        </p:nvSpPr>
        <p:spPr bwMode="auto">
          <a:xfrm>
            <a:off x="77788" y="857250"/>
            <a:ext cx="801687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5" name="Text Box 100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6" name="Text Box 101"/>
          <p:cNvSpPr txBox="1">
            <a:spLocks noChangeArrowheads="1"/>
          </p:cNvSpPr>
          <p:nvPr/>
        </p:nvSpPr>
        <p:spPr bwMode="auto">
          <a:xfrm>
            <a:off x="77788" y="14811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7" name="Text Box 102"/>
          <p:cNvSpPr txBox="1">
            <a:spLocks noChangeArrowheads="1"/>
          </p:cNvSpPr>
          <p:nvPr/>
        </p:nvSpPr>
        <p:spPr bwMode="auto">
          <a:xfrm>
            <a:off x="77788" y="17859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68" name="Text Box 103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69" name="Text Box 104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0" name="Text Box 105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1" name="Text Box 106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5872" name="Text Box 107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73" name="Text Box 108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4" name="Text Box 109"/>
          <p:cNvSpPr txBox="1">
            <a:spLocks noChangeArrowheads="1"/>
          </p:cNvSpPr>
          <p:nvPr/>
        </p:nvSpPr>
        <p:spPr bwMode="auto">
          <a:xfrm>
            <a:off x="800100" y="887413"/>
            <a:ext cx="151288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5" name="Text Box 110"/>
          <p:cNvSpPr txBox="1">
            <a:spLocks noChangeArrowheads="1"/>
          </p:cNvSpPr>
          <p:nvPr/>
        </p:nvSpPr>
        <p:spPr bwMode="auto">
          <a:xfrm>
            <a:off x="755650" y="1177925"/>
            <a:ext cx="17605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6" name="Text Box 111"/>
          <p:cNvSpPr txBox="1">
            <a:spLocks noChangeArrowheads="1"/>
          </p:cNvSpPr>
          <p:nvPr/>
        </p:nvSpPr>
        <p:spPr bwMode="auto">
          <a:xfrm>
            <a:off x="915988" y="1482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7" name="Text Box 112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78" name="Text Box 113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79" name="Text Box 114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80" name="Text Box 115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5881" name="Text Box 116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5882" name="Oval 117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3" name="Oval 118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4" name="Oval 119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5" name="Oval 120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6" name="Oval 121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5887" name="Oval 122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8" name="Oval 123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89" name="Oval 124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90" name="Oval 125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91" name="Oval 126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7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7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27" grpId="0"/>
      <p:bldP spid="87129" grpId="0"/>
      <p:bldP spid="87130" grpId="0"/>
      <p:bldP spid="87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6877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Rectangle 21"/>
          <p:cNvSpPr>
            <a:spLocks noChangeArrowheads="1"/>
          </p:cNvSpPr>
          <p:nvPr/>
        </p:nvSpPr>
        <p:spPr bwMode="auto">
          <a:xfrm>
            <a:off x="30163" y="275748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0" y="27654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81" name="Rectangle 23"/>
          <p:cNvSpPr>
            <a:spLocks noChangeArrowheads="1"/>
          </p:cNvSpPr>
          <p:nvPr/>
        </p:nvSpPr>
        <p:spPr bwMode="auto">
          <a:xfrm>
            <a:off x="1588" y="24765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882" name="Text Box 24"/>
          <p:cNvSpPr txBox="1">
            <a:spLocks noChangeArrowheads="1"/>
          </p:cNvSpPr>
          <p:nvPr/>
        </p:nvSpPr>
        <p:spPr bwMode="auto">
          <a:xfrm>
            <a:off x="77788" y="231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77788" y="5524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77788" y="857250"/>
            <a:ext cx="801687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5" name="Text Box 27"/>
          <p:cNvSpPr txBox="1">
            <a:spLocks noChangeArrowheads="1"/>
          </p:cNvSpPr>
          <p:nvPr/>
        </p:nvSpPr>
        <p:spPr bwMode="auto">
          <a:xfrm>
            <a:off x="77788" y="11620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77788" y="14811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7" name="Text Box 29"/>
          <p:cNvSpPr txBox="1">
            <a:spLocks noChangeArrowheads="1"/>
          </p:cNvSpPr>
          <p:nvPr/>
        </p:nvSpPr>
        <p:spPr bwMode="auto">
          <a:xfrm>
            <a:off x="77788" y="17859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77788" y="207645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89" name="Text Box 31"/>
          <p:cNvSpPr txBox="1">
            <a:spLocks noChangeArrowheads="1"/>
          </p:cNvSpPr>
          <p:nvPr/>
        </p:nvSpPr>
        <p:spPr bwMode="auto">
          <a:xfrm>
            <a:off x="77788" y="23812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0" name="Text Box 32"/>
          <p:cNvSpPr txBox="1">
            <a:spLocks noChangeArrowheads="1"/>
          </p:cNvSpPr>
          <p:nvPr/>
        </p:nvSpPr>
        <p:spPr bwMode="auto">
          <a:xfrm>
            <a:off x="63500" y="2716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1" name="Text Box 33"/>
          <p:cNvSpPr txBox="1">
            <a:spLocks noChangeArrowheads="1"/>
          </p:cNvSpPr>
          <p:nvPr/>
        </p:nvSpPr>
        <p:spPr bwMode="auto">
          <a:xfrm>
            <a:off x="88900" y="30749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6892" name="Text Box 34"/>
          <p:cNvSpPr txBox="1">
            <a:spLocks noChangeArrowheads="1"/>
          </p:cNvSpPr>
          <p:nvPr/>
        </p:nvSpPr>
        <p:spPr bwMode="auto">
          <a:xfrm>
            <a:off x="915988" y="247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93" name="Text Box 35"/>
          <p:cNvSpPr txBox="1">
            <a:spLocks noChangeArrowheads="1"/>
          </p:cNvSpPr>
          <p:nvPr/>
        </p:nvSpPr>
        <p:spPr bwMode="auto">
          <a:xfrm>
            <a:off x="871538" y="568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4" name="Text Box 36"/>
          <p:cNvSpPr txBox="1">
            <a:spLocks noChangeArrowheads="1"/>
          </p:cNvSpPr>
          <p:nvPr/>
        </p:nvSpPr>
        <p:spPr bwMode="auto">
          <a:xfrm>
            <a:off x="800100" y="887413"/>
            <a:ext cx="151288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5" name="Text Box 37"/>
          <p:cNvSpPr txBox="1">
            <a:spLocks noChangeArrowheads="1"/>
          </p:cNvSpPr>
          <p:nvPr/>
        </p:nvSpPr>
        <p:spPr bwMode="auto">
          <a:xfrm>
            <a:off x="755650" y="1177925"/>
            <a:ext cx="17605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6" name="Text Box 38"/>
          <p:cNvSpPr txBox="1">
            <a:spLocks noChangeArrowheads="1"/>
          </p:cNvSpPr>
          <p:nvPr/>
        </p:nvSpPr>
        <p:spPr bwMode="auto">
          <a:xfrm>
            <a:off x="915988" y="1482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7" name="Text Box 39"/>
          <p:cNvSpPr txBox="1">
            <a:spLocks noChangeArrowheads="1"/>
          </p:cNvSpPr>
          <p:nvPr/>
        </p:nvSpPr>
        <p:spPr bwMode="auto">
          <a:xfrm>
            <a:off x="915988" y="17875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98" name="Text Box 40"/>
          <p:cNvSpPr txBox="1">
            <a:spLocks noChangeArrowheads="1"/>
          </p:cNvSpPr>
          <p:nvPr/>
        </p:nvSpPr>
        <p:spPr bwMode="auto">
          <a:xfrm>
            <a:off x="915988" y="20923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899" name="Text Box 41"/>
          <p:cNvSpPr txBox="1">
            <a:spLocks noChangeArrowheads="1"/>
          </p:cNvSpPr>
          <p:nvPr/>
        </p:nvSpPr>
        <p:spPr bwMode="auto">
          <a:xfrm>
            <a:off x="727075" y="238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900" name="Text Box 42"/>
          <p:cNvSpPr txBox="1">
            <a:spLocks noChangeArrowheads="1"/>
          </p:cNvSpPr>
          <p:nvPr/>
        </p:nvSpPr>
        <p:spPr bwMode="auto">
          <a:xfrm>
            <a:off x="741363" y="270192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6901" name="Text Box 43"/>
          <p:cNvSpPr txBox="1">
            <a:spLocks noChangeArrowheads="1"/>
          </p:cNvSpPr>
          <p:nvPr/>
        </p:nvSpPr>
        <p:spPr bwMode="auto">
          <a:xfrm>
            <a:off x="857250" y="3021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6902" name="Oval 44"/>
          <p:cNvSpPr>
            <a:spLocks noChangeArrowheads="1"/>
          </p:cNvSpPr>
          <p:nvPr/>
        </p:nvSpPr>
        <p:spPr bwMode="auto">
          <a:xfrm>
            <a:off x="582613" y="3187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3" name="Oval 45"/>
          <p:cNvSpPr>
            <a:spLocks noChangeArrowheads="1"/>
          </p:cNvSpPr>
          <p:nvPr/>
        </p:nvSpPr>
        <p:spPr bwMode="auto">
          <a:xfrm>
            <a:off x="611188" y="2838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4" name="Oval 46"/>
          <p:cNvSpPr>
            <a:spLocks noChangeArrowheads="1"/>
          </p:cNvSpPr>
          <p:nvPr/>
        </p:nvSpPr>
        <p:spPr bwMode="auto">
          <a:xfrm>
            <a:off x="611188" y="2533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5" name="Oval 47"/>
          <p:cNvSpPr>
            <a:spLocks noChangeArrowheads="1"/>
          </p:cNvSpPr>
          <p:nvPr/>
        </p:nvSpPr>
        <p:spPr bwMode="auto">
          <a:xfrm>
            <a:off x="611188" y="2228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6" name="Oval 48"/>
          <p:cNvSpPr>
            <a:spLocks noChangeArrowheads="1"/>
          </p:cNvSpPr>
          <p:nvPr/>
        </p:nvSpPr>
        <p:spPr bwMode="auto">
          <a:xfrm>
            <a:off x="611188" y="1924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6907" name="Oval 49"/>
          <p:cNvSpPr>
            <a:spLocks noChangeArrowheads="1"/>
          </p:cNvSpPr>
          <p:nvPr/>
        </p:nvSpPr>
        <p:spPr bwMode="auto">
          <a:xfrm>
            <a:off x="611188" y="1619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8" name="Oval 50"/>
          <p:cNvSpPr>
            <a:spLocks noChangeArrowheads="1"/>
          </p:cNvSpPr>
          <p:nvPr/>
        </p:nvSpPr>
        <p:spPr bwMode="auto">
          <a:xfrm>
            <a:off x="611188" y="13144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09" name="Oval 51"/>
          <p:cNvSpPr>
            <a:spLocks noChangeArrowheads="1"/>
          </p:cNvSpPr>
          <p:nvPr/>
        </p:nvSpPr>
        <p:spPr bwMode="auto">
          <a:xfrm>
            <a:off x="611188" y="1009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10" name="Oval 52"/>
          <p:cNvSpPr>
            <a:spLocks noChangeArrowheads="1"/>
          </p:cNvSpPr>
          <p:nvPr/>
        </p:nvSpPr>
        <p:spPr bwMode="auto">
          <a:xfrm>
            <a:off x="611188" y="7048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11" name="Oval 53"/>
          <p:cNvSpPr>
            <a:spLocks noChangeArrowheads="1"/>
          </p:cNvSpPr>
          <p:nvPr/>
        </p:nvSpPr>
        <p:spPr bwMode="auto">
          <a:xfrm>
            <a:off x="611188" y="4000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6912" name="Text Box 87"/>
          <p:cNvSpPr txBox="1">
            <a:spLocks noChangeArrowheads="1"/>
          </p:cNvSpPr>
          <p:nvPr/>
        </p:nvSpPr>
        <p:spPr bwMode="auto">
          <a:xfrm>
            <a:off x="512763" y="391160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600" b="1" dirty="0" smtClean="0">
                <a:solidFill>
                  <a:schemeClr val="bg1"/>
                </a:solidFill>
                <a:cs typeface="Traditional Arabic" pitchFamily="18" charset="-78"/>
              </a:rPr>
              <a:t>ا</a:t>
            </a:r>
            <a:r>
              <a:rPr lang="ar-IQ" sz="3600" b="1" dirty="0" smtClean="0">
                <a:solidFill>
                  <a:schemeClr val="bg1"/>
                </a:solidFill>
                <a:cs typeface="Traditional Arabic" pitchFamily="18" charset="-78"/>
              </a:rPr>
              <a:t>لجهاز الذي يعمل على بطارية هو</a:t>
            </a:r>
            <a:r>
              <a:rPr lang="ar-SA" sz="3600" b="1" dirty="0" err="1" smtClean="0">
                <a:solidFill>
                  <a:schemeClr val="bg1"/>
                </a:solidFill>
                <a:cs typeface="Traditional Arabic" pitchFamily="18" charset="-78"/>
              </a:rPr>
              <a:t>:</a:t>
            </a:r>
            <a:endParaRPr lang="en-US" sz="36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6913" name="Text Box 88">
            <a:hlinkClick r:id="" action="ppaction://hlinkshowjump?jump=nextslide">
              <a:snd r:embed="rId7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138738" y="4949825"/>
            <a:ext cx="3300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1</a:t>
            </a:r>
            <a:r>
              <a:rPr lang="ar-SA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 ثلاجة</a:t>
            </a: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6914" name="Text Box 8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01675" y="6013450"/>
            <a:ext cx="32035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4</a:t>
            </a:r>
            <a:r>
              <a:rPr lang="ar-SA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 لعبة أطفال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6915" name="Text Box 9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98475" y="4930775"/>
            <a:ext cx="3268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2</a:t>
            </a:r>
            <a:r>
              <a:rPr lang="ar-SA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 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مكوى</a:t>
            </a:r>
            <a:r>
              <a:rPr lang="ar-SA" sz="3200" b="1" dirty="0" smtClean="0">
                <a:solidFill>
                  <a:schemeClr val="bg1"/>
                </a:solidFill>
                <a:cs typeface="Traditional Arabic" pitchFamily="18" charset="-78"/>
              </a:rPr>
              <a:t>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6916" name="Text Box 9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978400" y="5853113"/>
            <a:ext cx="3346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3)جميع الاجابات صحيحة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6"/>
          <p:cNvGrpSpPr>
            <a:grpSpLocks/>
          </p:cNvGrpSpPr>
          <p:nvPr/>
        </p:nvGrpSpPr>
        <p:grpSpPr bwMode="auto">
          <a:xfrm>
            <a:off x="2568575" y="1277938"/>
            <a:ext cx="2516188" cy="3592512"/>
            <a:chOff x="1618" y="805"/>
            <a:chExt cx="1585" cy="2263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637" y="2396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618" y="2401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619" y="815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667" y="80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1667" y="100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1667" y="1199"/>
              <a:ext cx="47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667" y="139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1667" y="1592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1667" y="178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1667" y="196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1667" y="215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1658" y="23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1674" y="25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2195" y="81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2167" y="10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2122" y="1218"/>
              <a:ext cx="100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2094" y="1401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2195" y="159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2195" y="178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2195" y="197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2076" y="216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2085" y="2361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2158" y="256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1985" y="266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2003" y="244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2003" y="225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2003" y="206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2003" y="187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2003" y="167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2003" y="148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2003" y="129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2003" y="110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23" name="Oval 35"/>
            <p:cNvSpPr>
              <a:spLocks noChangeArrowheads="1"/>
            </p:cNvSpPr>
            <p:nvPr/>
          </p:nvSpPr>
          <p:spPr bwMode="auto">
            <a:xfrm>
              <a:off x="2003" y="91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8925" name="Picture 80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81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95" name="Text Box 83"/>
          <p:cNvSpPr txBox="1">
            <a:spLocks noChangeArrowheads="1"/>
          </p:cNvSpPr>
          <p:nvPr/>
        </p:nvSpPr>
        <p:spPr bwMode="auto">
          <a:xfrm>
            <a:off x="1962150" y="3856038"/>
            <a:ext cx="69786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e-IL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3200" b="1" dirty="0" smtClean="0">
                <a:solidFill>
                  <a:schemeClr val="bg1"/>
                </a:solidFill>
                <a:cs typeface="Times New Roman" pitchFamily="18" charset="0"/>
              </a:rPr>
              <a:t>الدائرة الكهربائية التي يمكن أن تعمل يجب أن تحتوي على</a:t>
            </a:r>
            <a:r>
              <a:rPr lang="ar-SA" sz="3200" b="1" dirty="0" err="1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0196" name="Text Box 8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44236" y="6033799"/>
            <a:ext cx="3140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4)جميع الاجابات خاطئة</a:t>
            </a:r>
            <a:endParaRPr lang="ar-IQ" sz="28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0197" name="Text Box 8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06938" y="4891088"/>
            <a:ext cx="334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مصدر كهربائي فقط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0198" name="Text Box 8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59873" y="4990522"/>
            <a:ext cx="2542886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2800" b="1" dirty="0" err="1" smtClean="0">
                <a:solidFill>
                  <a:schemeClr val="bg1"/>
                </a:solidFill>
                <a:cs typeface="Times New Roman" pitchFamily="18" charset="0"/>
              </a:rPr>
              <a:t>لامبة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وأسلاك</a:t>
            </a: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90199" name="Text Box 87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مصدر كهربائي، </a:t>
            </a:r>
            <a:r>
              <a:rPr lang="ar-IQ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لامبة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، أسلاك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8932" name="Rectangle 91"/>
          <p:cNvSpPr>
            <a:spLocks noChangeArrowheads="1"/>
          </p:cNvSpPr>
          <p:nvPr/>
        </p:nvSpPr>
        <p:spPr bwMode="auto">
          <a:xfrm>
            <a:off x="30163" y="25257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33" name="Rectangle 92"/>
          <p:cNvSpPr>
            <a:spLocks noChangeArrowheads="1"/>
          </p:cNvSpPr>
          <p:nvPr/>
        </p:nvSpPr>
        <p:spPr bwMode="auto">
          <a:xfrm>
            <a:off x="0" y="25336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34" name="Rectangle 93"/>
          <p:cNvSpPr>
            <a:spLocks noChangeArrowheads="1"/>
          </p:cNvSpPr>
          <p:nvPr/>
        </p:nvSpPr>
        <p:spPr bwMode="auto">
          <a:xfrm>
            <a:off x="0" y="176213"/>
            <a:ext cx="2514600" cy="3576637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35" name="Text Box 94"/>
          <p:cNvSpPr txBox="1">
            <a:spLocks noChangeArrowheads="1"/>
          </p:cNvSpPr>
          <p:nvPr/>
        </p:nvSpPr>
        <p:spPr bwMode="auto">
          <a:xfrm>
            <a:off x="77788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36" name="Text Box 95"/>
          <p:cNvSpPr txBox="1">
            <a:spLocks noChangeArrowheads="1"/>
          </p:cNvSpPr>
          <p:nvPr/>
        </p:nvSpPr>
        <p:spPr bwMode="auto">
          <a:xfrm>
            <a:off x="77788" y="320675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7" name="Text Box 96"/>
          <p:cNvSpPr txBox="1">
            <a:spLocks noChangeArrowheads="1"/>
          </p:cNvSpPr>
          <p:nvPr/>
        </p:nvSpPr>
        <p:spPr bwMode="auto">
          <a:xfrm>
            <a:off x="77788" y="62547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8" name="Text Box 97"/>
          <p:cNvSpPr txBox="1">
            <a:spLocks noChangeArrowheads="1"/>
          </p:cNvSpPr>
          <p:nvPr/>
        </p:nvSpPr>
        <p:spPr bwMode="auto">
          <a:xfrm>
            <a:off x="77788" y="930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39" name="Text Box 98"/>
          <p:cNvSpPr txBox="1">
            <a:spLocks noChangeArrowheads="1"/>
          </p:cNvSpPr>
          <p:nvPr/>
        </p:nvSpPr>
        <p:spPr bwMode="auto">
          <a:xfrm>
            <a:off x="77788" y="1249363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0" name="Text Box 99"/>
          <p:cNvSpPr txBox="1">
            <a:spLocks noChangeArrowheads="1"/>
          </p:cNvSpPr>
          <p:nvPr/>
        </p:nvSpPr>
        <p:spPr bwMode="auto">
          <a:xfrm>
            <a:off x="77788" y="15541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41" name="Text Box 100"/>
          <p:cNvSpPr txBox="1">
            <a:spLocks noChangeArrowheads="1"/>
          </p:cNvSpPr>
          <p:nvPr/>
        </p:nvSpPr>
        <p:spPr bwMode="auto">
          <a:xfrm>
            <a:off x="77788" y="1844675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2" name="Text Box 101"/>
          <p:cNvSpPr txBox="1">
            <a:spLocks noChangeArrowheads="1"/>
          </p:cNvSpPr>
          <p:nvPr/>
        </p:nvSpPr>
        <p:spPr bwMode="auto">
          <a:xfrm>
            <a:off x="77788" y="2149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3" name="Text Box 102"/>
          <p:cNvSpPr txBox="1">
            <a:spLocks noChangeArrowheads="1"/>
          </p:cNvSpPr>
          <p:nvPr/>
        </p:nvSpPr>
        <p:spPr bwMode="auto">
          <a:xfrm>
            <a:off x="63500" y="24844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4" name="Text Box 103"/>
          <p:cNvSpPr txBox="1">
            <a:spLocks noChangeArrowheads="1"/>
          </p:cNvSpPr>
          <p:nvPr/>
        </p:nvSpPr>
        <p:spPr bwMode="auto">
          <a:xfrm>
            <a:off x="88900" y="2843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945" name="Text Box 104"/>
          <p:cNvSpPr txBox="1">
            <a:spLocks noChangeArrowheads="1"/>
          </p:cNvSpPr>
          <p:nvPr/>
        </p:nvSpPr>
        <p:spPr bwMode="auto">
          <a:xfrm>
            <a:off x="915988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46" name="Text Box 105"/>
          <p:cNvSpPr txBox="1">
            <a:spLocks noChangeArrowheads="1"/>
          </p:cNvSpPr>
          <p:nvPr/>
        </p:nvSpPr>
        <p:spPr bwMode="auto">
          <a:xfrm>
            <a:off x="769938" y="336550"/>
            <a:ext cx="1701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7" name="Text Box 106"/>
          <p:cNvSpPr txBox="1">
            <a:spLocks noChangeArrowheads="1"/>
          </p:cNvSpPr>
          <p:nvPr/>
        </p:nvSpPr>
        <p:spPr bwMode="auto">
          <a:xfrm>
            <a:off x="800100" y="6556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8" name="Text Box 107"/>
          <p:cNvSpPr txBox="1">
            <a:spLocks noChangeArrowheads="1"/>
          </p:cNvSpPr>
          <p:nvPr/>
        </p:nvSpPr>
        <p:spPr bwMode="auto">
          <a:xfrm>
            <a:off x="755650" y="946150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49" name="Text Box 108"/>
          <p:cNvSpPr txBox="1">
            <a:spLocks noChangeArrowheads="1"/>
          </p:cNvSpPr>
          <p:nvPr/>
        </p:nvSpPr>
        <p:spPr bwMode="auto">
          <a:xfrm>
            <a:off x="915988" y="1250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0" name="Text Box 109"/>
          <p:cNvSpPr txBox="1">
            <a:spLocks noChangeArrowheads="1"/>
          </p:cNvSpPr>
          <p:nvPr/>
        </p:nvSpPr>
        <p:spPr bwMode="auto">
          <a:xfrm>
            <a:off x="915988" y="1555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951" name="Text Box 110"/>
          <p:cNvSpPr txBox="1">
            <a:spLocks noChangeArrowheads="1"/>
          </p:cNvSpPr>
          <p:nvPr/>
        </p:nvSpPr>
        <p:spPr bwMode="auto">
          <a:xfrm>
            <a:off x="915988" y="1860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2" name="Text Box 111"/>
          <p:cNvSpPr txBox="1">
            <a:spLocks noChangeArrowheads="1"/>
          </p:cNvSpPr>
          <p:nvPr/>
        </p:nvSpPr>
        <p:spPr bwMode="auto">
          <a:xfrm>
            <a:off x="727075" y="2151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3" name="Text Box 112"/>
          <p:cNvSpPr txBox="1">
            <a:spLocks noChangeArrowheads="1"/>
          </p:cNvSpPr>
          <p:nvPr/>
        </p:nvSpPr>
        <p:spPr bwMode="auto">
          <a:xfrm>
            <a:off x="741363" y="24701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8954" name="Text Box 113"/>
          <p:cNvSpPr txBox="1">
            <a:spLocks noChangeArrowheads="1"/>
          </p:cNvSpPr>
          <p:nvPr/>
        </p:nvSpPr>
        <p:spPr bwMode="auto">
          <a:xfrm>
            <a:off x="857250" y="2789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8955" name="Oval 114"/>
          <p:cNvSpPr>
            <a:spLocks noChangeArrowheads="1"/>
          </p:cNvSpPr>
          <p:nvPr/>
        </p:nvSpPr>
        <p:spPr bwMode="auto">
          <a:xfrm>
            <a:off x="582613" y="29559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6" name="Oval 115"/>
          <p:cNvSpPr>
            <a:spLocks noChangeArrowheads="1"/>
          </p:cNvSpPr>
          <p:nvPr/>
        </p:nvSpPr>
        <p:spPr bwMode="auto">
          <a:xfrm>
            <a:off x="611188" y="2606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7" name="Oval 116"/>
          <p:cNvSpPr>
            <a:spLocks noChangeArrowheads="1"/>
          </p:cNvSpPr>
          <p:nvPr/>
        </p:nvSpPr>
        <p:spPr bwMode="auto">
          <a:xfrm>
            <a:off x="611188" y="2301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8" name="Oval 117"/>
          <p:cNvSpPr>
            <a:spLocks noChangeArrowheads="1"/>
          </p:cNvSpPr>
          <p:nvPr/>
        </p:nvSpPr>
        <p:spPr bwMode="auto">
          <a:xfrm>
            <a:off x="611188" y="1997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59" name="Oval 118"/>
          <p:cNvSpPr>
            <a:spLocks noChangeArrowheads="1"/>
          </p:cNvSpPr>
          <p:nvPr/>
        </p:nvSpPr>
        <p:spPr bwMode="auto">
          <a:xfrm>
            <a:off x="611188" y="1692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8960" name="Oval 119"/>
          <p:cNvSpPr>
            <a:spLocks noChangeArrowheads="1"/>
          </p:cNvSpPr>
          <p:nvPr/>
        </p:nvSpPr>
        <p:spPr bwMode="auto">
          <a:xfrm>
            <a:off x="611188" y="13874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1" name="Oval 120"/>
          <p:cNvSpPr>
            <a:spLocks noChangeArrowheads="1"/>
          </p:cNvSpPr>
          <p:nvPr/>
        </p:nvSpPr>
        <p:spPr bwMode="auto">
          <a:xfrm>
            <a:off x="611188" y="1082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2" name="Oval 121"/>
          <p:cNvSpPr>
            <a:spLocks noChangeArrowheads="1"/>
          </p:cNvSpPr>
          <p:nvPr/>
        </p:nvSpPr>
        <p:spPr bwMode="auto">
          <a:xfrm>
            <a:off x="611188" y="777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3" name="Oval 122"/>
          <p:cNvSpPr>
            <a:spLocks noChangeArrowheads="1"/>
          </p:cNvSpPr>
          <p:nvPr/>
        </p:nvSpPr>
        <p:spPr bwMode="auto">
          <a:xfrm>
            <a:off x="611188" y="473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64" name="Oval 123"/>
          <p:cNvSpPr>
            <a:spLocks noChangeArrowheads="1"/>
          </p:cNvSpPr>
          <p:nvPr/>
        </p:nvSpPr>
        <p:spPr bwMode="auto">
          <a:xfrm>
            <a:off x="611188" y="168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0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0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0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0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0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95" grpId="0"/>
      <p:bldP spid="90196" grpId="0"/>
      <p:bldP spid="90197" grpId="0"/>
      <p:bldP spid="90198" grpId="0"/>
      <p:bldP spid="901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39949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Rectangle 21"/>
          <p:cNvSpPr>
            <a:spLocks noChangeArrowheads="1"/>
          </p:cNvSpPr>
          <p:nvPr/>
        </p:nvSpPr>
        <p:spPr bwMode="auto">
          <a:xfrm>
            <a:off x="30163" y="2525713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52" name="Rectangle 22"/>
          <p:cNvSpPr>
            <a:spLocks noChangeArrowheads="1"/>
          </p:cNvSpPr>
          <p:nvPr/>
        </p:nvSpPr>
        <p:spPr bwMode="auto">
          <a:xfrm>
            <a:off x="0" y="25336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53" name="Rectangle 23"/>
          <p:cNvSpPr>
            <a:spLocks noChangeArrowheads="1"/>
          </p:cNvSpPr>
          <p:nvPr/>
        </p:nvSpPr>
        <p:spPr bwMode="auto">
          <a:xfrm>
            <a:off x="0" y="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54" name="Text Box 24"/>
          <p:cNvSpPr txBox="1">
            <a:spLocks noChangeArrowheads="1"/>
          </p:cNvSpPr>
          <p:nvPr/>
        </p:nvSpPr>
        <p:spPr bwMode="auto">
          <a:xfrm>
            <a:off x="77788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55" name="Text Box 25"/>
          <p:cNvSpPr txBox="1">
            <a:spLocks noChangeArrowheads="1"/>
          </p:cNvSpPr>
          <p:nvPr/>
        </p:nvSpPr>
        <p:spPr bwMode="auto">
          <a:xfrm>
            <a:off x="77788" y="320675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6" name="Text Box 26"/>
          <p:cNvSpPr txBox="1">
            <a:spLocks noChangeArrowheads="1"/>
          </p:cNvSpPr>
          <p:nvPr/>
        </p:nvSpPr>
        <p:spPr bwMode="auto">
          <a:xfrm>
            <a:off x="77788" y="62547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7" name="Text Box 27"/>
          <p:cNvSpPr txBox="1">
            <a:spLocks noChangeArrowheads="1"/>
          </p:cNvSpPr>
          <p:nvPr/>
        </p:nvSpPr>
        <p:spPr bwMode="auto">
          <a:xfrm>
            <a:off x="77788" y="9302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8" name="Text Box 28"/>
          <p:cNvSpPr txBox="1">
            <a:spLocks noChangeArrowheads="1"/>
          </p:cNvSpPr>
          <p:nvPr/>
        </p:nvSpPr>
        <p:spPr bwMode="auto">
          <a:xfrm>
            <a:off x="77788" y="1249363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59" name="Text Box 29"/>
          <p:cNvSpPr txBox="1">
            <a:spLocks noChangeArrowheads="1"/>
          </p:cNvSpPr>
          <p:nvPr/>
        </p:nvSpPr>
        <p:spPr bwMode="auto">
          <a:xfrm>
            <a:off x="77788" y="155416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60" name="Text Box 30"/>
          <p:cNvSpPr txBox="1">
            <a:spLocks noChangeArrowheads="1"/>
          </p:cNvSpPr>
          <p:nvPr/>
        </p:nvSpPr>
        <p:spPr bwMode="auto">
          <a:xfrm>
            <a:off x="77788" y="1844675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1" name="Text Box 31"/>
          <p:cNvSpPr txBox="1">
            <a:spLocks noChangeArrowheads="1"/>
          </p:cNvSpPr>
          <p:nvPr/>
        </p:nvSpPr>
        <p:spPr bwMode="auto">
          <a:xfrm>
            <a:off x="77788" y="2149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2" name="Text Box 32"/>
          <p:cNvSpPr txBox="1">
            <a:spLocks noChangeArrowheads="1"/>
          </p:cNvSpPr>
          <p:nvPr/>
        </p:nvSpPr>
        <p:spPr bwMode="auto">
          <a:xfrm>
            <a:off x="63500" y="24844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3" name="Text Box 33"/>
          <p:cNvSpPr txBox="1">
            <a:spLocks noChangeArrowheads="1"/>
          </p:cNvSpPr>
          <p:nvPr/>
        </p:nvSpPr>
        <p:spPr bwMode="auto">
          <a:xfrm>
            <a:off x="88900" y="28432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964" name="Text Box 34"/>
          <p:cNvSpPr txBox="1">
            <a:spLocks noChangeArrowheads="1"/>
          </p:cNvSpPr>
          <p:nvPr/>
        </p:nvSpPr>
        <p:spPr bwMode="auto">
          <a:xfrm>
            <a:off x="915988" y="158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65" name="Text Box 35"/>
          <p:cNvSpPr txBox="1">
            <a:spLocks noChangeArrowheads="1"/>
          </p:cNvSpPr>
          <p:nvPr/>
        </p:nvSpPr>
        <p:spPr bwMode="auto">
          <a:xfrm>
            <a:off x="769938" y="336550"/>
            <a:ext cx="1701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6" name="Text Box 36"/>
          <p:cNvSpPr txBox="1">
            <a:spLocks noChangeArrowheads="1"/>
          </p:cNvSpPr>
          <p:nvPr/>
        </p:nvSpPr>
        <p:spPr bwMode="auto">
          <a:xfrm>
            <a:off x="800100" y="6556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7" name="Text Box 37"/>
          <p:cNvSpPr txBox="1">
            <a:spLocks noChangeArrowheads="1"/>
          </p:cNvSpPr>
          <p:nvPr/>
        </p:nvSpPr>
        <p:spPr bwMode="auto">
          <a:xfrm>
            <a:off x="755650" y="946150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8" name="Text Box 38"/>
          <p:cNvSpPr txBox="1">
            <a:spLocks noChangeArrowheads="1"/>
          </p:cNvSpPr>
          <p:nvPr/>
        </p:nvSpPr>
        <p:spPr bwMode="auto">
          <a:xfrm>
            <a:off x="915988" y="12509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69" name="Text Box 39"/>
          <p:cNvSpPr txBox="1">
            <a:spLocks noChangeArrowheads="1"/>
          </p:cNvSpPr>
          <p:nvPr/>
        </p:nvSpPr>
        <p:spPr bwMode="auto">
          <a:xfrm>
            <a:off x="915988" y="1555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970" name="Text Box 40"/>
          <p:cNvSpPr txBox="1">
            <a:spLocks noChangeArrowheads="1"/>
          </p:cNvSpPr>
          <p:nvPr/>
        </p:nvSpPr>
        <p:spPr bwMode="auto">
          <a:xfrm>
            <a:off x="915988" y="1860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71" name="Text Box 41"/>
          <p:cNvSpPr txBox="1">
            <a:spLocks noChangeArrowheads="1"/>
          </p:cNvSpPr>
          <p:nvPr/>
        </p:nvSpPr>
        <p:spPr bwMode="auto">
          <a:xfrm>
            <a:off x="727075" y="2151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72" name="Text Box 42"/>
          <p:cNvSpPr txBox="1">
            <a:spLocks noChangeArrowheads="1"/>
          </p:cNvSpPr>
          <p:nvPr/>
        </p:nvSpPr>
        <p:spPr bwMode="auto">
          <a:xfrm>
            <a:off x="741363" y="247015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9973" name="Text Box 43"/>
          <p:cNvSpPr txBox="1">
            <a:spLocks noChangeArrowheads="1"/>
          </p:cNvSpPr>
          <p:nvPr/>
        </p:nvSpPr>
        <p:spPr bwMode="auto">
          <a:xfrm>
            <a:off x="857250" y="2789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39974" name="Oval 44"/>
          <p:cNvSpPr>
            <a:spLocks noChangeArrowheads="1"/>
          </p:cNvSpPr>
          <p:nvPr/>
        </p:nvSpPr>
        <p:spPr bwMode="auto">
          <a:xfrm>
            <a:off x="582613" y="29559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5" name="Oval 45"/>
          <p:cNvSpPr>
            <a:spLocks noChangeArrowheads="1"/>
          </p:cNvSpPr>
          <p:nvPr/>
        </p:nvSpPr>
        <p:spPr bwMode="auto">
          <a:xfrm>
            <a:off x="611188" y="2606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6" name="Oval 46"/>
          <p:cNvSpPr>
            <a:spLocks noChangeArrowheads="1"/>
          </p:cNvSpPr>
          <p:nvPr/>
        </p:nvSpPr>
        <p:spPr bwMode="auto">
          <a:xfrm>
            <a:off x="611188" y="2301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7" name="Oval 47"/>
          <p:cNvSpPr>
            <a:spLocks noChangeArrowheads="1"/>
          </p:cNvSpPr>
          <p:nvPr/>
        </p:nvSpPr>
        <p:spPr bwMode="auto">
          <a:xfrm>
            <a:off x="611188" y="1997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78" name="Oval 48"/>
          <p:cNvSpPr>
            <a:spLocks noChangeArrowheads="1"/>
          </p:cNvSpPr>
          <p:nvPr/>
        </p:nvSpPr>
        <p:spPr bwMode="auto">
          <a:xfrm>
            <a:off x="611188" y="1692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39979" name="Oval 49"/>
          <p:cNvSpPr>
            <a:spLocks noChangeArrowheads="1"/>
          </p:cNvSpPr>
          <p:nvPr/>
        </p:nvSpPr>
        <p:spPr bwMode="auto">
          <a:xfrm>
            <a:off x="611188" y="13874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0" name="Oval 50"/>
          <p:cNvSpPr>
            <a:spLocks noChangeArrowheads="1"/>
          </p:cNvSpPr>
          <p:nvPr/>
        </p:nvSpPr>
        <p:spPr bwMode="auto">
          <a:xfrm>
            <a:off x="611188" y="10826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1" name="Oval 51"/>
          <p:cNvSpPr>
            <a:spLocks noChangeArrowheads="1"/>
          </p:cNvSpPr>
          <p:nvPr/>
        </p:nvSpPr>
        <p:spPr bwMode="auto">
          <a:xfrm>
            <a:off x="611188" y="7778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2" name="Oval 52"/>
          <p:cNvSpPr>
            <a:spLocks noChangeArrowheads="1"/>
          </p:cNvSpPr>
          <p:nvPr/>
        </p:nvSpPr>
        <p:spPr bwMode="auto">
          <a:xfrm>
            <a:off x="611188" y="4730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3" name="Oval 53"/>
          <p:cNvSpPr>
            <a:spLocks noChangeArrowheads="1"/>
          </p:cNvSpPr>
          <p:nvPr/>
        </p:nvSpPr>
        <p:spPr bwMode="auto">
          <a:xfrm>
            <a:off x="611188" y="1682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84" name="Text Box 83"/>
          <p:cNvSpPr txBox="1">
            <a:spLocks noChangeArrowheads="1"/>
          </p:cNvSpPr>
          <p:nvPr/>
        </p:nvSpPr>
        <p:spPr bwMode="auto">
          <a:xfrm>
            <a:off x="685800" y="3951288"/>
            <a:ext cx="8213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e-IL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3200" b="1" dirty="0" smtClean="0">
                <a:solidFill>
                  <a:schemeClr val="bg1"/>
                </a:solidFill>
                <a:cs typeface="Times New Roman" pitchFamily="18" charset="0"/>
              </a:rPr>
              <a:t>الدائرة </a:t>
            </a:r>
            <a:r>
              <a:rPr lang="ar-IQ" sz="3200" b="1" dirty="0" smtClean="0">
                <a:solidFill>
                  <a:schemeClr val="bg1"/>
                </a:solidFill>
                <a:cs typeface="Times New Roman" pitchFamily="18" charset="0"/>
              </a:rPr>
              <a:t>الكهربائية التي يمكن أن تعمل يجب أن تحتوي على</a:t>
            </a:r>
            <a:r>
              <a:rPr lang="ar-SA" sz="3200" b="1" dirty="0" err="1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en-US" sz="3200" b="1" dirty="0" smtClean="0">
              <a:solidFill>
                <a:schemeClr val="bg1"/>
              </a:solidFill>
              <a:cs typeface="Traditional Arabic" pitchFamily="18" charset="-78"/>
            </a:endParaRPr>
          </a:p>
          <a:p>
            <a:pPr algn="r"/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9985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84163" y="5942013"/>
            <a:ext cx="3459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ar-SA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 جميع الاجابات خاطئة</a:t>
            </a:r>
            <a:endParaRPr lang="en-US" dirty="0"/>
          </a:p>
        </p:txBody>
      </p:sp>
      <p:sp>
        <p:nvSpPr>
          <p:cNvPr id="39986" name="Text Box 8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665663" y="4986338"/>
            <a:ext cx="334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ar-SA" sz="2800" b="1" dirty="0" err="1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S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مصدر كهربائي فقط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9987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55600" y="4940300"/>
            <a:ext cx="33305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2800" b="1" dirty="0" err="1" smtClean="0">
                <a:solidFill>
                  <a:schemeClr val="bg1"/>
                </a:solidFill>
                <a:cs typeface="Times New Roman" pitchFamily="18" charset="0"/>
              </a:rPr>
              <a:t>لامبة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وأسلاك فقط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39988" name="Text Box 87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22838" y="5981700"/>
            <a:ext cx="324802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3) مصدر كهربائي، </a:t>
            </a:r>
            <a:r>
              <a:rPr lang="ar-IQ" sz="3200" b="1" dirty="0" err="1" smtClean="0">
                <a:solidFill>
                  <a:schemeClr val="bg1"/>
                </a:solidFill>
                <a:cs typeface="Traditional Arabic" pitchFamily="18" charset="-78"/>
              </a:rPr>
              <a:t>لامبة</a:t>
            </a:r>
            <a:r>
              <a:rPr lang="ar-IQ" sz="3200" b="1" dirty="0" smtClean="0">
                <a:solidFill>
                  <a:schemeClr val="bg1"/>
                </a:solidFill>
                <a:cs typeface="Traditional Arabic" pitchFamily="18" charset="-78"/>
              </a:rPr>
              <a:t>، أسلاك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55"/>
          <p:cNvGrpSpPr>
            <a:grpSpLocks/>
          </p:cNvGrpSpPr>
          <p:nvPr/>
        </p:nvGrpSpPr>
        <p:grpSpPr bwMode="auto">
          <a:xfrm>
            <a:off x="2859088" y="1263650"/>
            <a:ext cx="2516187" cy="3911600"/>
            <a:chOff x="1801" y="796"/>
            <a:chExt cx="1585" cy="2464"/>
          </a:xfrm>
        </p:grpSpPr>
        <p:sp>
          <p:nvSpPr>
            <p:cNvPr id="40963" name="Rectangle 21"/>
            <p:cNvSpPr>
              <a:spLocks noChangeArrowheads="1"/>
            </p:cNvSpPr>
            <p:nvPr/>
          </p:nvSpPr>
          <p:spPr bwMode="auto">
            <a:xfrm>
              <a:off x="1820" y="2454"/>
              <a:ext cx="1545" cy="21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4" name="Rectangle 22"/>
            <p:cNvSpPr>
              <a:spLocks noChangeArrowheads="1"/>
            </p:cNvSpPr>
            <p:nvPr/>
          </p:nvSpPr>
          <p:spPr bwMode="auto">
            <a:xfrm>
              <a:off x="1801" y="2460"/>
              <a:ext cx="1520" cy="21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5" name="Rectangle 23"/>
            <p:cNvSpPr>
              <a:spLocks noChangeArrowheads="1"/>
            </p:cNvSpPr>
            <p:nvPr/>
          </p:nvSpPr>
          <p:spPr bwMode="auto">
            <a:xfrm>
              <a:off x="1801" y="912"/>
              <a:ext cx="1584" cy="2348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66" name="Text Box 24"/>
            <p:cNvSpPr txBox="1">
              <a:spLocks noChangeArrowheads="1"/>
            </p:cNvSpPr>
            <p:nvPr/>
          </p:nvSpPr>
          <p:spPr bwMode="auto">
            <a:xfrm>
              <a:off x="1850" y="79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67" name="Text Box 25"/>
            <p:cNvSpPr txBox="1">
              <a:spLocks noChangeArrowheads="1"/>
            </p:cNvSpPr>
            <p:nvPr/>
          </p:nvSpPr>
          <p:spPr bwMode="auto">
            <a:xfrm>
              <a:off x="1850" y="1007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68" name="Text Box 26"/>
            <p:cNvSpPr txBox="1">
              <a:spLocks noChangeArrowheads="1"/>
            </p:cNvSpPr>
            <p:nvPr/>
          </p:nvSpPr>
          <p:spPr bwMode="auto">
            <a:xfrm>
              <a:off x="1850" y="1207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69" name="Text Box 27"/>
            <p:cNvSpPr txBox="1">
              <a:spLocks noChangeArrowheads="1"/>
            </p:cNvSpPr>
            <p:nvPr/>
          </p:nvSpPr>
          <p:spPr bwMode="auto">
            <a:xfrm>
              <a:off x="1850" y="1407"/>
              <a:ext cx="43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0" name="Text Box 28"/>
            <p:cNvSpPr txBox="1">
              <a:spLocks noChangeArrowheads="1"/>
            </p:cNvSpPr>
            <p:nvPr/>
          </p:nvSpPr>
          <p:spPr bwMode="auto">
            <a:xfrm>
              <a:off x="1850" y="1616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1" name="Text Box 29"/>
            <p:cNvSpPr txBox="1">
              <a:spLocks noChangeArrowheads="1"/>
            </p:cNvSpPr>
            <p:nvPr/>
          </p:nvSpPr>
          <p:spPr bwMode="auto">
            <a:xfrm>
              <a:off x="1850" y="1816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72" name="Text Box 30"/>
            <p:cNvSpPr txBox="1">
              <a:spLocks noChangeArrowheads="1"/>
            </p:cNvSpPr>
            <p:nvPr/>
          </p:nvSpPr>
          <p:spPr bwMode="auto">
            <a:xfrm>
              <a:off x="1850" y="2007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3" name="Text Box 31"/>
            <p:cNvSpPr txBox="1">
              <a:spLocks noChangeArrowheads="1"/>
            </p:cNvSpPr>
            <p:nvPr/>
          </p:nvSpPr>
          <p:spPr bwMode="auto">
            <a:xfrm>
              <a:off x="1850" y="220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4" name="Text Box 32"/>
            <p:cNvSpPr txBox="1">
              <a:spLocks noChangeArrowheads="1"/>
            </p:cNvSpPr>
            <p:nvPr/>
          </p:nvSpPr>
          <p:spPr bwMode="auto">
            <a:xfrm>
              <a:off x="1841" y="242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5" name="Text Box 33"/>
            <p:cNvSpPr txBox="1">
              <a:spLocks noChangeArrowheads="1"/>
            </p:cNvSpPr>
            <p:nvPr/>
          </p:nvSpPr>
          <p:spPr bwMode="auto">
            <a:xfrm>
              <a:off x="1857" y="266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0976" name="Text Box 34"/>
            <p:cNvSpPr txBox="1">
              <a:spLocks noChangeArrowheads="1"/>
            </p:cNvSpPr>
            <p:nvPr/>
          </p:nvSpPr>
          <p:spPr bwMode="auto">
            <a:xfrm>
              <a:off x="2378" y="80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77" name="Text Box 35"/>
            <p:cNvSpPr txBox="1">
              <a:spLocks noChangeArrowheads="1"/>
            </p:cNvSpPr>
            <p:nvPr/>
          </p:nvSpPr>
          <p:spPr bwMode="auto">
            <a:xfrm>
              <a:off x="2286" y="1017"/>
              <a:ext cx="107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8" name="Text Box 36"/>
            <p:cNvSpPr txBox="1">
              <a:spLocks noChangeArrowheads="1"/>
            </p:cNvSpPr>
            <p:nvPr/>
          </p:nvSpPr>
          <p:spPr bwMode="auto">
            <a:xfrm>
              <a:off x="2305" y="122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79" name="Text Box 37"/>
            <p:cNvSpPr txBox="1">
              <a:spLocks noChangeArrowheads="1"/>
            </p:cNvSpPr>
            <p:nvPr/>
          </p:nvSpPr>
          <p:spPr bwMode="auto">
            <a:xfrm>
              <a:off x="2277" y="1417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0" name="Text Box 38"/>
            <p:cNvSpPr txBox="1">
              <a:spLocks noChangeArrowheads="1"/>
            </p:cNvSpPr>
            <p:nvPr/>
          </p:nvSpPr>
          <p:spPr bwMode="auto">
            <a:xfrm>
              <a:off x="2378" y="16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1" name="Text Box 39"/>
            <p:cNvSpPr txBox="1">
              <a:spLocks noChangeArrowheads="1"/>
            </p:cNvSpPr>
            <p:nvPr/>
          </p:nvSpPr>
          <p:spPr bwMode="auto">
            <a:xfrm>
              <a:off x="2378" y="18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82" name="Text Box 40"/>
            <p:cNvSpPr txBox="1">
              <a:spLocks noChangeArrowheads="1"/>
            </p:cNvSpPr>
            <p:nvPr/>
          </p:nvSpPr>
          <p:spPr bwMode="auto">
            <a:xfrm>
              <a:off x="2378" y="201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3" name="Text Box 41"/>
            <p:cNvSpPr txBox="1">
              <a:spLocks noChangeArrowheads="1"/>
            </p:cNvSpPr>
            <p:nvPr/>
          </p:nvSpPr>
          <p:spPr bwMode="auto">
            <a:xfrm>
              <a:off x="2259" y="220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4" name="Text Box 42"/>
            <p:cNvSpPr txBox="1">
              <a:spLocks noChangeArrowheads="1"/>
            </p:cNvSpPr>
            <p:nvPr/>
          </p:nvSpPr>
          <p:spPr bwMode="auto">
            <a:xfrm>
              <a:off x="2268" y="2418"/>
              <a:ext cx="110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40985" name="Text Box 43"/>
            <p:cNvSpPr txBox="1">
              <a:spLocks noChangeArrowheads="1"/>
            </p:cNvSpPr>
            <p:nvPr/>
          </p:nvSpPr>
          <p:spPr bwMode="auto">
            <a:xfrm>
              <a:off x="2341" y="262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40986" name="Oval 44"/>
            <p:cNvSpPr>
              <a:spLocks noChangeArrowheads="1"/>
            </p:cNvSpPr>
            <p:nvPr/>
          </p:nvSpPr>
          <p:spPr bwMode="auto">
            <a:xfrm>
              <a:off x="2168" y="2737"/>
              <a:ext cx="96" cy="1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87" name="Oval 45"/>
            <p:cNvSpPr>
              <a:spLocks noChangeArrowheads="1"/>
            </p:cNvSpPr>
            <p:nvPr/>
          </p:nvSpPr>
          <p:spPr bwMode="auto">
            <a:xfrm>
              <a:off x="2186" y="2507"/>
              <a:ext cx="96" cy="101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88" name="Oval 46"/>
            <p:cNvSpPr>
              <a:spLocks noChangeArrowheads="1"/>
            </p:cNvSpPr>
            <p:nvPr/>
          </p:nvSpPr>
          <p:spPr bwMode="auto">
            <a:xfrm>
              <a:off x="2186" y="23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89" name="Oval 47"/>
            <p:cNvSpPr>
              <a:spLocks noChangeArrowheads="1"/>
            </p:cNvSpPr>
            <p:nvPr/>
          </p:nvSpPr>
          <p:spPr bwMode="auto">
            <a:xfrm>
              <a:off x="2186" y="21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0" name="Oval 48"/>
            <p:cNvSpPr>
              <a:spLocks noChangeArrowheads="1"/>
            </p:cNvSpPr>
            <p:nvPr/>
          </p:nvSpPr>
          <p:spPr bwMode="auto">
            <a:xfrm>
              <a:off x="2186" y="1907"/>
              <a:ext cx="96" cy="1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0991" name="Oval 49"/>
            <p:cNvSpPr>
              <a:spLocks noChangeArrowheads="1"/>
            </p:cNvSpPr>
            <p:nvPr/>
          </p:nvSpPr>
          <p:spPr bwMode="auto">
            <a:xfrm>
              <a:off x="2186" y="17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2" name="Oval 50"/>
            <p:cNvSpPr>
              <a:spLocks noChangeArrowheads="1"/>
            </p:cNvSpPr>
            <p:nvPr/>
          </p:nvSpPr>
          <p:spPr bwMode="auto">
            <a:xfrm>
              <a:off x="2186" y="15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3" name="Oval 51"/>
            <p:cNvSpPr>
              <a:spLocks noChangeArrowheads="1"/>
            </p:cNvSpPr>
            <p:nvPr/>
          </p:nvSpPr>
          <p:spPr bwMode="auto">
            <a:xfrm>
              <a:off x="2186" y="13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4" name="Oval 52"/>
            <p:cNvSpPr>
              <a:spLocks noChangeArrowheads="1"/>
            </p:cNvSpPr>
            <p:nvPr/>
          </p:nvSpPr>
          <p:spPr bwMode="auto">
            <a:xfrm>
              <a:off x="2186" y="1107"/>
              <a:ext cx="96" cy="100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995" name="Oval 53"/>
            <p:cNvSpPr>
              <a:spLocks noChangeArrowheads="1"/>
            </p:cNvSpPr>
            <p:nvPr/>
          </p:nvSpPr>
          <p:spPr bwMode="auto">
            <a:xfrm>
              <a:off x="2186" y="906"/>
              <a:ext cx="96" cy="10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5549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0325" y="4895850"/>
            <a:ext cx="34210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1)لا يعمل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5550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5463" y="4854575"/>
            <a:ext cx="3414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2)</a:t>
            </a:r>
            <a:r>
              <a:rPr lang="he-IL" sz="3200" b="1">
                <a:solidFill>
                  <a:schemeClr val="bg1"/>
                </a:solidFill>
                <a:cs typeface="Traditional Arabic" pitchFamily="18" charset="-78"/>
              </a:rPr>
              <a:t> </a:t>
            </a: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مفتوحا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5551" name="Text Box 15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35013" y="5780088"/>
            <a:ext cx="3070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4)</a:t>
            </a:r>
            <a:r>
              <a:rPr lang="he-IL" sz="3200" b="1">
                <a:solidFill>
                  <a:schemeClr val="bg1"/>
                </a:solidFill>
                <a:cs typeface="Traditional Arabic" pitchFamily="18" charset="-78"/>
              </a:rPr>
              <a:t> </a:t>
            </a: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مغلقا والمنتج الكهربائي يعمل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5552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56188" y="5780088"/>
            <a:ext cx="34782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3) مغلقا والمنتج الكهربائي لا يعمل</a:t>
            </a:r>
            <a:endParaRPr lang="en-US" sz="3200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14353" name="Picture 80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81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19" name="WordArt 83"/>
          <p:cNvSpPr>
            <a:spLocks noChangeArrowheads="1" noChangeShapeType="1" noTextEdit="1"/>
          </p:cNvSpPr>
          <p:nvPr/>
        </p:nvSpPr>
        <p:spPr bwMode="auto">
          <a:xfrm>
            <a:off x="2617788" y="3871913"/>
            <a:ext cx="5916612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40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في دائرة كهربائية مغلقة يكون المفتاح الكهربائي؟</a:t>
            </a:r>
            <a:endParaRPr lang="he-IL" sz="40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14356" name="Group 85"/>
          <p:cNvGrpSpPr>
            <a:grpSpLocks/>
          </p:cNvGrpSpPr>
          <p:nvPr/>
        </p:nvGrpSpPr>
        <p:grpSpPr bwMode="auto">
          <a:xfrm>
            <a:off x="0" y="0"/>
            <a:ext cx="2514600" cy="3592513"/>
            <a:chOff x="0" y="0"/>
            <a:chExt cx="1584" cy="2263"/>
          </a:xfrm>
        </p:grpSpPr>
        <p:sp>
          <p:nvSpPr>
            <p:cNvPr id="14357" name="Rectangle 86"/>
            <p:cNvSpPr>
              <a:spLocks noChangeArrowheads="1"/>
            </p:cNvSpPr>
            <p:nvPr/>
          </p:nvSpPr>
          <p:spPr bwMode="auto">
            <a:xfrm>
              <a:off x="0" y="10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58" name="Text Box 87"/>
            <p:cNvSpPr txBox="1">
              <a:spLocks noChangeArrowheads="1"/>
            </p:cNvSpPr>
            <p:nvPr/>
          </p:nvSpPr>
          <p:spPr bwMode="auto">
            <a:xfrm>
              <a:off x="48" y="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59" name="Text Box 88"/>
            <p:cNvSpPr txBox="1">
              <a:spLocks noChangeArrowheads="1"/>
            </p:cNvSpPr>
            <p:nvPr/>
          </p:nvSpPr>
          <p:spPr bwMode="auto">
            <a:xfrm>
              <a:off x="48" y="20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0" name="Text Box 89"/>
            <p:cNvSpPr txBox="1">
              <a:spLocks noChangeArrowheads="1"/>
            </p:cNvSpPr>
            <p:nvPr/>
          </p:nvSpPr>
          <p:spPr bwMode="auto">
            <a:xfrm>
              <a:off x="48" y="39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1" name="Text Box 90"/>
            <p:cNvSpPr txBox="1">
              <a:spLocks noChangeArrowheads="1"/>
            </p:cNvSpPr>
            <p:nvPr/>
          </p:nvSpPr>
          <p:spPr bwMode="auto">
            <a:xfrm>
              <a:off x="48" y="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2" name="Text Box 91"/>
            <p:cNvSpPr txBox="1">
              <a:spLocks noChangeArrowheads="1"/>
            </p:cNvSpPr>
            <p:nvPr/>
          </p:nvSpPr>
          <p:spPr bwMode="auto">
            <a:xfrm>
              <a:off x="48" y="77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3" name="Text Box 92"/>
            <p:cNvSpPr txBox="1">
              <a:spLocks noChangeArrowheads="1"/>
            </p:cNvSpPr>
            <p:nvPr/>
          </p:nvSpPr>
          <p:spPr bwMode="auto">
            <a:xfrm>
              <a:off x="48" y="9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64" name="Rectangle 93"/>
            <p:cNvSpPr>
              <a:spLocks noChangeArrowheads="1"/>
            </p:cNvSpPr>
            <p:nvPr/>
          </p:nvSpPr>
          <p:spPr bwMode="auto">
            <a:xfrm>
              <a:off x="0" y="1798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65" name="Text Box 94"/>
            <p:cNvSpPr txBox="1">
              <a:spLocks noChangeArrowheads="1"/>
            </p:cNvSpPr>
            <p:nvPr/>
          </p:nvSpPr>
          <p:spPr bwMode="auto">
            <a:xfrm>
              <a:off x="48" y="116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6" name="Text Box 95"/>
            <p:cNvSpPr txBox="1">
              <a:spLocks noChangeArrowheads="1"/>
            </p:cNvSpPr>
            <p:nvPr/>
          </p:nvSpPr>
          <p:spPr bwMode="auto">
            <a:xfrm>
              <a:off x="48" y="135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7" name="Text Box 96"/>
            <p:cNvSpPr txBox="1">
              <a:spLocks noChangeArrowheads="1"/>
            </p:cNvSpPr>
            <p:nvPr/>
          </p:nvSpPr>
          <p:spPr bwMode="auto">
            <a:xfrm>
              <a:off x="48" y="15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68" name="Text Box 97"/>
            <p:cNvSpPr txBox="1">
              <a:spLocks noChangeArrowheads="1"/>
            </p:cNvSpPr>
            <p:nvPr/>
          </p:nvSpPr>
          <p:spPr bwMode="auto">
            <a:xfrm>
              <a:off x="0" y="17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4369" name="Text Box 98"/>
            <p:cNvSpPr txBox="1">
              <a:spLocks noChangeArrowheads="1"/>
            </p:cNvSpPr>
            <p:nvPr/>
          </p:nvSpPr>
          <p:spPr bwMode="auto">
            <a:xfrm>
              <a:off x="576" y="1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70" name="Text Box 99"/>
            <p:cNvSpPr txBox="1">
              <a:spLocks noChangeArrowheads="1"/>
            </p:cNvSpPr>
            <p:nvPr/>
          </p:nvSpPr>
          <p:spPr bwMode="auto">
            <a:xfrm>
              <a:off x="548" y="21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1" name="Text Box 100"/>
            <p:cNvSpPr txBox="1">
              <a:spLocks noChangeArrowheads="1"/>
            </p:cNvSpPr>
            <p:nvPr/>
          </p:nvSpPr>
          <p:spPr bwMode="auto">
            <a:xfrm>
              <a:off x="503" y="41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2" name="Text Box 101"/>
            <p:cNvSpPr txBox="1">
              <a:spLocks noChangeArrowheads="1"/>
            </p:cNvSpPr>
            <p:nvPr/>
          </p:nvSpPr>
          <p:spPr bwMode="auto">
            <a:xfrm>
              <a:off x="576" y="59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3" name="Text Box 102"/>
            <p:cNvSpPr txBox="1">
              <a:spLocks noChangeArrowheads="1"/>
            </p:cNvSpPr>
            <p:nvPr/>
          </p:nvSpPr>
          <p:spPr bwMode="auto">
            <a:xfrm>
              <a:off x="576" y="78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4" name="Text Box 103"/>
            <p:cNvSpPr txBox="1">
              <a:spLocks noChangeArrowheads="1"/>
            </p:cNvSpPr>
            <p:nvPr/>
          </p:nvSpPr>
          <p:spPr bwMode="auto">
            <a:xfrm>
              <a:off x="576" y="98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75" name="Text Box 104"/>
            <p:cNvSpPr txBox="1">
              <a:spLocks noChangeArrowheads="1"/>
            </p:cNvSpPr>
            <p:nvPr/>
          </p:nvSpPr>
          <p:spPr bwMode="auto">
            <a:xfrm>
              <a:off x="576" y="117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6" name="Text Box 105"/>
            <p:cNvSpPr txBox="1">
              <a:spLocks noChangeArrowheads="1"/>
            </p:cNvSpPr>
            <p:nvPr/>
          </p:nvSpPr>
          <p:spPr bwMode="auto">
            <a:xfrm>
              <a:off x="457" y="135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7" name="Text Box 106"/>
            <p:cNvSpPr txBox="1">
              <a:spLocks noChangeArrowheads="1"/>
            </p:cNvSpPr>
            <p:nvPr/>
          </p:nvSpPr>
          <p:spPr bwMode="auto">
            <a:xfrm>
              <a:off x="558" y="155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4378" name="Text Box 107"/>
            <p:cNvSpPr txBox="1">
              <a:spLocks noChangeArrowheads="1"/>
            </p:cNvSpPr>
            <p:nvPr/>
          </p:nvSpPr>
          <p:spPr bwMode="auto">
            <a:xfrm>
              <a:off x="539" y="175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4379" name="Oval 108"/>
            <p:cNvSpPr>
              <a:spLocks noChangeArrowheads="1"/>
            </p:cNvSpPr>
            <p:nvPr/>
          </p:nvSpPr>
          <p:spPr bwMode="auto">
            <a:xfrm>
              <a:off x="366" y="186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0" name="Oval 109"/>
            <p:cNvSpPr>
              <a:spLocks noChangeArrowheads="1"/>
            </p:cNvSpPr>
            <p:nvPr/>
          </p:nvSpPr>
          <p:spPr bwMode="auto">
            <a:xfrm>
              <a:off x="384" y="164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1" name="Oval 110"/>
            <p:cNvSpPr>
              <a:spLocks noChangeArrowheads="1"/>
            </p:cNvSpPr>
            <p:nvPr/>
          </p:nvSpPr>
          <p:spPr bwMode="auto">
            <a:xfrm>
              <a:off x="384" y="145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2" name="Oval 111"/>
            <p:cNvSpPr>
              <a:spLocks noChangeArrowheads="1"/>
            </p:cNvSpPr>
            <p:nvPr/>
          </p:nvSpPr>
          <p:spPr bwMode="auto">
            <a:xfrm>
              <a:off x="384" y="125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3" name="Oval 112"/>
            <p:cNvSpPr>
              <a:spLocks noChangeArrowheads="1"/>
            </p:cNvSpPr>
            <p:nvPr/>
          </p:nvSpPr>
          <p:spPr bwMode="auto">
            <a:xfrm>
              <a:off x="384" y="10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4384" name="Oval 113"/>
            <p:cNvSpPr>
              <a:spLocks noChangeArrowheads="1"/>
            </p:cNvSpPr>
            <p:nvPr/>
          </p:nvSpPr>
          <p:spPr bwMode="auto">
            <a:xfrm>
              <a:off x="384" y="87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5" name="Oval 114"/>
            <p:cNvSpPr>
              <a:spLocks noChangeArrowheads="1"/>
            </p:cNvSpPr>
            <p:nvPr/>
          </p:nvSpPr>
          <p:spPr bwMode="auto">
            <a:xfrm>
              <a:off x="384" y="68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6" name="Oval 115"/>
            <p:cNvSpPr>
              <a:spLocks noChangeArrowheads="1"/>
            </p:cNvSpPr>
            <p:nvPr/>
          </p:nvSpPr>
          <p:spPr bwMode="auto">
            <a:xfrm>
              <a:off x="384" y="49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7" name="Oval 116"/>
            <p:cNvSpPr>
              <a:spLocks noChangeArrowheads="1"/>
            </p:cNvSpPr>
            <p:nvPr/>
          </p:nvSpPr>
          <p:spPr bwMode="auto">
            <a:xfrm>
              <a:off x="384" y="29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388" name="Oval 117"/>
            <p:cNvSpPr>
              <a:spLocks noChangeArrowheads="1"/>
            </p:cNvSpPr>
            <p:nvPr/>
          </p:nvSpPr>
          <p:spPr bwMode="auto">
            <a:xfrm>
              <a:off x="384" y="10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6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utoUpdateAnimBg="0"/>
      <p:bldP spid="65551" grpId="0"/>
      <p:bldP spid="65552" grpId="0"/>
      <p:bldP spid="65619" grpId="0" animBg="1"/>
      <p:bldP spid="656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9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0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39" name="Text Box 85"/>
          <p:cNvSpPr txBox="1">
            <a:spLocks noChangeArrowheads="1"/>
          </p:cNvSpPr>
          <p:nvPr/>
        </p:nvSpPr>
        <p:spPr bwMode="auto">
          <a:xfrm>
            <a:off x="289070" y="3926177"/>
            <a:ext cx="8189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IQ" sz="32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ar-IQ" sz="3200" b="1" dirty="0" smtClean="0">
                <a:solidFill>
                  <a:schemeClr val="bg1"/>
                </a:solidFill>
                <a:cs typeface="Times New Roman" pitchFamily="18" charset="0"/>
              </a:rPr>
              <a:t>   ما هي وظيفة الأسلاك الكهربائية؟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040" name="Text Box 8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601345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لا وظيفة لها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41" name="Text Box 87">
            <a:hlinkClick r:id="" action="ppaction://hlinkshowjump?jump=nextslide">
              <a:snd r:embed="rId5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48238" y="4846060"/>
            <a:ext cx="334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ar-SA" sz="2800" b="1" dirty="0" err="1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S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توصيل التيار الكهربائي من المصدر الى المنتج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42" name="Text Box 8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1891" y="4823979"/>
            <a:ext cx="338743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هي عبارة عن مصدر  كهربائي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43" name="Text Box 8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ar-SA" sz="2800" b="1" dirty="0" err="1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S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هي المنتج الكهربائي الذي يصله التيار الكهربائي</a:t>
            </a: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44" name="Picture 90" descr="phone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91" descr="pepol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94"/>
          <p:cNvSpPr>
            <a:spLocks noChangeArrowheads="1"/>
          </p:cNvSpPr>
          <p:nvPr/>
        </p:nvSpPr>
        <p:spPr bwMode="auto">
          <a:xfrm>
            <a:off x="30163" y="270033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47" name="Rectangle 95"/>
          <p:cNvSpPr>
            <a:spLocks noChangeArrowheads="1"/>
          </p:cNvSpPr>
          <p:nvPr/>
        </p:nvSpPr>
        <p:spPr bwMode="auto">
          <a:xfrm>
            <a:off x="0" y="27082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48" name="Rectangle 96"/>
          <p:cNvSpPr>
            <a:spLocks noChangeArrowheads="1"/>
          </p:cNvSpPr>
          <p:nvPr/>
        </p:nvSpPr>
        <p:spPr bwMode="auto">
          <a:xfrm>
            <a:off x="1588" y="19050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49" name="Text Box 97"/>
          <p:cNvSpPr txBox="1">
            <a:spLocks noChangeArrowheads="1"/>
          </p:cNvSpPr>
          <p:nvPr/>
        </p:nvSpPr>
        <p:spPr bwMode="auto">
          <a:xfrm>
            <a:off x="77788" y="174625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0" name="Text Box 98"/>
          <p:cNvSpPr txBox="1">
            <a:spLocks noChangeArrowheads="1"/>
          </p:cNvSpPr>
          <p:nvPr/>
        </p:nvSpPr>
        <p:spPr bwMode="auto">
          <a:xfrm>
            <a:off x="77788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1" name="Text Box 99"/>
          <p:cNvSpPr txBox="1">
            <a:spLocks noChangeArrowheads="1"/>
          </p:cNvSpPr>
          <p:nvPr/>
        </p:nvSpPr>
        <p:spPr bwMode="auto">
          <a:xfrm>
            <a:off x="77788" y="8001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2" name="Text Box 100"/>
          <p:cNvSpPr txBox="1">
            <a:spLocks noChangeArrowheads="1"/>
          </p:cNvSpPr>
          <p:nvPr/>
        </p:nvSpPr>
        <p:spPr bwMode="auto">
          <a:xfrm>
            <a:off x="77788" y="110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3" name="Text Box 101"/>
          <p:cNvSpPr txBox="1">
            <a:spLocks noChangeArrowheads="1"/>
          </p:cNvSpPr>
          <p:nvPr/>
        </p:nvSpPr>
        <p:spPr bwMode="auto">
          <a:xfrm>
            <a:off x="77788" y="142398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4" name="Text Box 102"/>
          <p:cNvSpPr txBox="1">
            <a:spLocks noChangeArrowheads="1"/>
          </p:cNvSpPr>
          <p:nvPr/>
        </p:nvSpPr>
        <p:spPr bwMode="auto">
          <a:xfrm>
            <a:off x="77788" y="17287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5" name="Text Box 103"/>
          <p:cNvSpPr txBox="1">
            <a:spLocks noChangeArrowheads="1"/>
          </p:cNvSpPr>
          <p:nvPr/>
        </p:nvSpPr>
        <p:spPr bwMode="auto">
          <a:xfrm>
            <a:off x="77788" y="201930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6" name="Text Box 104"/>
          <p:cNvSpPr txBox="1">
            <a:spLocks noChangeArrowheads="1"/>
          </p:cNvSpPr>
          <p:nvPr/>
        </p:nvSpPr>
        <p:spPr bwMode="auto">
          <a:xfrm>
            <a:off x="77788" y="2324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7" name="Text Box 105"/>
          <p:cNvSpPr txBox="1">
            <a:spLocks noChangeArrowheads="1"/>
          </p:cNvSpPr>
          <p:nvPr/>
        </p:nvSpPr>
        <p:spPr bwMode="auto">
          <a:xfrm>
            <a:off x="63500" y="2659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58" name="Text Box 106"/>
          <p:cNvSpPr txBox="1">
            <a:spLocks noChangeArrowheads="1"/>
          </p:cNvSpPr>
          <p:nvPr/>
        </p:nvSpPr>
        <p:spPr bwMode="auto">
          <a:xfrm>
            <a:off x="88900" y="30178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59" name="Text Box 107"/>
          <p:cNvSpPr txBox="1">
            <a:spLocks noChangeArrowheads="1"/>
          </p:cNvSpPr>
          <p:nvPr/>
        </p:nvSpPr>
        <p:spPr bwMode="auto">
          <a:xfrm>
            <a:off x="727075" y="190500"/>
            <a:ext cx="17891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0" name="Text Box 108"/>
          <p:cNvSpPr txBox="1">
            <a:spLocks noChangeArrowheads="1"/>
          </p:cNvSpPr>
          <p:nvPr/>
        </p:nvSpPr>
        <p:spPr bwMode="auto">
          <a:xfrm>
            <a:off x="871538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1" name="Text Box 109"/>
          <p:cNvSpPr txBox="1">
            <a:spLocks noChangeArrowheads="1"/>
          </p:cNvSpPr>
          <p:nvPr/>
        </p:nvSpPr>
        <p:spPr bwMode="auto">
          <a:xfrm>
            <a:off x="800100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2" name="Text Box 110"/>
          <p:cNvSpPr txBox="1">
            <a:spLocks noChangeArrowheads="1"/>
          </p:cNvSpPr>
          <p:nvPr/>
        </p:nvSpPr>
        <p:spPr bwMode="auto">
          <a:xfrm>
            <a:off x="755650" y="1120775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3" name="Text Box 111"/>
          <p:cNvSpPr txBox="1">
            <a:spLocks noChangeArrowheads="1"/>
          </p:cNvSpPr>
          <p:nvPr/>
        </p:nvSpPr>
        <p:spPr bwMode="auto">
          <a:xfrm>
            <a:off x="915988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4" name="Text Box 112"/>
          <p:cNvSpPr txBox="1">
            <a:spLocks noChangeArrowheads="1"/>
          </p:cNvSpPr>
          <p:nvPr/>
        </p:nvSpPr>
        <p:spPr bwMode="auto">
          <a:xfrm>
            <a:off x="915988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5" name="Text Box 113"/>
          <p:cNvSpPr txBox="1">
            <a:spLocks noChangeArrowheads="1"/>
          </p:cNvSpPr>
          <p:nvPr/>
        </p:nvSpPr>
        <p:spPr bwMode="auto">
          <a:xfrm>
            <a:off x="915988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6" name="Text Box 114"/>
          <p:cNvSpPr txBox="1">
            <a:spLocks noChangeArrowheads="1"/>
          </p:cNvSpPr>
          <p:nvPr/>
        </p:nvSpPr>
        <p:spPr bwMode="auto">
          <a:xfrm>
            <a:off x="727075" y="23256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7" name="Text Box 115"/>
          <p:cNvSpPr txBox="1">
            <a:spLocks noChangeArrowheads="1"/>
          </p:cNvSpPr>
          <p:nvPr/>
        </p:nvSpPr>
        <p:spPr bwMode="auto">
          <a:xfrm>
            <a:off x="741363" y="26447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068" name="Text Box 116"/>
          <p:cNvSpPr txBox="1">
            <a:spLocks noChangeArrowheads="1"/>
          </p:cNvSpPr>
          <p:nvPr/>
        </p:nvSpPr>
        <p:spPr bwMode="auto">
          <a:xfrm>
            <a:off x="857250" y="2963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1069" name="Oval 117"/>
          <p:cNvSpPr>
            <a:spLocks noChangeArrowheads="1"/>
          </p:cNvSpPr>
          <p:nvPr/>
        </p:nvSpPr>
        <p:spPr bwMode="auto">
          <a:xfrm>
            <a:off x="582613" y="3130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0" name="Oval 118"/>
          <p:cNvSpPr>
            <a:spLocks noChangeArrowheads="1"/>
          </p:cNvSpPr>
          <p:nvPr/>
        </p:nvSpPr>
        <p:spPr bwMode="auto">
          <a:xfrm>
            <a:off x="611188" y="2781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1" name="Oval 119"/>
          <p:cNvSpPr>
            <a:spLocks noChangeArrowheads="1"/>
          </p:cNvSpPr>
          <p:nvPr/>
        </p:nvSpPr>
        <p:spPr bwMode="auto">
          <a:xfrm>
            <a:off x="611188" y="2476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2" name="Oval 120"/>
          <p:cNvSpPr>
            <a:spLocks noChangeArrowheads="1"/>
          </p:cNvSpPr>
          <p:nvPr/>
        </p:nvSpPr>
        <p:spPr bwMode="auto">
          <a:xfrm>
            <a:off x="611188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3" name="Oval 121"/>
          <p:cNvSpPr>
            <a:spLocks noChangeArrowheads="1"/>
          </p:cNvSpPr>
          <p:nvPr/>
        </p:nvSpPr>
        <p:spPr bwMode="auto">
          <a:xfrm>
            <a:off x="611188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074" name="Oval 122"/>
          <p:cNvSpPr>
            <a:spLocks noChangeArrowheads="1"/>
          </p:cNvSpPr>
          <p:nvPr/>
        </p:nvSpPr>
        <p:spPr bwMode="auto">
          <a:xfrm>
            <a:off x="611188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5" name="Oval 123"/>
          <p:cNvSpPr>
            <a:spLocks noChangeArrowheads="1"/>
          </p:cNvSpPr>
          <p:nvPr/>
        </p:nvSpPr>
        <p:spPr bwMode="auto">
          <a:xfrm>
            <a:off x="611188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6" name="Oval 124"/>
          <p:cNvSpPr>
            <a:spLocks noChangeArrowheads="1"/>
          </p:cNvSpPr>
          <p:nvPr/>
        </p:nvSpPr>
        <p:spPr bwMode="auto">
          <a:xfrm>
            <a:off x="611188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7" name="Oval 125"/>
          <p:cNvSpPr>
            <a:spLocks noChangeArrowheads="1"/>
          </p:cNvSpPr>
          <p:nvPr/>
        </p:nvSpPr>
        <p:spPr bwMode="auto">
          <a:xfrm>
            <a:off x="611188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78" name="Oval 126"/>
          <p:cNvSpPr>
            <a:spLocks noChangeArrowheads="1"/>
          </p:cNvSpPr>
          <p:nvPr/>
        </p:nvSpPr>
        <p:spPr bwMode="auto">
          <a:xfrm>
            <a:off x="611188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127"/>
          <p:cNvGraphicFramePr>
            <a:graphicFrameLocks noChangeAspect="1"/>
          </p:cNvGraphicFramePr>
          <p:nvPr/>
        </p:nvGraphicFramePr>
        <p:xfrm>
          <a:off x="4470400" y="3346450"/>
          <a:ext cx="203200" cy="165100"/>
        </p:xfrm>
        <a:graphic>
          <a:graphicData uri="http://schemas.openxmlformats.org/presentationml/2006/ole">
            <p:oleObj spid="_x0000_s1026" name="Equation" r:id="rId10" imgW="203040" imgH="164880" progId="Equation.3">
              <p:embed/>
            </p:oleObj>
          </a:graphicData>
        </a:graphic>
      </p:graphicFrame>
      <p:sp>
        <p:nvSpPr>
          <p:cNvPr id="1079" name="Rectangle 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7" name="Object 128"/>
          <p:cNvGraphicFramePr>
            <a:graphicFrameLocks noChangeAspect="1"/>
          </p:cNvGraphicFramePr>
          <p:nvPr/>
        </p:nvGraphicFramePr>
        <p:xfrm>
          <a:off x="0" y="0"/>
          <a:ext cx="447675" cy="428625"/>
        </p:xfrm>
        <a:graphic>
          <a:graphicData uri="http://schemas.openxmlformats.org/presentationml/2006/ole">
            <p:oleObj spid="_x0000_s1027" name="Equation" r:id="rId11" imgW="444307" imgH="431613" progId="Equation.3">
              <p:embed/>
            </p:oleObj>
          </a:graphicData>
        </a:graphic>
      </p:graphicFrame>
      <p:sp>
        <p:nvSpPr>
          <p:cNvPr id="1080" name="Rectangle 130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1" name="Rectangle 13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2" name="Rectangle 133"/>
          <p:cNvSpPr>
            <a:spLocks noChangeArrowheads="1"/>
          </p:cNvSpPr>
          <p:nvPr/>
        </p:nvSpPr>
        <p:spPr bwMode="auto">
          <a:xfrm>
            <a:off x="0" y="3643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3" name="Rectangle 1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4" name="Rectangle 13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5" name="Rectangle 1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6" name="Rectangle 139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7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088" name="Rectangle 142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 advClick="0">
    <p:sndAc>
      <p:stSnd>
        <p:snd r:embed="rId3" name="2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98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rgbClr val="72E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41997" name="Picture 18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9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Rectangle 21"/>
          <p:cNvSpPr>
            <a:spLocks noChangeArrowheads="1"/>
          </p:cNvSpPr>
          <p:nvPr/>
        </p:nvSpPr>
        <p:spPr bwMode="auto">
          <a:xfrm>
            <a:off x="30163" y="2700338"/>
            <a:ext cx="2452687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00" name="Rectangle 22"/>
          <p:cNvSpPr>
            <a:spLocks noChangeArrowheads="1"/>
          </p:cNvSpPr>
          <p:nvPr/>
        </p:nvSpPr>
        <p:spPr bwMode="auto">
          <a:xfrm>
            <a:off x="0" y="27082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01" name="Rectangle 23"/>
          <p:cNvSpPr>
            <a:spLocks noChangeArrowheads="1"/>
          </p:cNvSpPr>
          <p:nvPr/>
        </p:nvSpPr>
        <p:spPr bwMode="auto">
          <a:xfrm>
            <a:off x="1588" y="190500"/>
            <a:ext cx="2514600" cy="35766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02" name="Text Box 24"/>
          <p:cNvSpPr txBox="1">
            <a:spLocks noChangeArrowheads="1"/>
          </p:cNvSpPr>
          <p:nvPr/>
        </p:nvSpPr>
        <p:spPr bwMode="auto">
          <a:xfrm>
            <a:off x="77788" y="174625"/>
            <a:ext cx="685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03" name="Text Box 25"/>
          <p:cNvSpPr txBox="1">
            <a:spLocks noChangeArrowheads="1"/>
          </p:cNvSpPr>
          <p:nvPr/>
        </p:nvSpPr>
        <p:spPr bwMode="auto">
          <a:xfrm>
            <a:off x="77788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04" name="Text Box 26"/>
          <p:cNvSpPr txBox="1">
            <a:spLocks noChangeArrowheads="1"/>
          </p:cNvSpPr>
          <p:nvPr/>
        </p:nvSpPr>
        <p:spPr bwMode="auto">
          <a:xfrm>
            <a:off x="77788" y="8001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05" name="Text Box 27"/>
          <p:cNvSpPr txBox="1">
            <a:spLocks noChangeArrowheads="1"/>
          </p:cNvSpPr>
          <p:nvPr/>
        </p:nvSpPr>
        <p:spPr bwMode="auto">
          <a:xfrm>
            <a:off x="77788" y="110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06" name="Text Box 28"/>
          <p:cNvSpPr txBox="1">
            <a:spLocks noChangeArrowheads="1"/>
          </p:cNvSpPr>
          <p:nvPr/>
        </p:nvSpPr>
        <p:spPr bwMode="auto">
          <a:xfrm>
            <a:off x="77788" y="142398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07" name="Text Box 29"/>
          <p:cNvSpPr txBox="1">
            <a:spLocks noChangeArrowheads="1"/>
          </p:cNvSpPr>
          <p:nvPr/>
        </p:nvSpPr>
        <p:spPr bwMode="auto">
          <a:xfrm>
            <a:off x="77788" y="172878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08" name="Text Box 30"/>
          <p:cNvSpPr txBox="1">
            <a:spLocks noChangeArrowheads="1"/>
          </p:cNvSpPr>
          <p:nvPr/>
        </p:nvSpPr>
        <p:spPr bwMode="auto">
          <a:xfrm>
            <a:off x="77788" y="2019300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09" name="Text Box 31"/>
          <p:cNvSpPr txBox="1">
            <a:spLocks noChangeArrowheads="1"/>
          </p:cNvSpPr>
          <p:nvPr/>
        </p:nvSpPr>
        <p:spPr bwMode="auto">
          <a:xfrm>
            <a:off x="77788" y="2324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10" name="Text Box 32"/>
          <p:cNvSpPr txBox="1">
            <a:spLocks noChangeArrowheads="1"/>
          </p:cNvSpPr>
          <p:nvPr/>
        </p:nvSpPr>
        <p:spPr bwMode="auto">
          <a:xfrm>
            <a:off x="63500" y="26590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11" name="Text Box 33"/>
          <p:cNvSpPr txBox="1">
            <a:spLocks noChangeArrowheads="1"/>
          </p:cNvSpPr>
          <p:nvPr/>
        </p:nvSpPr>
        <p:spPr bwMode="auto">
          <a:xfrm>
            <a:off x="88900" y="30178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2012" name="Text Box 34"/>
          <p:cNvSpPr txBox="1">
            <a:spLocks noChangeArrowheads="1"/>
          </p:cNvSpPr>
          <p:nvPr/>
        </p:nvSpPr>
        <p:spPr bwMode="auto">
          <a:xfrm>
            <a:off x="727075" y="190500"/>
            <a:ext cx="17891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13" name="Text Box 35"/>
          <p:cNvSpPr txBox="1">
            <a:spLocks noChangeArrowheads="1"/>
          </p:cNvSpPr>
          <p:nvPr/>
        </p:nvSpPr>
        <p:spPr bwMode="auto">
          <a:xfrm>
            <a:off x="871538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14" name="Text Box 36"/>
          <p:cNvSpPr txBox="1">
            <a:spLocks noChangeArrowheads="1"/>
          </p:cNvSpPr>
          <p:nvPr/>
        </p:nvSpPr>
        <p:spPr bwMode="auto">
          <a:xfrm>
            <a:off x="800100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15" name="Text Box 37"/>
          <p:cNvSpPr txBox="1">
            <a:spLocks noChangeArrowheads="1"/>
          </p:cNvSpPr>
          <p:nvPr/>
        </p:nvSpPr>
        <p:spPr bwMode="auto">
          <a:xfrm>
            <a:off x="755650" y="1120775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16" name="Text Box 38"/>
          <p:cNvSpPr txBox="1">
            <a:spLocks noChangeArrowheads="1"/>
          </p:cNvSpPr>
          <p:nvPr/>
        </p:nvSpPr>
        <p:spPr bwMode="auto">
          <a:xfrm>
            <a:off x="915988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17" name="Text Box 39"/>
          <p:cNvSpPr txBox="1">
            <a:spLocks noChangeArrowheads="1"/>
          </p:cNvSpPr>
          <p:nvPr/>
        </p:nvSpPr>
        <p:spPr bwMode="auto">
          <a:xfrm>
            <a:off x="915988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018" name="Text Box 40"/>
          <p:cNvSpPr txBox="1">
            <a:spLocks noChangeArrowheads="1"/>
          </p:cNvSpPr>
          <p:nvPr/>
        </p:nvSpPr>
        <p:spPr bwMode="auto">
          <a:xfrm>
            <a:off x="915988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19" name="Text Box 41"/>
          <p:cNvSpPr txBox="1">
            <a:spLocks noChangeArrowheads="1"/>
          </p:cNvSpPr>
          <p:nvPr/>
        </p:nvSpPr>
        <p:spPr bwMode="auto">
          <a:xfrm>
            <a:off x="727075" y="23256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20" name="Text Box 42"/>
          <p:cNvSpPr txBox="1">
            <a:spLocks noChangeArrowheads="1"/>
          </p:cNvSpPr>
          <p:nvPr/>
        </p:nvSpPr>
        <p:spPr bwMode="auto">
          <a:xfrm>
            <a:off x="741363" y="2644775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42021" name="Text Box 43"/>
          <p:cNvSpPr txBox="1">
            <a:spLocks noChangeArrowheads="1"/>
          </p:cNvSpPr>
          <p:nvPr/>
        </p:nvSpPr>
        <p:spPr bwMode="auto">
          <a:xfrm>
            <a:off x="857250" y="29638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42022" name="Oval 44"/>
          <p:cNvSpPr>
            <a:spLocks noChangeArrowheads="1"/>
          </p:cNvSpPr>
          <p:nvPr/>
        </p:nvSpPr>
        <p:spPr bwMode="auto">
          <a:xfrm>
            <a:off x="582613" y="31305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23" name="Oval 45"/>
          <p:cNvSpPr>
            <a:spLocks noChangeArrowheads="1"/>
          </p:cNvSpPr>
          <p:nvPr/>
        </p:nvSpPr>
        <p:spPr bwMode="auto">
          <a:xfrm>
            <a:off x="611188" y="2781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24" name="Oval 46"/>
          <p:cNvSpPr>
            <a:spLocks noChangeArrowheads="1"/>
          </p:cNvSpPr>
          <p:nvPr/>
        </p:nvSpPr>
        <p:spPr bwMode="auto">
          <a:xfrm>
            <a:off x="611188" y="2476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25" name="Oval 47"/>
          <p:cNvSpPr>
            <a:spLocks noChangeArrowheads="1"/>
          </p:cNvSpPr>
          <p:nvPr/>
        </p:nvSpPr>
        <p:spPr bwMode="auto">
          <a:xfrm>
            <a:off x="611188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26" name="Oval 48"/>
          <p:cNvSpPr>
            <a:spLocks noChangeArrowheads="1"/>
          </p:cNvSpPr>
          <p:nvPr/>
        </p:nvSpPr>
        <p:spPr bwMode="auto">
          <a:xfrm>
            <a:off x="611188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42027" name="Oval 49"/>
          <p:cNvSpPr>
            <a:spLocks noChangeArrowheads="1"/>
          </p:cNvSpPr>
          <p:nvPr/>
        </p:nvSpPr>
        <p:spPr bwMode="auto">
          <a:xfrm>
            <a:off x="611188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28" name="Oval 50"/>
          <p:cNvSpPr>
            <a:spLocks noChangeArrowheads="1"/>
          </p:cNvSpPr>
          <p:nvPr/>
        </p:nvSpPr>
        <p:spPr bwMode="auto">
          <a:xfrm>
            <a:off x="611188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29" name="Oval 51"/>
          <p:cNvSpPr>
            <a:spLocks noChangeArrowheads="1"/>
          </p:cNvSpPr>
          <p:nvPr/>
        </p:nvSpPr>
        <p:spPr bwMode="auto">
          <a:xfrm>
            <a:off x="611188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30" name="Oval 52"/>
          <p:cNvSpPr>
            <a:spLocks noChangeArrowheads="1"/>
          </p:cNvSpPr>
          <p:nvPr/>
        </p:nvSpPr>
        <p:spPr bwMode="auto">
          <a:xfrm>
            <a:off x="611188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31" name="Oval 53"/>
          <p:cNvSpPr>
            <a:spLocks noChangeArrowheads="1"/>
          </p:cNvSpPr>
          <p:nvPr/>
        </p:nvSpPr>
        <p:spPr bwMode="auto">
          <a:xfrm>
            <a:off x="611188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32" name="Text Box 85"/>
          <p:cNvSpPr txBox="1">
            <a:spLocks noChangeArrowheads="1"/>
          </p:cNvSpPr>
          <p:nvPr/>
        </p:nvSpPr>
        <p:spPr bwMode="auto">
          <a:xfrm>
            <a:off x="954088" y="3884613"/>
            <a:ext cx="8189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IQ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ar-IQ" sz="3200" b="1" dirty="0" smtClean="0">
                <a:solidFill>
                  <a:schemeClr val="bg1"/>
                </a:solidFill>
                <a:cs typeface="Times New Roman" pitchFamily="18" charset="0"/>
              </a:rPr>
              <a:t>        ما هي وظيفة الأسلاك الكهربائية؟</a:t>
            </a:r>
            <a:r>
              <a:rPr lang="ar-SA" sz="3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42033" name="Text Box 8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65163" y="601345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لا وظيفة لها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034" name="Text Box 87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05375" y="4817486"/>
            <a:ext cx="3344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توصيل التيار الكهربائي من المصدر الى المنتج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035" name="Text Box 8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55625" y="4803197"/>
            <a:ext cx="331628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هي عبارة عن مصدر كهربائي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2036" name="Text Box 8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026458" y="5903893"/>
            <a:ext cx="32480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ar-SA" sz="2800" b="1" dirty="0" err="1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ar-IQ" sz="2800" b="1" dirty="0" smtClean="0">
                <a:solidFill>
                  <a:schemeClr val="bg1"/>
                </a:solidFill>
                <a:cs typeface="Times New Roman" pitchFamily="18" charset="0"/>
              </a:rPr>
              <a:t> هي المنتج الكهربائي الذي يصله التيار الكهربائي</a:t>
            </a:r>
            <a:r>
              <a:rPr lang="ar-SA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3072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73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74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75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76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77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78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3065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6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67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68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9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70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71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3057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58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59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60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61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2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63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64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3050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51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2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3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54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5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56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3042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43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4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5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6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47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48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49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3035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6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37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38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9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40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41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3028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29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0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31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32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33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3034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3021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22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3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4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025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6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3027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43018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19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20" name="Text Box 71"/>
          <p:cNvSpPr txBox="1">
            <a:spLocks noChangeArrowheads="1"/>
          </p:cNvSpPr>
          <p:nvPr/>
        </p:nvSpPr>
        <p:spPr bwMode="auto">
          <a:xfrm>
            <a:off x="1708150" y="1420813"/>
            <a:ext cx="5741988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8800">
                <a:solidFill>
                  <a:schemeClr val="bg1"/>
                </a:solidFill>
                <a:cs typeface="Traditional Arabic" pitchFamily="18" charset="-78"/>
              </a:rPr>
              <a:t>ربحت</a:t>
            </a:r>
            <a:r>
              <a:rPr lang="he-IL" sz="880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he-IL" sz="8800">
                <a:solidFill>
                  <a:schemeClr val="bg1"/>
                </a:solidFill>
                <a:cs typeface="Times New Roman" pitchFamily="18" charset="0"/>
              </a:rPr>
              <a:t>1000000$</a:t>
            </a:r>
            <a:endParaRPr lang="en-US" sz="88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Lets Play Them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099" name="Rectangle 4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00" name="Rectangle 5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01" name="Rectangle 6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102" name="Rectangle 7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103" name="Rectangle 8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104" name="Rectangle 9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105" name="Rectangle 10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92" name="Rectangle 12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93" name="Rectangle 13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4" name="Rectangle 14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5" name="Rectangle 15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96" name="Rectangle 16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7" name="Rectangle 17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98" name="Rectangle 18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84" name="Rectangle 20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85" name="Rectangle 21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86" name="Rectangle 22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87" name="Rectangle 23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88" name="Rectangle 24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89" name="Rectangle 25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90" name="Rectangle 26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91" name="Rectangle 27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4077" name="Rectangle 29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8" name="Rectangle 30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79" name="Rectangle 31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80" name="Rectangle 32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81" name="Rectangle 33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82" name="Rectangle 34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83" name="Rectangle 35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69" name="Rectangle 37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1" name="Rectangle 39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3" name="Rectangle 41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4" name="Rectangle 42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75" name="Rectangle 43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76" name="Rectangle 44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62" name="Rectangle 46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63" name="Rectangle 47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4" name="Rectangle 48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5" name="Rectangle 49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66" name="Rectangle 50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7" name="Rectangle 51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68" name="Rectangle 52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055" name="Rectangle 54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56" name="Rectangle 55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57" name="Rectangle 56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58" name="Rectangle 57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59" name="Rectangle 58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60" name="Rectangle 59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44061" name="Rectangle 60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4048" name="Rectangle 62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49" name="Rectangle 63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0" name="Rectangle 64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1" name="Rectangle 65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4052" name="Rectangle 66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3" name="Rectangle 67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44054" name="Rectangle 68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pic>
        <p:nvPicPr>
          <p:cNvPr id="221253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583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Rectangle 71"/>
          <p:cNvSpPr>
            <a:spLocks noChangeArrowheads="1"/>
          </p:cNvSpPr>
          <p:nvPr/>
        </p:nvSpPr>
        <p:spPr bwMode="auto">
          <a:xfrm>
            <a:off x="0" y="0"/>
            <a:ext cx="3019425" cy="276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5" name="AutoShape 7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913063" y="5889625"/>
            <a:ext cx="3548062" cy="9683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6" name="Text Box 7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98800" y="6043613"/>
            <a:ext cx="347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4000" b="1" i="1">
                <a:solidFill>
                  <a:schemeClr val="accent1"/>
                </a:solidFill>
                <a:cs typeface="Times New Roman" pitchFamily="18" charset="0"/>
              </a:rPr>
              <a:t>חזרה למשחק</a:t>
            </a:r>
            <a:endParaRPr lang="en-US" sz="4000" b="1" i="1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4047" name="WordArt 74"/>
          <p:cNvSpPr>
            <a:spLocks noChangeArrowheads="1" noChangeShapeType="1" noTextEdit="1"/>
          </p:cNvSpPr>
          <p:nvPr/>
        </p:nvSpPr>
        <p:spPr bwMode="auto">
          <a:xfrm>
            <a:off x="2457450" y="2857500"/>
            <a:ext cx="425767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Papyrus"/>
              </a:rPr>
              <a:t>congratulations </a:t>
            </a:r>
            <a:endParaRPr lang="he-IL" sz="4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Papyrus"/>
            </a:endParaRPr>
          </a:p>
        </p:txBody>
      </p:sp>
    </p:spTree>
  </p:cSld>
  <p:clrMapOvr>
    <a:masterClrMapping/>
  </p:clrMapOvr>
  <p:transition advClick="0">
    <p:sndAc>
      <p:stSnd>
        <p:snd r:embed="rId3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1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18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mtClean="0">
                <a:cs typeface="Times New Roman" pitchFamily="18" charset="0"/>
              </a:rPr>
              <a:t>جمهور 1</a:t>
            </a:r>
            <a:endParaRPr lang="en-US" smtClean="0">
              <a:cs typeface="Times New Roman" pitchFamily="18" charset="0"/>
            </a:endParaRPr>
          </a:p>
        </p:txBody>
      </p:sp>
      <p:graphicFrame>
        <p:nvGraphicFramePr>
          <p:cNvPr id="140293" name="Object 5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2050" name="תרשים" r:id="rId3" imgW="6096000" imgH="4067251" progId="MSGraph.Chart.8">
              <p:embed followColorScheme="full"/>
            </p:oleObj>
          </a:graphicData>
        </a:graphic>
      </p:graphicFrame>
      <p:sp>
        <p:nvSpPr>
          <p:cNvPr id="2052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0293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0293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0293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0293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0293" grpId="0" bld="category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74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mtClean="0">
                <a:cs typeface="Times New Roman" pitchFamily="18" charset="0"/>
              </a:rPr>
              <a:t>جمهور 11</a:t>
            </a:r>
            <a:endParaRPr lang="en-US" smtClean="0">
              <a:cs typeface="Times New Roman" pitchFamily="18" charset="0"/>
            </a:endParaRPr>
          </a:p>
        </p:txBody>
      </p:sp>
      <p:graphicFrame>
        <p:nvGraphicFramePr>
          <p:cNvPr id="149507" name="Object 3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3074" name="תרשים" r:id="rId4" imgW="6096000" imgH="4067251" progId="MSGraph.Chart.8">
              <p:embed followColorScheme="full"/>
            </p:oleObj>
          </a:graphicData>
        </a:graphic>
      </p:graphicFrame>
      <p:sp>
        <p:nvSpPr>
          <p:cNvPr id="3077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9507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9507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9507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9507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9507" grpId="0" bld="category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2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100" name="AutoShape 1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17776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0" y="960438"/>
          <a:ext cx="8839200" cy="5897562"/>
        </p:xfrm>
        <a:graphic>
          <a:graphicData uri="http://schemas.openxmlformats.org/presentationml/2006/ole">
            <p:oleObj spid="_x0000_s4098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7776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7776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7776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7776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7776" grpId="0" bld="category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22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124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47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960438"/>
          <a:ext cx="8839200" cy="5897562"/>
        </p:xfrm>
        <a:graphic>
          <a:graphicData uri="http://schemas.openxmlformats.org/presentationml/2006/ole">
            <p:oleObj spid="_x0000_s5122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7460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7460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7460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7460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7460" grpId="0" bld="category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44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6148" name="AutoShape 1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31091" name="Object 19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6146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1091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1091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1091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1091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1091" grpId="0" bld="category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7172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5565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7170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5652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5652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5652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5652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5652" grpId="0" bld="category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rgbClr val="79F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b="1">
                <a:solidFill>
                  <a:schemeClr val="bg1"/>
                </a:solidFill>
                <a:cs typeface="Traditional Arabic" pitchFamily="18" charset="-78"/>
              </a:rPr>
              <a:t>)</a:t>
            </a:r>
            <a:r>
              <a:rPr lang="he-IL" b="1">
                <a:solidFill>
                  <a:schemeClr val="bg1"/>
                </a:solidFill>
                <a:cs typeface="Traditional Arabic" pitchFamily="18" charset="-78"/>
              </a:rPr>
              <a:t> </a:t>
            </a:r>
            <a:r>
              <a:rPr lang="ar-SA" b="1">
                <a:solidFill>
                  <a:schemeClr val="bg1"/>
                </a:solidFill>
                <a:cs typeface="Traditional Arabic" pitchFamily="18" charset="-78"/>
              </a:rPr>
              <a:t>مغلقا والمنتج الكهربائي يعمل</a:t>
            </a:r>
            <a:endParaRPr lang="ar-SA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15373" name="Picture 64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5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5" name="Group 68"/>
          <p:cNvGrpSpPr>
            <a:grpSpLocks/>
          </p:cNvGrpSpPr>
          <p:nvPr/>
        </p:nvGrpSpPr>
        <p:grpSpPr bwMode="auto">
          <a:xfrm>
            <a:off x="0" y="0"/>
            <a:ext cx="2514600" cy="3592513"/>
            <a:chOff x="0" y="0"/>
            <a:chExt cx="1584" cy="2263"/>
          </a:xfrm>
        </p:grpSpPr>
        <p:sp>
          <p:nvSpPr>
            <p:cNvPr id="15380" name="Rectangle 69"/>
            <p:cNvSpPr>
              <a:spLocks noChangeArrowheads="1"/>
            </p:cNvSpPr>
            <p:nvPr/>
          </p:nvSpPr>
          <p:spPr bwMode="auto">
            <a:xfrm>
              <a:off x="0" y="10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81" name="Text Box 70"/>
            <p:cNvSpPr txBox="1">
              <a:spLocks noChangeArrowheads="1"/>
            </p:cNvSpPr>
            <p:nvPr/>
          </p:nvSpPr>
          <p:spPr bwMode="auto">
            <a:xfrm>
              <a:off x="48" y="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2" name="Text Box 71"/>
            <p:cNvSpPr txBox="1">
              <a:spLocks noChangeArrowheads="1"/>
            </p:cNvSpPr>
            <p:nvPr/>
          </p:nvSpPr>
          <p:spPr bwMode="auto">
            <a:xfrm>
              <a:off x="48" y="20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3" name="Text Box 72"/>
            <p:cNvSpPr txBox="1">
              <a:spLocks noChangeArrowheads="1"/>
            </p:cNvSpPr>
            <p:nvPr/>
          </p:nvSpPr>
          <p:spPr bwMode="auto">
            <a:xfrm>
              <a:off x="48" y="39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4" name="Text Box 73"/>
            <p:cNvSpPr txBox="1">
              <a:spLocks noChangeArrowheads="1"/>
            </p:cNvSpPr>
            <p:nvPr/>
          </p:nvSpPr>
          <p:spPr bwMode="auto">
            <a:xfrm>
              <a:off x="48" y="58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5" name="Text Box 74"/>
            <p:cNvSpPr txBox="1">
              <a:spLocks noChangeArrowheads="1"/>
            </p:cNvSpPr>
            <p:nvPr/>
          </p:nvSpPr>
          <p:spPr bwMode="auto">
            <a:xfrm>
              <a:off x="48" y="77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6" name="Text Box 75"/>
            <p:cNvSpPr txBox="1">
              <a:spLocks noChangeArrowheads="1"/>
            </p:cNvSpPr>
            <p:nvPr/>
          </p:nvSpPr>
          <p:spPr bwMode="auto">
            <a:xfrm>
              <a:off x="48" y="97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87" name="Rectangle 76"/>
            <p:cNvSpPr>
              <a:spLocks noChangeArrowheads="1"/>
            </p:cNvSpPr>
            <p:nvPr/>
          </p:nvSpPr>
          <p:spPr bwMode="auto">
            <a:xfrm>
              <a:off x="0" y="1798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88" name="Text Box 77"/>
            <p:cNvSpPr txBox="1">
              <a:spLocks noChangeArrowheads="1"/>
            </p:cNvSpPr>
            <p:nvPr/>
          </p:nvSpPr>
          <p:spPr bwMode="auto">
            <a:xfrm>
              <a:off x="48" y="116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89" name="Text Box 78"/>
            <p:cNvSpPr txBox="1">
              <a:spLocks noChangeArrowheads="1"/>
            </p:cNvSpPr>
            <p:nvPr/>
          </p:nvSpPr>
          <p:spPr bwMode="auto">
            <a:xfrm>
              <a:off x="48" y="135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0" name="Text Box 79"/>
            <p:cNvSpPr txBox="1">
              <a:spLocks noChangeArrowheads="1"/>
            </p:cNvSpPr>
            <p:nvPr/>
          </p:nvSpPr>
          <p:spPr bwMode="auto">
            <a:xfrm>
              <a:off x="48" y="15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1" name="Text Box 80"/>
            <p:cNvSpPr txBox="1">
              <a:spLocks noChangeArrowheads="1"/>
            </p:cNvSpPr>
            <p:nvPr/>
          </p:nvSpPr>
          <p:spPr bwMode="auto">
            <a:xfrm>
              <a:off x="0" y="174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5392" name="Text Box 81"/>
            <p:cNvSpPr txBox="1">
              <a:spLocks noChangeArrowheads="1"/>
            </p:cNvSpPr>
            <p:nvPr/>
          </p:nvSpPr>
          <p:spPr bwMode="auto">
            <a:xfrm>
              <a:off x="576" y="1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93" name="Text Box 82"/>
            <p:cNvSpPr txBox="1">
              <a:spLocks noChangeArrowheads="1"/>
            </p:cNvSpPr>
            <p:nvPr/>
          </p:nvSpPr>
          <p:spPr bwMode="auto">
            <a:xfrm>
              <a:off x="548" y="21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4" name="Text Box 83"/>
            <p:cNvSpPr txBox="1">
              <a:spLocks noChangeArrowheads="1"/>
            </p:cNvSpPr>
            <p:nvPr/>
          </p:nvSpPr>
          <p:spPr bwMode="auto">
            <a:xfrm>
              <a:off x="503" y="41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5" name="Text Box 84"/>
            <p:cNvSpPr txBox="1">
              <a:spLocks noChangeArrowheads="1"/>
            </p:cNvSpPr>
            <p:nvPr/>
          </p:nvSpPr>
          <p:spPr bwMode="auto">
            <a:xfrm>
              <a:off x="576" y="59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6" name="Text Box 85"/>
            <p:cNvSpPr txBox="1">
              <a:spLocks noChangeArrowheads="1"/>
            </p:cNvSpPr>
            <p:nvPr/>
          </p:nvSpPr>
          <p:spPr bwMode="auto">
            <a:xfrm>
              <a:off x="576" y="788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7" name="Text Box 86"/>
            <p:cNvSpPr txBox="1">
              <a:spLocks noChangeArrowheads="1"/>
            </p:cNvSpPr>
            <p:nvPr/>
          </p:nvSpPr>
          <p:spPr bwMode="auto">
            <a:xfrm>
              <a:off x="576" y="98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98" name="Text Box 87"/>
            <p:cNvSpPr txBox="1">
              <a:spLocks noChangeArrowheads="1"/>
            </p:cNvSpPr>
            <p:nvPr/>
          </p:nvSpPr>
          <p:spPr bwMode="auto">
            <a:xfrm>
              <a:off x="576" y="117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399" name="Text Box 88"/>
            <p:cNvSpPr txBox="1">
              <a:spLocks noChangeArrowheads="1"/>
            </p:cNvSpPr>
            <p:nvPr/>
          </p:nvSpPr>
          <p:spPr bwMode="auto">
            <a:xfrm>
              <a:off x="457" y="135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400" name="Text Box 89"/>
            <p:cNvSpPr txBox="1">
              <a:spLocks noChangeArrowheads="1"/>
            </p:cNvSpPr>
            <p:nvPr/>
          </p:nvSpPr>
          <p:spPr bwMode="auto">
            <a:xfrm>
              <a:off x="558" y="155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5401" name="Text Box 90"/>
            <p:cNvSpPr txBox="1">
              <a:spLocks noChangeArrowheads="1"/>
            </p:cNvSpPr>
            <p:nvPr/>
          </p:nvSpPr>
          <p:spPr bwMode="auto">
            <a:xfrm>
              <a:off x="539" y="175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5402" name="Oval 91"/>
            <p:cNvSpPr>
              <a:spLocks noChangeArrowheads="1"/>
            </p:cNvSpPr>
            <p:nvPr/>
          </p:nvSpPr>
          <p:spPr bwMode="auto">
            <a:xfrm>
              <a:off x="366" y="186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3" name="Oval 92"/>
            <p:cNvSpPr>
              <a:spLocks noChangeArrowheads="1"/>
            </p:cNvSpPr>
            <p:nvPr/>
          </p:nvSpPr>
          <p:spPr bwMode="auto">
            <a:xfrm>
              <a:off x="384" y="164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4" name="Oval 93"/>
            <p:cNvSpPr>
              <a:spLocks noChangeArrowheads="1"/>
            </p:cNvSpPr>
            <p:nvPr/>
          </p:nvSpPr>
          <p:spPr bwMode="auto">
            <a:xfrm>
              <a:off x="384" y="145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5" name="Oval 94"/>
            <p:cNvSpPr>
              <a:spLocks noChangeArrowheads="1"/>
            </p:cNvSpPr>
            <p:nvPr/>
          </p:nvSpPr>
          <p:spPr bwMode="auto">
            <a:xfrm>
              <a:off x="384" y="125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6" name="Oval 95"/>
            <p:cNvSpPr>
              <a:spLocks noChangeArrowheads="1"/>
            </p:cNvSpPr>
            <p:nvPr/>
          </p:nvSpPr>
          <p:spPr bwMode="auto">
            <a:xfrm>
              <a:off x="384" y="10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5407" name="Oval 96"/>
            <p:cNvSpPr>
              <a:spLocks noChangeArrowheads="1"/>
            </p:cNvSpPr>
            <p:nvPr/>
          </p:nvSpPr>
          <p:spPr bwMode="auto">
            <a:xfrm>
              <a:off x="384" y="87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8" name="Oval 97"/>
            <p:cNvSpPr>
              <a:spLocks noChangeArrowheads="1"/>
            </p:cNvSpPr>
            <p:nvPr/>
          </p:nvSpPr>
          <p:spPr bwMode="auto">
            <a:xfrm>
              <a:off x="384" y="68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09" name="Oval 98"/>
            <p:cNvSpPr>
              <a:spLocks noChangeArrowheads="1"/>
            </p:cNvSpPr>
            <p:nvPr/>
          </p:nvSpPr>
          <p:spPr bwMode="auto">
            <a:xfrm>
              <a:off x="384" y="49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10" name="Oval 99"/>
            <p:cNvSpPr>
              <a:spLocks noChangeArrowheads="1"/>
            </p:cNvSpPr>
            <p:nvPr/>
          </p:nvSpPr>
          <p:spPr bwMode="auto">
            <a:xfrm>
              <a:off x="384" y="29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11" name="Oval 100"/>
            <p:cNvSpPr>
              <a:spLocks noChangeArrowheads="1"/>
            </p:cNvSpPr>
            <p:nvPr/>
          </p:nvSpPr>
          <p:spPr bwMode="auto">
            <a:xfrm>
              <a:off x="384" y="10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5376" name="WordArt 83"/>
          <p:cNvSpPr>
            <a:spLocks noChangeArrowheads="1" noChangeShapeType="1" noTextEdit="1"/>
          </p:cNvSpPr>
          <p:nvPr/>
        </p:nvSpPr>
        <p:spPr bwMode="auto">
          <a:xfrm>
            <a:off x="4403725" y="3871913"/>
            <a:ext cx="41306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40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في دائرة كهريائية مغلقة يكون المفتاح الكهربائي </a:t>
            </a:r>
            <a:endParaRPr lang="he-IL" sz="40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77" name="Text 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140325" y="4895850"/>
            <a:ext cx="34210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1)لا يعمل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5378" name="Text Box 1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25463" y="4854575"/>
            <a:ext cx="3414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2)مفتوحا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5379" name="Text Box 1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416550" y="5780088"/>
            <a:ext cx="2952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مغلقا والمنتج الكهربائي لا يعمل</a:t>
            </a:r>
            <a:endParaRPr lang="en-US" sz="320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444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819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99684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8194" name="תרשים" r:id="rId4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9684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9684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9684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9684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684" grpId="0" bld="category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505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198660" name="Picture 4" descr="phon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70288" y="2498725"/>
            <a:ext cx="203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ar-SA" sz="160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2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6084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560763" y="2457450"/>
            <a:ext cx="2033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/>
              <a:t>2</a:t>
            </a:r>
            <a:r>
              <a:rPr lang="en-US" sz="3600"/>
              <a:t> </a:t>
            </a:r>
            <a:r>
              <a:rPr lang="en-US" sz="4400"/>
              <a:t>2</a:t>
            </a:r>
            <a:r>
              <a:rPr lang="en-US" sz="3600"/>
              <a:t> 2 </a:t>
            </a:r>
            <a:r>
              <a:rPr lang="en-US" sz="2800"/>
              <a:t>2 </a:t>
            </a:r>
            <a:r>
              <a:rPr lang="en-US" sz="2000"/>
              <a:t>2 </a:t>
            </a:r>
            <a:r>
              <a:rPr lang="en-US" sz="1600"/>
              <a:t>2</a:t>
            </a:r>
          </a:p>
        </p:txBody>
      </p:sp>
      <p:pic>
        <p:nvPicPr>
          <p:cNvPr id="121864" name="Picture 8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698875" y="2743200"/>
            <a:ext cx="16240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2   2       2    </a:t>
            </a:r>
          </a:p>
          <a:p>
            <a:pPr>
              <a:spcBef>
                <a:spcPct val="50000"/>
              </a:spcBef>
            </a:pPr>
            <a:r>
              <a:rPr lang="en-US"/>
              <a:t> 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3 </a:t>
            </a:r>
            <a:r>
              <a:rPr lang="en-US" sz="3600"/>
              <a:t>3</a:t>
            </a:r>
            <a:r>
              <a:rPr lang="en-US" sz="4400"/>
              <a:t> </a:t>
            </a:r>
            <a:r>
              <a:rPr lang="en-US" sz="2800"/>
              <a:t>3</a:t>
            </a:r>
            <a:r>
              <a:rPr lang="en-US" sz="4400"/>
              <a:t> </a:t>
            </a:r>
            <a:r>
              <a:rPr lang="en-US" sz="2000"/>
              <a:t>3  </a:t>
            </a:r>
            <a:r>
              <a:rPr lang="en-US" sz="1200"/>
              <a:t>3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3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710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4</a:t>
            </a:r>
            <a:r>
              <a:rPr lang="en-US" sz="4800"/>
              <a:t> </a:t>
            </a:r>
            <a:r>
              <a:rPr lang="en-US" sz="3200"/>
              <a:t>4</a:t>
            </a:r>
            <a:r>
              <a:rPr lang="en-US" sz="4800"/>
              <a:t> </a:t>
            </a:r>
            <a:r>
              <a:rPr lang="en-US"/>
              <a:t>4</a:t>
            </a:r>
            <a:r>
              <a:rPr lang="en-US" sz="4800"/>
              <a:t> </a:t>
            </a:r>
            <a:r>
              <a:rPr lang="en-US" sz="1800"/>
              <a:t>4</a:t>
            </a:r>
            <a:r>
              <a:rPr lang="en-US" sz="4800"/>
              <a:t> </a:t>
            </a:r>
            <a:r>
              <a:rPr lang="en-US" sz="1200"/>
              <a:t>4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81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4</a:t>
            </a:r>
            <a:r>
              <a:rPr lang="en-US" sz="4800"/>
              <a:t> </a:t>
            </a:r>
            <a:r>
              <a:rPr lang="en-US" sz="3200"/>
              <a:t>4</a:t>
            </a:r>
            <a:r>
              <a:rPr lang="en-US" sz="4800"/>
              <a:t> </a:t>
            </a:r>
            <a:r>
              <a:rPr lang="en-US"/>
              <a:t>4</a:t>
            </a:r>
            <a:r>
              <a:rPr lang="en-US" sz="4800"/>
              <a:t> </a:t>
            </a:r>
            <a:r>
              <a:rPr lang="en-US" sz="1800"/>
              <a:t>4</a:t>
            </a:r>
            <a:r>
              <a:rPr lang="en-US" sz="4800"/>
              <a:t> </a:t>
            </a:r>
            <a:r>
              <a:rPr lang="en-US" sz="1200"/>
              <a:t>4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4915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017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236548" name="Picture 4" descr="phon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  <p:bldP spid="2365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h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4</a:t>
            </a:r>
            <a:r>
              <a:rPr lang="en-US" sz="4800"/>
              <a:t> </a:t>
            </a:r>
            <a:r>
              <a:rPr lang="en-US" sz="3200"/>
              <a:t>4</a:t>
            </a:r>
            <a:r>
              <a:rPr lang="en-US" sz="4800"/>
              <a:t> </a:t>
            </a:r>
            <a:r>
              <a:rPr lang="en-US"/>
              <a:t>4</a:t>
            </a:r>
            <a:r>
              <a:rPr lang="en-US" sz="4800"/>
              <a:t> </a:t>
            </a:r>
            <a:r>
              <a:rPr lang="en-US" sz="1800"/>
              <a:t>4</a:t>
            </a:r>
            <a:r>
              <a:rPr lang="en-US" sz="4800"/>
              <a:t> </a:t>
            </a:r>
            <a:r>
              <a:rPr lang="en-US" sz="1200"/>
              <a:t>4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1174750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 4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12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222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245764" name="Picture 4" descr="phon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/>
      <p:bldP spid="2457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925" y="985838"/>
            <a:ext cx="371475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هاتف1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5325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pic>
        <p:nvPicPr>
          <p:cNvPr id="246788" name="Picture 4" descr="phon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1</a:t>
            </a:r>
            <a:endParaRPr lang="en-US" sz="80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ring</a:t>
            </a:r>
          </a:p>
        </p:txBody>
      </p:sp>
    </p:spTree>
  </p:cSld>
  <p:clrMapOvr>
    <a:masterClrMapping/>
  </p:clrMapOvr>
  <p:transition advClick="0"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/>
      <p:bldP spid="2467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16449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50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51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52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53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54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55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16442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43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4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5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46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7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48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16434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35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36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37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38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39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40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41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16427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8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29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30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31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32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33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16419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0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1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2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3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4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25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26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16412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13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4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5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16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7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18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16405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06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07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08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09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10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6411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16398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399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0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1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02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3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16404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16394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95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96" name="Text Box 70"/>
          <p:cNvSpPr txBox="1">
            <a:spLocks noChangeArrowheads="1"/>
          </p:cNvSpPr>
          <p:nvPr/>
        </p:nvSpPr>
        <p:spPr bwMode="auto">
          <a:xfrm>
            <a:off x="2266950" y="3290888"/>
            <a:ext cx="4389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16397" name="Text Box 71"/>
          <p:cNvSpPr txBox="1">
            <a:spLocks noChangeArrowheads="1"/>
          </p:cNvSpPr>
          <p:nvPr/>
        </p:nvSpPr>
        <p:spPr bwMode="auto">
          <a:xfrm>
            <a:off x="3073400" y="1085850"/>
            <a:ext cx="33893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>
                <a:solidFill>
                  <a:schemeClr val="bg1"/>
                </a:solidFill>
                <a:cs typeface="Traditional Arabic" pitchFamily="18" charset="-78"/>
              </a:rPr>
              <a:t>ربحت</a:t>
            </a:r>
            <a:endParaRPr lang="en-US" sz="960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3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9220" name="AutoShape 1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37232" name="Object 16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9218" name="תרשים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7232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7232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7232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7232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7232" grpId="0" bld="category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4000" smtClean="0">
                <a:cs typeface="Times New Roman" pitchFamily="18" charset="0"/>
              </a:rPr>
              <a:t>جمهور 33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10244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عودة للسؤال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aphicFrame>
        <p:nvGraphicFramePr>
          <p:cNvPr id="148484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10242" name="תרשים" r:id="rId4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8484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8484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8484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8484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8484" grpId="0" bld="category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4339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40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41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42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43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44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45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4332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33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4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5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36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7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38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4324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25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26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27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28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29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30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31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4317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8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19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20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21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22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23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4309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0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1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2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3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4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15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16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4302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03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4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5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06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7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308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4295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96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97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298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299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300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4301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4288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89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0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1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92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3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4294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54282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4283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4284" name="Text Box 70"/>
          <p:cNvSpPr txBox="1">
            <a:spLocks noChangeArrowheads="1"/>
          </p:cNvSpPr>
          <p:nvPr/>
        </p:nvSpPr>
        <p:spPr bwMode="auto">
          <a:xfrm>
            <a:off x="3743325" y="3267075"/>
            <a:ext cx="29987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 0$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54285" name="Text Box 71"/>
          <p:cNvSpPr txBox="1">
            <a:spLocks noChangeArrowheads="1"/>
          </p:cNvSpPr>
          <p:nvPr/>
        </p:nvSpPr>
        <p:spPr bwMode="auto">
          <a:xfrm>
            <a:off x="3073400" y="1085850"/>
            <a:ext cx="33893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800">
                <a:solidFill>
                  <a:schemeClr val="bg1"/>
                </a:solidFill>
                <a:cs typeface="Times New Roman" pitchFamily="18" charset="0"/>
              </a:rPr>
              <a:t>أخطأت</a:t>
            </a:r>
            <a:r>
              <a:rPr lang="he-IL" sz="880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8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4286" name="Text Box 7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98800" y="6043613"/>
            <a:ext cx="347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000" b="1" i="1">
                <a:solidFill>
                  <a:schemeClr val="accent1"/>
                </a:solidFill>
                <a:cs typeface="Traditional Arabic" pitchFamily="18" charset="-78"/>
              </a:rPr>
              <a:t>العب مرة أخرى</a:t>
            </a:r>
            <a:r>
              <a:rPr lang="he-IL" sz="4000" b="1" i="1">
                <a:solidFill>
                  <a:schemeClr val="accent1"/>
                </a:solidFill>
                <a:cs typeface="Traditional Arabic" pitchFamily="18" charset="-78"/>
              </a:rPr>
              <a:t>?</a:t>
            </a:r>
            <a:endParaRPr lang="en-US" sz="4000" b="1" i="1">
              <a:solidFill>
                <a:schemeClr val="accent1"/>
              </a:solidFill>
              <a:cs typeface="Traditional Arabic" pitchFamily="18" charset="-78"/>
            </a:endParaRPr>
          </a:p>
        </p:txBody>
      </p:sp>
      <p:sp>
        <p:nvSpPr>
          <p:cNvPr id="238665" name="WordArt 73"/>
          <p:cNvSpPr>
            <a:spLocks noChangeArrowheads="1" noChangeShapeType="1" noTextEdit="1"/>
          </p:cNvSpPr>
          <p:nvPr/>
        </p:nvSpPr>
        <p:spPr bwMode="auto">
          <a:xfrm rot="-2879198">
            <a:off x="409575" y="962025"/>
            <a:ext cx="1866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8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askerville Old Face"/>
              </a:rPr>
              <a:t>game over</a:t>
            </a:r>
            <a:endParaRPr lang="he-IL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8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6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5362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63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64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65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66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67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68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5355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6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57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58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9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60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61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5347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48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49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50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51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2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53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54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5340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41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2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3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44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5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46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5332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33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4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5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6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37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38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39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5325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6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27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28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9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30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31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5318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19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0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21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22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23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5324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5311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12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3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4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5315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6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5317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55306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5307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5308" name="Text Box 70"/>
          <p:cNvSpPr txBox="1">
            <a:spLocks noChangeArrowheads="1"/>
          </p:cNvSpPr>
          <p:nvPr/>
        </p:nvSpPr>
        <p:spPr bwMode="auto">
          <a:xfrm>
            <a:off x="1925638" y="3290888"/>
            <a:ext cx="4670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$32000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55309" name="Text Box 71"/>
          <p:cNvSpPr txBox="1">
            <a:spLocks noChangeArrowheads="1"/>
          </p:cNvSpPr>
          <p:nvPr/>
        </p:nvSpPr>
        <p:spPr bwMode="auto">
          <a:xfrm>
            <a:off x="2932113" y="995363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>
                <a:solidFill>
                  <a:schemeClr val="bg1"/>
                </a:solidFill>
                <a:cs typeface="Traditional Arabic" pitchFamily="18" charset="-78"/>
              </a:rPr>
              <a:t>ربحت:</a:t>
            </a:r>
            <a:endParaRPr lang="en-US" sz="7200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240713" name="WordArt 73"/>
          <p:cNvSpPr>
            <a:spLocks noChangeArrowheads="1" noChangeShapeType="1" noTextEdit="1"/>
          </p:cNvSpPr>
          <p:nvPr/>
        </p:nvSpPr>
        <p:spPr bwMode="auto">
          <a:xfrm rot="-2879198">
            <a:off x="409575" y="962025"/>
            <a:ext cx="1866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he-IL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8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cs"/>
              <a:ea typeface="+mn-cs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6387" name="Rectangle 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8" name="Rectangle 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9" name="Rectangle 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90" name="Rectangle 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91" name="Rectangle 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92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93" name="Rectangle 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6380" name="Rectangle 1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1" name="Rectangle 1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2" name="Rectangle 1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3" name="Rectangle 1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84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5" name="Rectangle 1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86" name="Rectangle 1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6372" name="Rectangle 19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73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4" name="Rectangle 21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5" name="Rectangle 22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6" name="Rectangle 23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77" name="Rectangle 24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78" name="Rectangle 25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79" name="Rectangle 26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6365" name="Rectangle 28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6" name="Rectangle 29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67" name="Rectangle 30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68" name="Rectangle 31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9" name="Rectangle 32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70" name="Rectangle 33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71" name="Rectangle 34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56357" name="Rectangle 36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58" name="Rectangle 37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59" name="Rectangle 38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60" name="Rectangle 39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61" name="Rectangle 40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2" name="Rectangle 41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63" name="Rectangle 42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64" name="Rectangle 43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56350" name="Rectangle 45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51" name="Rectangle 46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2" name="Rectangle 47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3" name="Rectangle 48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54" name="Rectangle 49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5" name="Rectangle 50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56" name="Rectangle 51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56343" name="Rectangle 53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4" name="Rectangle 54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5" name="Rectangle 55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46" name="Rectangle 56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47" name="Rectangle 57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8" name="Rectangle 58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56349" name="Rectangle 59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56336" name="Rectangle 61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37" name="Rectangle 62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38" name="Rectangle 63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39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6340" name="Rectangle 65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41" name="Rectangle 66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  <p:sp>
          <p:nvSpPr>
            <p:cNvPr id="56342" name="Rectangle 67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ar-SA"/>
            </a:p>
          </p:txBody>
        </p:sp>
      </p:grpSp>
      <p:sp>
        <p:nvSpPr>
          <p:cNvPr id="56330" name="Rectangle 68"/>
          <p:cNvSpPr>
            <a:spLocks noChangeArrowheads="1"/>
          </p:cNvSpPr>
          <p:nvPr/>
        </p:nvSpPr>
        <p:spPr bwMode="auto">
          <a:xfrm>
            <a:off x="0" y="0"/>
            <a:ext cx="3019425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1" name="Rectangle 69"/>
          <p:cNvSpPr>
            <a:spLocks noChangeArrowheads="1"/>
          </p:cNvSpPr>
          <p:nvPr/>
        </p:nvSpPr>
        <p:spPr bwMode="auto">
          <a:xfrm>
            <a:off x="0" y="3267075"/>
            <a:ext cx="9144000" cy="1584325"/>
          </a:xfrm>
          <a:prstGeom prst="rect">
            <a:avLst/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2" name="Text Box 70"/>
          <p:cNvSpPr txBox="1">
            <a:spLocks noChangeArrowheads="1"/>
          </p:cNvSpPr>
          <p:nvPr/>
        </p:nvSpPr>
        <p:spPr bwMode="auto">
          <a:xfrm>
            <a:off x="1925638" y="3290888"/>
            <a:ext cx="4670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9600" b="1">
                <a:cs typeface="Times New Roman" pitchFamily="18" charset="0"/>
              </a:rPr>
              <a:t>$2000</a:t>
            </a:r>
            <a:endParaRPr lang="en-US" sz="9600" b="1">
              <a:cs typeface="Times New Roman" pitchFamily="18" charset="0"/>
            </a:endParaRPr>
          </a:p>
        </p:txBody>
      </p:sp>
      <p:sp>
        <p:nvSpPr>
          <p:cNvPr id="241737" name="WordArt 73"/>
          <p:cNvSpPr>
            <a:spLocks noChangeArrowheads="1" noChangeShapeType="1" noTextEdit="1"/>
          </p:cNvSpPr>
          <p:nvPr/>
        </p:nvSpPr>
        <p:spPr bwMode="auto">
          <a:xfrm rot="-2879198">
            <a:off x="409575" y="962025"/>
            <a:ext cx="1866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8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askerville Old Face"/>
              </a:rPr>
              <a:t>game over</a:t>
            </a:r>
            <a:endParaRPr lang="he-IL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8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askerville Old Face"/>
            </a:endParaRPr>
          </a:p>
        </p:txBody>
      </p:sp>
      <p:sp>
        <p:nvSpPr>
          <p:cNvPr id="56334" name="Text Box 7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98800" y="6043613"/>
            <a:ext cx="347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000" b="1" i="1">
                <a:solidFill>
                  <a:schemeClr val="accent1"/>
                </a:solidFill>
                <a:cs typeface="Traditional Arabic" pitchFamily="18" charset="-78"/>
              </a:rPr>
              <a:t>العب مرة أخرى</a:t>
            </a:r>
            <a:r>
              <a:rPr lang="he-IL" sz="4000" b="1" i="1">
                <a:solidFill>
                  <a:schemeClr val="accent1"/>
                </a:solidFill>
                <a:cs typeface="Traditional Arabic" pitchFamily="18" charset="-78"/>
              </a:rPr>
              <a:t>?</a:t>
            </a:r>
            <a:endParaRPr lang="en-US" sz="4000" b="1" i="1">
              <a:solidFill>
                <a:schemeClr val="accent1"/>
              </a:solidFill>
              <a:cs typeface="Traditional Arabic" pitchFamily="18" charset="-78"/>
            </a:endParaRPr>
          </a:p>
        </p:txBody>
      </p:sp>
      <p:sp>
        <p:nvSpPr>
          <p:cNvPr id="56335" name="Text Box 76"/>
          <p:cNvSpPr txBox="1">
            <a:spLocks noChangeArrowheads="1"/>
          </p:cNvSpPr>
          <p:nvPr/>
        </p:nvSpPr>
        <p:spPr bwMode="auto">
          <a:xfrm>
            <a:off x="2932113" y="995363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>
                <a:solidFill>
                  <a:schemeClr val="bg1"/>
                </a:solidFill>
                <a:cs typeface="Traditional Arabic" pitchFamily="18" charset="-78"/>
              </a:rPr>
              <a:t>أخطأت ولكنك ربحت:</a:t>
            </a:r>
            <a:endParaRPr lang="en-US" sz="7200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2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3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17421" name="Picture 79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80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91" name="Text Box 83"/>
          <p:cNvSpPr txBox="1">
            <a:spLocks noChangeArrowheads="1"/>
          </p:cNvSpPr>
          <p:nvPr/>
        </p:nvSpPr>
        <p:spPr bwMode="auto">
          <a:xfrm>
            <a:off x="623888" y="3916363"/>
            <a:ext cx="827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عندما نشغل الغسالة في البيت فان مصدر الطاقة هو ؟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8692" name="Text Box 8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96938" y="6091238"/>
            <a:ext cx="2767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لا يوجد مصدر للطاقة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8693" name="Text Box 8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54600" y="4846638"/>
            <a:ext cx="340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 البطارية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68694" name="Text Box 86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4887913"/>
            <a:ext cx="29098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2) محطة القوة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grpSp>
        <p:nvGrpSpPr>
          <p:cNvPr id="17427" name="Group 89"/>
          <p:cNvGrpSpPr>
            <a:grpSpLocks/>
          </p:cNvGrpSpPr>
          <p:nvPr/>
        </p:nvGrpSpPr>
        <p:grpSpPr bwMode="auto">
          <a:xfrm>
            <a:off x="0" y="174625"/>
            <a:ext cx="2516188" cy="3592513"/>
            <a:chOff x="1362" y="804"/>
            <a:chExt cx="1585" cy="2263"/>
          </a:xfrm>
        </p:grpSpPr>
        <p:sp>
          <p:nvSpPr>
            <p:cNvPr id="17429" name="Rectangle 90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30" name="Rectangle 91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31" name="Rectangle 92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32" name="Text Box 93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33" name="Text Box 94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4" name="Text Box 95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5" name="Text Box 96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6" name="Text Box 97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7" name="Text Box 98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38" name="Text Box 99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39" name="Text Box 100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0" name="Text Box 101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1" name="Text Box 102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7442" name="Text Box 103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43" name="Text Box 104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4" name="Text Box 105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5" name="Text Box 106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6" name="Text Box 107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7" name="Text Box 108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48" name="Text Box 109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49" name="Text Box 110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50" name="Text Box 111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7451" name="Text Box 112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7452" name="Oval 113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3" name="Oval 114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4" name="Oval 115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5" name="Oval 116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6" name="Oval 117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7457" name="Oval 118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8" name="Oval 119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59" name="Oval 120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60" name="Oval 121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461" name="Oval 122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8731" name="Text Box 1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49838" y="6057900"/>
            <a:ext cx="340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3)اشعة الشمس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8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91" grpId="0"/>
      <p:bldP spid="68692" grpId="0"/>
      <p:bldP spid="68693" grpId="0"/>
      <p:bldP spid="68694" grpId="0"/>
      <p:bldP spid="687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rgbClr val="79FA04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18445" name="Picture 13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7" name="Group 21"/>
          <p:cNvGrpSpPr>
            <a:grpSpLocks/>
          </p:cNvGrpSpPr>
          <p:nvPr/>
        </p:nvGrpSpPr>
        <p:grpSpPr bwMode="auto">
          <a:xfrm>
            <a:off x="0" y="174625"/>
            <a:ext cx="2516188" cy="3592513"/>
            <a:chOff x="1362" y="804"/>
            <a:chExt cx="1585" cy="2263"/>
          </a:xfrm>
        </p:grpSpPr>
        <p:sp>
          <p:nvSpPr>
            <p:cNvPr id="18453" name="Rectangle 22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54" name="Rectangle 23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55" name="Rectangle 24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56" name="Text Box 25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57" name="Text Box 26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58" name="Text Box 27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59" name="Text Box 28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0" name="Text Box 29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1" name="Text Box 30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62" name="Text Box 31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3" name="Text Box 32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4" name="Text Box 33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5" name="Text Box 34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8466" name="Text Box 35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67" name="Text Box 36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8" name="Text Box 37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69" name="Text Box 38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0" name="Text Box 39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1" name="Text Box 40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72" name="Text Box 41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3" name="Text Box 42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4" name="Text Box 43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8475" name="Text Box 44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8476" name="Oval 45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77" name="Oval 46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78" name="Oval 47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79" name="Oval 48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0" name="Oval 49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81" name="Oval 50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2" name="Oval 51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3" name="Oval 52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4" name="Oval 53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8485" name="Oval 54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8448" name="Text Box 83"/>
          <p:cNvSpPr txBox="1">
            <a:spLocks noChangeArrowheads="1"/>
          </p:cNvSpPr>
          <p:nvPr/>
        </p:nvSpPr>
        <p:spPr bwMode="auto">
          <a:xfrm>
            <a:off x="858838" y="3916363"/>
            <a:ext cx="803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cs typeface="Traditional Arabic" pitchFamily="18" charset="-78"/>
              </a:rPr>
              <a:t>عندما نشغل الغسالة في البيت فان مصدر الطاقة هو ؟</a:t>
            </a:r>
            <a:endParaRPr lang="en-US" sz="36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49" name="Text Box 8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93788" y="5780088"/>
            <a:ext cx="2555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4) لا يوجد مصدر للطاقة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50" name="Text Box 8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054600" y="4846638"/>
            <a:ext cx="340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1)البطارية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51" name="Text Box 86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4887913"/>
            <a:ext cx="29098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2)محطة القوة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18452" name="Text Box 12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057900"/>
            <a:ext cx="340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  <a:cs typeface="Traditional Arabic" pitchFamily="18" charset="-78"/>
              </a:rPr>
              <a:t>3)اشعة الشمس </a:t>
            </a:r>
            <a:endParaRPr lang="en-US" sz="3200" b="1">
              <a:solidFill>
                <a:schemeClr val="bg1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0"/>
          <p:cNvGrpSpPr>
            <a:grpSpLocks/>
          </p:cNvGrpSpPr>
          <p:nvPr/>
        </p:nvGrpSpPr>
        <p:grpSpPr bwMode="auto">
          <a:xfrm>
            <a:off x="2582863" y="1262063"/>
            <a:ext cx="2516187" cy="3592512"/>
            <a:chOff x="1362" y="804"/>
            <a:chExt cx="1585" cy="2263"/>
          </a:xfrm>
        </p:grpSpPr>
        <p:sp>
          <p:nvSpPr>
            <p:cNvPr id="19459" name="Rectangle 109"/>
            <p:cNvSpPr>
              <a:spLocks noChangeArrowheads="1"/>
            </p:cNvSpPr>
            <p:nvPr/>
          </p:nvSpPr>
          <p:spPr bwMode="auto">
            <a:xfrm>
              <a:off x="1381" y="2395"/>
              <a:ext cx="1545" cy="20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60" name="Rectangle 24"/>
            <p:cNvSpPr>
              <a:spLocks noChangeArrowheads="1"/>
            </p:cNvSpPr>
            <p:nvPr/>
          </p:nvSpPr>
          <p:spPr bwMode="auto">
            <a:xfrm>
              <a:off x="1362" y="2400"/>
              <a:ext cx="1520" cy="20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61" name="Rectangle 77"/>
            <p:cNvSpPr>
              <a:spLocks noChangeArrowheads="1"/>
            </p:cNvSpPr>
            <p:nvPr/>
          </p:nvSpPr>
          <p:spPr bwMode="auto">
            <a:xfrm>
              <a:off x="1363" y="814"/>
              <a:ext cx="1584" cy="2253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62" name="Text Box 78"/>
            <p:cNvSpPr txBox="1">
              <a:spLocks noChangeArrowheads="1"/>
            </p:cNvSpPr>
            <p:nvPr/>
          </p:nvSpPr>
          <p:spPr bwMode="auto">
            <a:xfrm>
              <a:off x="1411" y="8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3" name="Text Box 79"/>
            <p:cNvSpPr txBox="1">
              <a:spLocks noChangeArrowheads="1"/>
            </p:cNvSpPr>
            <p:nvPr/>
          </p:nvSpPr>
          <p:spPr bwMode="auto">
            <a:xfrm>
              <a:off x="1411" y="100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9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4" name="Text Box 80"/>
            <p:cNvSpPr txBox="1">
              <a:spLocks noChangeArrowheads="1"/>
            </p:cNvSpPr>
            <p:nvPr/>
          </p:nvSpPr>
          <p:spPr bwMode="auto">
            <a:xfrm>
              <a:off x="1411" y="119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8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5" name="Text Box 81"/>
            <p:cNvSpPr txBox="1">
              <a:spLocks noChangeArrowheads="1"/>
            </p:cNvSpPr>
            <p:nvPr/>
          </p:nvSpPr>
          <p:spPr bwMode="auto">
            <a:xfrm>
              <a:off x="1411" y="139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7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6" name="Text Box 82"/>
            <p:cNvSpPr txBox="1">
              <a:spLocks noChangeArrowheads="1"/>
            </p:cNvSpPr>
            <p:nvPr/>
          </p:nvSpPr>
          <p:spPr bwMode="auto">
            <a:xfrm>
              <a:off x="1411" y="158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6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7" name="Text Box 83"/>
            <p:cNvSpPr txBox="1">
              <a:spLocks noChangeArrowheads="1"/>
            </p:cNvSpPr>
            <p:nvPr/>
          </p:nvSpPr>
          <p:spPr bwMode="auto">
            <a:xfrm>
              <a:off x="1411" y="177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Text Box 85"/>
            <p:cNvSpPr txBox="1">
              <a:spLocks noChangeArrowheads="1"/>
            </p:cNvSpPr>
            <p:nvPr/>
          </p:nvSpPr>
          <p:spPr bwMode="auto">
            <a:xfrm>
              <a:off x="1411" y="196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4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69" name="Text Box 86"/>
            <p:cNvSpPr txBox="1">
              <a:spLocks noChangeArrowheads="1"/>
            </p:cNvSpPr>
            <p:nvPr/>
          </p:nvSpPr>
          <p:spPr bwMode="auto">
            <a:xfrm>
              <a:off x="1411" y="215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3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0" name="Text Box 87"/>
            <p:cNvSpPr txBox="1">
              <a:spLocks noChangeArrowheads="1"/>
            </p:cNvSpPr>
            <p:nvPr/>
          </p:nvSpPr>
          <p:spPr bwMode="auto">
            <a:xfrm>
              <a:off x="1402" y="2369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2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1" name="Text Box 88"/>
            <p:cNvSpPr txBox="1">
              <a:spLocks noChangeArrowheads="1"/>
            </p:cNvSpPr>
            <p:nvPr/>
          </p:nvSpPr>
          <p:spPr bwMode="auto">
            <a:xfrm>
              <a:off x="1418" y="25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9472" name="Text Box 89"/>
            <p:cNvSpPr txBox="1">
              <a:spLocks noChangeArrowheads="1"/>
            </p:cNvSpPr>
            <p:nvPr/>
          </p:nvSpPr>
          <p:spPr bwMode="auto">
            <a:xfrm>
              <a:off x="1939" y="81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$1 Million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3" name="Text Box 90"/>
            <p:cNvSpPr txBox="1">
              <a:spLocks noChangeArrowheads="1"/>
            </p:cNvSpPr>
            <p:nvPr/>
          </p:nvSpPr>
          <p:spPr bwMode="auto">
            <a:xfrm>
              <a:off x="1911" y="101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$500,000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4" name="Text Box 91"/>
            <p:cNvSpPr txBox="1">
              <a:spLocks noChangeArrowheads="1"/>
            </p:cNvSpPr>
            <p:nvPr/>
          </p:nvSpPr>
          <p:spPr bwMode="auto">
            <a:xfrm>
              <a:off x="1866" y="121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$250,000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5" name="Text Box 92"/>
            <p:cNvSpPr txBox="1">
              <a:spLocks noChangeArrowheads="1"/>
            </p:cNvSpPr>
            <p:nvPr/>
          </p:nvSpPr>
          <p:spPr bwMode="auto">
            <a:xfrm>
              <a:off x="1939" y="14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$125,000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6" name="Text Box 93"/>
            <p:cNvSpPr txBox="1">
              <a:spLocks noChangeArrowheads="1"/>
            </p:cNvSpPr>
            <p:nvPr/>
          </p:nvSpPr>
          <p:spPr bwMode="auto">
            <a:xfrm>
              <a:off x="1939" y="159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$64,000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7" name="Text Box 94"/>
            <p:cNvSpPr txBox="1">
              <a:spLocks noChangeArrowheads="1"/>
            </p:cNvSpPr>
            <p:nvPr/>
          </p:nvSpPr>
          <p:spPr bwMode="auto">
            <a:xfrm>
              <a:off x="1939" y="178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$32,000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8" name="Text Box 95"/>
            <p:cNvSpPr txBox="1">
              <a:spLocks noChangeArrowheads="1"/>
            </p:cNvSpPr>
            <p:nvPr/>
          </p:nvSpPr>
          <p:spPr bwMode="auto">
            <a:xfrm>
              <a:off x="1939" y="1976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$16,000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79" name="Text Box 96"/>
            <p:cNvSpPr txBox="1">
              <a:spLocks noChangeArrowheads="1"/>
            </p:cNvSpPr>
            <p:nvPr/>
          </p:nvSpPr>
          <p:spPr bwMode="auto">
            <a:xfrm>
              <a:off x="1820" y="215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$8,000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80" name="Text Box 97"/>
            <p:cNvSpPr txBox="1">
              <a:spLocks noChangeArrowheads="1"/>
            </p:cNvSpPr>
            <p:nvPr/>
          </p:nvSpPr>
          <p:spPr bwMode="auto">
            <a:xfrm>
              <a:off x="1829" y="2360"/>
              <a:ext cx="110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C00"/>
                  </a:solidFill>
                  <a:latin typeface="Arial" pitchFamily="34" charset="0"/>
                </a:rPr>
                <a:t>$4,000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19481" name="Text Box 98"/>
            <p:cNvSpPr txBox="1">
              <a:spLocks noChangeArrowheads="1"/>
            </p:cNvSpPr>
            <p:nvPr/>
          </p:nvSpPr>
          <p:spPr bwMode="auto">
            <a:xfrm>
              <a:off x="1902" y="25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pitchFamily="34" charset="0"/>
                </a:rPr>
                <a:t>$2,000</a:t>
              </a:r>
            </a:p>
          </p:txBody>
        </p:sp>
        <p:sp>
          <p:nvSpPr>
            <p:cNvPr id="19482" name="Oval 99"/>
            <p:cNvSpPr>
              <a:spLocks noChangeArrowheads="1"/>
            </p:cNvSpPr>
            <p:nvPr/>
          </p:nvSpPr>
          <p:spPr bwMode="auto">
            <a:xfrm>
              <a:off x="1729" y="266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3" name="Oval 100"/>
            <p:cNvSpPr>
              <a:spLocks noChangeArrowheads="1"/>
            </p:cNvSpPr>
            <p:nvPr/>
          </p:nvSpPr>
          <p:spPr bwMode="auto">
            <a:xfrm>
              <a:off x="1747" y="244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4" name="Oval 101"/>
            <p:cNvSpPr>
              <a:spLocks noChangeArrowheads="1"/>
            </p:cNvSpPr>
            <p:nvPr/>
          </p:nvSpPr>
          <p:spPr bwMode="auto">
            <a:xfrm>
              <a:off x="1747" y="225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5" name="Oval 102"/>
            <p:cNvSpPr>
              <a:spLocks noChangeArrowheads="1"/>
            </p:cNvSpPr>
            <p:nvPr/>
          </p:nvSpPr>
          <p:spPr bwMode="auto">
            <a:xfrm>
              <a:off x="1747" y="206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6" name="Oval 103"/>
            <p:cNvSpPr>
              <a:spLocks noChangeArrowheads="1"/>
            </p:cNvSpPr>
            <p:nvPr/>
          </p:nvSpPr>
          <p:spPr bwMode="auto">
            <a:xfrm>
              <a:off x="1747" y="187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9487" name="Oval 104"/>
            <p:cNvSpPr>
              <a:spLocks noChangeArrowheads="1"/>
            </p:cNvSpPr>
            <p:nvPr/>
          </p:nvSpPr>
          <p:spPr bwMode="auto">
            <a:xfrm>
              <a:off x="1747" y="167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8" name="Oval 105"/>
            <p:cNvSpPr>
              <a:spLocks noChangeArrowheads="1"/>
            </p:cNvSpPr>
            <p:nvPr/>
          </p:nvSpPr>
          <p:spPr bwMode="auto">
            <a:xfrm>
              <a:off x="1747" y="148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89" name="Oval 106"/>
            <p:cNvSpPr>
              <a:spLocks noChangeArrowheads="1"/>
            </p:cNvSpPr>
            <p:nvPr/>
          </p:nvSpPr>
          <p:spPr bwMode="auto">
            <a:xfrm>
              <a:off x="1747" y="129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90" name="Oval 107"/>
            <p:cNvSpPr>
              <a:spLocks noChangeArrowheads="1"/>
            </p:cNvSpPr>
            <p:nvPr/>
          </p:nvSpPr>
          <p:spPr bwMode="auto">
            <a:xfrm>
              <a:off x="1747" y="110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9491" name="Oval 108"/>
            <p:cNvSpPr>
              <a:spLocks noChangeArrowheads="1"/>
            </p:cNvSpPr>
            <p:nvPr/>
          </p:nvSpPr>
          <p:spPr bwMode="auto">
            <a:xfrm>
              <a:off x="1747" y="91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493" name="Rectangle 24"/>
          <p:cNvSpPr>
            <a:spLocks noChangeArrowheads="1"/>
          </p:cNvSpPr>
          <p:nvPr/>
        </p:nvSpPr>
        <p:spPr bwMode="auto">
          <a:xfrm>
            <a:off x="0" y="2360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494" name="Picture 86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87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9" name="Text Box 89"/>
          <p:cNvSpPr txBox="1">
            <a:spLocks noChangeArrowheads="1"/>
          </p:cNvSpPr>
          <p:nvPr/>
        </p:nvSpPr>
        <p:spPr bwMode="auto">
          <a:xfrm>
            <a:off x="2143125" y="3870325"/>
            <a:ext cx="7000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4400" b="1">
                <a:solidFill>
                  <a:schemeClr val="bg1"/>
                </a:solidFill>
                <a:cs typeface="Traditional Arabic" pitchFamily="18" charset="-78"/>
              </a:rPr>
              <a:t>لكل جهاز يوجد : </a:t>
            </a:r>
            <a:endParaRPr lang="en-US" sz="4400" b="1">
              <a:solidFill>
                <a:schemeClr val="bg1"/>
              </a:solidFill>
              <a:cs typeface="Traditional Arabic" pitchFamily="18" charset="-78"/>
            </a:endParaRPr>
          </a:p>
        </p:txBody>
      </p:sp>
      <p:sp>
        <p:nvSpPr>
          <p:cNvPr id="71770" name="Text Box 90">
            <a:hlinkClick r:id="" action="ppaction://hlinkshowjump?jump=nextslide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06425" y="5853113"/>
            <a:ext cx="349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4) نقطتا توصيل 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771" name="Text Box 9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4846638"/>
            <a:ext cx="334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1)</a:t>
            </a:r>
            <a:r>
              <a:rPr lang="ar-SA" sz="3200" b="1">
                <a:solidFill>
                  <a:schemeClr val="bg1"/>
                </a:solidFill>
                <a:cs typeface="Times New Roman" pitchFamily="18" charset="0"/>
              </a:rPr>
              <a:t> 3نقاط توصيل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772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69925" y="4830763"/>
            <a:ext cx="31130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2) نقطة توصيل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773" name="Text Box 9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65725" y="5900738"/>
            <a:ext cx="3492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4000" b="1">
                <a:solidFill>
                  <a:schemeClr val="bg1"/>
                </a:solidFill>
                <a:cs typeface="Times New Roman" pitchFamily="18" charset="0"/>
              </a:rPr>
              <a:t>3)5 نقاط توصيل</a:t>
            </a:r>
            <a:endParaRPr lang="en-US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01" name="Rectangle 97"/>
          <p:cNvSpPr>
            <a:spLocks noChangeArrowheads="1"/>
          </p:cNvSpPr>
          <p:nvPr/>
        </p:nvSpPr>
        <p:spPr bwMode="auto">
          <a:xfrm>
            <a:off x="0" y="0"/>
            <a:ext cx="2514600" cy="385445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02" name="Text Box 98"/>
          <p:cNvSpPr txBox="1">
            <a:spLocks noChangeArrowheads="1"/>
          </p:cNvSpPr>
          <p:nvPr/>
        </p:nvSpPr>
        <p:spPr bwMode="auto">
          <a:xfrm>
            <a:off x="76200" y="1746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03" name="Text Box 99"/>
          <p:cNvSpPr txBox="1">
            <a:spLocks noChangeArrowheads="1"/>
          </p:cNvSpPr>
          <p:nvPr/>
        </p:nvSpPr>
        <p:spPr bwMode="auto">
          <a:xfrm>
            <a:off x="76200" y="495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9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4" name="Text Box 100"/>
          <p:cNvSpPr txBox="1">
            <a:spLocks noChangeArrowheads="1"/>
          </p:cNvSpPr>
          <p:nvPr/>
        </p:nvSpPr>
        <p:spPr bwMode="auto">
          <a:xfrm>
            <a:off x="76200" y="8001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8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5" name="Text Box 101"/>
          <p:cNvSpPr txBox="1">
            <a:spLocks noChangeArrowheads="1"/>
          </p:cNvSpPr>
          <p:nvPr/>
        </p:nvSpPr>
        <p:spPr bwMode="auto">
          <a:xfrm>
            <a:off x="76200" y="1104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7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6" name="Text Box 102"/>
          <p:cNvSpPr txBox="1">
            <a:spLocks noChangeArrowheads="1"/>
          </p:cNvSpPr>
          <p:nvPr/>
        </p:nvSpPr>
        <p:spPr bwMode="auto">
          <a:xfrm>
            <a:off x="76200" y="1409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6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7" name="Text Box 103"/>
          <p:cNvSpPr txBox="1">
            <a:spLocks noChangeArrowheads="1"/>
          </p:cNvSpPr>
          <p:nvPr/>
        </p:nvSpPr>
        <p:spPr bwMode="auto">
          <a:xfrm>
            <a:off x="76200" y="1714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08" name="Text Box 105"/>
          <p:cNvSpPr txBox="1">
            <a:spLocks noChangeArrowheads="1"/>
          </p:cNvSpPr>
          <p:nvPr/>
        </p:nvSpPr>
        <p:spPr bwMode="auto">
          <a:xfrm>
            <a:off x="76200" y="2019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09" name="Text Box 106"/>
          <p:cNvSpPr txBox="1">
            <a:spLocks noChangeArrowheads="1"/>
          </p:cNvSpPr>
          <p:nvPr/>
        </p:nvSpPr>
        <p:spPr bwMode="auto">
          <a:xfrm>
            <a:off x="0" y="2525713"/>
            <a:ext cx="874713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0" name="Text Box 107"/>
          <p:cNvSpPr txBox="1">
            <a:spLocks noChangeArrowheads="1"/>
          </p:cNvSpPr>
          <p:nvPr/>
        </p:nvSpPr>
        <p:spPr bwMode="auto">
          <a:xfrm>
            <a:off x="0" y="2933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2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1" name="Text Box 108"/>
          <p:cNvSpPr txBox="1">
            <a:spLocks noChangeArrowheads="1"/>
          </p:cNvSpPr>
          <p:nvPr/>
        </p:nvSpPr>
        <p:spPr bwMode="auto">
          <a:xfrm>
            <a:off x="0" y="33242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0512" name="Text Box 109"/>
          <p:cNvSpPr txBox="1">
            <a:spLocks noChangeArrowheads="1"/>
          </p:cNvSpPr>
          <p:nvPr/>
        </p:nvSpPr>
        <p:spPr bwMode="auto">
          <a:xfrm>
            <a:off x="914400" y="19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$1 Million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13" name="Text Box 110"/>
          <p:cNvSpPr txBox="1">
            <a:spLocks noChangeArrowheads="1"/>
          </p:cNvSpPr>
          <p:nvPr/>
        </p:nvSpPr>
        <p:spPr bwMode="auto">
          <a:xfrm>
            <a:off x="869950" y="511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$500,000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4" name="Text Box 111"/>
          <p:cNvSpPr txBox="1">
            <a:spLocks noChangeArrowheads="1"/>
          </p:cNvSpPr>
          <p:nvPr/>
        </p:nvSpPr>
        <p:spPr bwMode="auto">
          <a:xfrm>
            <a:off x="798513" y="8302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$250,000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5" name="Text Box 112"/>
          <p:cNvSpPr txBox="1">
            <a:spLocks noChangeArrowheads="1"/>
          </p:cNvSpPr>
          <p:nvPr/>
        </p:nvSpPr>
        <p:spPr bwMode="auto">
          <a:xfrm>
            <a:off x="914400" y="11207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$125,000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6" name="Text Box 113"/>
          <p:cNvSpPr txBox="1">
            <a:spLocks noChangeArrowheads="1"/>
          </p:cNvSpPr>
          <p:nvPr/>
        </p:nvSpPr>
        <p:spPr bwMode="auto">
          <a:xfrm>
            <a:off x="914400" y="1425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$64,000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7" name="Text Box 114"/>
          <p:cNvSpPr txBox="1">
            <a:spLocks noChangeArrowheads="1"/>
          </p:cNvSpPr>
          <p:nvPr/>
        </p:nvSpPr>
        <p:spPr bwMode="auto">
          <a:xfrm>
            <a:off x="914400" y="17303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$32,000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518" name="Text Box 115"/>
          <p:cNvSpPr txBox="1">
            <a:spLocks noChangeArrowheads="1"/>
          </p:cNvSpPr>
          <p:nvPr/>
        </p:nvSpPr>
        <p:spPr bwMode="auto">
          <a:xfrm>
            <a:off x="914400" y="20351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$16,000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19" name="Text Box 117"/>
          <p:cNvSpPr txBox="1">
            <a:spLocks noChangeArrowheads="1"/>
          </p:cNvSpPr>
          <p:nvPr/>
        </p:nvSpPr>
        <p:spPr bwMode="auto">
          <a:xfrm>
            <a:off x="885825" y="29194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$4,000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0520" name="Text Box 118"/>
          <p:cNvSpPr txBox="1">
            <a:spLocks noChangeArrowheads="1"/>
          </p:cNvSpPr>
          <p:nvPr/>
        </p:nvSpPr>
        <p:spPr bwMode="auto">
          <a:xfrm>
            <a:off x="855663" y="3327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</a:rPr>
              <a:t>$2,000</a:t>
            </a:r>
          </a:p>
        </p:txBody>
      </p:sp>
      <p:sp>
        <p:nvSpPr>
          <p:cNvPr id="20521" name="Oval 119"/>
          <p:cNvSpPr>
            <a:spLocks noChangeArrowheads="1"/>
          </p:cNvSpPr>
          <p:nvPr/>
        </p:nvSpPr>
        <p:spPr bwMode="auto">
          <a:xfrm>
            <a:off x="493713" y="34353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2" name="Oval 120"/>
          <p:cNvSpPr>
            <a:spLocks noChangeArrowheads="1"/>
          </p:cNvSpPr>
          <p:nvPr/>
        </p:nvSpPr>
        <p:spPr bwMode="auto">
          <a:xfrm>
            <a:off x="581025" y="30416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3" name="Oval 121"/>
          <p:cNvSpPr>
            <a:spLocks noChangeArrowheads="1"/>
          </p:cNvSpPr>
          <p:nvPr/>
        </p:nvSpPr>
        <p:spPr bwMode="auto">
          <a:xfrm>
            <a:off x="568325" y="26939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4" name="Oval 122"/>
          <p:cNvSpPr>
            <a:spLocks noChangeArrowheads="1"/>
          </p:cNvSpPr>
          <p:nvPr/>
        </p:nvSpPr>
        <p:spPr bwMode="auto">
          <a:xfrm>
            <a:off x="609600" y="2171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5" name="Oval 123"/>
          <p:cNvSpPr>
            <a:spLocks noChangeArrowheads="1"/>
          </p:cNvSpPr>
          <p:nvPr/>
        </p:nvSpPr>
        <p:spPr bwMode="auto">
          <a:xfrm>
            <a:off x="609600" y="1866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0526" name="Oval 124"/>
          <p:cNvSpPr>
            <a:spLocks noChangeArrowheads="1"/>
          </p:cNvSpPr>
          <p:nvPr/>
        </p:nvSpPr>
        <p:spPr bwMode="auto">
          <a:xfrm>
            <a:off x="609600" y="15621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7" name="Oval 125"/>
          <p:cNvSpPr>
            <a:spLocks noChangeArrowheads="1"/>
          </p:cNvSpPr>
          <p:nvPr/>
        </p:nvSpPr>
        <p:spPr bwMode="auto">
          <a:xfrm>
            <a:off x="609600" y="12573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8" name="Oval 126"/>
          <p:cNvSpPr>
            <a:spLocks noChangeArrowheads="1"/>
          </p:cNvSpPr>
          <p:nvPr/>
        </p:nvSpPr>
        <p:spPr bwMode="auto">
          <a:xfrm>
            <a:off x="609600" y="9525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29" name="Oval 127"/>
          <p:cNvSpPr>
            <a:spLocks noChangeArrowheads="1"/>
          </p:cNvSpPr>
          <p:nvPr/>
        </p:nvSpPr>
        <p:spPr bwMode="auto">
          <a:xfrm>
            <a:off x="609600" y="6477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30" name="Oval 128"/>
          <p:cNvSpPr>
            <a:spLocks noChangeArrowheads="1"/>
          </p:cNvSpPr>
          <p:nvPr/>
        </p:nvSpPr>
        <p:spPr bwMode="auto">
          <a:xfrm>
            <a:off x="609600" y="342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531" name="Text Box 116"/>
          <p:cNvSpPr txBox="1">
            <a:spLocks noChangeArrowheads="1"/>
          </p:cNvSpPr>
          <p:nvPr/>
        </p:nvSpPr>
        <p:spPr bwMode="auto">
          <a:xfrm>
            <a:off x="841375" y="2528888"/>
            <a:ext cx="1600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$8,000</a:t>
            </a:r>
            <a:endParaRPr lang="en-US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Click="0">
    <p:sndAc>
      <p:stSnd loop="1"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1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9" grpId="0"/>
      <p:bldP spid="71770" grpId="0"/>
      <p:bldP spid="71771" grpId="0"/>
      <p:bldP spid="71772" grpId="0"/>
      <p:bldP spid="71773" grpId="0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1513</Words>
  <Application>Microsoft Office PowerPoint</Application>
  <PresentationFormat>عرض على الشاشة (3:4)‏</PresentationFormat>
  <Paragraphs>734</Paragraphs>
  <Slides>54</Slides>
  <Notes>0</Notes>
  <HiddenSlides>0</HiddenSlides>
  <MMClips>2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54</vt:i4>
      </vt:variant>
    </vt:vector>
  </HeadingPairs>
  <TitlesOfParts>
    <vt:vector size="57" baseType="lpstr">
      <vt:lpstr>עיצוב ברירת מחדל</vt:lpstr>
      <vt:lpstr>Equation</vt:lpstr>
      <vt:lpstr>תרשים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جمهور 1</vt:lpstr>
      <vt:lpstr>جمهور 11</vt:lpstr>
      <vt:lpstr>جمهور 2</vt:lpstr>
      <vt:lpstr>جمهور 22</vt:lpstr>
      <vt:lpstr>جمهور 44</vt:lpstr>
      <vt:lpstr>جمهور 4</vt:lpstr>
      <vt:lpstr>جمهور 444</vt:lpstr>
      <vt:lpstr>هاتف1</vt:lpstr>
      <vt:lpstr>هاتف 2</vt:lpstr>
      <vt:lpstr>هاتف 3</vt:lpstr>
      <vt:lpstr>هاتف 4</vt:lpstr>
      <vt:lpstr>هاتف 4</vt:lpstr>
      <vt:lpstr>هاتف1</vt:lpstr>
      <vt:lpstr>هاتف 4</vt:lpstr>
      <vt:lpstr>هاتف1</vt:lpstr>
      <vt:lpstr>هاتف1</vt:lpstr>
      <vt:lpstr>جمهور 3</vt:lpstr>
      <vt:lpstr>جمهور 33</vt:lpstr>
      <vt:lpstr>الشريحة 52</vt:lpstr>
      <vt:lpstr>الشريحة 53</vt:lpstr>
      <vt:lpstr>الشريحة 54</vt:lpstr>
    </vt:vector>
  </TitlesOfParts>
  <Company>Computer Text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majeda</cp:lastModifiedBy>
  <cp:revision>288</cp:revision>
  <dcterms:created xsi:type="dcterms:W3CDTF">1999-11-20T23:03:43Z</dcterms:created>
  <dcterms:modified xsi:type="dcterms:W3CDTF">2012-05-21T06:24:15Z</dcterms:modified>
</cp:coreProperties>
</file>