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3"/>
  </p:notesMasterIdLst>
  <p:sldIdLst>
    <p:sldId id="296" r:id="rId2"/>
    <p:sldId id="25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97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C686DD-7167-46BF-9A09-6E8D89C3FCE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ED2E1B-1B2F-4734-ADE3-93106CE0EE4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2E1B-1B2F-4734-ADE3-93106CE0EE4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8E3CC0-A89C-4954-8533-56C154AF07F7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ED8E75-2D92-4853-997A-836E9EE6832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1.gif"/><Relationship Id="rId4" Type="http://schemas.openxmlformats.org/officeDocument/2006/relationships/image" Target="../media/image6.gif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12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slide" Target="slide3.xml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slide" Target="slide3.xml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6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slide" Target="slide4.xml"/><Relationship Id="rId7" Type="http://schemas.openxmlformats.org/officeDocument/2006/relationships/image" Target="../media/image9.gif"/><Relationship Id="rId12" Type="http://schemas.openxmlformats.org/officeDocument/2006/relationships/image" Target="../media/image15.gif"/><Relationship Id="rId17" Type="http://schemas.openxmlformats.org/officeDocument/2006/relationships/image" Target="../media/image12.gif"/><Relationship Id="rId2" Type="http://schemas.openxmlformats.org/officeDocument/2006/relationships/image" Target="../media/image4.jpeg"/><Relationship Id="rId16" Type="http://schemas.openxmlformats.org/officeDocument/2006/relationships/image" Target="../media/image19.gif"/><Relationship Id="rId20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4.gif"/><Relationship Id="rId5" Type="http://schemas.openxmlformats.org/officeDocument/2006/relationships/image" Target="../media/image7.gif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7.gif"/><Relationship Id="rId18" Type="http://schemas.openxmlformats.org/officeDocument/2006/relationships/image" Target="../media/image21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6.gif"/><Relationship Id="rId17" Type="http://schemas.openxmlformats.org/officeDocument/2006/relationships/image" Target="../media/image20.gif"/><Relationship Id="rId2" Type="http://schemas.openxmlformats.org/officeDocument/2006/relationships/image" Target="../media/image4.jpeg"/><Relationship Id="rId16" Type="http://schemas.openxmlformats.org/officeDocument/2006/relationships/image" Target="../media/image12.gif"/><Relationship Id="rId20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4.gif"/><Relationship Id="rId5" Type="http://schemas.openxmlformats.org/officeDocument/2006/relationships/image" Target="../media/image7.gif"/><Relationship Id="rId15" Type="http://schemas.openxmlformats.org/officeDocument/2006/relationships/image" Target="../media/image19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7.gif"/><Relationship Id="rId18" Type="http://schemas.openxmlformats.org/officeDocument/2006/relationships/image" Target="../media/image22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6.gif"/><Relationship Id="rId17" Type="http://schemas.openxmlformats.org/officeDocument/2006/relationships/image" Target="../media/image21.gif"/><Relationship Id="rId2" Type="http://schemas.openxmlformats.org/officeDocument/2006/relationships/image" Target="../media/image4.jpeg"/><Relationship Id="rId16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4.gif"/><Relationship Id="rId5" Type="http://schemas.openxmlformats.org/officeDocument/2006/relationships/image" Target="../media/image7.gif"/><Relationship Id="rId15" Type="http://schemas.openxmlformats.org/officeDocument/2006/relationships/image" Target="../media/image19.gif"/><Relationship Id="rId10" Type="http://schemas.openxmlformats.org/officeDocument/2006/relationships/image" Target="../media/image13.gif"/><Relationship Id="rId19" Type="http://schemas.openxmlformats.org/officeDocument/2006/relationships/slide" Target="slide6.xml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slide" Target="slide7.xml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slide" Target="slide8.xml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slide" Target="slide9.xml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928670"/>
            <a:ext cx="33575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1196752"/>
            <a:ext cx="6408712" cy="45704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طلابي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الأعزاء....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IQ" sz="2400" b="1" dirty="0" smtClean="0">
                <a:latin typeface="Traditional Arabic" pitchFamily="18" charset="-78"/>
                <a:cs typeface="Traditional Arabic" pitchFamily="18" charset="-78"/>
              </a:rPr>
              <a:t> عليكم الاجابة على الاسئلة المكتوبة في المربعات عن طريق الضغط على الاجابة </a:t>
            </a:r>
            <a:r>
              <a:rPr lang="ar-IQ" sz="2400" b="1" dirty="0" err="1" smtClean="0">
                <a:latin typeface="Traditional Arabic" pitchFamily="18" charset="-78"/>
                <a:cs typeface="Traditional Arabic" pitchFamily="18" charset="-78"/>
              </a:rPr>
              <a:t>الصحيحة.</a:t>
            </a:r>
            <a:r>
              <a:rPr lang="ar-IQ" sz="2400" b="1" dirty="0" smtClean="0">
                <a:latin typeface="Traditional Arabic" pitchFamily="18" charset="-78"/>
                <a:cs typeface="Traditional Arabic" pitchFamily="18" charset="-78"/>
              </a:rPr>
              <a:t> عند الاجابة على السؤال بشكل صحيح يظهر جزء من الصورة المخفية، أما اذا أجبت بشكل خاطئ ستبقى مكانك ولن يظهر الجزء </a:t>
            </a:r>
            <a:r>
              <a:rPr lang="ar-IQ" sz="2400" b="1" dirty="0" err="1" smtClean="0">
                <a:latin typeface="Traditional Arabic" pitchFamily="18" charset="-78"/>
                <a:cs typeface="Traditional Arabic" pitchFamily="18" charset="-78"/>
              </a:rPr>
              <a:t>المخفي...</a:t>
            </a:r>
            <a:endParaRPr lang="ar-IQ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latin typeface="Traditional Arabic" pitchFamily="18" charset="-78"/>
                <a:cs typeface="Traditional Arabic" pitchFamily="18" charset="-78"/>
              </a:rPr>
              <a:t>أجب على جميع الأسئلة بالترتيب حسب الأرقام وبشكل صحيح حتى تتمكّن من رؤية الصورة كاملة.</a:t>
            </a:r>
          </a:p>
          <a:p>
            <a:pPr>
              <a:lnSpc>
                <a:spcPct val="150000"/>
              </a:lnSpc>
            </a:pPr>
            <a:endParaRPr lang="ar-IQ" dirty="0" smtClean="0"/>
          </a:p>
          <a:p>
            <a:pPr algn="ctr"/>
            <a:r>
              <a:rPr lang="ar-IQ" sz="2400" dirty="0" smtClean="0">
                <a:latin typeface="Traditional Arabic" pitchFamily="18" charset="-78"/>
                <a:cs typeface="Traditional Arabic" pitchFamily="18" charset="-78"/>
              </a:rPr>
              <a:t>                                                            أرجو لكم النجاح</a:t>
            </a:r>
          </a:p>
          <a:p>
            <a:pPr algn="l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معلمتكم</a:t>
            </a:r>
            <a:r>
              <a:rPr lang="ar-IQ" sz="2400" dirty="0" smtClean="0">
                <a:latin typeface="Traditional Arabic" pitchFamily="18" charset="-78"/>
                <a:cs typeface="Traditional Arabic" pitchFamily="18" charset="-78"/>
              </a:rPr>
              <a:t>: ماجدة </a:t>
            </a:r>
            <a:r>
              <a:rPr lang="ar-IQ" sz="2400" dirty="0" err="1" smtClean="0">
                <a:latin typeface="Traditional Arabic" pitchFamily="18" charset="-78"/>
                <a:cs typeface="Traditional Arabic" pitchFamily="18" charset="-78"/>
              </a:rPr>
              <a:t>أبومخ</a:t>
            </a:r>
            <a:endParaRPr lang="ar-SA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" name="صورة 4" descr="4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75656" cy="1470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مجموعة 4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" name="صورة 50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52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53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صورة 54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56" name="صورة 55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57" name="صورة 56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58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6072198" y="0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0" name="مجموعة 59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61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34">
              <a:hlinkClick r:id="" action="ppaction://hlinkshowjump?jump=nextslide"/>
            </p:cNvPr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63" name="TextBox 35">
              <a:hlinkClick r:id="rId9" action="ppaction://hlinksldjump"/>
            </p:cNvPr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64" name="TextBox 36">
              <a:hlinkClick r:id="rId9" action="ppaction://hlinksldjump"/>
            </p:cNvPr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pic>
        <p:nvPicPr>
          <p:cNvPr id="65" name="Picture 8" descr="http://www.ph02.net/uploader/up1/ph02_bb67RCgqTr.gif"/>
          <p:cNvPicPr>
            <a:picLocks noChangeAspect="1" noChangeArrowheads="1" noCrop="1"/>
          </p:cNvPicPr>
          <p:nvPr/>
        </p:nvPicPr>
        <p:blipFill>
          <a:blip r:embed="rId10" cstate="print">
            <a:lum bright="20000"/>
          </a:blip>
          <a:srcRect/>
          <a:stretch>
            <a:fillRect/>
          </a:stretch>
        </p:blipFill>
        <p:spPr bwMode="auto">
          <a:xfrm>
            <a:off x="323528" y="332656"/>
            <a:ext cx="2411760" cy="18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مجموعة 4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2" name="صورة 41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43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4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صورة 45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47" name="صورة 46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48" name="صورة 47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49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51" name="Picture 8" descr="http://www.ph02.net/uploader/up1/ph02_bb67RCgqTr.gif"/>
          <p:cNvPicPr>
            <a:picLocks noChangeAspect="1" noChangeArrowheads="1" noCrop="1"/>
          </p:cNvPicPr>
          <p:nvPr/>
        </p:nvPicPr>
        <p:blipFill>
          <a:blip r:embed="rId9" cstate="print">
            <a:lum bright="20000"/>
          </a:blip>
          <a:srcRect/>
          <a:stretch>
            <a:fillRect/>
          </a:stretch>
        </p:blipFill>
        <p:spPr bwMode="auto">
          <a:xfrm>
            <a:off x="323528" y="332656"/>
            <a:ext cx="2411760" cy="18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مجموعة 7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7" name="صورة 76" descr="SunEarthmoon.jpg"/>
            <p:cNvPicPr>
              <a:picLocks noChangeAspect="1"/>
            </p:cNvPicPr>
            <p:nvPr/>
          </p:nvPicPr>
          <p:blipFill>
            <a:blip r:embed="rId3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78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66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صورة 73" descr="%20%20~1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75" name="صورة 74" descr="animated-sun_effects02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72" name="صورة 71" descr="sun_ani[1].gif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71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10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0" name="مجموعة 8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0" name="مجموعة 7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81" name="מלבן 23"/>
              <p:cNvSpPr/>
              <p:nvPr/>
            </p:nvSpPr>
            <p:spPr>
              <a:xfrm>
                <a:off x="3071802" y="4572008"/>
                <a:ext cx="3071802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2" name="מלבן 24"/>
              <p:cNvSpPr/>
              <p:nvPr/>
            </p:nvSpPr>
            <p:spPr>
              <a:xfrm>
                <a:off x="6072198" y="4572008"/>
                <a:ext cx="3071802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3" name="מלבן 25"/>
              <p:cNvSpPr/>
              <p:nvPr/>
            </p:nvSpPr>
            <p:spPr>
              <a:xfrm>
                <a:off x="0" y="0"/>
                <a:ext cx="3071802" cy="24288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מלבן 26"/>
              <p:cNvSpPr/>
              <p:nvPr/>
            </p:nvSpPr>
            <p:spPr>
              <a:xfrm>
                <a:off x="3071802" y="2285992"/>
                <a:ext cx="3000396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5" name="מלבן 27"/>
              <p:cNvSpPr/>
              <p:nvPr/>
            </p:nvSpPr>
            <p:spPr>
              <a:xfrm>
                <a:off x="0" y="2285992"/>
                <a:ext cx="3071802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6" name="מלבן 28"/>
              <p:cNvSpPr/>
              <p:nvPr/>
            </p:nvSpPr>
            <p:spPr>
              <a:xfrm>
                <a:off x="6072198" y="2285992"/>
                <a:ext cx="3071802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endParaRPr lang="he-IL" dirty="0"/>
              </a:p>
            </p:txBody>
          </p:sp>
          <p:sp>
            <p:nvSpPr>
              <p:cNvPr id="87" name="מלבן 29"/>
              <p:cNvSpPr/>
              <p:nvPr/>
            </p:nvSpPr>
            <p:spPr>
              <a:xfrm>
                <a:off x="3071802" y="0"/>
                <a:ext cx="3000396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מלבן 30"/>
              <p:cNvSpPr/>
              <p:nvPr/>
            </p:nvSpPr>
            <p:spPr>
              <a:xfrm>
                <a:off x="6072198" y="0"/>
                <a:ext cx="3071802" cy="2285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89" name="מלבן 27"/>
            <p:cNvSpPr/>
            <p:nvPr/>
          </p:nvSpPr>
          <p:spPr>
            <a:xfrm>
              <a:off x="0" y="4572008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97" name="مجموعة 96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34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103" name="مجموعة 102"/>
          <p:cNvGrpSpPr/>
          <p:nvPr/>
        </p:nvGrpSpPr>
        <p:grpSpPr>
          <a:xfrm>
            <a:off x="142844" y="4786322"/>
            <a:ext cx="2857488" cy="1818987"/>
            <a:chOff x="142844" y="4786322"/>
            <a:chExt cx="2857488" cy="1818987"/>
          </a:xfrm>
        </p:grpSpPr>
        <p:sp>
          <p:nvSpPr>
            <p:cNvPr id="40" name="TextBox 39"/>
            <p:cNvSpPr txBox="1"/>
            <p:nvPr/>
          </p:nvSpPr>
          <p:spPr>
            <a:xfrm>
              <a:off x="142844" y="4786322"/>
              <a:ext cx="285748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/>
              <a:r>
                <a:rPr lang="ar-SA" sz="2400" dirty="0" smtClean="0">
                  <a:solidFill>
                    <a:schemeClr val="bg1"/>
                  </a:solidFill>
                </a:rPr>
                <a:t>1.</a:t>
              </a:r>
              <a:r>
                <a:rPr lang="ar-IQ" sz="2400" dirty="0" smtClean="0">
                  <a:solidFill>
                    <a:schemeClr val="bg1"/>
                  </a:solidFill>
                </a:rPr>
                <a:t> في فصل </a:t>
              </a:r>
              <a:r>
                <a:rPr lang="ar-IQ" sz="2400" dirty="0" err="1" smtClean="0">
                  <a:solidFill>
                    <a:schemeClr val="bg1"/>
                  </a:solidFill>
                </a:rPr>
                <a:t>الربيع:</a:t>
              </a:r>
              <a:r>
                <a:rPr lang="ar-IQ" sz="2400" dirty="0" smtClean="0">
                  <a:solidFill>
                    <a:schemeClr val="bg1"/>
                  </a:solidFill>
                </a:rPr>
                <a:t> </a:t>
              </a:r>
            </a:p>
            <a:p>
              <a:pPr lvl="0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5369" name="Rectangle 9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7544" y="5589240"/>
              <a:ext cx="2428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تزهر النباتات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0" name="Rectangle 10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4282" y="6143644"/>
              <a:ext cx="27145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تكون أشعة الشمس قوية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" name="مجموعة 103"/>
          <p:cNvGrpSpPr/>
          <p:nvPr/>
        </p:nvGrpSpPr>
        <p:grpSpPr>
          <a:xfrm>
            <a:off x="3071802" y="4714884"/>
            <a:ext cx="3000396" cy="2143116"/>
            <a:chOff x="3071802" y="4714884"/>
            <a:chExt cx="3000396" cy="2143116"/>
          </a:xfrm>
        </p:grpSpPr>
        <p:sp>
          <p:nvSpPr>
            <p:cNvPr id="42" name="TextBox 41"/>
            <p:cNvSpPr txBox="1"/>
            <p:nvPr/>
          </p:nvSpPr>
          <p:spPr>
            <a:xfrm>
              <a:off x="3071802" y="4714884"/>
              <a:ext cx="3000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2.</a:t>
              </a:r>
              <a:r>
                <a:rPr lang="ar-IQ" sz="2400" dirty="0" smtClean="0">
                  <a:solidFill>
                    <a:schemeClr val="bg1"/>
                  </a:solidFill>
                </a:rPr>
                <a:t> يوجد في السنة </a:t>
              </a:r>
              <a:r>
                <a:rPr lang="ar-IQ" sz="2400" dirty="0" err="1" smtClean="0">
                  <a:solidFill>
                    <a:schemeClr val="bg1"/>
                  </a:solidFill>
                </a:rPr>
                <a:t>الواحدة:</a:t>
              </a:r>
              <a:r>
                <a:rPr lang="ar-IQ" sz="2400" dirty="0" smtClean="0">
                  <a:solidFill>
                    <a:schemeClr val="bg1"/>
                  </a:solidFill>
                </a:rPr>
                <a:t> 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944" y="5301208"/>
              <a:ext cx="15716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فصل واحد</a:t>
              </a:r>
              <a:endParaRPr lang="he-IL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95936" y="5805264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أربعة فصول</a:t>
              </a:r>
              <a:endParaRPr lang="he-IL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51920" y="6396335"/>
              <a:ext cx="17202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ثلاثة فصول</a:t>
              </a:r>
              <a:endParaRPr lang="he-IL" sz="2400" dirty="0"/>
            </a:p>
          </p:txBody>
        </p:sp>
      </p:grpSp>
      <p:grpSp>
        <p:nvGrpSpPr>
          <p:cNvPr id="102" name="مجموعة 101"/>
          <p:cNvGrpSpPr/>
          <p:nvPr/>
        </p:nvGrpSpPr>
        <p:grpSpPr>
          <a:xfrm>
            <a:off x="0" y="2357430"/>
            <a:ext cx="3071802" cy="2176177"/>
            <a:chOff x="0" y="2357430"/>
            <a:chExt cx="3071802" cy="2176177"/>
          </a:xfrm>
        </p:grpSpPr>
        <p:sp>
          <p:nvSpPr>
            <p:cNvPr id="41" name="TextBox 40"/>
            <p:cNvSpPr txBox="1"/>
            <p:nvPr/>
          </p:nvSpPr>
          <p:spPr>
            <a:xfrm>
              <a:off x="0" y="235743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4.</a:t>
              </a:r>
              <a:r>
                <a:rPr lang="ar-IQ" sz="2400" dirty="0" smtClean="0">
                  <a:solidFill>
                    <a:schemeClr val="bg1"/>
                  </a:solidFill>
                </a:rPr>
                <a:t> حركة الكرة الأرضية حول الشمس تسمى: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15616" y="3143248"/>
              <a:ext cx="15989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مؤقتة</a:t>
              </a:r>
              <a:endParaRPr lang="he-IL" sz="2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15616" y="3643314"/>
              <a:ext cx="167043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دورية</a:t>
              </a:r>
              <a:endParaRPr lang="he-IL" sz="2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43608" y="4071942"/>
              <a:ext cx="174244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بطيئة</a:t>
              </a:r>
              <a:endParaRPr lang="he-IL" dirty="0"/>
            </a:p>
          </p:txBody>
        </p:sp>
      </p:grpSp>
      <p:grpSp>
        <p:nvGrpSpPr>
          <p:cNvPr id="101" name="مجموعة 100"/>
          <p:cNvGrpSpPr/>
          <p:nvPr/>
        </p:nvGrpSpPr>
        <p:grpSpPr>
          <a:xfrm>
            <a:off x="2928926" y="2357430"/>
            <a:ext cx="3071770" cy="2037291"/>
            <a:chOff x="2928926" y="2357430"/>
            <a:chExt cx="3071770" cy="2037291"/>
          </a:xfrm>
        </p:grpSpPr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928926" y="2357430"/>
              <a:ext cx="307177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الحركة الدورية حول الشمس تؤدي الى تناوب: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39952" y="3356992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فصول السنة</a:t>
              </a:r>
              <a:endParaRPr lang="he-IL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67944" y="3933056"/>
              <a:ext cx="17145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اشهر السنة</a:t>
              </a:r>
              <a:endParaRPr lang="he-IL" sz="2400" dirty="0"/>
            </a:p>
          </p:txBody>
        </p:sp>
      </p:grpSp>
      <p:grpSp>
        <p:nvGrpSpPr>
          <p:cNvPr id="99" name="مجموعة 98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8" name="مجموعة 97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63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93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مجموعة 99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60" name="TextBox 59"/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" name="مجموعة 104"/>
          <p:cNvGrpSpPr/>
          <p:nvPr/>
        </p:nvGrpSpPr>
        <p:grpSpPr>
          <a:xfrm>
            <a:off x="6072198" y="4653136"/>
            <a:ext cx="3071802" cy="2204864"/>
            <a:chOff x="6072198" y="4653136"/>
            <a:chExt cx="3071802" cy="2204864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6072198" y="4653136"/>
              <a:ext cx="307180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مدة دوران الكرة الأرضية حول الشمس: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64288" y="5949280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سنة كاملة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47"/>
            <p:cNvSpPr txBox="1"/>
            <p:nvPr/>
          </p:nvSpPr>
          <p:spPr>
            <a:xfrm>
              <a:off x="7236296" y="5445224"/>
              <a:ext cx="15476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شهر كامل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48"/>
            <p:cNvSpPr txBox="1"/>
            <p:nvPr/>
          </p:nvSpPr>
          <p:spPr>
            <a:xfrm>
              <a:off x="7164288" y="6396335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يوم كامل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مجموعة 7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8" name="صورة 77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79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80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" name="صورة 81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83" name="صورة 82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84" name="صورة 83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85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6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6" name="Picture 6" descr="http://www.schoolarabia.net/images/asasia_im/duroos_3_4/aulom/things/3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786058"/>
            <a:ext cx="1785950" cy="1500198"/>
          </a:xfrm>
          <a:prstGeom prst="rect">
            <a:avLst/>
          </a:prstGeom>
          <a:noFill/>
        </p:spPr>
      </p:pic>
      <p:grpSp>
        <p:nvGrpSpPr>
          <p:cNvPr id="56" name="مجموعة 5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4" name="מלבן 23"/>
            <p:cNvSpPr/>
            <p:nvPr/>
          </p:nvSpPr>
          <p:spPr>
            <a:xfrm>
              <a:off x="3071802" y="4572008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6072198" y="4572008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מלבן 25"/>
            <p:cNvSpPr/>
            <p:nvPr/>
          </p:nvSpPr>
          <p:spPr>
            <a:xfrm>
              <a:off x="0" y="0"/>
              <a:ext cx="3071802" cy="24288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מלבן 26"/>
            <p:cNvSpPr/>
            <p:nvPr/>
          </p:nvSpPr>
          <p:spPr>
            <a:xfrm>
              <a:off x="3071802" y="2285992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מלבן 27"/>
            <p:cNvSpPr/>
            <p:nvPr/>
          </p:nvSpPr>
          <p:spPr>
            <a:xfrm>
              <a:off x="0" y="2285992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מלבן 28"/>
            <p:cNvSpPr/>
            <p:nvPr/>
          </p:nvSpPr>
          <p:spPr>
            <a:xfrm>
              <a:off x="6072198" y="2285992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he-IL" dirty="0"/>
            </a:p>
          </p:txBody>
        </p:sp>
        <p:sp>
          <p:nvSpPr>
            <p:cNvPr id="30" name="מלבן 29"/>
            <p:cNvSpPr/>
            <p:nvPr/>
          </p:nvSpPr>
          <p:spPr>
            <a:xfrm>
              <a:off x="3071802" y="0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מלבן 30"/>
            <p:cNvSpPr/>
            <p:nvPr/>
          </p:nvSpPr>
          <p:spPr>
            <a:xfrm>
              <a:off x="6072198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87" name="مجموعة 86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88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90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91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124" name="مجموعة 123"/>
          <p:cNvGrpSpPr/>
          <p:nvPr/>
        </p:nvGrpSpPr>
        <p:grpSpPr>
          <a:xfrm>
            <a:off x="3071802" y="4714884"/>
            <a:ext cx="3000396" cy="2143116"/>
            <a:chOff x="3071802" y="4714884"/>
            <a:chExt cx="3000396" cy="2143116"/>
          </a:xfrm>
        </p:grpSpPr>
        <p:sp>
          <p:nvSpPr>
            <p:cNvPr id="93" name="TextBox 41"/>
            <p:cNvSpPr txBox="1"/>
            <p:nvPr/>
          </p:nvSpPr>
          <p:spPr>
            <a:xfrm>
              <a:off x="3071802" y="4714884"/>
              <a:ext cx="3000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2.</a:t>
              </a:r>
              <a:r>
                <a:rPr lang="ar-IQ" sz="2400" dirty="0" smtClean="0">
                  <a:solidFill>
                    <a:schemeClr val="bg1"/>
                  </a:solidFill>
                </a:rPr>
                <a:t> يوجد في السنة </a:t>
              </a:r>
              <a:r>
                <a:rPr lang="ar-IQ" sz="2400" dirty="0" err="1" smtClean="0">
                  <a:solidFill>
                    <a:schemeClr val="bg1"/>
                  </a:solidFill>
                </a:rPr>
                <a:t>الواحدة:</a:t>
              </a:r>
              <a:r>
                <a:rPr lang="ar-IQ" sz="2400" dirty="0" smtClean="0">
                  <a:solidFill>
                    <a:schemeClr val="bg1"/>
                  </a:solidFill>
                </a:rPr>
                <a:t> 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94" name="TextBox 49">
              <a:hlinkClick r:id="rId11" action="ppaction://hlinksldjump"/>
            </p:cNvPr>
            <p:cNvSpPr txBox="1"/>
            <p:nvPr/>
          </p:nvSpPr>
          <p:spPr>
            <a:xfrm>
              <a:off x="4067944" y="5301208"/>
              <a:ext cx="15716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فصل واحد</a:t>
              </a:r>
              <a:endParaRPr lang="he-IL" dirty="0"/>
            </a:p>
          </p:txBody>
        </p:sp>
        <p:sp>
          <p:nvSpPr>
            <p:cNvPr id="95" name="TextBox 50">
              <a:hlinkClick r:id="" action="ppaction://hlinkshowjump?jump=nextslide"/>
            </p:cNvPr>
            <p:cNvSpPr txBox="1"/>
            <p:nvPr/>
          </p:nvSpPr>
          <p:spPr>
            <a:xfrm>
              <a:off x="3995936" y="5805264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أربعة فصول</a:t>
              </a:r>
              <a:endParaRPr lang="he-IL" sz="2400" dirty="0"/>
            </a:p>
          </p:txBody>
        </p:sp>
        <p:sp>
          <p:nvSpPr>
            <p:cNvPr id="96" name="TextBox 51">
              <a:hlinkClick r:id="rId11" action="ppaction://hlinksldjump"/>
            </p:cNvPr>
            <p:cNvSpPr txBox="1"/>
            <p:nvPr/>
          </p:nvSpPr>
          <p:spPr>
            <a:xfrm>
              <a:off x="3851920" y="6396335"/>
              <a:ext cx="17202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ثلاثة فصول</a:t>
              </a:r>
              <a:endParaRPr lang="he-IL" sz="2400" dirty="0"/>
            </a:p>
          </p:txBody>
        </p:sp>
      </p:grpSp>
      <p:grpSp>
        <p:nvGrpSpPr>
          <p:cNvPr id="97" name="مجموعة 96"/>
          <p:cNvGrpSpPr/>
          <p:nvPr/>
        </p:nvGrpSpPr>
        <p:grpSpPr>
          <a:xfrm>
            <a:off x="0" y="2357430"/>
            <a:ext cx="3071802" cy="2176177"/>
            <a:chOff x="0" y="2357430"/>
            <a:chExt cx="3071802" cy="2176177"/>
          </a:xfrm>
        </p:grpSpPr>
        <p:sp>
          <p:nvSpPr>
            <p:cNvPr id="98" name="TextBox 40"/>
            <p:cNvSpPr txBox="1"/>
            <p:nvPr/>
          </p:nvSpPr>
          <p:spPr>
            <a:xfrm>
              <a:off x="0" y="235743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4.</a:t>
              </a:r>
              <a:r>
                <a:rPr lang="ar-IQ" sz="2400" dirty="0" smtClean="0">
                  <a:solidFill>
                    <a:schemeClr val="bg1"/>
                  </a:solidFill>
                </a:rPr>
                <a:t> حركة الكرة الأرضية حول الشمس تسمى: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99" name="TextBox 52"/>
            <p:cNvSpPr txBox="1"/>
            <p:nvPr/>
          </p:nvSpPr>
          <p:spPr>
            <a:xfrm>
              <a:off x="1115616" y="3143248"/>
              <a:ext cx="15989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مؤقتة</a:t>
              </a:r>
              <a:endParaRPr lang="he-IL" sz="2400" dirty="0"/>
            </a:p>
          </p:txBody>
        </p:sp>
        <p:sp>
          <p:nvSpPr>
            <p:cNvPr id="100" name="TextBox 53"/>
            <p:cNvSpPr txBox="1"/>
            <p:nvPr/>
          </p:nvSpPr>
          <p:spPr>
            <a:xfrm>
              <a:off x="1115616" y="3643314"/>
              <a:ext cx="167043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دورية</a:t>
              </a:r>
              <a:endParaRPr lang="he-IL" sz="2400" dirty="0"/>
            </a:p>
          </p:txBody>
        </p:sp>
        <p:sp>
          <p:nvSpPr>
            <p:cNvPr id="101" name="TextBox 54"/>
            <p:cNvSpPr txBox="1"/>
            <p:nvPr/>
          </p:nvSpPr>
          <p:spPr>
            <a:xfrm>
              <a:off x="1043608" y="4071942"/>
              <a:ext cx="174244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بطيئة</a:t>
              </a:r>
              <a:endParaRPr lang="he-IL" dirty="0"/>
            </a:p>
          </p:txBody>
        </p:sp>
      </p:grpSp>
      <p:grpSp>
        <p:nvGrpSpPr>
          <p:cNvPr id="102" name="مجموعة 101"/>
          <p:cNvGrpSpPr/>
          <p:nvPr/>
        </p:nvGrpSpPr>
        <p:grpSpPr>
          <a:xfrm>
            <a:off x="2928926" y="2357430"/>
            <a:ext cx="3071770" cy="2037291"/>
            <a:chOff x="2928926" y="2357430"/>
            <a:chExt cx="3071770" cy="2037291"/>
          </a:xfrm>
        </p:grpSpPr>
        <p:sp>
          <p:nvSpPr>
            <p:cNvPr id="103" name="Rectangle 12"/>
            <p:cNvSpPr>
              <a:spLocks noChangeArrowheads="1"/>
            </p:cNvSpPr>
            <p:nvPr/>
          </p:nvSpPr>
          <p:spPr bwMode="auto">
            <a:xfrm>
              <a:off x="2928926" y="2357430"/>
              <a:ext cx="307177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الحركة الدورية حول الشمس تؤدي الى تناوب: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56"/>
            <p:cNvSpPr txBox="1"/>
            <p:nvPr/>
          </p:nvSpPr>
          <p:spPr>
            <a:xfrm>
              <a:off x="4139952" y="3356992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فصول السنة</a:t>
              </a:r>
              <a:endParaRPr lang="he-IL" sz="2400" dirty="0"/>
            </a:p>
          </p:txBody>
        </p:sp>
        <p:sp>
          <p:nvSpPr>
            <p:cNvPr id="105" name="TextBox 57"/>
            <p:cNvSpPr txBox="1"/>
            <p:nvPr/>
          </p:nvSpPr>
          <p:spPr>
            <a:xfrm>
              <a:off x="4067944" y="3933056"/>
              <a:ext cx="17145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اشهر السنة</a:t>
              </a:r>
              <a:endParaRPr lang="he-IL" sz="2400" dirty="0"/>
            </a:p>
          </p:txBody>
        </p:sp>
      </p:grpSp>
      <p:grpSp>
        <p:nvGrpSpPr>
          <p:cNvPr id="106" name="مجموعة 105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107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مجموعة 109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111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112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113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114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مجموعة 114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116" name="TextBox 59"/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Box 60"/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مجموعة 118"/>
          <p:cNvGrpSpPr/>
          <p:nvPr/>
        </p:nvGrpSpPr>
        <p:grpSpPr>
          <a:xfrm>
            <a:off x="6072198" y="4653136"/>
            <a:ext cx="3071802" cy="2204864"/>
            <a:chOff x="6072198" y="4653136"/>
            <a:chExt cx="3071802" cy="2204864"/>
          </a:xfrm>
        </p:grpSpPr>
        <p:sp>
          <p:nvSpPr>
            <p:cNvPr id="120" name="Rectangle 11"/>
            <p:cNvSpPr>
              <a:spLocks noChangeArrowheads="1"/>
            </p:cNvSpPr>
            <p:nvPr/>
          </p:nvSpPr>
          <p:spPr bwMode="auto">
            <a:xfrm>
              <a:off x="6072198" y="4653136"/>
              <a:ext cx="307180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مدة دوران الكرة الأرضية حول الشمس: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48"/>
            <p:cNvSpPr txBox="1"/>
            <p:nvPr/>
          </p:nvSpPr>
          <p:spPr>
            <a:xfrm>
              <a:off x="7164288" y="5949280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سنة كاملة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47"/>
            <p:cNvSpPr txBox="1"/>
            <p:nvPr/>
          </p:nvSpPr>
          <p:spPr>
            <a:xfrm>
              <a:off x="7236296" y="5445224"/>
              <a:ext cx="15476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شهر كامل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Box 48"/>
            <p:cNvSpPr txBox="1"/>
            <p:nvPr/>
          </p:nvSpPr>
          <p:spPr>
            <a:xfrm>
              <a:off x="7164288" y="6396335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يوم كامل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مجموعة 5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2" name="صورة 51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56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59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6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صورة 68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70" name="صورة 69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71" name="صورة 70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72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7117" y="55510"/>
            <a:ext cx="1047750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http://www.sarkosa.com/vb/url.php?ref=http%3A%2F%2Fwww.sarkosa.com%2Fvb%2Fimgcache%2F33406d00a43b632da256eb69d40a2ed6.gif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771526" cy="92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9586" y="5429264"/>
            <a:ext cx="933450" cy="97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0" name="Picture 12" descr="http://www.sarkosa.com/vb/url.php?ref=http%3A%2F%2Fwww.sarkosa.com%2Fvb%2Fimgcache%2Ff0306e68570aa48c7e07a0c61aff2769.gif"/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883" y="1648052"/>
            <a:ext cx="952501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0601" y="482260"/>
            <a:ext cx="1628775" cy="130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2857496"/>
            <a:ext cx="1390650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1211" y="15332"/>
            <a:ext cx="1657350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6" descr="http://www.schoolarabia.net/images/asasia_im/duroos_3_4/aulom/things/3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2066" y="2786058"/>
            <a:ext cx="1785950" cy="1500198"/>
          </a:xfrm>
          <a:prstGeom prst="rect">
            <a:avLst/>
          </a:prstGeom>
          <a:noFill/>
        </p:spPr>
      </p:pic>
      <p:pic>
        <p:nvPicPr>
          <p:cNvPr id="18" name="Picture 2" descr="http://www.mooode.com/data/media/15/552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14480" y="1857364"/>
            <a:ext cx="1571636" cy="1714512"/>
          </a:xfrm>
          <a:prstGeom prst="rect">
            <a:avLst/>
          </a:prstGeom>
          <a:noFill/>
        </p:spPr>
      </p:pic>
      <p:pic>
        <p:nvPicPr>
          <p:cNvPr id="19" name="Picture 4" descr="http://www.schoolarabia.net/images/asasia_im/duroos_3_4/aulom/things/fish-001.gif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42910" y="357166"/>
            <a:ext cx="1666880" cy="1571636"/>
          </a:xfrm>
          <a:prstGeom prst="rect">
            <a:avLst/>
          </a:prstGeom>
          <a:noFill/>
        </p:spPr>
      </p:pic>
      <p:pic>
        <p:nvPicPr>
          <p:cNvPr id="15362" name="Picture 2" descr="http://www.jawwad.org/uploads/attachments/1267114405.gif"/>
          <p:cNvPicPr>
            <a:picLocks noChangeAspect="1" noChangeArrowheads="1" noCrop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14810" y="3357562"/>
            <a:ext cx="1000132" cy="1214446"/>
          </a:xfrm>
          <a:prstGeom prst="rect">
            <a:avLst/>
          </a:prstGeom>
          <a:noFill/>
        </p:spPr>
      </p:pic>
      <p:sp>
        <p:nvSpPr>
          <p:cNvPr id="25" name="מלבן 24"/>
          <p:cNvSpPr/>
          <p:nvPr/>
        </p:nvSpPr>
        <p:spPr>
          <a:xfrm>
            <a:off x="6072198" y="4572008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6" name="מלבן 25"/>
          <p:cNvSpPr/>
          <p:nvPr/>
        </p:nvSpPr>
        <p:spPr>
          <a:xfrm>
            <a:off x="0" y="0"/>
            <a:ext cx="3071802" cy="24288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071802" y="2285992"/>
            <a:ext cx="3000396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0" y="2285992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9" name="מלבן 28"/>
          <p:cNvSpPr/>
          <p:nvPr/>
        </p:nvSpPr>
        <p:spPr>
          <a:xfrm>
            <a:off x="6072198" y="2285992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dirty="0"/>
          </a:p>
        </p:txBody>
      </p:sp>
      <p:sp>
        <p:nvSpPr>
          <p:cNvPr id="30" name="מלבן 29"/>
          <p:cNvSpPr/>
          <p:nvPr/>
        </p:nvSpPr>
        <p:spPr>
          <a:xfrm>
            <a:off x="3071802" y="0"/>
            <a:ext cx="3000396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6072198" y="0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4" name="مجموعة 73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75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77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78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79" name="مجموعة 78"/>
          <p:cNvGrpSpPr/>
          <p:nvPr/>
        </p:nvGrpSpPr>
        <p:grpSpPr>
          <a:xfrm>
            <a:off x="0" y="2357430"/>
            <a:ext cx="3071802" cy="2176177"/>
            <a:chOff x="0" y="2357430"/>
            <a:chExt cx="3071802" cy="2176177"/>
          </a:xfrm>
        </p:grpSpPr>
        <p:sp>
          <p:nvSpPr>
            <p:cNvPr id="80" name="TextBox 40"/>
            <p:cNvSpPr txBox="1"/>
            <p:nvPr/>
          </p:nvSpPr>
          <p:spPr>
            <a:xfrm>
              <a:off x="0" y="235743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4.</a:t>
              </a:r>
              <a:r>
                <a:rPr lang="ar-IQ" sz="2400" dirty="0" smtClean="0">
                  <a:solidFill>
                    <a:schemeClr val="bg1"/>
                  </a:solidFill>
                </a:rPr>
                <a:t> حركة الكرة الأرضية حول الشمس تسمى: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81" name="TextBox 52"/>
            <p:cNvSpPr txBox="1"/>
            <p:nvPr/>
          </p:nvSpPr>
          <p:spPr>
            <a:xfrm>
              <a:off x="1115616" y="3143248"/>
              <a:ext cx="15989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مؤقتة</a:t>
              </a:r>
              <a:endParaRPr lang="he-IL" sz="2400" dirty="0"/>
            </a:p>
          </p:txBody>
        </p:sp>
        <p:sp>
          <p:nvSpPr>
            <p:cNvPr id="82" name="TextBox 53"/>
            <p:cNvSpPr txBox="1"/>
            <p:nvPr/>
          </p:nvSpPr>
          <p:spPr>
            <a:xfrm>
              <a:off x="1115616" y="3643314"/>
              <a:ext cx="167043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دورية</a:t>
              </a:r>
              <a:endParaRPr lang="he-IL" sz="2400" dirty="0"/>
            </a:p>
          </p:txBody>
        </p:sp>
        <p:sp>
          <p:nvSpPr>
            <p:cNvPr id="83" name="TextBox 54"/>
            <p:cNvSpPr txBox="1"/>
            <p:nvPr/>
          </p:nvSpPr>
          <p:spPr>
            <a:xfrm>
              <a:off x="1043608" y="4071942"/>
              <a:ext cx="174244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بطيئة</a:t>
              </a:r>
              <a:endParaRPr lang="he-IL" dirty="0"/>
            </a:p>
          </p:txBody>
        </p:sp>
      </p:grpSp>
      <p:grpSp>
        <p:nvGrpSpPr>
          <p:cNvPr id="84" name="مجموعة 83"/>
          <p:cNvGrpSpPr/>
          <p:nvPr/>
        </p:nvGrpSpPr>
        <p:grpSpPr>
          <a:xfrm>
            <a:off x="2928926" y="2357430"/>
            <a:ext cx="3071770" cy="2037291"/>
            <a:chOff x="2928926" y="2357430"/>
            <a:chExt cx="3071770" cy="2037291"/>
          </a:xfrm>
        </p:grpSpPr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2928926" y="2357430"/>
              <a:ext cx="307177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الحركة الدورية حول الشمس تؤدي الى تناوب: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56"/>
            <p:cNvSpPr txBox="1"/>
            <p:nvPr/>
          </p:nvSpPr>
          <p:spPr>
            <a:xfrm>
              <a:off x="4139952" y="3356992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فصول السنة</a:t>
              </a:r>
              <a:endParaRPr lang="he-IL" sz="2400" dirty="0"/>
            </a:p>
          </p:txBody>
        </p:sp>
        <p:sp>
          <p:nvSpPr>
            <p:cNvPr id="87" name="TextBox 57"/>
            <p:cNvSpPr txBox="1"/>
            <p:nvPr/>
          </p:nvSpPr>
          <p:spPr>
            <a:xfrm>
              <a:off x="4067944" y="3933056"/>
              <a:ext cx="17145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اشهر السنة</a:t>
              </a:r>
              <a:endParaRPr lang="he-IL" sz="2400" dirty="0"/>
            </a:p>
          </p:txBody>
        </p:sp>
      </p:grpSp>
      <p:grpSp>
        <p:nvGrpSpPr>
          <p:cNvPr id="88" name="مجموعة 87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89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مجموعة 91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93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94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95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96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مجموعة 96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98" name="TextBox 59"/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60"/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1" name="مجموعة 100"/>
          <p:cNvGrpSpPr/>
          <p:nvPr/>
        </p:nvGrpSpPr>
        <p:grpSpPr>
          <a:xfrm>
            <a:off x="6072198" y="4653136"/>
            <a:ext cx="3071802" cy="2204864"/>
            <a:chOff x="6072198" y="4653136"/>
            <a:chExt cx="3071802" cy="2204864"/>
          </a:xfrm>
        </p:grpSpPr>
        <p:sp>
          <p:nvSpPr>
            <p:cNvPr id="102" name="Rectangle 11"/>
            <p:cNvSpPr>
              <a:spLocks noChangeArrowheads="1"/>
            </p:cNvSpPr>
            <p:nvPr/>
          </p:nvSpPr>
          <p:spPr bwMode="auto">
            <a:xfrm>
              <a:off x="6072198" y="4653136"/>
              <a:ext cx="307180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مدة دوران الكرة الأرضية حول الشمس: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Box 48">
              <a:hlinkClick r:id="" action="ppaction://hlinkshowjump?jump=nextslide"/>
            </p:cNvPr>
            <p:cNvSpPr txBox="1"/>
            <p:nvPr/>
          </p:nvSpPr>
          <p:spPr>
            <a:xfrm>
              <a:off x="7164288" y="5949280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سنة كاملة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47">
              <a:hlinkClick r:id="rId21" action="ppaction://hlinksldjump"/>
            </p:cNvPr>
            <p:cNvSpPr txBox="1"/>
            <p:nvPr/>
          </p:nvSpPr>
          <p:spPr>
            <a:xfrm>
              <a:off x="7236296" y="5445224"/>
              <a:ext cx="15476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شهر كامل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Box 48">
              <a:hlinkClick r:id="rId21" action="ppaction://hlinksldjump"/>
            </p:cNvPr>
            <p:cNvSpPr txBox="1"/>
            <p:nvPr/>
          </p:nvSpPr>
          <p:spPr>
            <a:xfrm>
              <a:off x="7164288" y="6396335"/>
              <a:ext cx="1619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cs typeface="Arial" pitchFamily="34" charset="0"/>
                </a:rPr>
                <a:t> يوم كامل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مجموعة 7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1" name="صورة 80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82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83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4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" name="صورة 84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86" name="صورة 85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87" name="صورة 86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88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9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7117" y="55510"/>
            <a:ext cx="1047750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http://www.sarkosa.com/vb/url.php?ref=http%3A%2F%2Fwww.sarkosa.com%2Fvb%2Fimgcache%2F33406d00a43b632da256eb69d40a2ed6.gif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771526" cy="92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sarkosa.com/vb/url.php?ref=http%3A%2F%2Fwww.sarkosa.com%2Fvb%2Fimgcache%2Ff0306e68570aa48c7e07a0c61aff2769.gif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883" y="1648052"/>
            <a:ext cx="952501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0601" y="482260"/>
            <a:ext cx="1628775" cy="130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2857496"/>
            <a:ext cx="1390650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1211" y="15332"/>
            <a:ext cx="1657350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 rot="19469454">
            <a:off x="1144568" y="2644265"/>
            <a:ext cx="64194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الحركة هي علامة الحياة</a:t>
            </a:r>
            <a:endParaRPr lang="he-IL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6" descr="http://www.schoolarabia.net/images/asasia_im/duroos_3_4/aulom/things/3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2066" y="2786058"/>
            <a:ext cx="1785950" cy="1500198"/>
          </a:xfrm>
          <a:prstGeom prst="rect">
            <a:avLst/>
          </a:prstGeom>
          <a:noFill/>
        </p:spPr>
      </p:pic>
      <p:pic>
        <p:nvPicPr>
          <p:cNvPr id="18" name="Picture 2" descr="http://www.mooode.com/data/media/15/552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14480" y="1857364"/>
            <a:ext cx="1571636" cy="1714512"/>
          </a:xfrm>
          <a:prstGeom prst="rect">
            <a:avLst/>
          </a:prstGeom>
          <a:noFill/>
        </p:spPr>
      </p:pic>
      <p:pic>
        <p:nvPicPr>
          <p:cNvPr id="19" name="Picture 4" descr="http://www.schoolarabia.net/images/asasia_im/duroos_3_4/aulom/things/fish-001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2910" y="357166"/>
            <a:ext cx="1666880" cy="1571636"/>
          </a:xfrm>
          <a:prstGeom prst="rect">
            <a:avLst/>
          </a:prstGeom>
          <a:noFill/>
        </p:spPr>
      </p:pic>
      <p:pic>
        <p:nvPicPr>
          <p:cNvPr id="15362" name="Picture 2" descr="http://www.jawwad.org/uploads/attachments/1267114405.gif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14810" y="3357562"/>
            <a:ext cx="1000132" cy="1214446"/>
          </a:xfrm>
          <a:prstGeom prst="rect">
            <a:avLst/>
          </a:prstGeom>
          <a:noFill/>
        </p:spPr>
      </p:pic>
      <p:sp>
        <p:nvSpPr>
          <p:cNvPr id="26" name="מלבן 25"/>
          <p:cNvSpPr/>
          <p:nvPr/>
        </p:nvSpPr>
        <p:spPr>
          <a:xfrm>
            <a:off x="0" y="0"/>
            <a:ext cx="3071802" cy="24288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071802" y="2285992"/>
            <a:ext cx="3000396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0" y="2285992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9" name="מלבן 28"/>
          <p:cNvSpPr/>
          <p:nvPr/>
        </p:nvSpPr>
        <p:spPr>
          <a:xfrm>
            <a:off x="6072198" y="2285992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dirty="0"/>
          </a:p>
        </p:txBody>
      </p:sp>
      <p:sp>
        <p:nvSpPr>
          <p:cNvPr id="30" name="מלבן 29"/>
          <p:cNvSpPr/>
          <p:nvPr/>
        </p:nvSpPr>
        <p:spPr>
          <a:xfrm>
            <a:off x="3071802" y="0"/>
            <a:ext cx="3000396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6072198" y="0"/>
            <a:ext cx="3071802" cy="2285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90" name="مجموعة 89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91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93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94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95" name="مجموعة 94"/>
          <p:cNvGrpSpPr/>
          <p:nvPr/>
        </p:nvGrpSpPr>
        <p:grpSpPr>
          <a:xfrm>
            <a:off x="0" y="2357430"/>
            <a:ext cx="3071802" cy="2176177"/>
            <a:chOff x="0" y="2357430"/>
            <a:chExt cx="3071802" cy="2176177"/>
          </a:xfrm>
        </p:grpSpPr>
        <p:sp>
          <p:nvSpPr>
            <p:cNvPr id="96" name="TextBox 40"/>
            <p:cNvSpPr txBox="1"/>
            <p:nvPr/>
          </p:nvSpPr>
          <p:spPr>
            <a:xfrm>
              <a:off x="0" y="235743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4.</a:t>
              </a:r>
              <a:r>
                <a:rPr lang="ar-IQ" sz="2400" dirty="0" smtClean="0">
                  <a:solidFill>
                    <a:schemeClr val="bg1"/>
                  </a:solidFill>
                </a:rPr>
                <a:t> حركة الكرة الأرضية حول الشمس تسمى: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52">
              <a:hlinkClick r:id="rId20" action="ppaction://hlinksldjump"/>
            </p:cNvPr>
            <p:cNvSpPr txBox="1"/>
            <p:nvPr/>
          </p:nvSpPr>
          <p:spPr>
            <a:xfrm>
              <a:off x="1115616" y="3143248"/>
              <a:ext cx="15989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مؤقتة</a:t>
              </a:r>
              <a:endParaRPr lang="he-IL" sz="2400" dirty="0"/>
            </a:p>
          </p:txBody>
        </p:sp>
        <p:sp>
          <p:nvSpPr>
            <p:cNvPr id="98" name="TextBox 53">
              <a:hlinkClick r:id="" action="ppaction://hlinkshowjump?jump=nextslide"/>
            </p:cNvPr>
            <p:cNvSpPr txBox="1"/>
            <p:nvPr/>
          </p:nvSpPr>
          <p:spPr>
            <a:xfrm>
              <a:off x="1115616" y="3643314"/>
              <a:ext cx="167043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دورية</a:t>
              </a:r>
              <a:endParaRPr lang="he-IL" sz="2400" dirty="0"/>
            </a:p>
          </p:txBody>
        </p:sp>
        <p:sp>
          <p:nvSpPr>
            <p:cNvPr id="99" name="TextBox 54">
              <a:hlinkClick r:id="rId20" action="ppaction://hlinksldjump"/>
            </p:cNvPr>
            <p:cNvSpPr txBox="1"/>
            <p:nvPr/>
          </p:nvSpPr>
          <p:spPr>
            <a:xfrm>
              <a:off x="1043608" y="4071942"/>
              <a:ext cx="174244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حركة بطيئة</a:t>
              </a:r>
              <a:endParaRPr lang="he-IL" dirty="0"/>
            </a:p>
          </p:txBody>
        </p:sp>
      </p:grpSp>
      <p:grpSp>
        <p:nvGrpSpPr>
          <p:cNvPr id="100" name="مجموعة 99"/>
          <p:cNvGrpSpPr/>
          <p:nvPr/>
        </p:nvGrpSpPr>
        <p:grpSpPr>
          <a:xfrm>
            <a:off x="2928926" y="2357430"/>
            <a:ext cx="3071770" cy="2037291"/>
            <a:chOff x="2928926" y="2357430"/>
            <a:chExt cx="3071770" cy="2037291"/>
          </a:xfrm>
        </p:grpSpPr>
        <p:sp>
          <p:nvSpPr>
            <p:cNvPr id="101" name="Rectangle 12"/>
            <p:cNvSpPr>
              <a:spLocks noChangeArrowheads="1"/>
            </p:cNvSpPr>
            <p:nvPr/>
          </p:nvSpPr>
          <p:spPr bwMode="auto">
            <a:xfrm>
              <a:off x="2928926" y="2357430"/>
              <a:ext cx="307177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الحركة الدورية حول الشمس تؤدي الى تناوب: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56"/>
            <p:cNvSpPr txBox="1"/>
            <p:nvPr/>
          </p:nvSpPr>
          <p:spPr>
            <a:xfrm>
              <a:off x="4139952" y="3356992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فصول السنة</a:t>
              </a:r>
              <a:endParaRPr lang="he-IL" sz="2400" dirty="0"/>
            </a:p>
          </p:txBody>
        </p:sp>
        <p:sp>
          <p:nvSpPr>
            <p:cNvPr id="103" name="TextBox 57"/>
            <p:cNvSpPr txBox="1"/>
            <p:nvPr/>
          </p:nvSpPr>
          <p:spPr>
            <a:xfrm>
              <a:off x="4067944" y="3933056"/>
              <a:ext cx="17145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اشهر السنة</a:t>
              </a:r>
              <a:endParaRPr lang="he-IL" sz="2400" dirty="0"/>
            </a:p>
          </p:txBody>
        </p:sp>
      </p:grpSp>
      <p:grpSp>
        <p:nvGrpSpPr>
          <p:cNvPr id="104" name="مجموعة 103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105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" name="مجموعة 107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109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110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111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112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مجموعة 112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114" name="TextBox 59"/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Box 60"/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مجموعة 7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4" name="صورة 73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75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76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" name="صورة 77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79" name="صورة 78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80" name="صورة 79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81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7117" y="55510"/>
            <a:ext cx="1047750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http://www.sarkosa.com/vb/url.php?ref=http%3A%2F%2Fwww.sarkosa.com%2Fvb%2Fimgcache%2F33406d00a43b632da256eb69d40a2ed6.gif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771526" cy="92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sarkosa.com/vb/url.php?ref=http%3A%2F%2Fwww.sarkosa.com%2Fvb%2Fimgcache%2Ff0306e68570aa48c7e07a0c61aff2769.gif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883" y="1648052"/>
            <a:ext cx="952501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0601" y="482260"/>
            <a:ext cx="1628775" cy="130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2857496"/>
            <a:ext cx="1390650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1211" y="15332"/>
            <a:ext cx="1657350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6" descr="http://www.schoolarabia.net/images/asasia_im/duroos_3_4/aulom/things/3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2066" y="2786058"/>
            <a:ext cx="1785950" cy="1500198"/>
          </a:xfrm>
          <a:prstGeom prst="rect">
            <a:avLst/>
          </a:prstGeom>
          <a:noFill/>
        </p:spPr>
      </p:pic>
      <p:pic>
        <p:nvPicPr>
          <p:cNvPr id="19" name="Picture 4" descr="http://www.schoolarabia.net/images/asasia_im/duroos_3_4/aulom/things/fish-001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42910" y="357166"/>
            <a:ext cx="1666880" cy="1571636"/>
          </a:xfrm>
          <a:prstGeom prst="rect">
            <a:avLst/>
          </a:prstGeom>
          <a:noFill/>
        </p:spPr>
      </p:pic>
      <p:pic>
        <p:nvPicPr>
          <p:cNvPr id="15362" name="Picture 2" descr="http://www.jawwad.org/uploads/attachments/1267114405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4810" y="3357562"/>
            <a:ext cx="1000132" cy="1214446"/>
          </a:xfrm>
          <a:prstGeom prst="rect">
            <a:avLst/>
          </a:prstGeom>
          <a:noFill/>
        </p:spPr>
      </p:pic>
      <p:grpSp>
        <p:nvGrpSpPr>
          <p:cNvPr id="42" name="مجموعة 41"/>
          <p:cNvGrpSpPr/>
          <p:nvPr/>
        </p:nvGrpSpPr>
        <p:grpSpPr>
          <a:xfrm>
            <a:off x="0" y="0"/>
            <a:ext cx="9144000" cy="4571984"/>
            <a:chOff x="0" y="0"/>
            <a:chExt cx="9144000" cy="4571984"/>
          </a:xfrm>
        </p:grpSpPr>
        <p:sp>
          <p:nvSpPr>
            <p:cNvPr id="26" name="מלבן 25"/>
            <p:cNvSpPr/>
            <p:nvPr/>
          </p:nvSpPr>
          <p:spPr>
            <a:xfrm>
              <a:off x="0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מלבן 26"/>
            <p:cNvSpPr/>
            <p:nvPr/>
          </p:nvSpPr>
          <p:spPr>
            <a:xfrm>
              <a:off x="3071802" y="2285992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מלבן 28"/>
            <p:cNvSpPr/>
            <p:nvPr/>
          </p:nvSpPr>
          <p:spPr>
            <a:xfrm>
              <a:off x="6072198" y="2285992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he-IL" dirty="0"/>
            </a:p>
          </p:txBody>
        </p:sp>
        <p:sp>
          <p:nvSpPr>
            <p:cNvPr id="30" name="מלבן 29"/>
            <p:cNvSpPr/>
            <p:nvPr/>
          </p:nvSpPr>
          <p:spPr>
            <a:xfrm>
              <a:off x="3071802" y="0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מלבן 30"/>
            <p:cNvSpPr/>
            <p:nvPr/>
          </p:nvSpPr>
          <p:spPr>
            <a:xfrm>
              <a:off x="6072198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83" name="مجموعة 82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84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86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87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88" name="مجموعة 87"/>
          <p:cNvGrpSpPr/>
          <p:nvPr/>
        </p:nvGrpSpPr>
        <p:grpSpPr>
          <a:xfrm>
            <a:off x="2928926" y="2357430"/>
            <a:ext cx="3071770" cy="2037291"/>
            <a:chOff x="2928926" y="2357430"/>
            <a:chExt cx="3071770" cy="2037291"/>
          </a:xfrm>
        </p:grpSpPr>
        <p:sp>
          <p:nvSpPr>
            <p:cNvPr id="89" name="Rectangle 12"/>
            <p:cNvSpPr>
              <a:spLocks noChangeArrowheads="1"/>
            </p:cNvSpPr>
            <p:nvPr/>
          </p:nvSpPr>
          <p:spPr bwMode="auto">
            <a:xfrm>
              <a:off x="2928926" y="2357430"/>
              <a:ext cx="307177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الحركة الدورية حول الشمس تؤدي الى تناوب: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56">
              <a:hlinkClick r:id="" action="ppaction://hlinkshowjump?jump=nextslide"/>
            </p:cNvPr>
            <p:cNvSpPr txBox="1"/>
            <p:nvPr/>
          </p:nvSpPr>
          <p:spPr>
            <a:xfrm>
              <a:off x="4139952" y="3356992"/>
              <a:ext cx="16430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فصول السنة</a:t>
              </a:r>
              <a:endParaRPr lang="he-IL" sz="2400" dirty="0"/>
            </a:p>
          </p:txBody>
        </p:sp>
        <p:sp>
          <p:nvSpPr>
            <p:cNvPr id="91" name="TextBox 57">
              <a:hlinkClick r:id="rId19" action="ppaction://hlinksldjump"/>
            </p:cNvPr>
            <p:cNvSpPr txBox="1"/>
            <p:nvPr/>
          </p:nvSpPr>
          <p:spPr>
            <a:xfrm>
              <a:off x="4067944" y="3933056"/>
              <a:ext cx="17145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أشهر السنة</a:t>
              </a:r>
              <a:endParaRPr lang="he-IL" sz="2400" dirty="0"/>
            </a:p>
          </p:txBody>
        </p:sp>
      </p:grpSp>
      <p:grpSp>
        <p:nvGrpSpPr>
          <p:cNvPr id="92" name="مجموعة 91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93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مجموعة 95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97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98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99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100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مجموعة 100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102" name="TextBox 59"/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Box 60"/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مجموعة 5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6" name="صورة 65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69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70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" name="صورة 71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73" name="صورة 72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74" name="صورة 73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75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38" name="مجموعة 37"/>
          <p:cNvGrpSpPr/>
          <p:nvPr/>
        </p:nvGrpSpPr>
        <p:grpSpPr>
          <a:xfrm>
            <a:off x="0" y="0"/>
            <a:ext cx="9144000" cy="4571984"/>
            <a:chOff x="0" y="0"/>
            <a:chExt cx="9144000" cy="4571984"/>
          </a:xfrm>
        </p:grpSpPr>
        <p:sp>
          <p:nvSpPr>
            <p:cNvPr id="26" name="מלבן 25"/>
            <p:cNvSpPr/>
            <p:nvPr/>
          </p:nvSpPr>
          <p:spPr>
            <a:xfrm>
              <a:off x="0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מלבן 28"/>
            <p:cNvSpPr/>
            <p:nvPr/>
          </p:nvSpPr>
          <p:spPr>
            <a:xfrm>
              <a:off x="6072198" y="2285992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he-IL" dirty="0"/>
            </a:p>
          </p:txBody>
        </p:sp>
        <p:sp>
          <p:nvSpPr>
            <p:cNvPr id="30" name="מלבן 29"/>
            <p:cNvSpPr/>
            <p:nvPr/>
          </p:nvSpPr>
          <p:spPr>
            <a:xfrm>
              <a:off x="3071802" y="0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מלבן 30"/>
            <p:cNvSpPr/>
            <p:nvPr/>
          </p:nvSpPr>
          <p:spPr>
            <a:xfrm>
              <a:off x="6072198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78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80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81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82" name="مجموعة 81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83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66"/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67"/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6" name="مجموعة 85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87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88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89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90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مجموعة 90"/>
          <p:cNvGrpSpPr/>
          <p:nvPr/>
        </p:nvGrpSpPr>
        <p:grpSpPr>
          <a:xfrm>
            <a:off x="6228184" y="2348880"/>
            <a:ext cx="2915816" cy="2015063"/>
            <a:chOff x="6228184" y="2348880"/>
            <a:chExt cx="2915816" cy="2015063"/>
          </a:xfrm>
        </p:grpSpPr>
        <p:sp>
          <p:nvSpPr>
            <p:cNvPr id="92" name="TextBox 59">
              <a:hlinkClick r:id="rId10" action="ppaction://hlinksldjump"/>
            </p:cNvPr>
            <p:cNvSpPr txBox="1"/>
            <p:nvPr/>
          </p:nvSpPr>
          <p:spPr>
            <a:xfrm>
              <a:off x="6228184" y="3284984"/>
              <a:ext cx="2915816" cy="4297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ظاهرة طبيعية غير متكررة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60">
              <a:hlinkClick r:id="" action="ppaction://hlinkshowjump?jump=nextslide"/>
            </p:cNvPr>
            <p:cNvSpPr txBox="1"/>
            <p:nvPr/>
          </p:nvSpPr>
          <p:spPr>
            <a:xfrm>
              <a:off x="6444208" y="3933056"/>
              <a:ext cx="269979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200" dirty="0" smtClean="0">
                  <a:latin typeface="Arial" pitchFamily="34" charset="0"/>
                  <a:cs typeface="Arial" pitchFamily="34" charset="0"/>
                </a:rPr>
                <a:t> ظاهرة طبيعية متكررة</a:t>
              </a:r>
              <a:endPara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6444208" y="2348880"/>
              <a:ext cx="269979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الأشجار هي: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مجموعة 5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0" name="صورة 59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61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66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صورة 69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71" name="صورة 70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72" name="صورة 71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73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38" name="مجموعة 37"/>
          <p:cNvGrpSpPr/>
          <p:nvPr/>
        </p:nvGrpSpPr>
        <p:grpSpPr>
          <a:xfrm>
            <a:off x="0" y="0"/>
            <a:ext cx="9144000" cy="2285992"/>
            <a:chOff x="0" y="0"/>
            <a:chExt cx="9144000" cy="2285992"/>
          </a:xfrm>
        </p:grpSpPr>
        <p:sp>
          <p:nvSpPr>
            <p:cNvPr id="26" name="מלבן 25"/>
            <p:cNvSpPr/>
            <p:nvPr/>
          </p:nvSpPr>
          <p:spPr>
            <a:xfrm>
              <a:off x="0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מלבן 29"/>
            <p:cNvSpPr/>
            <p:nvPr/>
          </p:nvSpPr>
          <p:spPr>
            <a:xfrm>
              <a:off x="3071802" y="0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מלבן 30"/>
            <p:cNvSpPr/>
            <p:nvPr/>
          </p:nvSpPr>
          <p:spPr>
            <a:xfrm>
              <a:off x="6072198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75" name="مجموعة 74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76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78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79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80" name="مجموعة 79"/>
          <p:cNvGrpSpPr/>
          <p:nvPr/>
        </p:nvGrpSpPr>
        <p:grpSpPr>
          <a:xfrm>
            <a:off x="0" y="142852"/>
            <a:ext cx="3071738" cy="2019622"/>
            <a:chOff x="0" y="142852"/>
            <a:chExt cx="3071738" cy="2019622"/>
          </a:xfrm>
        </p:grpSpPr>
        <p:sp>
          <p:nvSpPr>
            <p:cNvPr id="81" name="Rectangle 14"/>
            <p:cNvSpPr>
              <a:spLocks noChangeArrowheads="1"/>
            </p:cNvSpPr>
            <p:nvPr/>
          </p:nvSpPr>
          <p:spPr bwMode="auto">
            <a:xfrm>
              <a:off x="0" y="142852"/>
              <a:ext cx="30717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ar-SA" sz="2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7.</a:t>
              </a:r>
              <a:r>
                <a:rPr kumimoji="0" lang="ar-IQ" sz="24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من الظواهر الطبيعية التي تدل على فصل الشتاء: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66">
              <a:hlinkClick r:id="rId10" action="ppaction://hlinksldjump"/>
            </p:cNvPr>
            <p:cNvSpPr txBox="1"/>
            <p:nvPr/>
          </p:nvSpPr>
          <p:spPr>
            <a:xfrm>
              <a:off x="323528" y="1700809"/>
              <a:ext cx="27363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lang="ar-IQ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 أوراق الشجر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67">
              <a:hlinkClick r:id="" action="ppaction://hlinkshowjump?jump=nextslide"/>
            </p:cNvPr>
            <p:cNvSpPr txBox="1"/>
            <p:nvPr/>
          </p:nvSpPr>
          <p:spPr>
            <a:xfrm>
              <a:off x="0" y="1196752"/>
              <a:ext cx="30587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tabLst>
                  <a:tab pos="457200" algn="l"/>
                </a:tabLst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تساقط</a:t>
              </a:r>
              <a:r>
                <a:rPr kumimoji="0" lang="ar-IQ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الثلوج</a:t>
              </a:r>
              <a:r>
                <a:rPr kumimoji="0" lang="ar-S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مجموعة 83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85" name="TextBox 62"/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86" name="TextBox 63"/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87" name="TextBox 64"/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88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8" name="صورة 47" descr="SunEarthmoon.jpg"/>
            <p:cNvPicPr>
              <a:picLocks noChangeAspect="1"/>
            </p:cNvPicPr>
            <p:nvPr/>
          </p:nvPicPr>
          <p:blipFill>
            <a:blip r:embed="rId2" cstate="print"/>
            <a:srcRect r="45185"/>
            <a:stretch>
              <a:fillRect/>
            </a:stretch>
          </p:blipFill>
          <p:spPr>
            <a:xfrm>
              <a:off x="6732240" y="2564904"/>
              <a:ext cx="1871995" cy="2012082"/>
            </a:xfrm>
            <a:prstGeom prst="rect">
              <a:avLst/>
            </a:prstGeom>
          </p:spPr>
        </p:pic>
        <p:grpSp>
          <p:nvGrpSpPr>
            <p:cNvPr id="49" name="مجموعة 7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50" name="Picture 15" descr="baum5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3068960"/>
                <a:ext cx="2520280" cy="22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Picture 10" descr="MMj02838170000[1]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692696"/>
                <a:ext cx="1643062" cy="150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صورة 51" descr="%20%20~1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27584" y="2636912"/>
                <a:ext cx="1595611" cy="1595611"/>
              </a:xfrm>
              <a:prstGeom prst="rect">
                <a:avLst/>
              </a:prstGeom>
            </p:spPr>
          </p:pic>
          <p:pic>
            <p:nvPicPr>
              <p:cNvPr id="53" name="صورة 52" descr="animated-sun_effects02[1].gif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95120" y="4509120"/>
                <a:ext cx="2348880" cy="2348880"/>
              </a:xfrm>
              <a:prstGeom prst="rect">
                <a:avLst/>
              </a:prstGeom>
            </p:spPr>
          </p:pic>
          <p:pic>
            <p:nvPicPr>
              <p:cNvPr id="54" name="صورة 53" descr="sun_ani[1]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660232" y="0"/>
                <a:ext cx="2483768" cy="2500326"/>
              </a:xfrm>
              <a:prstGeom prst="rect">
                <a:avLst/>
              </a:prstGeom>
            </p:spPr>
          </p:pic>
          <p:pic>
            <p:nvPicPr>
              <p:cNvPr id="55" name="Picture 6" descr="butterflybasket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0" y="4230216"/>
                <a:ext cx="2627784" cy="262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6" name="Picture 8" descr="http://www.ph02.net/uploader/up1/ph02_bb67RCgqTr.gif"/>
              <p:cNvPicPr>
                <a:picLocks noChangeAspect="1" noChangeArrowheads="1" noCrop="1"/>
              </p:cNvPicPr>
              <p:nvPr/>
            </p:nvPicPr>
            <p:blipFill>
              <a:blip r:embed="rId9" cstate="print">
                <a:lum bright="20000"/>
              </a:blip>
              <a:srcRect/>
              <a:stretch>
                <a:fillRect/>
              </a:stretch>
            </p:blipFill>
            <p:spPr bwMode="auto">
              <a:xfrm>
                <a:off x="323528" y="332656"/>
                <a:ext cx="2411760" cy="1808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AutoShape 2" descr="data:image/jpeg;base64,/9j/4AAQSkZJRgABAQAAAQABAAD/2wCEAAkGBhQQEBAQEBASEBUWFBAQEA8QEBAQFBQUFBAWFBQUFRIXGyYeFxkjGRIUHy8gIycpLCwsFR4xNTAqNSYrLCkBCQoKDgwOGg8PGiwcHiQqLCwsLCkvNSwpLCkpLykpKSksKSw1LCwqLCkpLCwpKSksLCwpLCwsKSksLCksKS0pLP/AABEIAMEBBQMBIgACEQEDEQH/xAAcAAEAAgMBAQEAAAAAAAAAAAAAAwcBAgUEBgj/xABGEAACAQIDAQsKAgkDBAMAAAAAAQIDEQQhMRIFBhZBUVRhcZOy0QcTIjJzgZGhscEjNBQkM0JTcpLh8BVigsLS4vFEUqL/xAAZAQEBAQEBAQAAAAAAAAAAAAAAAQMCBAX/xAAjEQEAAgICAgICAwAAAAAAAAAAARECAxIxEyEyQQRRImHR/9oADAMBAAIRAxEAPwCuKWITbWjzyJW7Zs1lSWtlf4fMiVVu+3C1rP0ruLs72lbi6jG3zE6atfi1uaSrJOK1uRR2lFKNms77ObV3fRskpUUrJNXza9ZNLj4yWJkgdTexuRiq+ISwzblFXTitmy0u5cRndre/Wwc9jEQcW809U+plWpq3KsLEuwNgOUVjNj04aai25QU7xnFKTkrOUWlL0Ws02n7iPYAi2TKieiKtstZNZ3vx3unbi4jGwBEomdgmUDKgBDsG8qDVrpq6TV1a6ej6iVQM7BERQoN3sr2V30K6V/mjHmyfzZnYA8/mzaVJZWd8s8rWfJ0k2wNgCDzZjzZ6NgbAHn82Y2D0bA2APM6ZtUwsoqMnFpSTcXypNxdvemelzexsWVruXqxveyXrWvbLS5E4FV5nE1cT0uBo4AQuKtq730tla2t7634rGtiVxNGgNLGDYStZa3u76Wtla3Tr8gNQAUbGdi6s+PImjOHm9nYe3tX29rLZt6uzbl47kNak5Rai0r6t30IIsPh0s0mnaSezaWaTtk3o2l1XIcRiNmW0klLJTTza47dT5SX9CUXG0nHJJS4r8jXT9jbdKjlFuLfE5xS+cf7nLp955Lt+FLCSm6ycY1EltJX2Wn9Cfykb6qWOnSjQTcYJ+m1a7fIV5VoTdGKpvbjrktmWuluPP6Gn+qyjCKavPO7fErtZrlyLy9U65Tx4w6WwNgj3MqynBylxt2ysrWWnzPam0msrO18lxaZ8Wotk8+wZUCbZGyBEoG3myTZNpSb1beSWbvklZL4ARKBnZNgRGNkzYGzed0racdwN61fa2fRitmKj6MVG9m3d21eZEZk7tt8ebMAADaKWd21llZXu7rJ55ZX+AGoAA2hNxaa1WayT+prYADFjDibG0JtaNrJrLLJqzXwYELiaSiTNGkkVXnlE083k3dZWybzd3xLjJ5Ry1zvpbi5bkU+LLlu888yqhtnnl0pX+Rti4RU5qnJyipSUJSjstq+Tau7ZdJqzUDUAFEkWb0KsZOSu7rLLlv8ATX3nkbmpZRTXIsvroR08pT2ZqLeSUlx3vY5tadejWj6UZJStnKLWejtrxZr4HewWAUlSjCHnJTjtbEabcovaacNM8kn7+g+Y3PVqilUylaWqjNNWelvoWl5KKf67N3v+DKytkvTjmuQse5aYYxM0+cxG86vPL9EqxWuVDK/SrZ/2ZFwKqwWWBqzlrd4dP43X9z9Bg74Q9Hhh+eq+9rGyso4GrBW4qS+tsj3w3sV0knhKrySv5l8nUXsBwg8GKiuDNfmdXsX4DgzX5nV7F+BeoHGDwYqK4M1+Z1exfgODNfmdXsX4F6gcYPBiorgzX5nV7F+A4M1+Z1exfgXqBxg8GKiuDNfmdXsX4DgzX5nV7F+BeoHGDwYqK4M1+Z1exfgODNfmdXsX4F6gcYPBiorgzX5nV7F+A4M1+Z1exfgXqBxg8GKiuDNfmdXsX4DgzX5nV7F+BeoHGDwYqK4M1+Z1exfgODNfmdXsX4F6gcYPBiorgzX5nV7F+A4M1+Z1exfgXqBxg8GKiuDNfmdXsX4Gst7NfmdXsP7F7gcYPBioPgriOZ1ew/scutho3acEtU1spNPj4rpn6QKF31L9exft6veJMUz2a4xi4fFM1ZszU5eZqAwUSU1rdpZNq6bu+TI81RR2ntbLuk1d2zXL0Wt8Ca55/wBEylf0m3fk93zOZWHqwtWSkttLj2JetZ7L1LM8jOJcsZVUs7UW78ec1qVruZDii3LKS2ZfyvLoLJ8jMbY2tlJPzLun/OtMi49t9XyXKADZ7AAAAAAAAAAAAAAAAAAAAAAAAAAAAAAKH30r9exnt6veL4KI30fnsX7er3jnJhu6fEtGjRPKJG0ZvEisDZoAaGUzBlFE+Aj+LGS1zv0qzLQ8k/52p7GXfiVlud+0XVLuss3yT/nansZd+Ix7bavlC2wAavcAAAAAAAAAAAAAAAAAAAAAAAAAAAAABRu+aF8bi/b1e8XkUfvk/O4v29XvHOXTDf0+KcSOUT0SRFJGTwoGgbSQKrzmyMIygPVud+0XVLusszyT/nansZd+JWu5y/EXVLusszyUL9cqexl34nWPbbT8oWyADR7gAAAAAAAAAAAAAAAAAAAAAAAAAAAAAKP3yfncX7er3i8Cj98n53F+3q945y6Yb+nyDRFImZFIyeFC0ZEgVXlRtEwjZAezc1fiLql3WWX5KvzlT2Mu/Erbc39ouqXdZZPkq/OVPYy78TrHttp+ULYABo9wAAAAAAAAAAAAAAAAAAAAAAAAAAAAAFH75PzuL9vV7xeBR++T87i/bVe8c5dMN/T5BsikSSIpMyeFG2DWQKqE2iaI2QHu3N/aLql3WWV5KvzlT2Mu/ErPc6X4i6pd1ll+Sh3xlT2Mu/E6x7baflC2QAaPcAAAAAAAAAAAAAAAAAAAAAAAAAAAAABR++T87i/b1e8XgUNvrqSW6GItp5+rf+vP7HGXTDf0+XkQyZrOve2xnbXJ/wDsij6Ceru7tq/0M3ipuzBiMr55rrBRCbGouUezc5/iLql3WWZ5J/ztT2Mu/Eq/cyopTTX+76Ms7ySP9dqexffiXFtq+ULdABo9wAAAAAAAAAAAAAAAAAAAAAAAAAAAAAFEb64P9OxLi7fj1tdL7T+epe5Q++uo3j8VCP8AGqtu2npXOMumG7p8dGOl9lT5VbM0o1r+i3d/5kjMFtetCztlOK6OXiZ5lSe1f1s9Vn9DN43osCGric8gUp5EntuSzVtL9GhlNzfJlZxu1de9EdX05Raur5Selrf2JJ1E04u+mTta5yr2bnJxnHZStaWrX/1fIWl5IvzlS/8ABen88SqtxsQnUUbWylb3RfzLV8ka/XKnsX34neLXV8oW8ADV7QAAAAAAAAAAAAAAAAAAAAAAAAAAADWc1FNtpJJttuySWrbA2KK32UtrF4tXs1XqtP8A5Msbd3f3h4070sVFxu1OpRcakstEv3YrllJpI+DxW+Hc2vKSl+kQk228QoRl6T1b2ZvaV+jPi5Ty7N8XURf9uNmEZY+5iFfQk4JbTT5c/mukhrO1RNZXzvxM926WDjGpKCnCqk/Rq03lKOqfKsuJ5rQ8NROLWznrZM7fOm4R1qm07qN+mzZkzGK4/RfW0AjxuLcms1ldWbt0P3m1LDrNu0rp2avc0xV1ZO75Hy+7lJaU7RUm+tcuevWRok3Fh+MmmnZSyd0/VZankdm3jq1/4Ldv+cStdz4p1FJJXtKzXH6LLB8mO6tPDYupPEVo04ypOMZTySe0nZvRZfQ6x9S01T/JdoOEt/OBemNw/axNlv3wPPaHaRNnsuHbBxOG2B57Q7SI4bYHntDtIguHbBxOG2B57Q7SI4bYHntDtIguHbBw3v4wK/8Am0O0iZ4b4HntDtIguHbBxOG2B57Q7SI4b4HntDtIguHbBxOG2B57Q7SI4bYHnlDtIguHbBxOG2B55Q7SI4bYHnlDtIguHbBxOG2B57Q7SI4bYHntDtIguHbBxOG2B55Q7SI4bYLnlDtIguHbBxOG2B55Q7SI4bYHntDtIguHbBxOG2B57Q7SI4bYHntDtIguHbI8Rh41IuFSMZxatKE4qUWuRxeTORw2wPPaHaRHDbA89odpEFw9VTcihBKUaFGLTSuqVNZN2a05Dh7vb36NZN/oWFrXTT2oKlU/41Iq6+KOdivKZSePnhfOUf0dYdVY4nbVnWUr7N72aasrWvdM+jweOhWpxqU5KcZJSi1yM8X5OcxUR6aaoxytQm6O5cI1JqFKpRtKScak5VWmm1Ztri0+71ONi6cotK3SpcWRbm/PerPzrxNGcLVH6dKo3G0retGSTuna7Xjl8Rvk3ErYdfi07qSWzUpXlC/81sn0M7jPVxiMcvf6n/Xz9mrZEzyj1+4fJZPVWfvBnHYerSm4OOy9dn0W1fikv3X0MHVxLGcZj1KGa20thrL91r7cRrUprZ9L0HyLS/UTOilLaV+O6XgQ1KqndLWzVn0Zr7/EqsYPEOLjZNr0r247q2R16O6cIK0rq70tHk6zjyk4wirLrtf/ADrMvCt2bd8ujToItu3LdOKi3CL5clHP5mKG7EZZ7M0+NWXicylJ6bNkstc/gZrQbXou3u+/EdJbqVN2oRaTUs+heJmpuxCOqlyXsvE4VZZR2/6l9zZRv6V9qPI27olq7FHdlScspWWSyj4kv+qR5JfBeJxoWmtZWvZPL5OxtRhZW+N3csJbsS3ywi7OCfL+Gn89oS3wrYuo7Szu1Tgnx9OVrnHVBZ21ereZiEVmktl9H1QXk6eE3fWUdl2VnnFcTX+7/Mz2cJlK6tfVPL/yPnKVJpvaS6JRyIE1GV4va1S/vykult9RHduKaezey2VeMWn1q+bN/wDX4/w1/Qv+7pPmMPSltKTv7+o9LkuJ3tyZ/IsSly7k93Yv9xLRu0IrT39Bst34/wANf0Rt8L9B85Kttxklk+R5BVNmKUlxWvxfFCy5d/hBFSi7WeaSUV0vS/Sbw3eSv6F731jHJtvPXpPn4U9G82tHk8jaEnfNJLruLS5d17uq6ewsv9kbPNPNX6PmzM93k8thLqpwX3OJfi95rUqKOvUUuXbrbtxlb0ba+rFR19/QeWtu5GLzjPPRpR8TwSklm8iJz2pONrpWzJJbrR3Ujr6TVtbLxI47sxbtszXI7LxOXWpyutmy91iOVRxyavroySjqYjdeL2oq+muWvTmb0d1F5tKSbdrWWj6+Q5lFWXo309WTfyREsW0+Xl6/uLde3Wo4yME/X5bJJf8A6bb+B29xt+U8K/wXKz1puyi3y6+i+n6nzF319J56dW7diZYxlFSuOc4zcLNoeUfDVP2sqkJaNTjKa9zXgjnb7d/PnqDoYdy6ajWxZLRRzvfpenzXwdaor3UfSXKvgzEqbk07vi6EeTH8PXjlyh6Mvy88saZpzlJaX+QFWlbST+IPW8vp7jz4r/P6WAWUhNSIl68eqXeMgol4/d9zIARFX0XX/wBMiLA8fu+rAJ9uvptQ1X8v3J0AWElkjqaw633WABmpp719UeHCftP6gDme1jp6Jfs5e/6ke5v73u+4A+z6eivpL3G9IA6RFH1l/LLvE3H7gAMPVHnx+i95gEnpY7TV/UfUa0f3er7ABE3Gup/Y8z9dfzfZgCUYxHrw6zyVPWfX9wCS7h0qep5MJrP3fVgFRPQ190u8eepq/wDOIA5V6o6v3GQDty//2Q=="/>
          <p:cNvSpPr>
            <a:spLocks noChangeAspect="1" noChangeArrowheads="1"/>
          </p:cNvSpPr>
          <p:nvPr/>
        </p:nvSpPr>
        <p:spPr bwMode="auto">
          <a:xfrm>
            <a:off x="8669338" y="-8890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32" name="مجموعة 31"/>
          <p:cNvGrpSpPr/>
          <p:nvPr/>
        </p:nvGrpSpPr>
        <p:grpSpPr>
          <a:xfrm>
            <a:off x="3071802" y="0"/>
            <a:ext cx="6072198" cy="2285992"/>
            <a:chOff x="3071802" y="0"/>
            <a:chExt cx="6072198" cy="2285992"/>
          </a:xfrm>
        </p:grpSpPr>
        <p:sp>
          <p:nvSpPr>
            <p:cNvPr id="30" name="מלבן 29"/>
            <p:cNvSpPr/>
            <p:nvPr/>
          </p:nvSpPr>
          <p:spPr>
            <a:xfrm>
              <a:off x="3071802" y="0"/>
              <a:ext cx="3000396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מלבן 30"/>
            <p:cNvSpPr/>
            <p:nvPr/>
          </p:nvSpPr>
          <p:spPr>
            <a:xfrm>
              <a:off x="6072198" y="0"/>
              <a:ext cx="3071802" cy="22859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6072198" y="0"/>
            <a:ext cx="3071802" cy="2162473"/>
            <a:chOff x="6072198" y="0"/>
            <a:chExt cx="3071802" cy="2162473"/>
          </a:xfrm>
        </p:grpSpPr>
        <p:sp>
          <p:nvSpPr>
            <p:cNvPr id="58" name="TextBox 33"/>
            <p:cNvSpPr txBox="1"/>
            <p:nvPr/>
          </p:nvSpPr>
          <p:spPr>
            <a:xfrm>
              <a:off x="6072198" y="0"/>
              <a:ext cx="307180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9.</a:t>
              </a:r>
              <a:r>
                <a:rPr lang="ar-IQ" sz="2400" dirty="0" smtClean="0">
                  <a:solidFill>
                    <a:schemeClr val="bg1"/>
                  </a:solidFill>
                </a:rPr>
                <a:t> نعرف أنها بدأت سنة جديدة عندما:</a:t>
              </a:r>
              <a:endParaRPr lang="he-I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34"/>
            <p:cNvSpPr txBox="1"/>
            <p:nvPr/>
          </p:nvSpPr>
          <p:spPr>
            <a:xfrm>
              <a:off x="6084168" y="1268760"/>
              <a:ext cx="2771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تتكرر الظواهر الطبيعية</a:t>
              </a:r>
              <a:endParaRPr lang="he-IL" dirty="0"/>
            </a:p>
          </p:txBody>
        </p:sp>
        <p:sp>
          <p:nvSpPr>
            <p:cNvPr id="60" name="TextBox 35"/>
            <p:cNvSpPr txBox="1"/>
            <p:nvPr/>
          </p:nvSpPr>
          <p:spPr>
            <a:xfrm>
              <a:off x="6804248" y="857233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lang="ar-IQ" sz="2400" dirty="0" smtClean="0"/>
                <a:t> تشرق الشمس</a:t>
              </a:r>
              <a:endParaRPr lang="he-IL" dirty="0"/>
            </a:p>
          </p:txBody>
        </p:sp>
        <p:sp>
          <p:nvSpPr>
            <p:cNvPr id="61" name="TextBox 36"/>
            <p:cNvSpPr txBox="1"/>
            <p:nvPr/>
          </p:nvSpPr>
          <p:spPr>
            <a:xfrm>
              <a:off x="6516216" y="1700808"/>
              <a:ext cx="23397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يأتي فصل الخريف</a:t>
              </a:r>
              <a:endParaRPr lang="he-IL" dirty="0"/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3059832" y="0"/>
            <a:ext cx="3000966" cy="2234481"/>
            <a:chOff x="3059832" y="0"/>
            <a:chExt cx="3000966" cy="2234481"/>
          </a:xfrm>
        </p:grpSpPr>
        <p:sp>
          <p:nvSpPr>
            <p:cNvPr id="67" name="TextBox 62">
              <a:hlinkClick r:id="rId10" action="ppaction://hlinksldjump"/>
            </p:cNvPr>
            <p:cNvSpPr txBox="1"/>
            <p:nvPr/>
          </p:nvSpPr>
          <p:spPr>
            <a:xfrm>
              <a:off x="3923928" y="1196752"/>
              <a:ext cx="128417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 6 دورات</a:t>
              </a:r>
              <a:endParaRPr lang="he-IL" sz="2400" dirty="0"/>
            </a:p>
          </p:txBody>
        </p:sp>
        <p:sp>
          <p:nvSpPr>
            <p:cNvPr id="68" name="TextBox 63">
              <a:hlinkClick r:id="" action="ppaction://hlinkshowjump?jump=nextslide"/>
            </p:cNvPr>
            <p:cNvSpPr txBox="1"/>
            <p:nvPr/>
          </p:nvSpPr>
          <p:spPr>
            <a:xfrm>
              <a:off x="4572000" y="1772816"/>
              <a:ext cx="13539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3 دورات</a:t>
              </a:r>
              <a:endParaRPr lang="he-IL" sz="2400" dirty="0"/>
            </a:p>
          </p:txBody>
        </p:sp>
        <p:sp>
          <p:nvSpPr>
            <p:cNvPr id="69" name="TextBox 64">
              <a:hlinkClick r:id="rId10" action="ppaction://hlinksldjump"/>
            </p:cNvPr>
            <p:cNvSpPr txBox="1"/>
            <p:nvPr/>
          </p:nvSpPr>
          <p:spPr>
            <a:xfrm>
              <a:off x="3059832" y="1772816"/>
              <a:ext cx="14287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IQ" sz="2400" dirty="0" smtClean="0"/>
                <a:t>دورة واحدة</a:t>
              </a:r>
              <a:endParaRPr lang="he-IL" sz="2400" dirty="0"/>
            </a:p>
          </p:txBody>
        </p:sp>
        <p:sp>
          <p:nvSpPr>
            <p:cNvPr id="70" name="TextBox 61"/>
            <p:cNvSpPr txBox="1"/>
            <p:nvPr/>
          </p:nvSpPr>
          <p:spPr>
            <a:xfrm>
              <a:off x="3131840" y="0"/>
              <a:ext cx="292895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 smtClean="0">
                  <a:solidFill>
                    <a:schemeClr val="bg1"/>
                  </a:solidFill>
                </a:rPr>
                <a:t>8.</a:t>
              </a:r>
              <a:r>
                <a:rPr lang="ar-IQ" sz="2400" dirty="0" smtClean="0">
                  <a:solidFill>
                    <a:schemeClr val="bg1"/>
                  </a:solidFill>
                </a:rPr>
                <a:t> عمر هبة 3 سنوات، أي أن الكرة الأرضية دارت حول الشمس:</a:t>
              </a:r>
              <a:endParaRPr lang="he-I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3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מטרו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1168</TotalTime>
  <Words>899</Words>
  <Application>Microsoft Office PowerPoint</Application>
  <PresentationFormat>عرض على الشاشة (3:4)‏</PresentationFormat>
  <Paragraphs>168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חלון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majeda</cp:lastModifiedBy>
  <cp:revision>91</cp:revision>
  <dcterms:created xsi:type="dcterms:W3CDTF">2012-11-29T19:12:53Z</dcterms:created>
  <dcterms:modified xsi:type="dcterms:W3CDTF">2012-12-09T00:00:46Z</dcterms:modified>
</cp:coreProperties>
</file>