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EDB47F9-CEC9-4354-8EBD-D29993AD4FFE}" type="datetimeFigureOut">
              <a:rPr lang="he-IL" smtClean="0"/>
              <a:t>ו'/אייר/תשע"א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66A80F3-A482-4CFD-9E15-AD3AA0DE5F13}"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DB47F9-CEC9-4354-8EBD-D29993AD4FFE}" type="datetimeFigureOut">
              <a:rPr lang="he-IL" smtClean="0"/>
              <a:t>ו'/אייר/תשע"א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66A80F3-A482-4CFD-9E15-AD3AA0DE5F13}"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תמונה 36" descr="at2%20(6).jpg"/>
          <p:cNvPicPr>
            <a:picLocks noChangeAspect="1"/>
          </p:cNvPicPr>
          <p:nvPr/>
        </p:nvPicPr>
        <p:blipFill>
          <a:blip r:embed="rId2" cstate="print"/>
          <a:srcRect l="2343" t="2526" b="1447"/>
          <a:stretch>
            <a:fillRect/>
          </a:stretch>
        </p:blipFill>
        <p:spPr>
          <a:xfrm>
            <a:off x="-214346" y="0"/>
            <a:ext cx="9144000" cy="6858000"/>
          </a:xfrm>
          <a:prstGeom prst="rect">
            <a:avLst/>
          </a:prstGeom>
        </p:spPr>
      </p:pic>
      <p:grpSp>
        <p:nvGrpSpPr>
          <p:cNvPr id="2" name="קבוצה 35"/>
          <p:cNvGrpSpPr/>
          <p:nvPr/>
        </p:nvGrpSpPr>
        <p:grpSpPr>
          <a:xfrm>
            <a:off x="214282" y="1287882"/>
            <a:ext cx="2643207" cy="1543440"/>
            <a:chOff x="500034" y="3202436"/>
            <a:chExt cx="2320132" cy="1243549"/>
          </a:xfrm>
        </p:grpSpPr>
        <p:sp>
          <p:nvSpPr>
            <p:cNvPr id="2068" name="Text Box 20"/>
            <p:cNvSpPr txBox="1">
              <a:spLocks noChangeArrowheads="1"/>
            </p:cNvSpPr>
            <p:nvPr/>
          </p:nvSpPr>
          <p:spPr bwMode="auto">
            <a:xfrm>
              <a:off x="928662" y="4179285"/>
              <a:ext cx="390525"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קבוצה 34"/>
            <p:cNvGrpSpPr/>
            <p:nvPr/>
          </p:nvGrpSpPr>
          <p:grpSpPr>
            <a:xfrm>
              <a:off x="500034" y="3202436"/>
              <a:ext cx="2320132" cy="933128"/>
              <a:chOff x="219075" y="986288"/>
              <a:chExt cx="2320132" cy="933128"/>
            </a:xfrm>
          </p:grpSpPr>
          <p:sp>
            <p:nvSpPr>
              <p:cNvPr id="2070" name="AutoShape 22"/>
              <p:cNvSpPr>
                <a:spLocks noChangeArrowheads="1"/>
              </p:cNvSpPr>
              <p:nvPr/>
            </p:nvSpPr>
            <p:spPr bwMode="auto">
              <a:xfrm rot="-1235331">
                <a:off x="729796" y="1029678"/>
                <a:ext cx="1527175" cy="771525"/>
              </a:xfrm>
              <a:prstGeom prst="rtTriangle">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he-IL"/>
              </a:p>
            </p:txBody>
          </p:sp>
          <p:sp>
            <p:nvSpPr>
              <p:cNvPr id="2049" name="Text Box 1"/>
              <p:cNvSpPr txBox="1">
                <a:spLocks noChangeArrowheads="1"/>
              </p:cNvSpPr>
              <p:nvPr/>
            </p:nvSpPr>
            <p:spPr bwMode="auto">
              <a:xfrm>
                <a:off x="219075" y="986288"/>
                <a:ext cx="39052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7" name="Text Box 19"/>
              <p:cNvSpPr txBox="1">
                <a:spLocks noChangeArrowheads="1"/>
              </p:cNvSpPr>
              <p:nvPr/>
            </p:nvSpPr>
            <p:spPr bwMode="auto">
              <a:xfrm>
                <a:off x="2275682" y="1214888"/>
                <a:ext cx="2635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C</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1500166" y="1617791"/>
                <a:ext cx="390525"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Arial" pitchFamily="34" charset="0"/>
                  </a:rPr>
                  <a:t>9</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1" name="Text Box 23"/>
              <p:cNvSpPr txBox="1">
                <a:spLocks noChangeArrowheads="1"/>
              </p:cNvSpPr>
              <p:nvPr/>
            </p:nvSpPr>
            <p:spPr bwMode="auto">
              <a:xfrm>
                <a:off x="1214414" y="1143494"/>
                <a:ext cx="390525"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Arial" pitchFamily="34" charset="0"/>
                  </a:rPr>
                  <a:t>12</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330200" y="1373725"/>
                <a:ext cx="390525"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4" name="קבוצה 31"/>
          <p:cNvGrpSpPr/>
          <p:nvPr/>
        </p:nvGrpSpPr>
        <p:grpSpPr>
          <a:xfrm>
            <a:off x="4194180" y="928670"/>
            <a:ext cx="1520828" cy="2071702"/>
            <a:chOff x="3797300" y="500042"/>
            <a:chExt cx="1163638" cy="1665308"/>
          </a:xfrm>
        </p:grpSpPr>
        <p:sp>
          <p:nvSpPr>
            <p:cNvPr id="2065" name="AutoShape 17"/>
            <p:cNvSpPr>
              <a:spLocks noChangeArrowheads="1"/>
            </p:cNvSpPr>
            <p:nvPr/>
          </p:nvSpPr>
          <p:spPr bwMode="auto">
            <a:xfrm>
              <a:off x="4044950" y="927100"/>
              <a:ext cx="676275" cy="1000125"/>
            </a:xfrm>
            <a:prstGeom prst="rtTriangle">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he-IL"/>
            </a:p>
          </p:txBody>
        </p:sp>
        <p:sp>
          <p:nvSpPr>
            <p:cNvPr id="2064" name="Text Box 16"/>
            <p:cNvSpPr txBox="1">
              <a:spLocks noChangeArrowheads="1"/>
            </p:cNvSpPr>
            <p:nvPr/>
          </p:nvSpPr>
          <p:spPr bwMode="auto">
            <a:xfrm>
              <a:off x="4697413" y="1879600"/>
              <a:ext cx="2635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C</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3889375" y="1735138"/>
              <a:ext cx="166688"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B</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9" name="Text Box 21"/>
            <p:cNvSpPr txBox="1">
              <a:spLocks noChangeArrowheads="1"/>
            </p:cNvSpPr>
            <p:nvPr/>
          </p:nvSpPr>
          <p:spPr bwMode="auto">
            <a:xfrm>
              <a:off x="3857620" y="500042"/>
              <a:ext cx="357190"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4327525" y="1168400"/>
              <a:ext cx="260350" cy="28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Arial" pitchFamily="34" charset="0"/>
                </a:rPr>
                <a:t>9</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3797300" y="1255713"/>
              <a:ext cx="260350" cy="31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Arial" pitchFamily="34" charset="0"/>
                </a:rPr>
                <a:t>8</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4302125" y="1931988"/>
              <a:ext cx="223838" cy="23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x</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 name="קבוצה 33"/>
          <p:cNvGrpSpPr/>
          <p:nvPr/>
        </p:nvGrpSpPr>
        <p:grpSpPr>
          <a:xfrm>
            <a:off x="2428860" y="3071810"/>
            <a:ext cx="1554886" cy="1947612"/>
            <a:chOff x="3500430" y="3786190"/>
            <a:chExt cx="1179513" cy="1563495"/>
          </a:xfrm>
        </p:grpSpPr>
        <p:sp>
          <p:nvSpPr>
            <p:cNvPr id="2051" name="Text Box 3"/>
            <p:cNvSpPr txBox="1">
              <a:spLocks noChangeArrowheads="1"/>
            </p:cNvSpPr>
            <p:nvPr/>
          </p:nvSpPr>
          <p:spPr bwMode="auto">
            <a:xfrm>
              <a:off x="4204924" y="5047861"/>
              <a:ext cx="325151" cy="301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1" i="0" u="none" strike="noStrike" cap="none" normalizeH="0" baseline="0" dirty="0" smtClean="0">
                <a:ln>
                  <a:noFill/>
                </a:ln>
                <a:solidFill>
                  <a:schemeClr val="tx1"/>
                </a:solidFill>
                <a:effectLst/>
                <a:latin typeface="Traditional Arabic" pitchFamily="18" charset="-78"/>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C</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קבוצה 32"/>
            <p:cNvGrpSpPr/>
            <p:nvPr/>
          </p:nvGrpSpPr>
          <p:grpSpPr>
            <a:xfrm>
              <a:off x="3500430" y="3786190"/>
              <a:ext cx="1179513" cy="1411288"/>
              <a:chOff x="2349500" y="1485900"/>
              <a:chExt cx="1179513" cy="1411288"/>
            </a:xfrm>
          </p:grpSpPr>
          <p:sp>
            <p:nvSpPr>
              <p:cNvPr id="2059" name="AutoShape 11"/>
              <p:cNvSpPr>
                <a:spLocks noChangeArrowheads="1"/>
              </p:cNvSpPr>
              <p:nvPr/>
            </p:nvSpPr>
            <p:spPr bwMode="auto">
              <a:xfrm rot="10800000">
                <a:off x="2633663" y="1735138"/>
                <a:ext cx="628650" cy="1162050"/>
              </a:xfrm>
              <a:prstGeom prst="rtTriangl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he-IL"/>
              </a:p>
            </p:txBody>
          </p:sp>
          <p:sp>
            <p:nvSpPr>
              <p:cNvPr id="2058" name="Text Box 10"/>
              <p:cNvSpPr txBox="1">
                <a:spLocks noChangeArrowheads="1"/>
              </p:cNvSpPr>
              <p:nvPr/>
            </p:nvSpPr>
            <p:spPr bwMode="auto">
              <a:xfrm>
                <a:off x="2794000" y="1485900"/>
                <a:ext cx="260350"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Arial" pitchFamily="34" charset="0"/>
                  </a:rPr>
                  <a:t>8</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2514600" y="2108200"/>
                <a:ext cx="390525"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Arial" pitchFamily="34" charset="0"/>
                  </a:rPr>
                  <a:t>9</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349500" y="1539875"/>
                <a:ext cx="293688"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A</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3262313" y="2095500"/>
                <a:ext cx="223837"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x</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3279775" y="1565275"/>
                <a:ext cx="249238" cy="29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1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B</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7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074" name="Rectangle 2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35500" algn="l"/>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1214414" y="500042"/>
            <a:ext cx="621510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AE"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جد مساحة المثلث في كل بند من البنود (</a:t>
            </a:r>
            <a:r>
              <a:rPr kumimoji="0" lang="ar-AE"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أ) </a:t>
            </a:r>
            <a:r>
              <a:rPr kumimoji="0" lang="ar-AE"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 (ج) : </a:t>
            </a:r>
            <a:endPar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None/>
              <a:tabLst/>
            </a:pPr>
            <a:endPar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endParaRPr>
          </a:p>
        </p:txBody>
      </p:sp>
      <p:sp>
        <p:nvSpPr>
          <p:cNvPr id="2088" name="Rectangle 40"/>
          <p:cNvSpPr>
            <a:spLocks noChangeArrowheads="1"/>
          </p:cNvSpPr>
          <p:nvPr/>
        </p:nvSpPr>
        <p:spPr bwMode="auto">
          <a:xfrm>
            <a:off x="5143504" y="571480"/>
            <a:ext cx="357186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083050" algn="l"/>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083050" algn="l"/>
              </a:tabLst>
            </a:pPr>
            <a:r>
              <a:rPr kumimoji="0" lang="he-IL"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830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9" name="תמונה 38" descr="180.gif"/>
          <p:cNvPicPr>
            <a:picLocks noChangeAspect="1"/>
          </p:cNvPicPr>
          <p:nvPr/>
        </p:nvPicPr>
        <p:blipFill>
          <a:blip r:embed="rId3"/>
          <a:stretch>
            <a:fillRect/>
          </a:stretch>
        </p:blipFill>
        <p:spPr>
          <a:xfrm>
            <a:off x="7500958" y="571480"/>
            <a:ext cx="431573" cy="450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frame-flower-border-800x600.jpg"/>
          <p:cNvPicPr>
            <a:picLocks noChangeAspect="1"/>
          </p:cNvPicPr>
          <p:nvPr/>
        </p:nvPicPr>
        <p:blipFill>
          <a:blip r:embed="rId2"/>
          <a:stretch>
            <a:fillRect/>
          </a:stretch>
        </p:blipFill>
        <p:spPr>
          <a:xfrm>
            <a:off x="0" y="0"/>
            <a:ext cx="9144000" cy="6858000"/>
          </a:xfrm>
          <a:prstGeom prst="rect">
            <a:avLst/>
          </a:prstGeom>
        </p:spPr>
      </p:pic>
      <p:sp>
        <p:nvSpPr>
          <p:cNvPr id="3" name="מציין מיקום תוכן 2"/>
          <p:cNvSpPr>
            <a:spLocks noGrp="1"/>
          </p:cNvSpPr>
          <p:nvPr>
            <p:ph idx="1"/>
          </p:nvPr>
        </p:nvSpPr>
        <p:spPr>
          <a:xfrm>
            <a:off x="1071538" y="2100266"/>
            <a:ext cx="7615262" cy="3900502"/>
          </a:xfrm>
        </p:spPr>
        <p:txBody>
          <a:bodyPr>
            <a:normAutofit/>
          </a:bodyPr>
          <a:lstStyle/>
          <a:p>
            <a:pPr>
              <a:buNone/>
            </a:pPr>
            <a:r>
              <a:rPr lang="ar-AE" b="1" dirty="0" smtClean="0">
                <a:ln w="10541" cmpd="sng">
                  <a:solidFill>
                    <a:srgbClr val="7030A0"/>
                  </a:solidFill>
                  <a:prstDash val="solid"/>
                </a:ln>
                <a:solidFill>
                  <a:srgbClr val="A72986"/>
                </a:solidFill>
                <a:latin typeface="Traditional Arabic" pitchFamily="18" charset="-78"/>
                <a:cs typeface="Traditional Arabic" pitchFamily="18" charset="-78"/>
              </a:rPr>
              <a:t>     </a:t>
            </a:r>
            <a:r>
              <a:rPr lang="ar-SA" b="1" dirty="0" smtClean="0">
                <a:ln w="10541" cmpd="sng">
                  <a:solidFill>
                    <a:srgbClr val="7030A0"/>
                  </a:solidFill>
                  <a:prstDash val="solid"/>
                </a:ln>
                <a:solidFill>
                  <a:srgbClr val="A72986"/>
                </a:solidFill>
                <a:latin typeface="Traditional Arabic" pitchFamily="18" charset="-78"/>
                <a:cs typeface="Traditional Arabic" pitchFamily="18" charset="-78"/>
              </a:rPr>
              <a:t>عزيزي الطالب \ة:-</a:t>
            </a:r>
            <a:endParaRPr lang="en-US" b="1" dirty="0" smtClean="0">
              <a:ln w="10541" cmpd="sng">
                <a:solidFill>
                  <a:srgbClr val="7030A0"/>
                </a:solidFill>
                <a:prstDash val="solid"/>
              </a:ln>
              <a:solidFill>
                <a:srgbClr val="A72986"/>
              </a:solidFill>
              <a:latin typeface="Traditional Arabic" pitchFamily="18" charset="-78"/>
              <a:cs typeface="Traditional Arabic" pitchFamily="18" charset="-78"/>
            </a:endParaRPr>
          </a:p>
          <a:p>
            <a:pPr>
              <a:buNone/>
            </a:pPr>
            <a:endParaRPr lang="en-US" b="1" dirty="0" smtClean="0">
              <a:ln w="10541" cmpd="sng">
                <a:solidFill>
                  <a:srgbClr val="7030A0"/>
                </a:solidFill>
                <a:prstDash val="solid"/>
              </a:ln>
              <a:solidFill>
                <a:srgbClr val="A72986"/>
              </a:solidFill>
              <a:latin typeface="Traditional Arabic" pitchFamily="18" charset="-78"/>
              <a:cs typeface="Traditional Arabic" pitchFamily="18" charset="-78"/>
            </a:endParaRPr>
          </a:p>
          <a:p>
            <a:pPr>
              <a:buNone/>
            </a:pPr>
            <a:r>
              <a:rPr lang="ar-AE" b="1" dirty="0" smtClean="0">
                <a:ln w="10541" cmpd="sng">
                  <a:solidFill>
                    <a:srgbClr val="7030A0"/>
                  </a:solidFill>
                  <a:prstDash val="solid"/>
                </a:ln>
                <a:solidFill>
                  <a:srgbClr val="A72986"/>
                </a:solidFill>
                <a:latin typeface="Traditional Arabic" pitchFamily="18" charset="-78"/>
                <a:cs typeface="Traditional Arabic" pitchFamily="18" charset="-78"/>
              </a:rPr>
              <a:t>   </a:t>
            </a:r>
            <a:r>
              <a:rPr lang="ar-SA" b="1" dirty="0" smtClean="0">
                <a:ln w="10541" cmpd="sng">
                  <a:solidFill>
                    <a:srgbClr val="7030A0"/>
                  </a:solidFill>
                  <a:prstDash val="solid"/>
                </a:ln>
                <a:solidFill>
                  <a:srgbClr val="A72986"/>
                </a:solidFill>
                <a:latin typeface="Traditional Arabic" pitchFamily="18" charset="-78"/>
                <a:cs typeface="Traditional Arabic" pitchFamily="18" charset="-78"/>
              </a:rPr>
              <a:t>توجه إلى المحطة الثانية ثم اقرأ تعليمات اللعبة الموجودة في هذه المحطة بتمعن ثم قم بتنفيذ اللعبة، وللتأكد من الإجابة ارجع إلى علبة التغذية الراجعة، وافحص نفسك، ثم قم بتعبئة استمارة التقييم الخاصة بهذه المحطة، وضع الاستمارة في صندوق التقييم.</a:t>
            </a:r>
            <a:endParaRPr lang="en-US" b="1" dirty="0" smtClean="0">
              <a:ln w="10541" cmpd="sng">
                <a:solidFill>
                  <a:srgbClr val="7030A0"/>
                </a:solidFill>
                <a:prstDash val="solid"/>
              </a:ln>
              <a:solidFill>
                <a:srgbClr val="A72986"/>
              </a:solidFill>
              <a:latin typeface="Traditional Arabic" pitchFamily="18" charset="-78"/>
              <a:cs typeface="Traditional Arabic" pitchFamily="18" charset="-78"/>
            </a:endParaRPr>
          </a:p>
          <a:p>
            <a:endParaRPr lang="he-IL" b="1" dirty="0">
              <a:ln w="10541" cmpd="sng">
                <a:solidFill>
                  <a:srgbClr val="7030A0"/>
                </a:solidFill>
                <a:prstDash val="solid"/>
              </a:ln>
              <a:solidFill>
                <a:srgbClr val="A72986"/>
              </a:solidFill>
              <a:latin typeface="Traditional Arabic" pitchFamily="18" charset="-78"/>
            </a:endParaRPr>
          </a:p>
        </p:txBody>
      </p:sp>
      <p:sp>
        <p:nvSpPr>
          <p:cNvPr id="23554" name="WordArt 2"/>
          <p:cNvSpPr>
            <a:spLocks noChangeArrowheads="1" noChangeShapeType="1" noTextEdit="1"/>
          </p:cNvSpPr>
          <p:nvPr/>
        </p:nvSpPr>
        <p:spPr bwMode="auto">
          <a:xfrm>
            <a:off x="3143240" y="1071553"/>
            <a:ext cx="3286148" cy="1071563"/>
          </a:xfrm>
          <a:prstGeom prst="rect">
            <a:avLst/>
          </a:prstGeom>
        </p:spPr>
        <p:txBody>
          <a:bodyPr wrap="none" fromWordArt="1">
            <a:prstTxWarp prst="textPlain">
              <a:avLst>
                <a:gd name="adj" fmla="val 50000"/>
              </a:avLst>
            </a:prstTxWarp>
          </a:bodyPr>
          <a:lstStyle/>
          <a:p>
            <a:pPr algn="ctr" rtl="1"/>
            <a:r>
              <a:rPr lang="ar-AE"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raditional Arabic" pitchFamily="18" charset="-78"/>
                <a:cs typeface="Traditional Arabic" pitchFamily="18" charset="-78"/>
              </a:rPr>
              <a:t>بطاقة إرشاد رقم 4</a:t>
            </a:r>
            <a:endParaRPr lang="he-IL"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raditional Arabic" pitchFamily="18" charset="-78"/>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normal_EJ023.jpg"/>
          <p:cNvPicPr>
            <a:picLocks noChangeAspect="1"/>
          </p:cNvPicPr>
          <p:nvPr/>
        </p:nvPicPr>
        <p:blipFill>
          <a:blip r:embed="rId2"/>
          <a:srcRect l="10358" t="3352" r="5156" b="2793"/>
          <a:stretch>
            <a:fillRect/>
          </a:stretch>
        </p:blipFill>
        <p:spPr>
          <a:xfrm>
            <a:off x="0" y="0"/>
            <a:ext cx="9144000" cy="6972702"/>
          </a:xfrm>
          <a:prstGeom prst="rect">
            <a:avLst/>
          </a:prstGeom>
        </p:spPr>
      </p:pic>
      <p:sp>
        <p:nvSpPr>
          <p:cNvPr id="3" name="מציין מיקום תוכן 2"/>
          <p:cNvSpPr>
            <a:spLocks noGrp="1"/>
          </p:cNvSpPr>
          <p:nvPr>
            <p:ph idx="1"/>
          </p:nvPr>
        </p:nvSpPr>
        <p:spPr>
          <a:xfrm>
            <a:off x="1071538" y="2386018"/>
            <a:ext cx="6715172" cy="3543312"/>
          </a:xfrm>
        </p:spPr>
        <p:txBody>
          <a:bodyPr>
            <a:normAutofit lnSpcReduction="10000"/>
          </a:bodyPr>
          <a:lstStyle/>
          <a:p>
            <a:pPr>
              <a:buNone/>
            </a:pPr>
            <a:r>
              <a:rPr lang="ar-SA" b="1" dirty="0" smtClean="0">
                <a:solidFill>
                  <a:schemeClr val="accent6">
                    <a:lumMod val="50000"/>
                  </a:schemeClr>
                </a:solidFill>
                <a:latin typeface="Traditional Arabic" pitchFamily="18" charset="-78"/>
                <a:cs typeface="Traditional Arabic" pitchFamily="18" charset="-78"/>
              </a:rPr>
              <a:t>عزيزي الطالب \ة:-</a:t>
            </a:r>
            <a:endParaRPr lang="ar-AE" b="1" dirty="0" smtClean="0">
              <a:solidFill>
                <a:schemeClr val="accent6">
                  <a:lumMod val="50000"/>
                </a:schemeClr>
              </a:solidFill>
              <a:latin typeface="Traditional Arabic" pitchFamily="18" charset="-78"/>
              <a:cs typeface="Traditional Arabic" pitchFamily="18" charset="-78"/>
            </a:endParaRPr>
          </a:p>
          <a:p>
            <a:pPr>
              <a:buNone/>
            </a:pPr>
            <a:endParaRPr lang="en-US" dirty="0" smtClean="0">
              <a:solidFill>
                <a:schemeClr val="accent6">
                  <a:lumMod val="50000"/>
                </a:schemeClr>
              </a:solidFill>
              <a:latin typeface="Traditional Arabic" pitchFamily="18" charset="-78"/>
              <a:cs typeface="Traditional Arabic" pitchFamily="18" charset="-78"/>
            </a:endParaRPr>
          </a:p>
          <a:p>
            <a:pPr>
              <a:buNone/>
            </a:pPr>
            <a:r>
              <a:rPr lang="ar-AE" dirty="0" smtClean="0">
                <a:solidFill>
                  <a:schemeClr val="accent6">
                    <a:lumMod val="50000"/>
                  </a:schemeClr>
                </a:solidFill>
                <a:latin typeface="Traditional Arabic" pitchFamily="18" charset="-78"/>
                <a:cs typeface="Traditional Arabic" pitchFamily="18" charset="-78"/>
              </a:rPr>
              <a:t>    </a:t>
            </a:r>
            <a:r>
              <a:rPr lang="ar-SA" dirty="0" smtClean="0">
                <a:solidFill>
                  <a:schemeClr val="accent6">
                    <a:lumMod val="50000"/>
                  </a:schemeClr>
                </a:solidFill>
                <a:latin typeface="Traditional Arabic" pitchFamily="18" charset="-78"/>
                <a:cs typeface="Traditional Arabic" pitchFamily="18" charset="-78"/>
              </a:rPr>
              <a:t>توجه إلى المحطة الثالثة ثم اقرأ تعليمات المهمة الموجودة في هذه المحطة بتمعن وحاول تنفيذها، وبعد انتهائك من ذلك إذا أردت التأكد من صحة الإجابة ارجع إلى علبة التغذية الراجعة، وافحص نفسك، ثم قم بتعبئة استمارة التقييم الخاصة بهذه المحطة، وضع الاستمارة في صندوق التقييم.</a:t>
            </a:r>
            <a:endParaRPr lang="en-US" dirty="0" smtClean="0">
              <a:solidFill>
                <a:schemeClr val="accent6">
                  <a:lumMod val="50000"/>
                </a:schemeClr>
              </a:solidFill>
              <a:latin typeface="Traditional Arabic" pitchFamily="18" charset="-78"/>
              <a:cs typeface="Traditional Arabic" pitchFamily="18" charset="-78"/>
            </a:endParaRPr>
          </a:p>
          <a:p>
            <a:endParaRPr lang="he-IL" dirty="0">
              <a:solidFill>
                <a:schemeClr val="accent6">
                  <a:lumMod val="50000"/>
                </a:schemeClr>
              </a:solidFill>
              <a:latin typeface="Traditional Arabic" pitchFamily="18" charset="-78"/>
            </a:endParaRPr>
          </a:p>
        </p:txBody>
      </p:sp>
      <p:sp>
        <p:nvSpPr>
          <p:cNvPr id="24578" name="WordArt 2"/>
          <p:cNvSpPr>
            <a:spLocks noChangeArrowheads="1" noChangeShapeType="1" noTextEdit="1"/>
          </p:cNvSpPr>
          <p:nvPr/>
        </p:nvSpPr>
        <p:spPr bwMode="auto">
          <a:xfrm>
            <a:off x="3143240" y="1285860"/>
            <a:ext cx="3429024" cy="990599"/>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AE" sz="3600" b="1" kern="10" smtClean="0">
                <a:ln w="11430"/>
                <a:solidFill>
                  <a:srgbClr val="A72986"/>
                </a:solidFill>
                <a:effectLst>
                  <a:outerShdw blurRad="50800" dist="39000" dir="5460000" algn="tl">
                    <a:srgbClr val="000000">
                      <a:alpha val="38000"/>
                    </a:srgbClr>
                  </a:outerShdw>
                </a:effectLst>
                <a:latin typeface="Traditional Arabic" pitchFamily="18" charset="-78"/>
                <a:cs typeface="Traditional Arabic" pitchFamily="18" charset="-78"/>
              </a:rPr>
              <a:t>بطاقة رقم 5</a:t>
            </a:r>
            <a:endParaRPr lang="he-IL" sz="3600" b="1" kern="10">
              <a:ln w="11430"/>
              <a:solidFill>
                <a:srgbClr val="A72986"/>
              </a:solidFill>
              <a:effectLst>
                <a:outerShdw blurRad="50800" dist="39000" dir="5460000" algn="tl">
                  <a:srgbClr val="000000">
                    <a:alpha val="38000"/>
                  </a:srgbClr>
                </a:outerShdw>
              </a:effectLst>
              <a:latin typeface="Traditional Arabic" pitchFamily="18" charset="-78"/>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Little_cute_bear_1920x1200.jpg"/>
          <p:cNvPicPr>
            <a:picLocks noChangeAspect="1"/>
          </p:cNvPicPr>
          <p:nvPr/>
        </p:nvPicPr>
        <p:blipFill>
          <a:blip r:embed="rId2"/>
          <a:srcRect r="3906"/>
          <a:stretch>
            <a:fillRect/>
          </a:stretch>
        </p:blipFill>
        <p:spPr>
          <a:xfrm flipH="1">
            <a:off x="0" y="0"/>
            <a:ext cx="9144000" cy="6858000"/>
          </a:xfrm>
          <a:prstGeom prst="rect">
            <a:avLst/>
          </a:prstGeom>
        </p:spPr>
      </p:pic>
      <p:sp>
        <p:nvSpPr>
          <p:cNvPr id="2" name="כותרת 1"/>
          <p:cNvSpPr>
            <a:spLocks noGrp="1"/>
          </p:cNvSpPr>
          <p:nvPr>
            <p:ph type="title"/>
          </p:nvPr>
        </p:nvSpPr>
        <p:spPr>
          <a:xfrm>
            <a:off x="2285984" y="1142984"/>
            <a:ext cx="6615130" cy="4929222"/>
          </a:xfrm>
        </p:spPr>
        <p:txBody>
          <a:bodyPr>
            <a:normAutofit/>
          </a:bodyPr>
          <a:lstStyle/>
          <a:p>
            <a:pPr algn="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عزيزي الطالب \ة:-</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
            </a:r>
            <a:b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br>
            <a:r>
              <a:rPr lang="ar-SA"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 </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
            </a:r>
            <a:b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br>
            <a:r>
              <a:rPr lang="ar-SA"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توجه إلى المحطة الرابعة، اقرأ تعليمات المهمة الموجودة في هذه المحطة بتمعن، وحاول تنفيذها، إذا أردت فحص الإجابة والتأكد منها ارجع إلى علبة التغذية الراجعة، ثم قم بتعبئة استمارة التقييم الخاصة بهذه المحطة، وضع الاستمارة في صندوق التقييم.</a:t>
            </a:r>
            <a:endParaRPr lang="he-IL"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ndParaRPr>
          </a:p>
        </p:txBody>
      </p:sp>
      <p:sp>
        <p:nvSpPr>
          <p:cNvPr id="25602" name="WordArt 2"/>
          <p:cNvSpPr>
            <a:spLocks noChangeArrowheads="1" noChangeShapeType="1" noTextEdit="1"/>
          </p:cNvSpPr>
          <p:nvPr/>
        </p:nvSpPr>
        <p:spPr bwMode="auto">
          <a:xfrm>
            <a:off x="2714612" y="214290"/>
            <a:ext cx="3786214" cy="1143008"/>
          </a:xfrm>
          <a:prstGeom prst="rect">
            <a:avLst/>
          </a:prstGeom>
        </p:spPr>
        <p:txBody>
          <a:bodyPr wrap="none" fromWordArt="1">
            <a:prstTxWarp prst="textPlain">
              <a:avLst>
                <a:gd name="adj" fmla="val 50000"/>
              </a:avLst>
            </a:prstTxWarp>
          </a:bodyPr>
          <a:lstStyle/>
          <a:p>
            <a:pPr algn="ctr" rtl="1"/>
            <a:r>
              <a:rPr lang="ar-AE" sz="3600" kern="1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raditional Arabic" pitchFamily="18" charset="-78"/>
                <a:cs typeface="Traditional Arabic" pitchFamily="18" charset="-78"/>
              </a:rPr>
              <a:t>بطاقة ارشاد رقم 6</a:t>
            </a:r>
            <a:endParaRPr lang="he-IL" sz="3600" kern="1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raditional Arabic" pitchFamily="18" charset="-78"/>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father-sermon.jpg"/>
          <p:cNvPicPr>
            <a:picLocks noGrp="1" noChangeAspect="1"/>
          </p:cNvPicPr>
          <p:nvPr>
            <p:ph idx="1"/>
          </p:nvPr>
        </p:nvPicPr>
        <p:blipFill>
          <a:blip r:embed="rId2">
            <a:lum contrast="1000"/>
          </a:blip>
          <a:stretch>
            <a:fillRect/>
          </a:stretch>
        </p:blipFill>
        <p:spPr>
          <a:xfrm>
            <a:off x="0" y="0"/>
            <a:ext cx="9144000" cy="6858001"/>
          </a:xfrm>
        </p:spPr>
      </p:pic>
      <p:sp>
        <p:nvSpPr>
          <p:cNvPr id="2" name="כותרת 1"/>
          <p:cNvSpPr>
            <a:spLocks noGrp="1"/>
          </p:cNvSpPr>
          <p:nvPr>
            <p:ph type="title"/>
          </p:nvPr>
        </p:nvSpPr>
        <p:spPr>
          <a:xfrm>
            <a:off x="285720" y="1703398"/>
            <a:ext cx="8229600" cy="415449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ar-SA" sz="3600" b="1"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t>عزيزي الطالب \ة:-</a:t>
            </a:r>
            <a:r>
              <a:rPr lang="en-US"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t/>
            </a:r>
            <a:br>
              <a:rPr lang="en-US"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br>
            <a:r>
              <a:rPr lang="ar-SA"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t>  </a:t>
            </a:r>
            <a:r>
              <a:rPr lang="en-US"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t/>
            </a:r>
            <a:br>
              <a:rPr lang="en-US"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br>
            <a:r>
              <a:rPr lang="ar-SA"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t>توجه إلى المحطة الخامسة، اقرأ تعليمات اللعبة التعليمية الخاصة بهذه المحطة، وحاول تنفيذها، ولفحص نفسك والتأكد من صحة الإجابة استعن بعلبة التغذية الراجعة ثم قم بتعبئة استمارة التقييم الخاصة بهذه المحطة، وضع الاستمارة في صندوق التقييم.</a:t>
            </a:r>
            <a:r>
              <a:rPr lang="en-US"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t/>
            </a:r>
            <a:br>
              <a:rPr lang="en-US" sz="3600" cap="all" dirty="0" smtClean="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cs typeface="Traditional Arabic" pitchFamily="18" charset="-78"/>
              </a:rPr>
            </a:br>
            <a:endParaRPr lang="he-IL" sz="3600" cap="all" dirty="0">
              <a:ln w="0">
                <a:solidFill>
                  <a:srgbClr val="002060"/>
                </a:solidFill>
              </a:ln>
              <a:solidFill>
                <a:schemeClr val="accent1">
                  <a:lumMod val="75000"/>
                </a:schemeClr>
              </a:solidFill>
              <a:effectLst>
                <a:reflection blurRad="12700" stA="50000" endPos="50000" dist="5000" dir="5400000" sy="-100000" rotWithShape="0"/>
              </a:effectLst>
              <a:latin typeface="Traditional Arabic" pitchFamily="18" charset="-78"/>
            </a:endParaRPr>
          </a:p>
        </p:txBody>
      </p:sp>
      <p:sp>
        <p:nvSpPr>
          <p:cNvPr id="26626" name="WordArt 2"/>
          <p:cNvSpPr>
            <a:spLocks noChangeArrowheads="1" noChangeShapeType="1" noTextEdit="1"/>
          </p:cNvSpPr>
          <p:nvPr/>
        </p:nvSpPr>
        <p:spPr bwMode="auto">
          <a:xfrm>
            <a:off x="3000364" y="285728"/>
            <a:ext cx="3357586" cy="1000132"/>
          </a:xfrm>
          <a:prstGeom prst="rect">
            <a:avLst/>
          </a:prstGeom>
        </p:spPr>
        <p:txBody>
          <a:bodyPr wrap="none" fromWordArt="1">
            <a:prstTxWarp prst="textPlain">
              <a:avLst>
                <a:gd name="adj" fmla="val 50000"/>
              </a:avLst>
            </a:prstTxWarp>
          </a:bodyPr>
          <a:lstStyle/>
          <a:p>
            <a:pPr algn="ctr" rtl="1"/>
            <a:r>
              <a:rPr lang="ar-AE" sz="3600" b="1" kern="1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60007" dist="310007" dir="7680000" sy="30000" kx="1300200" algn="ctr" rotWithShape="0">
                    <a:prstClr val="black">
                      <a:alpha val="32000"/>
                    </a:prstClr>
                  </a:outerShdw>
                </a:effectLst>
                <a:latin typeface="Arial"/>
                <a:cs typeface="Arial"/>
              </a:rPr>
              <a:t>بطاقة ارشاد رقم 7</a:t>
            </a:r>
            <a:endParaRPr lang="he-IL" sz="3600" b="1" kern="1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60007" dist="310007" dir="7680000" sy="30000" kx="1300200" algn="ctr" rotWithShape="0">
                  <a:prstClr val="black">
                    <a:alpha val="32000"/>
                  </a:prstClr>
                </a:outerShdw>
              </a:effectLst>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90b9431c91f0.png"/>
          <p:cNvPicPr>
            <a:picLocks noChangeAspect="1"/>
          </p:cNvPicPr>
          <p:nvPr/>
        </p:nvPicPr>
        <p:blipFill>
          <a:blip r:embed="rId2"/>
          <a:stretch>
            <a:fillRect/>
          </a:stretch>
        </p:blipFill>
        <p:spPr>
          <a:xfrm>
            <a:off x="-7735" y="0"/>
            <a:ext cx="9151736" cy="6858000"/>
          </a:xfrm>
          <a:prstGeom prst="rect">
            <a:avLst/>
          </a:prstGeom>
        </p:spPr>
      </p:pic>
      <p:sp>
        <p:nvSpPr>
          <p:cNvPr id="2" name="כותרת 1"/>
          <p:cNvSpPr>
            <a:spLocks noGrp="1"/>
          </p:cNvSpPr>
          <p:nvPr>
            <p:ph type="title"/>
          </p:nvPr>
        </p:nvSpPr>
        <p:spPr>
          <a:xfrm rot="21331587">
            <a:off x="686491" y="2184489"/>
            <a:ext cx="6147762" cy="3939711"/>
          </a:xfrm>
        </p:spPr>
        <p:txBody>
          <a:bodyPr>
            <a:noAutofit/>
          </a:bodyPr>
          <a:lstStyle/>
          <a:p>
            <a:pPr algn="r"/>
            <a:r>
              <a:rPr lang="ar-SA"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عزيزي الطالب \ة:- </a:t>
            </a:r>
            <a:r>
              <a:rPr lang="ar-AE"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
            </a:r>
            <a:br>
              <a:rPr lang="ar-AE"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br>
            <a:r>
              <a:rPr lang="ar-SA"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عند فراغك من التجول بين المحطات، وتنفيذ جميع المهام، قم بتعبئة استمارة التقييم الخاصة بجميع محطات مركزنا التعليمي، وضع الاستمارة في صندوق التقييم.</a:t>
            </a:r>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
            </a:r>
            <a:b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br>
            <a:r>
              <a:rPr lang="ar-SA"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ثم قم بالتعبير بالطريقة التي تريد، عن المثلث أو الرياضيات بشكل عام، من خلال رسم أو كتابة نص، فكاهة... </a:t>
            </a:r>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
            </a:r>
            <a:b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br>
            <a:endParaRPr lang="he-IL"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ndParaRPr>
          </a:p>
        </p:txBody>
      </p:sp>
      <p:sp>
        <p:nvSpPr>
          <p:cNvPr id="27650" name="WordArt 2"/>
          <p:cNvSpPr>
            <a:spLocks noChangeArrowheads="1" noChangeShapeType="1" noTextEdit="1"/>
          </p:cNvSpPr>
          <p:nvPr/>
        </p:nvSpPr>
        <p:spPr bwMode="auto">
          <a:xfrm rot="21296814">
            <a:off x="1962740" y="1300061"/>
            <a:ext cx="3643338" cy="827087"/>
          </a:xfrm>
          <a:prstGeom prst="rect">
            <a:avLst/>
          </a:prstGeom>
        </p:spPr>
        <p:txBody>
          <a:bodyPr wrap="none" fromWordArt="1">
            <a:prstTxWarp prst="textPlain">
              <a:avLst>
                <a:gd name="adj" fmla="val 50000"/>
              </a:avLst>
            </a:prstTxWarp>
          </a:bodyPr>
          <a:lstStyle/>
          <a:p>
            <a:pPr algn="ctr" rtl="1"/>
            <a:r>
              <a:rPr lang="ar-AE"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effectLst>
                <a:latin typeface="Traditional Arabic" pitchFamily="18" charset="-78"/>
                <a:cs typeface="Traditional Arabic" pitchFamily="18" charset="-78"/>
              </a:rPr>
              <a:t>بطاقة إرشاد رقم 8</a:t>
            </a:r>
            <a:endParaRPr lang="he-IL"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effectLst>
              <a:latin typeface="Traditional Arabic" pitchFamily="18" charset="-78"/>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36480_1217941477.jpg"/>
          <p:cNvPicPr>
            <a:picLocks noGrp="1" noChangeAspect="1"/>
          </p:cNvPicPr>
          <p:nvPr>
            <p:ph idx="1"/>
          </p:nvPr>
        </p:nvPicPr>
        <p:blipFill>
          <a:blip r:embed="rId3"/>
          <a:stretch>
            <a:fillRect/>
          </a:stretch>
        </p:blipFill>
        <p:spPr>
          <a:xfrm>
            <a:off x="0" y="0"/>
            <a:ext cx="9144000" cy="6858000"/>
          </a:xfrm>
        </p:spPr>
      </p:pic>
      <p:graphicFrame>
        <p:nvGraphicFramePr>
          <p:cNvPr id="5" name="טבלה 4"/>
          <p:cNvGraphicFramePr>
            <a:graphicFrameLocks noGrp="1"/>
          </p:cNvGraphicFramePr>
          <p:nvPr/>
        </p:nvGraphicFramePr>
        <p:xfrm>
          <a:off x="500032" y="4286254"/>
          <a:ext cx="6072232" cy="2357454"/>
        </p:xfrm>
        <a:graphic>
          <a:graphicData uri="http://schemas.openxmlformats.org/drawingml/2006/table">
            <a:tbl>
              <a:tblPr rtl="1">
                <a:tableStyleId>{08FB837D-C827-4EFA-A057-4D05807E0F7C}</a:tableStyleId>
              </a:tblPr>
              <a:tblGrid>
                <a:gridCol w="1011820"/>
                <a:gridCol w="1011820"/>
                <a:gridCol w="1011820"/>
                <a:gridCol w="1011820"/>
                <a:gridCol w="1012476"/>
                <a:gridCol w="1012476"/>
              </a:tblGrid>
              <a:tr h="377071">
                <a:tc>
                  <a:txBody>
                    <a:bodyPr/>
                    <a:lstStyle/>
                    <a:p>
                      <a:pPr algn="ctr" rtl="1">
                        <a:lnSpc>
                          <a:spcPct val="115000"/>
                        </a:lnSpc>
                        <a:spcAft>
                          <a:spcPts val="1000"/>
                        </a:spcAft>
                      </a:pPr>
                      <a:r>
                        <a:rPr lang="en-US" sz="1600" b="1" dirty="0"/>
                        <a:t>b</a:t>
                      </a:r>
                      <a:endParaRPr lang="en-US" sz="1600" b="1" dirty="0">
                        <a:latin typeface="Calibri"/>
                        <a:ea typeface="Times New Roman"/>
                        <a:cs typeface="Arial"/>
                      </a:endParaRPr>
                    </a:p>
                  </a:txBody>
                  <a:tcPr marL="68580" marR="68580" marT="0" marB="0"/>
                </a:tc>
                <a:tc>
                  <a:txBody>
                    <a:bodyPr/>
                    <a:lstStyle/>
                    <a:p>
                      <a:pPr algn="ctr" rtl="1">
                        <a:lnSpc>
                          <a:spcPct val="115000"/>
                        </a:lnSpc>
                        <a:spcAft>
                          <a:spcPts val="1000"/>
                        </a:spcAft>
                      </a:pPr>
                      <a:r>
                        <a:rPr lang="en-US" sz="1600" b="1"/>
                        <a:t>a</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r>
                        <a:rPr lang="en-US" sz="1600" b="1"/>
                        <a:t>h</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en-US" sz="1600" b="1">
                        <a:latin typeface="Calibri"/>
                        <a:ea typeface="Times New Roman"/>
                        <a:cs typeface="Arial"/>
                      </a:endParaRPr>
                    </a:p>
                  </a:txBody>
                  <a:tcPr marL="68580" marR="68580" marT="0" marB="0"/>
                </a:tc>
              </a:tr>
              <a:tr h="377071">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a:t>14</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r>
                        <a:rPr lang="ar-AE" sz="1600" b="1"/>
                        <a:t>10</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r>
                        <a:rPr lang="ar-AE" sz="1600" b="1"/>
                        <a:t>50</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r>
              <a:tr h="377071">
                <a:tc>
                  <a:txBody>
                    <a:bodyPr/>
                    <a:lstStyle/>
                    <a:p>
                      <a:pPr algn="ctr" rtl="1">
                        <a:lnSpc>
                          <a:spcPct val="115000"/>
                        </a:lnSpc>
                        <a:spcAft>
                          <a:spcPts val="1000"/>
                        </a:spcAft>
                      </a:pPr>
                      <a:r>
                        <a:rPr lang="ar-AE" sz="1600" b="1"/>
                        <a:t>9</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r>
                        <a:rPr lang="ar-AE" sz="1600" b="1"/>
                        <a:t>13</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a:t>88</a:t>
                      </a:r>
                      <a:endParaRPr lang="en-US" sz="1600" b="1">
                        <a:latin typeface="Calibri"/>
                        <a:ea typeface="Times New Roman"/>
                        <a:cs typeface="Arial"/>
                      </a:endParaRPr>
                    </a:p>
                  </a:txBody>
                  <a:tcPr marL="68580" marR="68580" marT="0" marB="0"/>
                </a:tc>
              </a:tr>
              <a:tr h="472099">
                <a:tc>
                  <a:txBody>
                    <a:bodyPr/>
                    <a:lstStyle/>
                    <a:p>
                      <a:pPr algn="ctr" rtl="1">
                        <a:lnSpc>
                          <a:spcPct val="115000"/>
                        </a:lnSpc>
                        <a:spcAft>
                          <a:spcPts val="1000"/>
                        </a:spcAft>
                      </a:pPr>
                      <a:r>
                        <a:rPr lang="ar-AE" sz="1600" b="1"/>
                        <a:t>10</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a:t>7</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a:t>42</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r>
              <a:tr h="377071">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a:t>30</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r>
                        <a:rPr lang="ar-AE" sz="1600" b="1"/>
                        <a:t>16</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r>
                        <a:rPr lang="ar-AE" sz="1600" b="1"/>
                        <a:t>160</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r>
              <a:tr h="377071">
                <a:tc>
                  <a:txBody>
                    <a:bodyPr/>
                    <a:lstStyle/>
                    <a:p>
                      <a:pPr algn="ctr" rtl="1">
                        <a:lnSpc>
                          <a:spcPct val="115000"/>
                        </a:lnSpc>
                        <a:spcAft>
                          <a:spcPts val="1000"/>
                        </a:spcAft>
                      </a:pPr>
                      <a:r>
                        <a:rPr lang="ar-AE" sz="1600" b="1"/>
                        <a:t>15</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a:t>25</a:t>
                      </a:r>
                      <a:endParaRPr lang="en-US" sz="1600" b="1">
                        <a:latin typeface="Calibri"/>
                        <a:ea typeface="Times New Roman"/>
                        <a:cs typeface="Arial"/>
                      </a:endParaRPr>
                    </a:p>
                  </a:txBody>
                  <a:tcPr marL="68580" marR="68580" marT="0" marB="0"/>
                </a:tc>
                <a:tc>
                  <a:txBody>
                    <a:bodyPr/>
                    <a:lstStyle/>
                    <a:p>
                      <a:pPr algn="ctr" rtl="1">
                        <a:lnSpc>
                          <a:spcPct val="115000"/>
                        </a:lnSpc>
                        <a:spcAft>
                          <a:spcPts val="1000"/>
                        </a:spcAft>
                      </a:pPr>
                      <a:endParaRPr lang="ar-AE" sz="1600" b="1" dirty="0">
                        <a:latin typeface="Calibri"/>
                        <a:ea typeface="Times New Roman"/>
                        <a:cs typeface="Traditional Arabic"/>
                      </a:endParaRPr>
                    </a:p>
                  </a:txBody>
                  <a:tcPr marL="68580" marR="68580" marT="0" marB="0"/>
                </a:tc>
                <a:tc>
                  <a:txBody>
                    <a:bodyPr/>
                    <a:lstStyle/>
                    <a:p>
                      <a:pPr algn="ctr" rtl="1">
                        <a:lnSpc>
                          <a:spcPct val="115000"/>
                        </a:lnSpc>
                        <a:spcAft>
                          <a:spcPts val="1000"/>
                        </a:spcAft>
                      </a:pPr>
                      <a:endParaRPr lang="ar-AE" sz="1600" b="1">
                        <a:latin typeface="Calibri"/>
                        <a:ea typeface="Times New Roman"/>
                        <a:cs typeface="Traditional Arabic"/>
                      </a:endParaRPr>
                    </a:p>
                  </a:txBody>
                  <a:tcPr marL="68580" marR="68580" marT="0" marB="0"/>
                </a:tc>
                <a:tc>
                  <a:txBody>
                    <a:bodyPr/>
                    <a:lstStyle/>
                    <a:p>
                      <a:pPr algn="ctr" rtl="1">
                        <a:lnSpc>
                          <a:spcPct val="115000"/>
                        </a:lnSpc>
                        <a:spcAft>
                          <a:spcPts val="1000"/>
                        </a:spcAft>
                      </a:pPr>
                      <a:r>
                        <a:rPr lang="ar-AE" sz="1600" b="1" dirty="0"/>
                        <a:t>375</a:t>
                      </a:r>
                      <a:endParaRPr lang="en-US" sz="1600" b="1" dirty="0">
                        <a:latin typeface="Calibri"/>
                        <a:ea typeface="Times New Roman"/>
                        <a:cs typeface="Arial"/>
                      </a:endParaRPr>
                    </a:p>
                  </a:txBody>
                  <a:tcPr marL="68580" marR="68580" marT="0" marB="0"/>
                </a:tc>
              </a:tr>
            </a:tbl>
          </a:graphicData>
        </a:graphic>
      </p:graphicFrame>
      <p:graphicFrame>
        <p:nvGraphicFramePr>
          <p:cNvPr id="6147" name="Object 3"/>
          <p:cNvGraphicFramePr>
            <a:graphicFrameLocks noChangeAspect="1"/>
          </p:cNvGraphicFramePr>
          <p:nvPr/>
        </p:nvGraphicFramePr>
        <p:xfrm>
          <a:off x="2643174" y="4286256"/>
          <a:ext cx="781359" cy="357190"/>
        </p:xfrm>
        <a:graphic>
          <a:graphicData uri="http://schemas.openxmlformats.org/presentationml/2006/ole">
            <p:oleObj spid="_x0000_s1026" name="משוואה" r:id="rId4" imgW="381000" imgH="228600" progId="Equation.3">
              <p:embed/>
            </p:oleObj>
          </a:graphicData>
        </a:graphic>
      </p:graphicFrame>
      <p:graphicFrame>
        <p:nvGraphicFramePr>
          <p:cNvPr id="6146" name="Object 2"/>
          <p:cNvGraphicFramePr>
            <a:graphicFrameLocks noChangeAspect="1"/>
          </p:cNvGraphicFramePr>
          <p:nvPr/>
        </p:nvGraphicFramePr>
        <p:xfrm>
          <a:off x="1714480" y="4286256"/>
          <a:ext cx="642942" cy="379171"/>
        </p:xfrm>
        <a:graphic>
          <a:graphicData uri="http://schemas.openxmlformats.org/presentationml/2006/ole">
            <p:oleObj spid="_x0000_s1027" name="משוואה" r:id="rId5" imgW="368140" imgH="215806" progId="Equation.3">
              <p:embed/>
            </p:oleObj>
          </a:graphicData>
        </a:graphic>
      </p:graphicFrame>
      <p:graphicFrame>
        <p:nvGraphicFramePr>
          <p:cNvPr id="6145" name="Object 1"/>
          <p:cNvGraphicFramePr>
            <a:graphicFrameLocks noChangeAspect="1"/>
          </p:cNvGraphicFramePr>
          <p:nvPr/>
        </p:nvGraphicFramePr>
        <p:xfrm>
          <a:off x="642910" y="4286255"/>
          <a:ext cx="785818" cy="392909"/>
        </p:xfrm>
        <a:graphic>
          <a:graphicData uri="http://schemas.openxmlformats.org/presentationml/2006/ole">
            <p:oleObj spid="_x0000_s1028" name="משוואה" r:id="rId6" imgW="368300" imgH="228600" progId="Equation.3">
              <p:embed/>
            </p:oleObj>
          </a:graphicData>
        </a:graphic>
      </p:graphicFrame>
      <p:sp>
        <p:nvSpPr>
          <p:cNvPr id="6148" name="Rectangle 4"/>
          <p:cNvSpPr>
            <a:spLocks noChangeArrowheads="1"/>
          </p:cNvSpPr>
          <p:nvPr/>
        </p:nvSpPr>
        <p:spPr bwMode="auto">
          <a:xfrm>
            <a:off x="2928926" y="285728"/>
            <a:ext cx="55721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AE"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أكمل الناقص في القائمة حسب المعطيات الملائمة للرسم : </a:t>
            </a: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6149" name="Rectangle 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6"/>
          <p:cNvGrpSpPr>
            <a:grpSpLocks/>
          </p:cNvGrpSpPr>
          <p:nvPr/>
        </p:nvGrpSpPr>
        <p:grpSpPr bwMode="auto">
          <a:xfrm>
            <a:off x="1214414" y="857232"/>
            <a:ext cx="3643338" cy="2500330"/>
            <a:chOff x="1176" y="9909"/>
            <a:chExt cx="4128" cy="2511"/>
          </a:xfrm>
        </p:grpSpPr>
        <p:sp>
          <p:nvSpPr>
            <p:cNvPr id="6151" name="AutoShape 7"/>
            <p:cNvSpPr>
              <a:spLocks noChangeArrowheads="1"/>
            </p:cNvSpPr>
            <p:nvPr/>
          </p:nvSpPr>
          <p:spPr bwMode="auto">
            <a:xfrm>
              <a:off x="1590" y="10275"/>
              <a:ext cx="3300" cy="1665"/>
            </a:xfrm>
            <a:prstGeom prst="triangle">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cxnSp>
          <p:nvCxnSpPr>
            <p:cNvPr id="6152" name="AutoShape 8"/>
            <p:cNvCxnSpPr>
              <a:cxnSpLocks noChangeShapeType="1"/>
            </p:cNvCxnSpPr>
            <p:nvPr/>
          </p:nvCxnSpPr>
          <p:spPr bwMode="auto">
            <a:xfrm flipH="1">
              <a:off x="3180" y="10275"/>
              <a:ext cx="45" cy="1665"/>
            </a:xfrm>
            <a:prstGeom prst="straightConnector1">
              <a:avLst/>
            </a:prstGeom>
            <a:noFill/>
            <a:ln w="9525">
              <a:solidFill>
                <a:srgbClr val="000000"/>
              </a:solidFill>
              <a:round/>
              <a:headEnd/>
              <a:tailEnd/>
            </a:ln>
          </p:spPr>
        </p:cxnSp>
        <p:sp>
          <p:nvSpPr>
            <p:cNvPr id="6153" name="Text Box 9"/>
            <p:cNvSpPr txBox="1">
              <a:spLocks noChangeArrowheads="1"/>
            </p:cNvSpPr>
            <p:nvPr/>
          </p:nvSpPr>
          <p:spPr bwMode="auto">
            <a:xfrm>
              <a:off x="3315" y="11055"/>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h</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Text Box 10"/>
            <p:cNvSpPr txBox="1">
              <a:spLocks noChangeArrowheads="1"/>
            </p:cNvSpPr>
            <p:nvPr/>
          </p:nvSpPr>
          <p:spPr bwMode="auto">
            <a:xfrm>
              <a:off x="3021" y="9909"/>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A</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Text Box 11"/>
            <p:cNvSpPr txBox="1">
              <a:spLocks noChangeArrowheads="1"/>
            </p:cNvSpPr>
            <p:nvPr/>
          </p:nvSpPr>
          <p:spPr bwMode="auto">
            <a:xfrm>
              <a:off x="1176" y="11940"/>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B</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Text Box 12"/>
            <p:cNvSpPr txBox="1">
              <a:spLocks noChangeArrowheads="1"/>
            </p:cNvSpPr>
            <p:nvPr/>
          </p:nvSpPr>
          <p:spPr bwMode="auto">
            <a:xfrm>
              <a:off x="4890" y="11805"/>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C</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Text Box 13"/>
            <p:cNvSpPr txBox="1">
              <a:spLocks noChangeArrowheads="1"/>
            </p:cNvSpPr>
            <p:nvPr/>
          </p:nvSpPr>
          <p:spPr bwMode="auto">
            <a:xfrm>
              <a:off x="2901" y="12054"/>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D</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Text Box 14"/>
            <p:cNvSpPr txBox="1">
              <a:spLocks noChangeArrowheads="1"/>
            </p:cNvSpPr>
            <p:nvPr/>
          </p:nvSpPr>
          <p:spPr bwMode="auto">
            <a:xfrm>
              <a:off x="3777" y="12054"/>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b</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Text Box 15"/>
            <p:cNvSpPr txBox="1">
              <a:spLocks noChangeArrowheads="1"/>
            </p:cNvSpPr>
            <p:nvPr/>
          </p:nvSpPr>
          <p:spPr bwMode="auto">
            <a:xfrm>
              <a:off x="2082" y="12054"/>
              <a:ext cx="414" cy="3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raditional Arabic" pitchFamily="18" charset="-78"/>
                  <a:ea typeface="Arial" pitchFamily="34" charset="0"/>
                  <a:cs typeface="Traditional Arabic" pitchFamily="18" charset="-78"/>
                </a:rPr>
                <a:t>a</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22" name="מחבר ישר 21"/>
          <p:cNvCxnSpPr/>
          <p:nvPr/>
        </p:nvCxnSpPr>
        <p:spPr>
          <a:xfrm rot="5400000" flipH="1" flipV="1">
            <a:off x="3714744" y="1928802"/>
            <a:ext cx="214314" cy="214314"/>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מחבר ישר 23"/>
          <p:cNvCxnSpPr/>
          <p:nvPr/>
        </p:nvCxnSpPr>
        <p:spPr>
          <a:xfrm>
            <a:off x="2214546" y="1928802"/>
            <a:ext cx="285752" cy="142876"/>
          </a:xfrm>
          <a:prstGeom prst="line">
            <a:avLst/>
          </a:prstGeom>
        </p:spPr>
        <p:style>
          <a:lnRef idx="3">
            <a:schemeClr val="accent1"/>
          </a:lnRef>
          <a:fillRef idx="0">
            <a:schemeClr val="accent1"/>
          </a:fillRef>
          <a:effectRef idx="2">
            <a:schemeClr val="accent1"/>
          </a:effectRef>
          <a:fontRef idx="minor">
            <a:schemeClr val="tx1"/>
          </a:fontRef>
        </p:style>
      </p:cxnSp>
      <p:pic>
        <p:nvPicPr>
          <p:cNvPr id="26" name="תמונה 25" descr="180.gif"/>
          <p:cNvPicPr>
            <a:picLocks noChangeAspect="1"/>
          </p:cNvPicPr>
          <p:nvPr/>
        </p:nvPicPr>
        <p:blipFill>
          <a:blip r:embed="rId7"/>
          <a:stretch>
            <a:fillRect/>
          </a:stretch>
        </p:blipFill>
        <p:spPr>
          <a:xfrm>
            <a:off x="8501090" y="214290"/>
            <a:ext cx="431573" cy="4503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36480_1217942052.jpg"/>
          <p:cNvPicPr>
            <a:picLocks noGrp="1" noChangeAspect="1"/>
          </p:cNvPicPr>
          <p:nvPr>
            <p:ph idx="1"/>
          </p:nvPr>
        </p:nvPicPr>
        <p:blipFill>
          <a:blip r:embed="rId2"/>
          <a:srcRect r="14844"/>
          <a:stretch>
            <a:fillRect/>
          </a:stretch>
        </p:blipFill>
        <p:spPr>
          <a:xfrm flipH="1">
            <a:off x="0" y="0"/>
            <a:ext cx="9144000" cy="6858000"/>
          </a:xfrm>
        </p:spPr>
      </p:pic>
      <p:grpSp>
        <p:nvGrpSpPr>
          <p:cNvPr id="2" name="קבוצה 11"/>
          <p:cNvGrpSpPr/>
          <p:nvPr/>
        </p:nvGrpSpPr>
        <p:grpSpPr>
          <a:xfrm>
            <a:off x="2900353" y="214290"/>
            <a:ext cx="3243283" cy="1928826"/>
            <a:chOff x="3000364" y="928670"/>
            <a:chExt cx="3243283" cy="1928826"/>
          </a:xfrm>
        </p:grpSpPr>
        <p:sp>
          <p:nvSpPr>
            <p:cNvPr id="5124" name="AutoShape 4"/>
            <p:cNvSpPr>
              <a:spLocks noChangeArrowheads="1"/>
            </p:cNvSpPr>
            <p:nvPr/>
          </p:nvSpPr>
          <p:spPr bwMode="auto">
            <a:xfrm>
              <a:off x="3428992" y="1214422"/>
              <a:ext cx="2428875" cy="1438275"/>
            </a:xfrm>
            <a:prstGeom prst="triangle">
              <a:avLst>
                <a:gd name="adj" fmla="val 53148"/>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sp>
          <p:nvSpPr>
            <p:cNvPr id="5123" name="Text Box 3"/>
            <p:cNvSpPr txBox="1">
              <a:spLocks noChangeArrowheads="1"/>
            </p:cNvSpPr>
            <p:nvPr/>
          </p:nvSpPr>
          <p:spPr bwMode="auto">
            <a:xfrm>
              <a:off x="4500562" y="928670"/>
              <a:ext cx="381000" cy="295275"/>
            </a:xfrm>
            <a:prstGeom prst="rect">
              <a:avLst/>
            </a:prstGeom>
            <a:solidFill>
              <a:srgbClr val="FFFFFF"/>
            </a:solidFill>
            <a:ln w="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1" name="Text Box 1"/>
            <p:cNvSpPr txBox="1">
              <a:spLocks noChangeArrowheads="1"/>
            </p:cNvSpPr>
            <p:nvPr/>
          </p:nvSpPr>
          <p:spPr bwMode="auto">
            <a:xfrm>
              <a:off x="3000364" y="2285992"/>
              <a:ext cx="357190" cy="5715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Text Box 2"/>
            <p:cNvSpPr txBox="1">
              <a:spLocks noChangeArrowheads="1"/>
            </p:cNvSpPr>
            <p:nvPr/>
          </p:nvSpPr>
          <p:spPr bwMode="auto">
            <a:xfrm>
              <a:off x="5929322" y="2500306"/>
              <a:ext cx="314325" cy="238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a:t>
              </a:r>
              <a:endParaRPr kumimoji="0" lang="en-US" sz="2400" b="1" i="0" u="none" strike="noStrike" cap="none" normalizeH="0" baseline="0" smtClean="0">
                <a:ln>
                  <a:noFill/>
                </a:ln>
                <a:solidFill>
                  <a:schemeClr val="tx1"/>
                </a:solidFill>
                <a:effectLst/>
                <a:latin typeface="Arial" pitchFamily="34" charset="0"/>
                <a:cs typeface="Arial" pitchFamily="34" charset="0"/>
              </a:endParaRPr>
            </a:p>
          </p:txBody>
        </p:sp>
      </p:grpSp>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127" name="Rectangle 7"/>
          <p:cNvSpPr>
            <a:spLocks noChangeArrowheads="1"/>
          </p:cNvSpPr>
          <p:nvPr/>
        </p:nvSpPr>
        <p:spPr bwMode="auto">
          <a:xfrm>
            <a:off x="3143240" y="2285992"/>
            <a:ext cx="578647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Tx/>
              <a:buChar char="•"/>
            </a:pP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أضلاع المثلث </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ABC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هي:</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____،____،____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eaLnBrk="1" fontAlgn="base" latinLnBrk="0" hangingPunct="1">
              <a:lnSpc>
                <a:spcPct val="100000"/>
              </a:lnSpc>
              <a:spcBef>
                <a:spcPct val="0"/>
              </a:spcBef>
              <a:spcAft>
                <a:spcPct val="0"/>
              </a:spcAft>
              <a:buClrTx/>
              <a:buSzTx/>
              <a:buFontTx/>
              <a:buNone/>
              <a:tabLst>
                <a:tab pos="587375" algn="l"/>
              </a:tabLst>
            </a:pPr>
            <a:endParaRPr kumimoji="0" lang="ar-SA"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None/>
              <a:tabLst>
                <a:tab pos="587375" algn="l"/>
              </a:tabLst>
            </a:pPr>
            <a:r>
              <a:rPr kumimoji="0" lang="ar-SA" sz="2400" b="0" i="0" u="none" strike="noStrike" cap="none" normalizeH="0" baseline="0" dirty="0" smtClean="0">
                <a:ln>
                  <a:noFill/>
                </a:ln>
                <a:solidFill>
                  <a:schemeClr val="tx1"/>
                </a:solidFill>
                <a:effectLst/>
                <a:latin typeface="Traditional Arabic" pitchFamily="18" charset="-78"/>
                <a:cs typeface="Traditional Arabic" pitchFamily="18" charset="-78"/>
              </a:rPr>
              <a:t>زوايا المثلث</a:t>
            </a:r>
            <a:r>
              <a:rPr kumimoji="0" lang="ar-SA" sz="2400" b="1" i="0" u="none" strike="noStrike" cap="none" normalizeH="0" baseline="0" dirty="0" smtClean="0">
                <a:ln>
                  <a:noFill/>
                </a:ln>
                <a:solidFill>
                  <a:schemeClr val="tx1"/>
                </a:solidFill>
                <a:effectLst/>
                <a:latin typeface="Traditional Arabic" pitchFamily="18" charset="-78"/>
                <a:cs typeface="Traditional Arabic" pitchFamily="18" charset="-78"/>
              </a:rPr>
              <a:t> </a:t>
            </a:r>
            <a:r>
              <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rPr>
              <a:t>ABC ∆</a:t>
            </a:r>
            <a:r>
              <a:rPr kumimoji="0" lang="ar-SA" sz="2400" b="0" i="0" u="none" strike="noStrike" cap="none" normalizeH="0" baseline="0" dirty="0" smtClean="0">
                <a:ln>
                  <a:noFill/>
                </a:ln>
                <a:solidFill>
                  <a:schemeClr val="tx1"/>
                </a:solidFill>
                <a:effectLst/>
                <a:latin typeface="Traditional Arabic" pitchFamily="18" charset="-78"/>
                <a:cs typeface="Traditional Arabic" pitchFamily="18" charset="-78"/>
              </a:rPr>
              <a:t>هي:</a:t>
            </a:r>
            <a:r>
              <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rPr>
              <a:t>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endPar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None/>
              <a:tabLst>
                <a:tab pos="587375" algn="l"/>
              </a:tabLst>
            </a:pP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Char char="•"/>
              <a:tabLst>
                <a:tab pos="587375" algn="l"/>
              </a:tabLst>
            </a:pP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رؤوس المثلث </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ABC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هي:</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____،____،____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p>
          <a:p>
            <a:pPr marL="0" marR="0" lvl="0" indent="0" defTabSz="914400" eaLnBrk="0" fontAlgn="base" latinLnBrk="0" hangingPunct="0">
              <a:lnSpc>
                <a:spcPct val="100000"/>
              </a:lnSpc>
              <a:spcBef>
                <a:spcPct val="0"/>
              </a:spcBef>
              <a:spcAft>
                <a:spcPct val="0"/>
              </a:spcAft>
              <a:buClrTx/>
              <a:buSzTx/>
              <a:tabLst>
                <a:tab pos="587375" algn="l"/>
              </a:tabLst>
            </a:pP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Char char="•"/>
              <a:tabLst>
                <a:tab pos="587375" algn="l"/>
              </a:tabLst>
            </a:pP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أذكر أنواع المثلث المختلفة من حيث الزوايا: ______________________________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p>
          <a:p>
            <a:pPr marL="0" marR="0" lvl="0" indent="0" defTabSz="914400" eaLnBrk="0" fontAlgn="base" latinLnBrk="0" hangingPunct="0">
              <a:lnSpc>
                <a:spcPct val="100000"/>
              </a:lnSpc>
              <a:spcBef>
                <a:spcPct val="0"/>
              </a:spcBef>
              <a:spcAft>
                <a:spcPct val="0"/>
              </a:spcAft>
              <a:buClrTx/>
              <a:buSzTx/>
              <a:tabLst>
                <a:tab pos="587375" algn="l"/>
              </a:tabLst>
            </a:pP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Char char="•"/>
              <a:tabLst>
                <a:tab pos="587375" algn="l"/>
              </a:tabLst>
            </a:pP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أذكر أنواع المثلث المختلفة من حيث </a:t>
            </a:r>
            <a:r>
              <a:rPr kumimoji="0" lang="ar-AE"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ا</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لأضلاع:</a:t>
            </a:r>
            <a:r>
              <a:rPr kumimoji="0" lang="ar-AE"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_____________________________</a:t>
            </a:r>
            <a:r>
              <a:rPr kumimoji="0" lang="en-US" sz="24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defTabSz="914400" eaLnBrk="0" fontAlgn="base" latinLnBrk="0" hangingPunct="0">
              <a:lnSpc>
                <a:spcPct val="100000"/>
              </a:lnSpc>
              <a:spcBef>
                <a:spcPct val="0"/>
              </a:spcBef>
              <a:spcAft>
                <a:spcPct val="0"/>
              </a:spcAft>
              <a:buClrTx/>
              <a:buSzTx/>
              <a:buFontTx/>
              <a:buNone/>
              <a:tabLst>
                <a:tab pos="587375" algn="l"/>
              </a:tabLst>
            </a:pPr>
            <a:endParaRPr kumimoji="0" lang="en-US" sz="24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13" name="TextBox 12"/>
          <p:cNvSpPr txBox="1"/>
          <p:nvPr/>
        </p:nvSpPr>
        <p:spPr>
          <a:xfrm>
            <a:off x="6215074" y="357166"/>
            <a:ext cx="2357454" cy="523220"/>
          </a:xfrm>
          <a:prstGeom prst="rect">
            <a:avLst/>
          </a:prstGeom>
          <a:noFill/>
        </p:spPr>
        <p:txBody>
          <a:bodyPr wrap="square" rtlCol="1">
            <a:spAutoFit/>
          </a:bodyPr>
          <a:lstStyle/>
          <a:p>
            <a:r>
              <a:rPr lang="ar-AE" sz="2800" dirty="0" smtClean="0">
                <a:latin typeface="Traditional Arabic" pitchFamily="18" charset="-78"/>
                <a:cs typeface="Traditional Arabic" pitchFamily="18" charset="-78"/>
              </a:rPr>
              <a:t>معطى المثلث التالي:</a:t>
            </a:r>
            <a:endParaRPr lang="he-IL" sz="2800" dirty="0">
              <a:latin typeface="Traditional Arabic" pitchFamily="18" charset="-78"/>
            </a:endParaRPr>
          </a:p>
        </p:txBody>
      </p:sp>
      <p:pic>
        <p:nvPicPr>
          <p:cNvPr id="14" name="תמונה 13" descr="180.gif"/>
          <p:cNvPicPr>
            <a:picLocks noChangeAspect="1"/>
          </p:cNvPicPr>
          <p:nvPr/>
        </p:nvPicPr>
        <p:blipFill>
          <a:blip r:embed="rId3"/>
          <a:stretch>
            <a:fillRect/>
          </a:stretch>
        </p:blipFill>
        <p:spPr>
          <a:xfrm>
            <a:off x="8569583" y="285728"/>
            <a:ext cx="431573" cy="4503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14348" y="2000264"/>
            <a:ext cx="8229600" cy="5000636"/>
          </a:xfrm>
        </p:spPr>
        <p:txBody>
          <a:bodyPr>
            <a:noAutofit/>
          </a:bodyPr>
          <a:lstStyle/>
          <a:p>
            <a:pPr algn="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smtClean="0">
                <a:latin typeface="Traditional Arabic" pitchFamily="18" charset="-78"/>
                <a:cs typeface="Traditional Arabic" pitchFamily="18" charset="-78"/>
              </a:rPr>
              <a:t> </a:t>
            </a:r>
            <a:br>
              <a:rPr lang="en-US" sz="2400" dirty="0" smtClean="0">
                <a:latin typeface="Traditional Arabic" pitchFamily="18" charset="-78"/>
                <a:cs typeface="Traditional Arabic" pitchFamily="18" charset="-78"/>
              </a:rPr>
            </a:br>
            <a:r>
              <a:rPr lang="ar-SA" sz="2400" dirty="0">
                <a:latin typeface="Traditional Arabic" pitchFamily="18" charset="-78"/>
                <a:cs typeface="Traditional Arabic" pitchFamily="18" charset="-78"/>
              </a:rPr>
              <a:t>ما هو عدد </a:t>
            </a:r>
            <a:r>
              <a:rPr lang="ar-SA" sz="2400" dirty="0" smtClean="0">
                <a:latin typeface="Traditional Arabic" pitchFamily="18" charset="-78"/>
                <a:cs typeface="Traditional Arabic" pitchFamily="18" charset="-78"/>
              </a:rPr>
              <a:t>المثلثات</a:t>
            </a:r>
            <a:r>
              <a:rPr lang="ar-AE" sz="2400" dirty="0" smtClean="0">
                <a:latin typeface="Traditional Arabic" pitchFamily="18" charset="-78"/>
                <a:cs typeface="Traditional Arabic" pitchFamily="18" charset="-78"/>
              </a:rPr>
              <a:t> الموجود</a:t>
            </a:r>
            <a:r>
              <a:rPr lang="ar-SA" sz="2400" dirty="0" smtClean="0">
                <a:latin typeface="Traditional Arabic" pitchFamily="18" charset="-78"/>
                <a:cs typeface="Traditional Arabic" pitchFamily="18" charset="-78"/>
              </a:rPr>
              <a:t> </a:t>
            </a:r>
            <a:r>
              <a:rPr lang="ar-SA" sz="2400" dirty="0">
                <a:latin typeface="Traditional Arabic" pitchFamily="18" charset="-78"/>
                <a:cs typeface="Traditional Arabic" pitchFamily="18" charset="-78"/>
              </a:rPr>
              <a:t>في الرسم</a:t>
            </a:r>
            <a:r>
              <a:rPr lang="ar-SA" sz="2400" dirty="0" smtClean="0">
                <a:latin typeface="Traditional Arabic" pitchFamily="18" charset="-78"/>
                <a:cs typeface="Traditional Arabic" pitchFamily="18" charset="-78"/>
              </a:rPr>
              <a:t>؟</a:t>
            </a:r>
            <a:r>
              <a:rPr lang="ar-SA" sz="2400" b="1" dirty="0" smtClean="0">
                <a:latin typeface="Traditional Arabic" pitchFamily="18" charset="-78"/>
                <a:cs typeface="Traditional Arabic" pitchFamily="18" charset="-78"/>
              </a:rPr>
              <a:t>__________________</a:t>
            </a:r>
            <a:r>
              <a:rPr lang="en-US" sz="2400" b="1" u="sng" dirty="0" smtClean="0">
                <a:latin typeface="Traditional Arabic" pitchFamily="18" charset="-78"/>
                <a:cs typeface="Traditional Arabic" pitchFamily="18" charset="-78"/>
              </a:rPr>
              <a:t/>
            </a:r>
            <a:br>
              <a:rPr lang="en-US" sz="2400" b="1" u="sng" dirty="0" smtClean="0">
                <a:latin typeface="Traditional Arabic" pitchFamily="18" charset="-78"/>
                <a:cs typeface="Traditional Arabic" pitchFamily="18" charset="-78"/>
              </a:rPr>
            </a:br>
            <a:r>
              <a:rPr lang="en-US" sz="2400" b="1" u="sng" dirty="0">
                <a:latin typeface="Traditional Arabic" pitchFamily="18" charset="-78"/>
                <a:cs typeface="Traditional Arabic" pitchFamily="18" charset="-78"/>
              </a:rPr>
              <a:t/>
            </a:r>
            <a:br>
              <a:rPr lang="en-US" sz="2400" b="1" u="sng" dirty="0">
                <a:latin typeface="Traditional Arabic" pitchFamily="18" charset="-78"/>
                <a:cs typeface="Traditional Arabic" pitchFamily="18" charset="-78"/>
              </a:rPr>
            </a:br>
            <a:r>
              <a:rPr lang="en-US" sz="2400" dirty="0" smtClean="0">
                <a:latin typeface="Traditional Arabic" pitchFamily="18" charset="-78"/>
                <a:cs typeface="Traditional Arabic" pitchFamily="18" charset="-78"/>
              </a:rPr>
              <a:t> </a:t>
            </a:r>
            <a:r>
              <a:rPr lang="ar-SA" sz="2400" dirty="0">
                <a:latin typeface="Traditional Arabic" pitchFamily="18" charset="-78"/>
                <a:cs typeface="Traditional Arabic" pitchFamily="18" charset="-78"/>
              </a:rPr>
              <a:t>سجلوا </a:t>
            </a:r>
            <a:r>
              <a:rPr lang="ar-SA" sz="2400" dirty="0" smtClean="0">
                <a:latin typeface="Traditional Arabic" pitchFamily="18" charset="-78"/>
                <a:cs typeface="Traditional Arabic" pitchFamily="18" charset="-78"/>
              </a:rPr>
              <a:t>أسماء </a:t>
            </a:r>
            <a:r>
              <a:rPr lang="ar-SA" sz="2400" dirty="0">
                <a:latin typeface="Traditional Arabic" pitchFamily="18" charset="-78"/>
                <a:cs typeface="Traditional Arabic" pitchFamily="18" charset="-78"/>
              </a:rPr>
              <a:t>ثلاثة مثلثات بحيث يكون </a:t>
            </a:r>
            <a:r>
              <a:rPr lang="en-US" sz="2400" dirty="0" smtClean="0">
                <a:latin typeface="Traditional Arabic" pitchFamily="18" charset="-78"/>
                <a:cs typeface="Traditional Arabic" pitchFamily="18" charset="-78"/>
              </a:rPr>
              <a:t>AB</a:t>
            </a:r>
            <a:r>
              <a:rPr lang="ar-AE"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ضلع </a:t>
            </a:r>
            <a:r>
              <a:rPr lang="ar-SA" sz="2400" dirty="0">
                <a:latin typeface="Traditional Arabic" pitchFamily="18" charset="-78"/>
                <a:cs typeface="Traditional Arabic" pitchFamily="18" charset="-78"/>
              </a:rPr>
              <a:t>لها</a:t>
            </a:r>
            <a:r>
              <a:rPr lang="ar-SA" sz="2400" dirty="0" smtClean="0">
                <a:latin typeface="Traditional Arabic" pitchFamily="18" charset="-78"/>
                <a:cs typeface="Traditional Arabic" pitchFamily="18" charset="-78"/>
              </a:rPr>
              <a:t>:</a:t>
            </a:r>
            <a:r>
              <a:rPr lang="ar-SA" sz="2400" b="1" dirty="0" smtClean="0">
                <a:latin typeface="Traditional Arabic" pitchFamily="18" charset="-78"/>
                <a:cs typeface="Traditional Arabic" pitchFamily="18" charset="-78"/>
              </a:rPr>
              <a:t>_____________</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AE" sz="2400" dirty="0" smtClean="0">
                <a:latin typeface="Traditional Arabic" pitchFamily="18" charset="-78"/>
                <a:cs typeface="Traditional Arabic" pitchFamily="18" charset="-78"/>
              </a:rPr>
              <a:t/>
            </a:r>
            <a:br>
              <a:rPr lang="ar-AE" sz="2400" dirty="0" smtClean="0">
                <a:latin typeface="Traditional Arabic" pitchFamily="18" charset="-78"/>
                <a:cs typeface="Traditional Arabic" pitchFamily="18" charset="-78"/>
              </a:rPr>
            </a:br>
            <a:r>
              <a:rPr lang="ar-SA" sz="2400" dirty="0" smtClean="0">
                <a:latin typeface="Traditional Arabic" pitchFamily="18" charset="-78"/>
                <a:cs typeface="Traditional Arabic" pitchFamily="18" charset="-78"/>
              </a:rPr>
              <a:t>سجلوا أسماء </a:t>
            </a:r>
            <a:r>
              <a:rPr lang="ar-SA" sz="2400" dirty="0">
                <a:latin typeface="Traditional Arabic" pitchFamily="18" charset="-78"/>
                <a:cs typeface="Traditional Arabic" pitchFamily="18" charset="-78"/>
              </a:rPr>
              <a:t>ثلاثة مثلثات بحيث يكون </a:t>
            </a:r>
            <a:r>
              <a:rPr lang="en-US" sz="2400" dirty="0">
                <a:latin typeface="Traditional Arabic" pitchFamily="18" charset="-78"/>
                <a:cs typeface="Traditional Arabic" pitchFamily="18" charset="-78"/>
              </a:rPr>
              <a:t>CD</a:t>
            </a:r>
            <a:r>
              <a:rPr lang="ar-SA" sz="2400" dirty="0">
                <a:latin typeface="Traditional Arabic" pitchFamily="18" charset="-78"/>
                <a:cs typeface="Traditional Arabic" pitchFamily="18" charset="-78"/>
              </a:rPr>
              <a:t> ضلع لها</a:t>
            </a:r>
            <a:r>
              <a:rPr lang="ar-SA" sz="2400" dirty="0" smtClean="0">
                <a:latin typeface="Traditional Arabic" pitchFamily="18" charset="-78"/>
                <a:cs typeface="Traditional Arabic" pitchFamily="18" charset="-78"/>
              </a:rPr>
              <a:t>:</a:t>
            </a:r>
            <a:r>
              <a:rPr lang="ar-SA" sz="2400" b="1" dirty="0" smtClean="0">
                <a:latin typeface="Traditional Arabic" pitchFamily="18" charset="-78"/>
                <a:cs typeface="Traditional Arabic" pitchFamily="18" charset="-78"/>
              </a:rPr>
              <a:t>________________</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b="1"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dirty="0">
                <a:latin typeface="Traditional Arabic" pitchFamily="18" charset="-78"/>
                <a:cs typeface="Traditional Arabic" pitchFamily="18" charset="-78"/>
              </a:rPr>
              <a:t>سجلوا مثلثين مشتركين بنفس الزاوية:_______________________</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en-US" sz="2400" dirty="0">
                <a:latin typeface="Traditional Arabic" pitchFamily="18" charset="-78"/>
                <a:cs typeface="Traditional Arabic" pitchFamily="18" charset="-78"/>
              </a:rPr>
              <a:t> </a:t>
            </a:r>
            <a:br>
              <a:rPr lang="en-US" sz="2400" dirty="0">
                <a:latin typeface="Traditional Arabic" pitchFamily="18" charset="-78"/>
                <a:cs typeface="Traditional Arabic" pitchFamily="18" charset="-78"/>
              </a:rPr>
            </a:br>
            <a:r>
              <a:rPr lang="ar-SA" sz="2400" dirty="0">
                <a:latin typeface="Traditional Arabic" pitchFamily="18" charset="-78"/>
                <a:cs typeface="Traditional Arabic" pitchFamily="18" charset="-78"/>
              </a:rPr>
              <a:t>هل الزاوية </a:t>
            </a:r>
            <a:r>
              <a:rPr lang="en-US" sz="2400" dirty="0">
                <a:latin typeface="Traditional Arabic" pitchFamily="18" charset="-78"/>
                <a:cs typeface="Traditional Arabic" pitchFamily="18" charset="-78"/>
              </a:rPr>
              <a:t>ADC </a:t>
            </a:r>
            <a:r>
              <a:rPr lang="ar-SA" sz="2400" dirty="0">
                <a:latin typeface="Traditional Arabic" pitchFamily="18" charset="-78"/>
                <a:cs typeface="Traditional Arabic" pitchFamily="18" charset="-78"/>
              </a:rPr>
              <a:t>مشتركة بين المثلثين </a:t>
            </a:r>
            <a:r>
              <a:rPr lang="en-US" sz="2400" dirty="0">
                <a:latin typeface="Traditional Arabic" pitchFamily="18" charset="-78"/>
                <a:cs typeface="Traditional Arabic" pitchFamily="18" charset="-78"/>
              </a:rPr>
              <a:t>∆ ADB</a:t>
            </a:r>
            <a:r>
              <a:rPr lang="ar-SA" sz="2400" dirty="0">
                <a:latin typeface="Traditional Arabic" pitchFamily="18" charset="-78"/>
                <a:cs typeface="Traditional Arabic" pitchFamily="18" charset="-78"/>
              </a:rPr>
              <a:t> و </a:t>
            </a:r>
            <a:r>
              <a:rPr lang="en-US" sz="2400" dirty="0">
                <a:latin typeface="Traditional Arabic" pitchFamily="18" charset="-78"/>
                <a:cs typeface="Traditional Arabic" pitchFamily="18" charset="-78"/>
              </a:rPr>
              <a:t>∆ ADC</a:t>
            </a:r>
            <a:r>
              <a:rPr lang="ar-SA" sz="2400" dirty="0">
                <a:latin typeface="Traditional Arabic" pitchFamily="18" charset="-78"/>
                <a:cs typeface="Traditional Arabic" pitchFamily="18" charset="-78"/>
              </a:rPr>
              <a:t>؟______________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AE" sz="2400" dirty="0" smtClean="0">
                <a:latin typeface="Traditional Arabic" pitchFamily="18" charset="-78"/>
                <a:cs typeface="Traditional Arabic" pitchFamily="18" charset="-78"/>
              </a:rPr>
              <a:t/>
            </a:r>
            <a:br>
              <a:rPr lang="ar-AE" sz="2400" dirty="0" smtClean="0">
                <a:latin typeface="Traditional Arabic" pitchFamily="18" charset="-78"/>
                <a:cs typeface="Traditional Arabic" pitchFamily="18" charset="-78"/>
              </a:rPr>
            </a:br>
            <a:r>
              <a:rPr lang="ar-SA" sz="2400" dirty="0" smtClean="0">
                <a:latin typeface="Traditional Arabic" pitchFamily="18" charset="-78"/>
                <a:cs typeface="Traditional Arabic" pitchFamily="18" charset="-78"/>
              </a:rPr>
              <a:t>علل</a:t>
            </a:r>
            <a:r>
              <a:rPr lang="ar-SA" sz="2400" dirty="0">
                <a:latin typeface="Traditional Arabic" pitchFamily="18" charset="-78"/>
                <a:cs typeface="Traditional Arabic" pitchFamily="18" charset="-78"/>
              </a:rPr>
              <a:t>:_____________________________________________</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r>
              <a:rPr lang="ar-SA" sz="2400" dirty="0">
                <a:latin typeface="Traditional Arabic" pitchFamily="18" charset="-78"/>
                <a:cs typeface="Traditional Arabic" pitchFamily="18" charset="-78"/>
              </a:rPr>
              <a:t> </a:t>
            </a:r>
            <a:r>
              <a:rPr lang="en-US" sz="2400" dirty="0">
                <a:latin typeface="Traditional Arabic" pitchFamily="18" charset="-78"/>
                <a:cs typeface="Traditional Arabic" pitchFamily="18" charset="-78"/>
              </a:rPr>
              <a:t/>
            </a:r>
            <a:br>
              <a:rPr lang="en-US" sz="2400" dirty="0">
                <a:latin typeface="Traditional Arabic" pitchFamily="18" charset="-78"/>
                <a:cs typeface="Traditional Arabic" pitchFamily="18" charset="-78"/>
              </a:rPr>
            </a:br>
            <a:endParaRPr lang="he-IL" sz="2400" dirty="0">
              <a:latin typeface="Traditional Arabic" pitchFamily="18" charset="-78"/>
            </a:endParaRPr>
          </a:p>
        </p:txBody>
      </p:sp>
      <p:pic>
        <p:nvPicPr>
          <p:cNvPr id="4" name="מציין מיקום תוכן 3" descr="the-smurfs.jpg"/>
          <p:cNvPicPr>
            <a:picLocks noGrp="1" noChangeAspect="1"/>
          </p:cNvPicPr>
          <p:nvPr>
            <p:ph idx="1"/>
          </p:nvPr>
        </p:nvPicPr>
        <p:blipFill>
          <a:blip r:embed="rId2"/>
          <a:srcRect l="14894" t="7143" r="23404"/>
          <a:stretch>
            <a:fillRect/>
          </a:stretch>
        </p:blipFill>
        <p:spPr>
          <a:xfrm flipH="1">
            <a:off x="0" y="3643315"/>
            <a:ext cx="2643174" cy="3214686"/>
          </a:xfrm>
        </p:spPr>
      </p:pic>
      <p:grpSp>
        <p:nvGrpSpPr>
          <p:cNvPr id="3" name="קבוצה 16"/>
          <p:cNvGrpSpPr/>
          <p:nvPr/>
        </p:nvGrpSpPr>
        <p:grpSpPr>
          <a:xfrm>
            <a:off x="285403" y="500043"/>
            <a:ext cx="3681730" cy="1938348"/>
            <a:chOff x="285403" y="500043"/>
            <a:chExt cx="3681730" cy="1938348"/>
          </a:xfrm>
        </p:grpSpPr>
        <p:grpSp>
          <p:nvGrpSpPr>
            <p:cNvPr id="5" name="Group 2"/>
            <p:cNvGrpSpPr>
              <a:grpSpLocks/>
            </p:cNvGrpSpPr>
            <p:nvPr/>
          </p:nvGrpSpPr>
          <p:grpSpPr bwMode="auto">
            <a:xfrm>
              <a:off x="285403" y="500043"/>
              <a:ext cx="3681730" cy="1905000"/>
              <a:chOff x="1267" y="9330"/>
              <a:chExt cx="5798" cy="3000"/>
            </a:xfrm>
          </p:grpSpPr>
          <p:grpSp>
            <p:nvGrpSpPr>
              <p:cNvPr id="6" name="Group 3"/>
              <p:cNvGrpSpPr>
                <a:grpSpLocks/>
              </p:cNvGrpSpPr>
              <p:nvPr/>
            </p:nvGrpSpPr>
            <p:grpSpPr bwMode="auto">
              <a:xfrm>
                <a:off x="1267" y="9442"/>
                <a:ext cx="5438" cy="2888"/>
                <a:chOff x="1267" y="9442"/>
                <a:chExt cx="5438" cy="2888"/>
              </a:xfrm>
            </p:grpSpPr>
            <p:grpSp>
              <p:nvGrpSpPr>
                <p:cNvPr id="7" name="Group 4"/>
                <p:cNvGrpSpPr>
                  <a:grpSpLocks/>
                </p:cNvGrpSpPr>
                <p:nvPr/>
              </p:nvGrpSpPr>
              <p:grpSpPr bwMode="auto">
                <a:xfrm>
                  <a:off x="1267" y="9442"/>
                  <a:ext cx="5438" cy="2498"/>
                  <a:chOff x="1267" y="9442"/>
                  <a:chExt cx="5438" cy="2498"/>
                </a:xfrm>
              </p:grpSpPr>
              <p:grpSp>
                <p:nvGrpSpPr>
                  <p:cNvPr id="8" name="Group 5"/>
                  <p:cNvGrpSpPr>
                    <a:grpSpLocks/>
                  </p:cNvGrpSpPr>
                  <p:nvPr/>
                </p:nvGrpSpPr>
                <p:grpSpPr bwMode="auto">
                  <a:xfrm>
                    <a:off x="1755" y="9795"/>
                    <a:ext cx="4950" cy="2145"/>
                    <a:chOff x="3630" y="9870"/>
                    <a:chExt cx="4950" cy="2145"/>
                  </a:xfrm>
                </p:grpSpPr>
                <p:sp>
                  <p:nvSpPr>
                    <p:cNvPr id="17414" name="AutoShape 6"/>
                    <p:cNvSpPr>
                      <a:spLocks noChangeArrowheads="1"/>
                    </p:cNvSpPr>
                    <p:nvPr/>
                  </p:nvSpPr>
                  <p:spPr bwMode="auto">
                    <a:xfrm>
                      <a:off x="3630" y="9870"/>
                      <a:ext cx="4950" cy="21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ln>
                      <a:solidFill>
                        <a:srgbClr val="0070C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cxnSp>
                  <p:nvCxnSpPr>
                    <p:cNvPr id="17415" name="AutoShape 7"/>
                    <p:cNvCxnSpPr>
                      <a:cxnSpLocks noChangeShapeType="1"/>
                    </p:cNvCxnSpPr>
                    <p:nvPr/>
                  </p:nvCxnSpPr>
                  <p:spPr bwMode="auto">
                    <a:xfrm flipV="1">
                      <a:off x="4860" y="9870"/>
                      <a:ext cx="3720" cy="2145"/>
                    </a:xfrm>
                    <a:prstGeom prst="straightConnector1">
                      <a:avLst/>
                    </a:prstGeom>
                    <a:ln>
                      <a:solidFill>
                        <a:srgbClr val="2C8030"/>
                      </a:solidFill>
                      <a:headEnd/>
                      <a:tailEnd/>
                    </a:ln>
                  </p:spPr>
                  <p:style>
                    <a:lnRef idx="3">
                      <a:schemeClr val="accent3"/>
                    </a:lnRef>
                    <a:fillRef idx="0">
                      <a:schemeClr val="accent3"/>
                    </a:fillRef>
                    <a:effectRef idx="2">
                      <a:schemeClr val="accent3"/>
                    </a:effectRef>
                    <a:fontRef idx="minor">
                      <a:schemeClr val="tx1"/>
                    </a:fontRef>
                  </p:style>
                </p:cxnSp>
                <p:cxnSp>
                  <p:nvCxnSpPr>
                    <p:cNvPr id="17416" name="AutoShape 8"/>
                    <p:cNvCxnSpPr>
                      <a:cxnSpLocks noChangeShapeType="1"/>
                    </p:cNvCxnSpPr>
                    <p:nvPr/>
                  </p:nvCxnSpPr>
                  <p:spPr bwMode="auto">
                    <a:xfrm flipH="1" flipV="1">
                      <a:off x="3630" y="9870"/>
                      <a:ext cx="3720" cy="2145"/>
                    </a:xfrm>
                    <a:prstGeom prst="straightConnector1">
                      <a:avLst/>
                    </a:prstGeom>
                    <a:ln>
                      <a:solidFill>
                        <a:srgbClr val="2C8030"/>
                      </a:solidFill>
                      <a:headEnd/>
                      <a:tailEnd/>
                    </a:ln>
                  </p:spPr>
                  <p:style>
                    <a:lnRef idx="3">
                      <a:schemeClr val="accent3"/>
                    </a:lnRef>
                    <a:fillRef idx="0">
                      <a:schemeClr val="accent3"/>
                    </a:fillRef>
                    <a:effectRef idx="2">
                      <a:schemeClr val="accent3"/>
                    </a:effectRef>
                    <a:fontRef idx="minor">
                      <a:schemeClr val="tx1"/>
                    </a:fontRef>
                  </p:style>
                </p:cxnSp>
              </p:grpSp>
              <p:sp>
                <p:nvSpPr>
                  <p:cNvPr id="17417" name="Text Box 9"/>
                  <p:cNvSpPr txBox="1">
                    <a:spLocks noChangeArrowheads="1"/>
                  </p:cNvSpPr>
                  <p:nvPr/>
                </p:nvSpPr>
                <p:spPr bwMode="auto">
                  <a:xfrm>
                    <a:off x="1267" y="9442"/>
                    <a:ext cx="49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endParaRPr kumimoji="0" lang="he-IL"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418" name="Text Box 10"/>
                <p:cNvSpPr txBox="1">
                  <a:spLocks noChangeArrowheads="1"/>
                </p:cNvSpPr>
                <p:nvPr/>
              </p:nvSpPr>
              <p:spPr bwMode="auto">
                <a:xfrm>
                  <a:off x="2505" y="11865"/>
                  <a:ext cx="49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endParaRPr kumimoji="0" lang="he-IL"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419" name="Text Box 11"/>
              <p:cNvSpPr txBox="1">
                <a:spLocks noChangeArrowheads="1"/>
              </p:cNvSpPr>
              <p:nvPr/>
            </p:nvSpPr>
            <p:spPr bwMode="auto">
              <a:xfrm>
                <a:off x="6570" y="9330"/>
                <a:ext cx="495" cy="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endParaRPr kumimoji="0" lang="he-IL"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5" name="Text Box 11"/>
            <p:cNvSpPr txBox="1">
              <a:spLocks noChangeArrowheads="1"/>
            </p:cNvSpPr>
            <p:nvPr/>
          </p:nvSpPr>
          <p:spPr bwMode="auto">
            <a:xfrm>
              <a:off x="3143240" y="2143116"/>
              <a:ext cx="314325"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600" b="1" dirty="0" smtClean="0">
                  <a:latin typeface="Traditional Arabic" pitchFamily="18" charset="-78"/>
                  <a:cs typeface="Traditional Arabic" pitchFamily="18" charset="-78"/>
                </a:rPr>
                <a:t>C</a:t>
              </a:r>
              <a:endParaRPr kumimoji="0" lang="he-IL"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1"/>
            <p:cNvSpPr txBox="1">
              <a:spLocks noChangeArrowheads="1"/>
            </p:cNvSpPr>
            <p:nvPr/>
          </p:nvSpPr>
          <p:spPr bwMode="auto">
            <a:xfrm>
              <a:off x="2000232" y="1357299"/>
              <a:ext cx="35719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600" b="1" dirty="0" smtClean="0">
                  <a:latin typeface="Traditional Arabic" pitchFamily="18" charset="-78"/>
                  <a:cs typeface="Traditional Arabic" pitchFamily="18" charset="-78"/>
                </a:rPr>
                <a:t>E</a:t>
              </a:r>
              <a:endParaRPr kumimoji="0" lang="he-IL"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TextBox 17"/>
          <p:cNvSpPr txBox="1"/>
          <p:nvPr/>
        </p:nvSpPr>
        <p:spPr>
          <a:xfrm>
            <a:off x="4500562" y="500042"/>
            <a:ext cx="3857652" cy="523220"/>
          </a:xfrm>
          <a:prstGeom prst="rect">
            <a:avLst/>
          </a:prstGeom>
          <a:noFill/>
        </p:spPr>
        <p:txBody>
          <a:bodyPr wrap="square" rtlCol="1">
            <a:spAutoFit/>
          </a:bodyPr>
          <a:lstStyle/>
          <a:p>
            <a:r>
              <a:rPr lang="ar-AE" sz="2800" dirty="0" smtClean="0">
                <a:latin typeface="Traditional Arabic" pitchFamily="18" charset="-78"/>
                <a:cs typeface="Traditional Arabic" pitchFamily="18" charset="-78"/>
              </a:rPr>
              <a:t>معطى شبه منحرف متساوي الساقين:</a:t>
            </a:r>
            <a:endParaRPr lang="he-IL" sz="2800" dirty="0">
              <a:latin typeface="Traditional Arabic" pitchFamily="18" charset="-78"/>
            </a:endParaRPr>
          </a:p>
        </p:txBody>
      </p:sp>
      <p:pic>
        <p:nvPicPr>
          <p:cNvPr id="19" name="תמונה 18" descr="180.gif"/>
          <p:cNvPicPr>
            <a:picLocks noChangeAspect="1"/>
          </p:cNvPicPr>
          <p:nvPr/>
        </p:nvPicPr>
        <p:blipFill>
          <a:blip r:embed="rId3"/>
          <a:stretch>
            <a:fillRect/>
          </a:stretch>
        </p:blipFill>
        <p:spPr>
          <a:xfrm>
            <a:off x="8429652" y="500042"/>
            <a:ext cx="431573" cy="4503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259159.gif"/>
          <p:cNvPicPr>
            <a:picLocks noGrp="1" noChangeAspect="1"/>
          </p:cNvPicPr>
          <p:nvPr>
            <p:ph idx="1"/>
          </p:nvPr>
        </p:nvPicPr>
        <p:blipFill>
          <a:blip r:embed="rId2"/>
          <a:stretch>
            <a:fillRect/>
          </a:stretch>
        </p:blipFill>
        <p:spPr>
          <a:xfrm>
            <a:off x="0" y="0"/>
            <a:ext cx="9144000" cy="6858000"/>
          </a:xfrm>
        </p:spPr>
      </p:pic>
      <p:sp>
        <p:nvSpPr>
          <p:cNvPr id="2" name="כותרת 1"/>
          <p:cNvSpPr>
            <a:spLocks noGrp="1"/>
          </p:cNvSpPr>
          <p:nvPr>
            <p:ph type="title"/>
          </p:nvPr>
        </p:nvSpPr>
        <p:spPr>
          <a:xfrm>
            <a:off x="642910" y="0"/>
            <a:ext cx="8229600" cy="6429396"/>
          </a:xfrm>
        </p:spPr>
        <p:txBody>
          <a:bodyPr>
            <a:noAutofit/>
          </a:bodyPr>
          <a:lstStyle/>
          <a:p>
            <a:pPr algn="r"/>
            <a:r>
              <a:rPr lang="ar-AE" sz="2000" dirty="0" smtClean="0"/>
              <a:t>       معطى</a:t>
            </a:r>
            <a:r>
              <a:rPr lang="ar-SA" sz="2000" dirty="0" smtClean="0"/>
              <a:t> </a:t>
            </a:r>
            <a:r>
              <a:rPr lang="ar-SA" sz="2000" dirty="0"/>
              <a:t>المثلث</a:t>
            </a:r>
            <a:r>
              <a:rPr lang="ar-SA" sz="2000" b="1" dirty="0"/>
              <a:t>  </a:t>
            </a:r>
            <a:r>
              <a:rPr lang="en-US" sz="2000" dirty="0"/>
              <a:t>ABC </a:t>
            </a:r>
            <a:r>
              <a:rPr lang="en-US" sz="2000" dirty="0" smtClean="0"/>
              <a:t>∆</a:t>
            </a:r>
            <a:r>
              <a:rPr lang="ar-AE" sz="2000" dirty="0" smtClean="0"/>
              <a:t> ، </a:t>
            </a:r>
            <a:r>
              <a:rPr lang="ar-SA" sz="2000" dirty="0" smtClean="0"/>
              <a:t>ضع </a:t>
            </a:r>
            <a:r>
              <a:rPr lang="ar-SA" sz="2000" dirty="0"/>
              <a:t>&lt;،&gt; </a:t>
            </a:r>
            <a:r>
              <a:rPr lang="ar-SA" sz="2000" dirty="0" smtClean="0"/>
              <a:t>أو =</a:t>
            </a:r>
            <a:r>
              <a:rPr lang="ar-AE" sz="2000" dirty="0" smtClean="0"/>
              <a:t> </a:t>
            </a:r>
            <a:r>
              <a:rPr lang="ar-SA" sz="2000" dirty="0" smtClean="0"/>
              <a:t>:</a:t>
            </a:r>
            <a:r>
              <a:rPr lang="ar-AE" sz="2000" dirty="0" smtClean="0"/>
              <a:t/>
            </a:r>
            <a:br>
              <a:rPr lang="ar-AE" sz="2000" dirty="0" smtClean="0"/>
            </a:br>
            <a:r>
              <a:rPr lang="ar-AE" sz="2000" dirty="0" smtClean="0"/>
              <a:t/>
            </a:r>
            <a:br>
              <a:rPr lang="ar-AE" sz="2000" dirty="0" smtClean="0"/>
            </a:br>
            <a:r>
              <a:rPr lang="ar-AE" sz="2000" dirty="0"/>
              <a:t/>
            </a:r>
            <a:br>
              <a:rPr lang="ar-AE" sz="2000" dirty="0"/>
            </a:br>
            <a:r>
              <a:rPr lang="ar-AE" sz="2000" dirty="0" smtClean="0"/>
              <a:t/>
            </a:r>
            <a:br>
              <a:rPr lang="ar-AE" sz="2000" dirty="0" smtClean="0"/>
            </a:br>
            <a:r>
              <a:rPr lang="ar-AE" sz="2000" dirty="0" smtClean="0"/>
              <a:t/>
            </a:r>
            <a:br>
              <a:rPr lang="ar-AE" sz="2000" dirty="0" smtClean="0"/>
            </a:br>
            <a:r>
              <a:rPr lang="ar-AE" sz="2000" dirty="0"/>
              <a:t/>
            </a:r>
            <a:br>
              <a:rPr lang="ar-AE" sz="2000" dirty="0"/>
            </a:br>
            <a:r>
              <a:rPr lang="en-US" sz="2400" b="1" dirty="0">
                <a:solidFill>
                  <a:schemeClr val="accent2">
                    <a:lumMod val="50000"/>
                  </a:schemeClr>
                </a:solidFill>
              </a:rPr>
              <a:t/>
            </a:r>
            <a:br>
              <a:rPr lang="en-US" sz="2400" b="1" dirty="0">
                <a:solidFill>
                  <a:schemeClr val="accent2">
                    <a:lumMod val="50000"/>
                  </a:schemeClr>
                </a:solidFill>
              </a:rPr>
            </a:br>
            <a:r>
              <a:rPr lang="ar-AE" sz="2400" b="1" dirty="0" smtClean="0">
                <a:solidFill>
                  <a:schemeClr val="accent2">
                    <a:lumMod val="50000"/>
                  </a:schemeClr>
                </a:solidFill>
              </a:rPr>
              <a:t>1)  </a:t>
            </a:r>
            <a:r>
              <a:rPr lang="en-US" sz="2400" b="1" dirty="0" smtClean="0">
                <a:solidFill>
                  <a:schemeClr val="accent2">
                    <a:lumMod val="50000"/>
                  </a:schemeClr>
                </a:solidFill>
              </a:rPr>
              <a:t>AB </a:t>
            </a:r>
            <a:r>
              <a:rPr lang="en-US" sz="2400" b="1" dirty="0">
                <a:solidFill>
                  <a:schemeClr val="accent2">
                    <a:lumMod val="50000"/>
                  </a:schemeClr>
                </a:solidFill>
              </a:rPr>
              <a:t>+ AC ___ BC</a:t>
            </a:r>
            <a:br>
              <a:rPr lang="en-US" sz="2400" b="1" dirty="0">
                <a:solidFill>
                  <a:schemeClr val="accent2">
                    <a:lumMod val="50000"/>
                  </a:schemeClr>
                </a:solidFill>
              </a:rPr>
            </a:br>
            <a:r>
              <a:rPr lang="en-US" sz="2400" b="1" dirty="0">
                <a:solidFill>
                  <a:schemeClr val="accent2">
                    <a:lumMod val="50000"/>
                  </a:schemeClr>
                </a:solidFill>
              </a:rPr>
              <a:t/>
            </a:r>
            <a:br>
              <a:rPr lang="en-US" sz="2400" b="1" dirty="0">
                <a:solidFill>
                  <a:schemeClr val="accent2">
                    <a:lumMod val="50000"/>
                  </a:schemeClr>
                </a:solidFill>
              </a:rPr>
            </a:br>
            <a:r>
              <a:rPr lang="ar-AE" sz="2400" b="1" dirty="0" smtClean="0">
                <a:solidFill>
                  <a:schemeClr val="accent2">
                    <a:lumMod val="50000"/>
                  </a:schemeClr>
                </a:solidFill>
              </a:rPr>
              <a:t>2)  </a:t>
            </a:r>
            <a:r>
              <a:rPr lang="en-US" sz="2400" b="1" dirty="0" smtClean="0">
                <a:solidFill>
                  <a:schemeClr val="accent2">
                    <a:lumMod val="50000"/>
                  </a:schemeClr>
                </a:solidFill>
              </a:rPr>
              <a:t>AC ___ AB + BC </a:t>
            </a:r>
            <a:r>
              <a:rPr lang="ar-SA" sz="2400" b="1" dirty="0">
                <a:solidFill>
                  <a:schemeClr val="accent2">
                    <a:lumMod val="50000"/>
                  </a:schemeClr>
                </a:solidFill>
              </a:rPr>
              <a:t> </a:t>
            </a:r>
            <a:r>
              <a:rPr lang="en-US" sz="2000" dirty="0"/>
              <a:t/>
            </a:r>
            <a:br>
              <a:rPr lang="en-US" sz="2000" dirty="0"/>
            </a:br>
            <a:r>
              <a:rPr lang="ar-AE" sz="2000" dirty="0" smtClean="0"/>
              <a:t/>
            </a:r>
            <a:br>
              <a:rPr lang="ar-AE" sz="2000" dirty="0" smtClean="0"/>
            </a:br>
            <a:r>
              <a:rPr lang="ar-SA" sz="2000" dirty="0" smtClean="0"/>
              <a:t>معطى </a:t>
            </a:r>
            <a:r>
              <a:rPr lang="ar-SA" sz="2000" dirty="0"/>
              <a:t>أن :</a:t>
            </a:r>
            <a:r>
              <a:rPr lang="en-US" sz="2000" dirty="0"/>
              <a:t/>
            </a:r>
            <a:br>
              <a:rPr lang="en-US" sz="2000" dirty="0"/>
            </a:br>
            <a:r>
              <a:rPr lang="ar-AE" sz="2000" dirty="0" smtClean="0"/>
              <a:t>                     </a:t>
            </a:r>
            <a:r>
              <a:rPr lang="en-US" sz="2400" b="1" dirty="0" smtClean="0">
                <a:solidFill>
                  <a:schemeClr val="accent2">
                    <a:lumMod val="50000"/>
                  </a:schemeClr>
                </a:solidFill>
              </a:rPr>
              <a:t>BC </a:t>
            </a:r>
            <a:r>
              <a:rPr lang="en-US" sz="2400" b="1" dirty="0">
                <a:solidFill>
                  <a:schemeClr val="accent2">
                    <a:lumMod val="50000"/>
                  </a:schemeClr>
                </a:solidFill>
              </a:rPr>
              <a:t>= 3</a:t>
            </a:r>
            <a:br>
              <a:rPr lang="en-US" sz="2400" b="1" dirty="0">
                <a:solidFill>
                  <a:schemeClr val="accent2">
                    <a:lumMod val="50000"/>
                  </a:schemeClr>
                </a:solidFill>
              </a:rPr>
            </a:br>
            <a:r>
              <a:rPr lang="ar-AE" sz="2400" b="1" dirty="0" smtClean="0">
                <a:solidFill>
                  <a:schemeClr val="accent2">
                    <a:lumMod val="50000"/>
                  </a:schemeClr>
                </a:solidFill>
              </a:rPr>
              <a:t>                 </a:t>
            </a:r>
            <a:r>
              <a:rPr lang="en-US" sz="2400" b="1" dirty="0" smtClean="0">
                <a:solidFill>
                  <a:schemeClr val="accent2">
                    <a:lumMod val="50000"/>
                  </a:schemeClr>
                </a:solidFill>
              </a:rPr>
              <a:t>AB </a:t>
            </a:r>
            <a:r>
              <a:rPr lang="en-US" sz="2400" b="1" dirty="0">
                <a:solidFill>
                  <a:schemeClr val="accent2">
                    <a:lumMod val="50000"/>
                  </a:schemeClr>
                </a:solidFill>
              </a:rPr>
              <a:t>= 4</a:t>
            </a:r>
            <a:br>
              <a:rPr lang="en-US" sz="2400" b="1" dirty="0">
                <a:solidFill>
                  <a:schemeClr val="accent2">
                    <a:lumMod val="50000"/>
                  </a:schemeClr>
                </a:solidFill>
              </a:rPr>
            </a:br>
            <a:r>
              <a:rPr lang="ar-AE" sz="2400" b="1" dirty="0" smtClean="0">
                <a:solidFill>
                  <a:schemeClr val="accent2">
                    <a:lumMod val="50000"/>
                  </a:schemeClr>
                </a:solidFill>
              </a:rPr>
              <a:t>                     </a:t>
            </a:r>
            <a:r>
              <a:rPr lang="ar-AE" sz="2400" b="1" u="sng" dirty="0" smtClean="0">
                <a:solidFill>
                  <a:schemeClr val="accent2">
                    <a:lumMod val="50000"/>
                  </a:schemeClr>
                </a:solidFill>
                <a:latin typeface="Traditional Arabic" pitchFamily="18" charset="-78"/>
                <a:cs typeface="Traditional Arabic" pitchFamily="18" charset="-78"/>
              </a:rPr>
              <a:t>* </a:t>
            </a:r>
            <a:r>
              <a:rPr lang="ar-SA" sz="2400" b="1" u="sng" dirty="0" smtClean="0">
                <a:solidFill>
                  <a:schemeClr val="accent2">
                    <a:lumMod val="50000"/>
                  </a:schemeClr>
                </a:solidFill>
                <a:latin typeface="Traditional Arabic" pitchFamily="18" charset="-78"/>
                <a:cs typeface="Traditional Arabic" pitchFamily="18" charset="-78"/>
              </a:rPr>
              <a:t>برهن أن</a:t>
            </a:r>
            <a:r>
              <a:rPr lang="ar-AE" sz="2400" b="1" u="sng" dirty="0" smtClean="0">
                <a:solidFill>
                  <a:schemeClr val="accent2">
                    <a:lumMod val="50000"/>
                  </a:schemeClr>
                </a:solidFill>
                <a:latin typeface="Traditional Arabic" pitchFamily="18" charset="-78"/>
                <a:cs typeface="Traditional Arabic" pitchFamily="18" charset="-78"/>
              </a:rPr>
              <a:t> </a:t>
            </a:r>
            <a:r>
              <a:rPr lang="ar-SA" sz="2400" b="1" u="sng" dirty="0" smtClean="0">
                <a:solidFill>
                  <a:schemeClr val="accent2">
                    <a:lumMod val="50000"/>
                  </a:schemeClr>
                </a:solidFill>
                <a:latin typeface="Traditional Arabic" pitchFamily="18" charset="-78"/>
                <a:cs typeface="Traditional Arabic" pitchFamily="18" charset="-78"/>
              </a:rPr>
              <a:t> </a:t>
            </a:r>
            <a:r>
              <a:rPr lang="en-US" sz="2400" b="1" u="sng" dirty="0">
                <a:solidFill>
                  <a:schemeClr val="accent2">
                    <a:lumMod val="50000"/>
                  </a:schemeClr>
                </a:solidFill>
                <a:latin typeface="Traditional Arabic" pitchFamily="18" charset="-78"/>
                <a:cs typeface="Traditional Arabic" pitchFamily="18" charset="-78"/>
              </a:rPr>
              <a:t>AC&lt;7</a:t>
            </a:r>
            <a:r>
              <a:rPr lang="en-US" sz="2000" dirty="0"/>
              <a:t/>
            </a:r>
            <a:br>
              <a:rPr lang="en-US" sz="2000" dirty="0"/>
            </a:br>
            <a:r>
              <a:rPr lang="en-US" sz="2000" dirty="0"/>
              <a:t> </a:t>
            </a:r>
            <a:br>
              <a:rPr lang="en-US" sz="2000" dirty="0"/>
            </a:br>
            <a:endParaRPr lang="he-IL" sz="2000" dirty="0"/>
          </a:p>
        </p:txBody>
      </p:sp>
      <p:grpSp>
        <p:nvGrpSpPr>
          <p:cNvPr id="3" name="קבוצה 9"/>
          <p:cNvGrpSpPr/>
          <p:nvPr/>
        </p:nvGrpSpPr>
        <p:grpSpPr>
          <a:xfrm>
            <a:off x="4143372" y="528584"/>
            <a:ext cx="2357454" cy="2114598"/>
            <a:chOff x="3786182" y="0"/>
            <a:chExt cx="2357454" cy="2114598"/>
          </a:xfrm>
        </p:grpSpPr>
        <p:sp>
          <p:nvSpPr>
            <p:cNvPr id="7" name="TextBox 6"/>
            <p:cNvSpPr txBox="1"/>
            <p:nvPr/>
          </p:nvSpPr>
          <p:spPr>
            <a:xfrm>
              <a:off x="5643570" y="1643050"/>
              <a:ext cx="500066"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he-IL"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5" name="קבוצה 8"/>
            <p:cNvGrpSpPr/>
            <p:nvPr/>
          </p:nvGrpSpPr>
          <p:grpSpPr>
            <a:xfrm>
              <a:off x="3786182" y="0"/>
              <a:ext cx="2024066" cy="2114598"/>
              <a:chOff x="3929058" y="0"/>
              <a:chExt cx="2024066" cy="2114598"/>
            </a:xfrm>
          </p:grpSpPr>
          <p:sp>
            <p:nvSpPr>
              <p:cNvPr id="18434" name="AutoShape 2"/>
              <p:cNvSpPr>
                <a:spLocks noChangeArrowheads="1"/>
              </p:cNvSpPr>
              <p:nvPr/>
            </p:nvSpPr>
            <p:spPr bwMode="auto">
              <a:xfrm>
                <a:off x="4429124" y="214290"/>
                <a:ext cx="1524000" cy="1762125"/>
              </a:xfrm>
              <a:prstGeom prst="triangle">
                <a:avLst>
                  <a:gd name="adj" fmla="val 0"/>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sp>
            <p:nvSpPr>
              <p:cNvPr id="6" name="TextBox 5"/>
              <p:cNvSpPr txBox="1"/>
              <p:nvPr/>
            </p:nvSpPr>
            <p:spPr>
              <a:xfrm>
                <a:off x="3929058" y="0"/>
                <a:ext cx="500066"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he-IL"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3929058" y="1714488"/>
                <a:ext cx="500066"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he-IL"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pic>
        <p:nvPicPr>
          <p:cNvPr id="11" name="תמונה 10" descr="180.gif"/>
          <p:cNvPicPr>
            <a:picLocks noChangeAspect="1"/>
          </p:cNvPicPr>
          <p:nvPr/>
        </p:nvPicPr>
        <p:blipFill>
          <a:blip r:embed="rId3"/>
          <a:stretch>
            <a:fillRect/>
          </a:stretch>
        </p:blipFill>
        <p:spPr>
          <a:xfrm>
            <a:off x="8501090" y="285728"/>
            <a:ext cx="431573" cy="4503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259161.gif"/>
          <p:cNvPicPr>
            <a:picLocks noGrp="1" noChangeAspect="1"/>
          </p:cNvPicPr>
          <p:nvPr>
            <p:ph idx="1"/>
          </p:nvPr>
        </p:nvPicPr>
        <p:blipFill>
          <a:blip r:embed="rId2"/>
          <a:srcRect b="4400"/>
          <a:stretch>
            <a:fillRect/>
          </a:stretch>
        </p:blipFill>
        <p:spPr>
          <a:xfrm>
            <a:off x="1" y="0"/>
            <a:ext cx="9144000" cy="6858000"/>
          </a:xfrm>
        </p:spPr>
      </p:pic>
      <p:sp>
        <p:nvSpPr>
          <p:cNvPr id="2" name="כותרת 1"/>
          <p:cNvSpPr>
            <a:spLocks noGrp="1"/>
          </p:cNvSpPr>
          <p:nvPr>
            <p:ph type="title"/>
          </p:nvPr>
        </p:nvSpPr>
        <p:spPr>
          <a:xfrm>
            <a:off x="428596" y="1000108"/>
            <a:ext cx="8229600" cy="3429024"/>
          </a:xfrm>
        </p:spPr>
        <p:txBody>
          <a:bodyPr>
            <a:normAutofit fontScale="90000"/>
          </a:bodyPr>
          <a:lstStyle/>
          <a:p>
            <a:pPr lvl="0" algn="r" fontAlgn="base">
              <a:spcAft>
                <a:spcPct val="0"/>
              </a:spcAft>
            </a:pP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    </a:t>
            </a:r>
            <a:b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b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 </a:t>
            </a:r>
            <a:r>
              <a:rPr lang="ar-A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     </a:t>
            </a: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ما هو الجواب الصحيح؟ علل </a:t>
            </a:r>
            <a:r>
              <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a:t>
            </a:r>
            <a:r>
              <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r>
            <a:br>
              <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b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b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b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من بين كل ارتفاعات المثلث، ارتفاع الضلع الطويل هو : </a:t>
            </a:r>
            <a:r>
              <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r>
            <a:br>
              <a:rPr kumimoji="0" lang="en-US"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b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b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b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Times New Roman" pitchFamily="18" charset="0"/>
                <a:cs typeface="Traditional Arabic" pitchFamily="18" charset="-78"/>
              </a:rPr>
              <a:t>الأقصر / الأطول / لا يمكن المعرفة. </a:t>
            </a:r>
            <a: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r>
            <a:br>
              <a:rPr kumimoji="0" lang="ar-AE"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br>
            <a:endParaRPr lang="he-I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תמונה 5" descr="180.gif"/>
          <p:cNvPicPr>
            <a:picLocks noChangeAspect="1"/>
          </p:cNvPicPr>
          <p:nvPr/>
        </p:nvPicPr>
        <p:blipFill>
          <a:blip r:embed="rId3"/>
          <a:stretch>
            <a:fillRect/>
          </a:stretch>
        </p:blipFill>
        <p:spPr>
          <a:xfrm>
            <a:off x="7858148" y="1264151"/>
            <a:ext cx="431573" cy="4503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10827.gif"/>
          <p:cNvPicPr>
            <a:picLocks noChangeAspect="1"/>
          </p:cNvPicPr>
          <p:nvPr/>
        </p:nvPicPr>
        <p:blipFill>
          <a:blip r:embed="rId2"/>
          <a:stretch>
            <a:fillRect/>
          </a:stretch>
        </p:blipFill>
        <p:spPr>
          <a:xfrm>
            <a:off x="0" y="0"/>
            <a:ext cx="9144000" cy="6858000"/>
          </a:xfrm>
          <a:prstGeom prst="rect">
            <a:avLst/>
          </a:prstGeom>
        </p:spPr>
      </p:pic>
      <p:sp>
        <p:nvSpPr>
          <p:cNvPr id="3" name="מציין מיקום תוכן 2"/>
          <p:cNvSpPr>
            <a:spLocks noGrp="1"/>
          </p:cNvSpPr>
          <p:nvPr>
            <p:ph idx="1"/>
          </p:nvPr>
        </p:nvSpPr>
        <p:spPr>
          <a:xfrm>
            <a:off x="214282" y="1428736"/>
            <a:ext cx="8715436" cy="5043510"/>
          </a:xfrm>
        </p:spPr>
        <p:txBody>
          <a:bodyPr>
            <a:noAutofit/>
          </a:bodyPr>
          <a:lstStyle/>
          <a:p>
            <a:pPr algn="ctr">
              <a:buNone/>
            </a:pP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 بسم الله الرحمن الرحيم</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buNone/>
            </a:pP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عزيزي الطالب \ة:-</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buNone/>
            </a:pP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buNone/>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نرحب بك في مركزنا التعليمي هذا، الذي يبحث في موضوع المثلث، والذي يتألف من خمس محطات، في كل محطة من تلك المحطات ستجد أمامك:  </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lvl="0"/>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لعبة تعليمية.</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lvl="0"/>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تعليمات للعبة في الجهة اليمنى من اللعبة نفسها.</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lvl="0"/>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تقييم عام للمحطة في الجهة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اليسرى</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 من اللعبة.</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lvl="0"/>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علبة تغذية راجعة للعبة في الجهة السفلى.</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buNone/>
            </a:pPr>
            <a:endPar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lgn="ctr">
              <a:buNone/>
            </a:pP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ونرجو أن تحظوا بالمتعة والفائدة من خلال تجوالكم بين محطات المركز المتنوعة.</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lgn="ctr">
              <a:buNone/>
            </a:pPr>
            <a:endParaRPr lang="en-US"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pPr algn="ctr">
              <a:buNone/>
            </a:pP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أهلا وسهلا بكم.</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a:p>
            <a:endParaRPr lang="he-I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ndParaRPr>
          </a:p>
        </p:txBody>
      </p:sp>
      <p:sp>
        <p:nvSpPr>
          <p:cNvPr id="21506" name="WordArt 2"/>
          <p:cNvSpPr>
            <a:spLocks noChangeArrowheads="1" noChangeShapeType="1" noTextEdit="1"/>
          </p:cNvSpPr>
          <p:nvPr/>
        </p:nvSpPr>
        <p:spPr bwMode="auto">
          <a:xfrm>
            <a:off x="2714612" y="214290"/>
            <a:ext cx="3429024" cy="857256"/>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AE" sz="14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aditional Arabic" pitchFamily="18" charset="-78"/>
                <a:cs typeface="Traditional Arabic" pitchFamily="18" charset="-78"/>
              </a:rPr>
              <a:t>بطاقة إرشاد رقم 1</a:t>
            </a:r>
            <a:endParaRPr lang="he-IL" sz="14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aditional Arabic" pitchFamily="18" charset="-78"/>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descr="flowers_frames_-36.png"/>
          <p:cNvPicPr>
            <a:picLocks noGrp="1" noChangeAspect="1"/>
          </p:cNvPicPr>
          <p:nvPr>
            <p:ph idx="1"/>
          </p:nvPr>
        </p:nvPicPr>
        <p:blipFill>
          <a:blip r:embed="rId2"/>
          <a:srcRect l="2343" t="3190" r="2343" b="5204"/>
          <a:stretch>
            <a:fillRect/>
          </a:stretch>
        </p:blipFill>
        <p:spPr>
          <a:xfrm>
            <a:off x="0" y="0"/>
            <a:ext cx="9226802" cy="6858000"/>
          </a:xfrm>
        </p:spPr>
      </p:pic>
      <p:sp>
        <p:nvSpPr>
          <p:cNvPr id="2" name="כותרת 1"/>
          <p:cNvSpPr>
            <a:spLocks noGrp="1"/>
          </p:cNvSpPr>
          <p:nvPr>
            <p:ph type="title"/>
          </p:nvPr>
        </p:nvSpPr>
        <p:spPr>
          <a:xfrm>
            <a:off x="428596" y="1000108"/>
            <a:ext cx="6357982" cy="4643470"/>
          </a:xfrm>
        </p:spPr>
        <p:txBody>
          <a:bodyPr>
            <a:noAutofit/>
          </a:bodyPr>
          <a:lstStyle/>
          <a:p>
            <a:pPr algn="r"/>
            <a:r>
              <a:rPr lang="ar-SA" sz="2400" b="1" dirty="0" smtClean="0">
                <a:ln w="10541" cmpd="sng">
                  <a:solidFill>
                    <a:srgbClr val="7030A0"/>
                  </a:solidFill>
                  <a:prstDash val="solid"/>
                </a:ln>
                <a:solidFill>
                  <a:srgbClr val="7030A0"/>
                </a:solidFill>
                <a:latin typeface="Traditional Arabic" pitchFamily="18" charset="-78"/>
                <a:cs typeface="Traditional Arabic" pitchFamily="18" charset="-78"/>
              </a:rPr>
              <a:t>عزيزي الطالب \ة:-</a:t>
            </a: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r>
            <a:b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br>
            <a:r>
              <a:rPr lang="ar-SA" sz="2400" b="1" dirty="0" smtClean="0">
                <a:ln w="10541" cmpd="sng">
                  <a:solidFill>
                    <a:srgbClr val="7030A0"/>
                  </a:solidFill>
                  <a:prstDash val="solid"/>
                </a:ln>
                <a:solidFill>
                  <a:srgbClr val="7030A0"/>
                </a:solidFill>
                <a:latin typeface="Traditional Arabic" pitchFamily="18" charset="-78"/>
                <a:cs typeface="Traditional Arabic" pitchFamily="18" charset="-78"/>
              </a:rPr>
              <a:t> </a:t>
            </a:r>
            <a:r>
              <a:rPr lang="he-IL" sz="2400" b="1" dirty="0" smtClean="0">
                <a:ln w="10541" cmpd="sng">
                  <a:solidFill>
                    <a:srgbClr val="7030A0"/>
                  </a:solidFill>
                  <a:prstDash val="solid"/>
                </a:ln>
                <a:solidFill>
                  <a:srgbClr val="7030A0"/>
                </a:solidFill>
                <a:latin typeface="Traditional Arabic" pitchFamily="18" charset="-78"/>
                <a:cs typeface="Traditional Arabic" pitchFamily="18" charset="-78"/>
              </a:rPr>
              <a:t/>
            </a:r>
            <a:br>
              <a:rPr lang="he-IL" sz="2400" b="1" dirty="0" smtClean="0">
                <a:ln w="10541" cmpd="sng">
                  <a:solidFill>
                    <a:srgbClr val="7030A0"/>
                  </a:solidFill>
                  <a:prstDash val="solid"/>
                </a:ln>
                <a:solidFill>
                  <a:srgbClr val="7030A0"/>
                </a:solidFill>
                <a:latin typeface="Traditional Arabic" pitchFamily="18" charset="-78"/>
                <a:cs typeface="Traditional Arabic" pitchFamily="18" charset="-78"/>
              </a:rPr>
            </a:b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t>
            </a:r>
            <a:r>
              <a:rPr lang="ar-SA" sz="2400" b="1" dirty="0" smtClean="0">
                <a:ln w="10541" cmpd="sng">
                  <a:solidFill>
                    <a:srgbClr val="7030A0"/>
                  </a:solidFill>
                  <a:prstDash val="solid"/>
                </a:ln>
                <a:solidFill>
                  <a:srgbClr val="7030A0"/>
                </a:solidFill>
                <a:latin typeface="Traditional Arabic" pitchFamily="18" charset="-78"/>
                <a:cs typeface="Traditional Arabic" pitchFamily="18" charset="-78"/>
              </a:rPr>
              <a:t>تنقل بين المحطات بشكل متسلسل.</a:t>
            </a: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r>
            <a:b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b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t>
            </a:r>
            <a:b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b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t>
            </a:r>
            <a:r>
              <a:rPr lang="ar-SA" sz="2400" b="1" dirty="0" smtClean="0">
                <a:ln w="10541" cmpd="sng">
                  <a:solidFill>
                    <a:srgbClr val="7030A0"/>
                  </a:solidFill>
                  <a:prstDash val="solid"/>
                </a:ln>
                <a:solidFill>
                  <a:srgbClr val="7030A0"/>
                </a:solidFill>
                <a:latin typeface="Traditional Arabic" pitchFamily="18" charset="-78"/>
                <a:cs typeface="Traditional Arabic" pitchFamily="18" charset="-78"/>
              </a:rPr>
              <a:t>إذا كنت بحاجة إلى قلم وأوراق فارغة، يمكنك الحصول عليها من </a:t>
            </a: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t>
            </a:r>
            <a:r>
              <a:rPr lang="ar-SA" sz="2400" b="1" dirty="0" smtClean="0">
                <a:ln w="10541" cmpd="sng">
                  <a:solidFill>
                    <a:srgbClr val="7030A0"/>
                  </a:solidFill>
                  <a:prstDash val="solid"/>
                </a:ln>
                <a:solidFill>
                  <a:srgbClr val="7030A0"/>
                </a:solidFill>
                <a:latin typeface="Traditional Arabic" pitchFamily="18" charset="-78"/>
                <a:cs typeface="Traditional Arabic" pitchFamily="18" charset="-78"/>
              </a:rPr>
              <a:t>الجيب الموجود في مدخل المركز.</a:t>
            </a:r>
            <a: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t/>
            </a:r>
            <a:br>
              <a:rPr lang="en-US" sz="2400" b="1" dirty="0" smtClean="0">
                <a:ln w="10541" cmpd="sng">
                  <a:solidFill>
                    <a:srgbClr val="7030A0"/>
                  </a:solidFill>
                  <a:prstDash val="solid"/>
                </a:ln>
                <a:solidFill>
                  <a:srgbClr val="7030A0"/>
                </a:solidFill>
                <a:latin typeface="Traditional Arabic" pitchFamily="18" charset="-78"/>
                <a:cs typeface="Traditional Arabic" pitchFamily="18" charset="-78"/>
              </a:rPr>
            </a:br>
            <a:endParaRPr lang="he-IL" sz="2400" b="1" dirty="0">
              <a:ln w="10541" cmpd="sng">
                <a:solidFill>
                  <a:srgbClr val="7030A0"/>
                </a:solidFill>
                <a:prstDash val="solid"/>
              </a:ln>
              <a:solidFill>
                <a:srgbClr val="7030A0"/>
              </a:solidFill>
              <a:latin typeface="Traditional Arabic" pitchFamily="18" charset="-78"/>
            </a:endParaRPr>
          </a:p>
        </p:txBody>
      </p:sp>
      <p:sp>
        <p:nvSpPr>
          <p:cNvPr id="20482" name="WordArt 2"/>
          <p:cNvSpPr>
            <a:spLocks noChangeArrowheads="1" noChangeShapeType="1" noTextEdit="1"/>
          </p:cNvSpPr>
          <p:nvPr/>
        </p:nvSpPr>
        <p:spPr bwMode="auto">
          <a:xfrm>
            <a:off x="2643174" y="928670"/>
            <a:ext cx="3286148" cy="939799"/>
          </a:xfrm>
          <a:prstGeom prst="rect">
            <a:avLst/>
          </a:prstGeom>
        </p:spPr>
        <p:txBody>
          <a:bodyPr wrap="none" fromWordArt="1">
            <a:prstTxWarp prst="textPlain">
              <a:avLst>
                <a:gd name="adj" fmla="val 50000"/>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AE" sz="3600" b="1" kern="10" dirty="0" smtClean="0">
                <a:ln/>
                <a:solidFill>
                  <a:srgbClr val="00B050"/>
                </a:solidFill>
                <a:latin typeface="Traditional Arabic" pitchFamily="18" charset="-78"/>
                <a:cs typeface="Traditional Arabic" pitchFamily="18" charset="-78"/>
              </a:rPr>
              <a:t>بطاقة إرشاد رقم 2</a:t>
            </a:r>
            <a:endParaRPr lang="he-IL" sz="3600" b="1" kern="10" dirty="0">
              <a:ln/>
              <a:solidFill>
                <a:srgbClr val="00B050"/>
              </a:solidFill>
              <a:latin typeface="Traditional Arabic" pitchFamily="18" charset="-78"/>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s_frames_-33.png"/>
          <p:cNvPicPr>
            <a:picLocks noChangeAspect="1"/>
          </p:cNvPicPr>
          <p:nvPr/>
        </p:nvPicPr>
        <p:blipFill>
          <a:blip r:embed="rId2"/>
          <a:srcRect l="4268" t="3750" r="2235" b="3750"/>
          <a:stretch>
            <a:fillRect/>
          </a:stretch>
        </p:blipFill>
        <p:spPr>
          <a:xfrm>
            <a:off x="0" y="-18660"/>
            <a:ext cx="9144000" cy="6876660"/>
          </a:xfrm>
          <a:prstGeom prst="rect">
            <a:avLst/>
          </a:prstGeom>
        </p:spPr>
      </p:pic>
      <p:sp>
        <p:nvSpPr>
          <p:cNvPr id="3" name="מציין מיקום תוכן 2"/>
          <p:cNvSpPr>
            <a:spLocks noGrp="1"/>
          </p:cNvSpPr>
          <p:nvPr>
            <p:ph idx="1"/>
          </p:nvPr>
        </p:nvSpPr>
        <p:spPr>
          <a:xfrm>
            <a:off x="1428728" y="1814514"/>
            <a:ext cx="5715040" cy="2900370"/>
          </a:xfrm>
        </p:spPr>
        <p:txBody>
          <a:bodyPr>
            <a:normAutofit lnSpcReduction="10000"/>
          </a:bodyPr>
          <a:lstStyle/>
          <a:p>
            <a:pPr>
              <a:buNone/>
            </a:pPr>
            <a:endParaRPr lang="he-IL" b="1" dirty="0" smtClean="0">
              <a:latin typeface="Traditional Arabic" pitchFamily="18" charset="-78"/>
              <a:cs typeface="Traditional Arabic" pitchFamily="18" charset="-78"/>
            </a:endParaRPr>
          </a:p>
          <a:p>
            <a:pPr>
              <a:buNone/>
            </a:pPr>
            <a:r>
              <a:rPr lang="ar-SA" b="1" dirty="0" smtClean="0">
                <a:latin typeface="Traditional Arabic" pitchFamily="18" charset="-78"/>
                <a:cs typeface="Traditional Arabic" pitchFamily="18" charset="-78"/>
              </a:rPr>
              <a:t>عزيزي الطالب \ة:-</a:t>
            </a:r>
            <a:endParaRPr lang="he-IL" b="1" dirty="0" smtClean="0">
              <a:latin typeface="Traditional Arabic" pitchFamily="18" charset="-78"/>
              <a:cs typeface="Traditional Arabic" pitchFamily="18" charset="-78"/>
            </a:endParaRPr>
          </a:p>
          <a:p>
            <a:pPr>
              <a:buNone/>
            </a:pPr>
            <a:endParaRPr lang="en-US" sz="1600" dirty="0" smtClean="0">
              <a:latin typeface="Traditional Arabic" pitchFamily="18" charset="-78"/>
              <a:cs typeface="Traditional Arabic" pitchFamily="18" charset="-78"/>
            </a:endParaRPr>
          </a:p>
          <a:p>
            <a:pPr algn="ctr">
              <a:buNone/>
            </a:pPr>
            <a:r>
              <a:rPr lang="he-IL" dirty="0" smtClean="0">
                <a:latin typeface="Traditional Arabic" pitchFamily="18" charset="-78"/>
                <a:cs typeface="Traditional Arabic" pitchFamily="18" charset="-78"/>
              </a:rPr>
              <a:t> </a:t>
            </a:r>
            <a:r>
              <a:rPr lang="ar-SA" dirty="0" smtClean="0">
                <a:latin typeface="Traditional Arabic" pitchFamily="18" charset="-78"/>
                <a:cs typeface="Traditional Arabic" pitchFamily="18" charset="-78"/>
              </a:rPr>
              <a:t>توجه إلى المحطة الأولى لتتعرف على موضوع "المثلث"،</a:t>
            </a:r>
            <a:r>
              <a:rPr lang="he-IL" dirty="0" smtClean="0">
                <a:latin typeface="Traditional Arabic" pitchFamily="18" charset="-78"/>
                <a:cs typeface="Traditional Arabic" pitchFamily="18" charset="-78"/>
              </a:rPr>
              <a:t> </a:t>
            </a:r>
            <a:r>
              <a:rPr lang="ar-SA" dirty="0" smtClean="0">
                <a:latin typeface="Traditional Arabic" pitchFamily="18" charset="-78"/>
                <a:cs typeface="Traditional Arabic" pitchFamily="18" charset="-78"/>
              </a:rPr>
              <a:t>وكل ما يخصه من خلال عرض </a:t>
            </a:r>
            <a:r>
              <a:rPr lang="ar-SA" dirty="0" err="1" smtClean="0">
                <a:latin typeface="Traditional Arabic" pitchFamily="18" charset="-78"/>
                <a:cs typeface="Traditional Arabic" pitchFamily="18" charset="-78"/>
              </a:rPr>
              <a:t>محوس</a:t>
            </a:r>
            <a:r>
              <a:rPr lang="ar-AE" dirty="0" smtClean="0">
                <a:latin typeface="Traditional Arabic" pitchFamily="18" charset="-78"/>
                <a:cs typeface="Traditional Arabic" pitchFamily="18" charset="-78"/>
              </a:rPr>
              <a:t>ب</a:t>
            </a:r>
            <a:r>
              <a:rPr lang="ar-SA" dirty="0" smtClean="0">
                <a:latin typeface="Traditional Arabic" pitchFamily="18" charset="-78"/>
                <a:cs typeface="Traditional Arabic" pitchFamily="18" charset="-78"/>
              </a:rPr>
              <a:t> يُلخص</a:t>
            </a:r>
            <a:r>
              <a:rPr lang="he-IL" dirty="0" smtClean="0">
                <a:latin typeface="Traditional Arabic" pitchFamily="18" charset="-78"/>
                <a:cs typeface="Traditional Arabic" pitchFamily="18" charset="-78"/>
              </a:rPr>
              <a:t> </a:t>
            </a:r>
            <a:r>
              <a:rPr lang="ar-SA" dirty="0" smtClean="0">
                <a:latin typeface="Traditional Arabic" pitchFamily="18" charset="-78"/>
                <a:cs typeface="Traditional Arabic" pitchFamily="18" charset="-78"/>
              </a:rPr>
              <a:t>الموضوع.</a:t>
            </a:r>
            <a:endParaRPr lang="en-US" dirty="0" smtClean="0">
              <a:latin typeface="Traditional Arabic" pitchFamily="18" charset="-78"/>
              <a:cs typeface="Traditional Arabic" pitchFamily="18" charset="-78"/>
            </a:endParaRPr>
          </a:p>
        </p:txBody>
      </p:sp>
      <p:sp>
        <p:nvSpPr>
          <p:cNvPr id="22530" name="WordArt 2"/>
          <p:cNvSpPr>
            <a:spLocks noChangeArrowheads="1" noChangeShapeType="1" noTextEdit="1"/>
          </p:cNvSpPr>
          <p:nvPr/>
        </p:nvSpPr>
        <p:spPr bwMode="auto">
          <a:xfrm>
            <a:off x="2428860" y="1246179"/>
            <a:ext cx="3143272" cy="1039813"/>
          </a:xfrm>
          <a:prstGeom prst="rect">
            <a:avLst/>
          </a:prstGeom>
        </p:spPr>
        <p:txBody>
          <a:bodyPr wrap="none" fromWordArt="1">
            <a:prstTxWarp prst="textPlain">
              <a:avLst>
                <a:gd name="adj" fmla="val 50000"/>
              </a:avLst>
            </a:prstTxWarp>
          </a:bodyPr>
          <a:lstStyle/>
          <a:p>
            <a:pPr algn="ctr" rtl="1"/>
            <a:r>
              <a:rPr lang="ar-AE" sz="36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بطاقة إرشاد رقم 3</a:t>
            </a:r>
            <a:endParaRPr lang="he-IL"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Arial"/>
            </a:endParaRP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305</Words>
  <Application>Microsoft Office PowerPoint</Application>
  <PresentationFormat>‫הצגה על המסך (4:3)</PresentationFormat>
  <Paragraphs>114</Paragraphs>
  <Slides>14</Slides>
  <Notes>0</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14</vt:i4>
      </vt:variant>
    </vt:vector>
  </HeadingPairs>
  <TitlesOfParts>
    <vt:vector size="16" baseType="lpstr">
      <vt:lpstr>ערכת נושא Office</vt:lpstr>
      <vt:lpstr>משוואה</vt:lpstr>
      <vt:lpstr>שקופית 1</vt:lpstr>
      <vt:lpstr>שקופית 2</vt:lpstr>
      <vt:lpstr>שקופית 3</vt:lpstr>
      <vt:lpstr>     ما هو عدد المثلثات الموجود في الرسم؟__________________   سجلوا أسماء ثلاثة مثلثات بحيث يكون AB  ضلع لها:_____________  سجلوا أسماء ثلاثة مثلثات بحيث يكون CD ضلع لها:________________   سجلوا مثلثين مشتركين بنفس الزاوية:_______________________   هل الزاوية ADC مشتركة بين المثلثين ∆ ADB و ∆ ADC؟______________   علل:_____________________________________________     </vt:lpstr>
      <vt:lpstr>       معطى المثلث  ABC ∆ ، ضع &lt;،&gt; أو = :       1)  AB + AC ___ BC  2)  AC ___ AB + BC    معطى أن :                      BC = 3                  AB = 4                      * برهن أن  AC&lt;7   </vt:lpstr>
      <vt:lpstr>           ما هو الجواب الصحيح؟ علل .   من بين كل ارتفاعات المثلث، ارتفاع الضلع الطويل هو :                     الأقصر / الأطول / لا يمكن المعرفة.  </vt:lpstr>
      <vt:lpstr>שקופית 7</vt:lpstr>
      <vt:lpstr>عزيزي الطالب \ة:-    *تنقل بين المحطات بشكل متسلسل.    *إذا كنت بحاجة إلى قلم وأوراق فارغة، يمكنك الحصول عليها من   الجيب الموجود في مدخل المركز. </vt:lpstr>
      <vt:lpstr>שקופית 9</vt:lpstr>
      <vt:lpstr>שקופית 10</vt:lpstr>
      <vt:lpstr>שקופית 11</vt:lpstr>
      <vt:lpstr>عزيزي الطالب \ة:-   توجه إلى المحطة الرابعة، اقرأ تعليمات المهمة الموجودة في هذه المحطة بتمعن، وحاول تنفيذها، إذا أردت فحص الإجابة والتأكد منها ارجع إلى علبة التغذية الراجعة، ثم قم بتعبئة استمارة التقييم الخاصة بهذه المحطة، وضع الاستمارة في صندوق التقييم.</vt:lpstr>
      <vt:lpstr>عزيزي الطالب \ة:-    توجه إلى المحطة الخامسة، اقرأ تعليمات اللعبة التعليمية الخاصة بهذه المحطة، وحاول تنفيذها، ولفحص نفسك والتأكد من صحة الإجابة استعن بعلبة التغذية الراجعة ثم قم بتعبئة استمارة التقييم الخاصة بهذه المحطة، وضع الاستمارة في صندوق التقييم. </vt:lpstr>
      <vt:lpstr>عزيزي الطالب \ة:-  عند فراغك من التجول بين المحطات، وتنفيذ جميع المهام، قم بتعبئة استمارة التقييم الخاصة بجميع محطات مركزنا التعليمي، وضع الاستمارة في صندوق التقييم. ثم قم بالتعبير بالطريقة التي تريد، عن المثلث أو الرياضيات بشكل عام، من خلال رسم أو كتابة نص، فكاهة...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user</cp:lastModifiedBy>
  <cp:revision>2</cp:revision>
  <dcterms:created xsi:type="dcterms:W3CDTF">2011-05-10T15:53:42Z</dcterms:created>
  <dcterms:modified xsi:type="dcterms:W3CDTF">2011-05-10T16:04:21Z</dcterms:modified>
</cp:coreProperties>
</file>