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80" r:id="rId3"/>
    <p:sldId id="256" r:id="rId4"/>
    <p:sldId id="257" r:id="rId5"/>
    <p:sldId id="258" r:id="rId6"/>
    <p:sldId id="259" r:id="rId7"/>
    <p:sldId id="260" r:id="rId8"/>
    <p:sldId id="261" r:id="rId9"/>
    <p:sldId id="262" r:id="rId10"/>
    <p:sldId id="264" r:id="rId11"/>
    <p:sldId id="267" r:id="rId12"/>
    <p:sldId id="273" r:id="rId13"/>
    <p:sldId id="268" r:id="rId14"/>
    <p:sldId id="278" r:id="rId15"/>
    <p:sldId id="269" r:id="rId16"/>
    <p:sldId id="274" r:id="rId17"/>
    <p:sldId id="270" r:id="rId18"/>
    <p:sldId id="275" r:id="rId19"/>
    <p:sldId id="271" r:id="rId20"/>
    <p:sldId id="276" r:id="rId21"/>
    <p:sldId id="272" r:id="rId22"/>
    <p:sldId id="277" r:id="rId23"/>
    <p:sldId id="266" r:id="rId24"/>
    <p:sldId id="279" r:id="rId25"/>
    <p:sldId id="281" r:id="rId2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D9F9D4-D26F-446F-916E-D87463517096}" type="datetimeFigureOut">
              <a:rPr lang="he-IL" smtClean="0"/>
              <a:pPr/>
              <a:t>כ"ו/אייר/תשע"א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D9F9D4-D26F-446F-916E-D87463517096}" type="datetimeFigureOut">
              <a:rPr lang="he-IL" smtClean="0"/>
              <a:pPr/>
              <a:t>כ"ו/אייר/תשע"א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E3F523-541A-4985-8CF9-F26E02DAA0A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92" y="4412"/>
            <a:ext cx="9149892" cy="6853588"/>
          </a:xfrm>
          <a:prstGeom prst="rect">
            <a:avLst/>
          </a:prstGeom>
        </p:spPr>
      </p:pic>
      <p:sp>
        <p:nvSpPr>
          <p:cNvPr id="4" name="כותרת 3"/>
          <p:cNvSpPr>
            <a:spLocks noGrp="1"/>
          </p:cNvSpPr>
          <p:nvPr>
            <p:ph type="title"/>
          </p:nvPr>
        </p:nvSpPr>
        <p:spPr>
          <a:xfrm>
            <a:off x="457200" y="274638"/>
            <a:ext cx="8229600" cy="5973762"/>
          </a:xfrm>
        </p:spPr>
        <p:txBody>
          <a:bodyPr>
            <a:normAutofit fontScale="90000"/>
          </a:bodyPr>
          <a:lstStyle/>
          <a:p>
            <a:r>
              <a:rPr lang="ar-SA" sz="4000" dirty="0" smtClean="0">
                <a:solidFill>
                  <a:schemeClr val="bg1"/>
                </a:solidFill>
                <a:latin typeface="Traditional Arabic" pitchFamily="18" charset="-78"/>
                <a:cs typeface="Traditional Arabic" pitchFamily="18" charset="-78"/>
              </a:rPr>
              <a:t>عرض لمركز التعلم</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تقديم الطلاب:</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روان عنبوسي         ربى أبورقية</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سوار عويسات        محمد غنايم</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بإرشاد:</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جنى مواسي</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
            </a:r>
            <a:br>
              <a:rPr lang="ar-SA" sz="4000" dirty="0" smtClean="0">
                <a:solidFill>
                  <a:schemeClr val="bg1"/>
                </a:solidFill>
                <a:latin typeface="Traditional Arabic" pitchFamily="18" charset="-78"/>
                <a:cs typeface="Traditional Arabic" pitchFamily="18" charset="-78"/>
              </a:rPr>
            </a:br>
            <a:r>
              <a:rPr lang="ar-SA" sz="4000" dirty="0" smtClean="0">
                <a:solidFill>
                  <a:schemeClr val="bg1"/>
                </a:solidFill>
                <a:latin typeface="Traditional Arabic" pitchFamily="18" charset="-78"/>
                <a:cs typeface="Traditional Arabic" pitchFamily="18" charset="-78"/>
              </a:rPr>
              <a:t>السنة الدراسية:2010/2011</a:t>
            </a:r>
            <a:endParaRPr lang="he-IL" sz="4000" dirty="0">
              <a:solidFill>
                <a:schemeClr val="bg1"/>
              </a:solidFill>
              <a:latin typeface="Traditional Arabic"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1447800"/>
            <a:ext cx="8229600" cy="3886200"/>
          </a:xfrm>
        </p:spPr>
        <p:txBody>
          <a:bodyPr>
            <a:normAutofit fontScale="90000"/>
          </a:bodyPr>
          <a:lstStyle/>
          <a:p>
            <a:pPr lvl="0" algn="r">
              <a:buFont typeface="Wingdings" pitchFamily="2" charset="2"/>
              <a:buChar char="§"/>
            </a:pPr>
            <a:r>
              <a:rPr lang="ar-JO" dirty="0" smtClean="0">
                <a:latin typeface="Traditional Arabic" pitchFamily="18" charset="-78"/>
                <a:cs typeface="Traditional Arabic" pitchFamily="18" charset="-78"/>
              </a:rPr>
              <a:t> الفعاليات:</a:t>
            </a:r>
            <a:br>
              <a:rPr lang="ar-JO" dirty="0" smtClean="0">
                <a:latin typeface="Traditional Arabic" pitchFamily="18" charset="-78"/>
                <a:cs typeface="Traditional Arabic" pitchFamily="18" charset="-78"/>
              </a:rPr>
            </a:br>
            <a:r>
              <a:rPr lang="ar-SA" dirty="0">
                <a:latin typeface="Traditional Arabic" pitchFamily="18" charset="-78"/>
                <a:cs typeface="Traditional Arabic" pitchFamily="18" charset="-78"/>
              </a:rPr>
              <a:t>فيديو عن مركز التعلم</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smtClean="0">
                <a:latin typeface="Traditional Arabic" pitchFamily="18" charset="-78"/>
                <a:cs typeface="Traditional Arabic" pitchFamily="18" charset="-78"/>
              </a:rPr>
              <a:t>أبلت </a:t>
            </a:r>
            <a:r>
              <a:rPr lang="ar-SA" dirty="0">
                <a:latin typeface="Traditional Arabic" pitchFamily="18" charset="-78"/>
                <a:cs typeface="Traditional Arabic" pitchFamily="18" charset="-78"/>
              </a:rPr>
              <a:t>عن الدالة الخطية</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a:latin typeface="Traditional Arabic" pitchFamily="18" charset="-78"/>
                <a:cs typeface="Traditional Arabic" pitchFamily="18" charset="-78"/>
              </a:rPr>
              <a:t>فعالية الصناديق</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a:latin typeface="Traditional Arabic" pitchFamily="18" charset="-78"/>
                <a:cs typeface="Traditional Arabic" pitchFamily="18" charset="-78"/>
              </a:rPr>
              <a:t>فعالية القطار</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JO" dirty="0">
                <a:latin typeface="Traditional Arabic" pitchFamily="18" charset="-78"/>
                <a:cs typeface="Traditional Arabic" pitchFamily="18" charset="-78"/>
              </a:rPr>
              <a:t>عرض شرائح عن موضوع التعامد </a:t>
            </a:r>
            <a:r>
              <a:rPr lang="ar-JO" dirty="0" err="1">
                <a:latin typeface="Traditional Arabic" pitchFamily="18" charset="-78"/>
                <a:cs typeface="Traditional Arabic" pitchFamily="18" charset="-78"/>
              </a:rPr>
              <a:t>و</a:t>
            </a:r>
            <a:r>
              <a:rPr lang="ar-SA" dirty="0">
                <a:latin typeface="Traditional Arabic" pitchFamily="18" charset="-78"/>
                <a:cs typeface="Traditional Arabic" pitchFamily="18" charset="-78"/>
              </a:rPr>
              <a:t>فعالية التعامد والتوازي </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JO" dirty="0">
                <a:latin typeface="Traditional Arabic" pitchFamily="18" charset="-78"/>
                <a:cs typeface="Traditional Arabic" pitchFamily="18" charset="-78"/>
              </a:rPr>
              <a:t>فعالية بناء مجسم</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JO" dirty="0" smtClean="0">
                <a:latin typeface="Traditional Arabic" pitchFamily="18" charset="-78"/>
                <a:cs typeface="Traditional Arabic" pitchFamily="18" charset="-78"/>
              </a:rPr>
              <a:t> </a:t>
            </a:r>
            <a:endParaRPr lang="he-IL" dirty="0">
              <a:latin typeface="Traditional Arabic"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600" dirty="0" smtClean="0">
                <a:latin typeface="Traditional Arabic" pitchFamily="18" charset="-78"/>
                <a:cs typeface="Traditional Arabic" pitchFamily="18" charset="-78"/>
              </a:rPr>
              <a:t/>
            </a:r>
            <a:br>
              <a:rPr lang="ar-JO" sz="3600" dirty="0" smtClean="0">
                <a:latin typeface="Traditional Arabic" pitchFamily="18" charset="-78"/>
                <a:cs typeface="Traditional Arabic" pitchFamily="18" charset="-78"/>
              </a:rPr>
            </a:br>
            <a:r>
              <a:rPr lang="ar-JO" sz="3600" dirty="0" smtClean="0">
                <a:latin typeface="Traditional Arabic" pitchFamily="18" charset="-78"/>
                <a:cs typeface="Traditional Arabic" pitchFamily="18" charset="-78"/>
              </a:rPr>
              <a:t>1) </a:t>
            </a:r>
            <a:r>
              <a:rPr lang="ar-SA" sz="3600" dirty="0" smtClean="0">
                <a:latin typeface="Traditional Arabic" pitchFamily="18" charset="-78"/>
                <a:cs typeface="Traditional Arabic" pitchFamily="18" charset="-78"/>
              </a:rPr>
              <a:t>فيديو </a:t>
            </a:r>
            <a:r>
              <a:rPr lang="ar-SA" sz="3600" dirty="0">
                <a:latin typeface="Traditional Arabic" pitchFamily="18" charset="-78"/>
                <a:cs typeface="Traditional Arabic" pitchFamily="18" charset="-78"/>
              </a:rPr>
              <a:t>عن مركز </a:t>
            </a:r>
            <a:r>
              <a:rPr lang="ar-SA" sz="3600" dirty="0" smtClean="0">
                <a:latin typeface="Traditional Arabic" pitchFamily="18" charset="-78"/>
                <a:cs typeface="Traditional Arabic" pitchFamily="18" charset="-78"/>
              </a:rPr>
              <a:t>التعلم</a:t>
            </a:r>
            <a:r>
              <a:rPr lang="en-US" sz="3600" dirty="0" smtClean="0">
                <a:latin typeface="Traditional Arabic" pitchFamily="18" charset="-78"/>
                <a:cs typeface="Traditional Arabic" pitchFamily="18" charset="-78"/>
              </a:rPr>
              <a:t>:</a:t>
            </a:r>
            <a:br>
              <a:rPr lang="en-US" sz="3600" dirty="0" smtClean="0">
                <a:latin typeface="Traditional Arabic" pitchFamily="18" charset="-78"/>
                <a:cs typeface="Traditional Arabic" pitchFamily="18" charset="-78"/>
              </a:rPr>
            </a:br>
            <a:r>
              <a:rPr lang="ar-SA" sz="3600" u="sng" dirty="0">
                <a:latin typeface="Traditional Arabic" pitchFamily="18" charset="-78"/>
                <a:cs typeface="Traditional Arabic" pitchFamily="18" charset="-78"/>
              </a:rPr>
              <a:t>وصف الفعالية:</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JO" sz="3600" dirty="0" smtClean="0">
                <a:latin typeface="Traditional Arabic" pitchFamily="18" charset="-78"/>
                <a:cs typeface="Traditional Arabic" pitchFamily="18" charset="-78"/>
              </a:rPr>
              <a:t>قمنا</a:t>
            </a:r>
            <a:r>
              <a:rPr lang="ar-SA" sz="3600" dirty="0" smtClean="0">
                <a:latin typeface="Traditional Arabic" pitchFamily="18" charset="-78"/>
                <a:cs typeface="Traditional Arabic" pitchFamily="18" charset="-78"/>
              </a:rPr>
              <a:t> </a:t>
            </a:r>
            <a:r>
              <a:rPr lang="ar-SA" sz="3600" dirty="0">
                <a:latin typeface="Traditional Arabic" pitchFamily="18" charset="-78"/>
                <a:cs typeface="Traditional Arabic" pitchFamily="18" charset="-78"/>
              </a:rPr>
              <a:t>بعرض فيديو ملخص لمركز </a:t>
            </a:r>
            <a:r>
              <a:rPr lang="ar-SA" sz="3600" dirty="0" smtClean="0">
                <a:latin typeface="Traditional Arabic" pitchFamily="18" charset="-78"/>
                <a:cs typeface="Traditional Arabic" pitchFamily="18" charset="-78"/>
              </a:rPr>
              <a:t>التعلم، </a:t>
            </a:r>
            <a:r>
              <a:rPr lang="ar-SA" sz="3600" dirty="0">
                <a:latin typeface="Traditional Arabic" pitchFamily="18" charset="-78"/>
                <a:cs typeface="Traditional Arabic" pitchFamily="18" charset="-78"/>
              </a:rPr>
              <a:t>حيث </a:t>
            </a:r>
            <a:r>
              <a:rPr lang="ar-SA" sz="3600" dirty="0" smtClean="0">
                <a:latin typeface="Traditional Arabic" pitchFamily="18" charset="-78"/>
                <a:cs typeface="Traditional Arabic" pitchFamily="18" charset="-78"/>
              </a:rPr>
              <a:t>شرح</a:t>
            </a:r>
            <a:r>
              <a:rPr lang="ar-JO" sz="3600" dirty="0" err="1" smtClean="0">
                <a:latin typeface="Traditional Arabic" pitchFamily="18" charset="-78"/>
                <a:cs typeface="Traditional Arabic" pitchFamily="18" charset="-78"/>
              </a:rPr>
              <a:t>نا</a:t>
            </a:r>
            <a:r>
              <a:rPr lang="ar-SA" sz="3600" dirty="0" smtClean="0">
                <a:latin typeface="Traditional Arabic" pitchFamily="18" charset="-78"/>
                <a:cs typeface="Traditional Arabic" pitchFamily="18" charset="-78"/>
              </a:rPr>
              <a:t> </a:t>
            </a:r>
            <a:r>
              <a:rPr lang="ar-SA" sz="3600" dirty="0">
                <a:latin typeface="Traditional Arabic" pitchFamily="18" charset="-78"/>
                <a:cs typeface="Traditional Arabic" pitchFamily="18" charset="-78"/>
              </a:rPr>
              <a:t>عن اليوم بشكل عام وعن مركزنا بشكل خاص، أي عن الدالة الخطية وعن تاريخ الدالة الخطية.</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u="sng" dirty="0">
                <a:latin typeface="Traditional Arabic" pitchFamily="18" charset="-78"/>
                <a:cs typeface="Traditional Arabic" pitchFamily="18" charset="-78"/>
              </a:rPr>
              <a:t>أهداف الفعالية:</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أن يراجع الطالب على الدالة الخطية.</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أن يقارن الطالب بين ما يعرفه وبين ما يشاهده.</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أن يذوت الطالب في ذهنه ما تعلمه عن الدالة الخطية.</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أن يتفاعل الطالب مع المرشد.</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أن يستمتع الطالب بفهم موضوع الدالة الخطية.</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 </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JO" sz="3600" dirty="0" smtClean="0">
                <a:latin typeface="Traditional Arabic" pitchFamily="18" charset="-78"/>
                <a:cs typeface="Traditional Arabic" pitchFamily="18" charset="-78"/>
              </a:rPr>
              <a:t> </a:t>
            </a:r>
            <a:endParaRPr lang="he-IL" sz="3600" dirty="0">
              <a:latin typeface="Traditional Arabic" pitchFamily="18" charset="-78"/>
            </a:endParaRPr>
          </a:p>
        </p:txBody>
      </p:sp>
    </p:spTree>
    <p:extLst>
      <p:ext uri="{BB962C8B-B14F-4D97-AF65-F5344CB8AC3E}">
        <p14:creationId xmlns:p14="http://schemas.microsoft.com/office/powerpoint/2010/main" xmlns="" val="3095798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03052011151.jpg"/>
          <p:cNvPicPr>
            <a:picLocks noChangeAspect="1"/>
          </p:cNvPicPr>
          <p:nvPr/>
        </p:nvPicPr>
        <p:blipFill>
          <a:blip r:embed="rId2" cstate="print"/>
          <a:stretch>
            <a:fillRect/>
          </a:stretch>
        </p:blipFill>
        <p:spPr>
          <a:xfrm>
            <a:off x="-228600" y="0"/>
            <a:ext cx="3962400" cy="6858000"/>
          </a:xfrm>
          <a:prstGeom prst="rect">
            <a:avLst/>
          </a:prstGeom>
        </p:spPr>
      </p:pic>
      <p:pic>
        <p:nvPicPr>
          <p:cNvPr id="4" name="תמונה 3" descr="03052011152.jpg"/>
          <p:cNvPicPr>
            <a:picLocks noChangeAspect="1"/>
          </p:cNvPicPr>
          <p:nvPr/>
        </p:nvPicPr>
        <p:blipFill>
          <a:blip r:embed="rId3" cstate="print"/>
          <a:stretch>
            <a:fillRect/>
          </a:stretch>
        </p:blipFill>
        <p:spPr>
          <a:xfrm>
            <a:off x="3657600" y="3657600"/>
            <a:ext cx="5486400" cy="3200400"/>
          </a:xfrm>
          <a:prstGeom prst="rect">
            <a:avLst/>
          </a:prstGeom>
        </p:spPr>
      </p:pic>
      <p:pic>
        <p:nvPicPr>
          <p:cNvPr id="5" name="תמונה 4" descr="03052011153.jpg"/>
          <p:cNvPicPr>
            <a:picLocks noChangeAspect="1"/>
          </p:cNvPicPr>
          <p:nvPr/>
        </p:nvPicPr>
        <p:blipFill>
          <a:blip r:embed="rId4" cstate="print"/>
          <a:stretch>
            <a:fillRect/>
          </a:stretch>
        </p:blipFill>
        <p:spPr>
          <a:xfrm>
            <a:off x="3681984" y="0"/>
            <a:ext cx="5462016" cy="3733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2) </a:t>
            </a:r>
            <a:r>
              <a:rPr lang="ar-SA" sz="3200" dirty="0" smtClean="0">
                <a:latin typeface="Traditional Arabic" pitchFamily="18" charset="-78"/>
                <a:cs typeface="Traditional Arabic" pitchFamily="18" charset="-78"/>
              </a:rPr>
              <a:t>أبلت </a:t>
            </a:r>
            <a:r>
              <a:rPr lang="ar-SA" sz="3200" dirty="0">
                <a:latin typeface="Traditional Arabic" pitchFamily="18" charset="-78"/>
                <a:cs typeface="Traditional Arabic" pitchFamily="18" charset="-78"/>
              </a:rPr>
              <a:t>عن الدالة الخطية</a:t>
            </a:r>
            <a:br>
              <a:rPr lang="ar-SA" sz="3200" dirty="0">
                <a:latin typeface="Traditional Arabic" pitchFamily="18" charset="-78"/>
                <a:cs typeface="Traditional Arabic" pitchFamily="18" charset="-78"/>
              </a:rPr>
            </a:br>
            <a:r>
              <a:rPr lang="ar-SA" sz="3200" u="sng" dirty="0" smtClean="0">
                <a:latin typeface="Traditional Arabic" pitchFamily="18" charset="-78"/>
                <a:cs typeface="Traditional Arabic" pitchFamily="18" charset="-78"/>
              </a:rPr>
              <a:t>وصف </a:t>
            </a:r>
            <a:r>
              <a:rPr lang="ar-SA" sz="3200" u="sng" dirty="0">
                <a:latin typeface="Traditional Arabic" pitchFamily="18" charset="-78"/>
                <a:cs typeface="Traditional Arabic" pitchFamily="18" charset="-78"/>
              </a:rPr>
              <a:t>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كان من المخطط </a:t>
            </a:r>
            <a:r>
              <a:rPr lang="ar-JO" sz="3200" dirty="0" err="1" smtClean="0">
                <a:latin typeface="Traditional Arabic" pitchFamily="18" charset="-78"/>
                <a:cs typeface="Traditional Arabic" pitchFamily="18" charset="-78"/>
              </a:rPr>
              <a:t>ان</a:t>
            </a:r>
            <a:r>
              <a:rPr lang="ar-JO"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تم </a:t>
            </a:r>
            <a:r>
              <a:rPr lang="ar-SA" sz="3200" dirty="0">
                <a:latin typeface="Traditional Arabic" pitchFamily="18" charset="-78"/>
                <a:cs typeface="Traditional Arabic" pitchFamily="18" charset="-78"/>
              </a:rPr>
              <a:t>تقسيم الفرقة إلى مجموعتين، بحيث </a:t>
            </a:r>
            <a:r>
              <a:rPr lang="ar-SA" sz="3200" dirty="0" smtClean="0">
                <a:latin typeface="Traditional Arabic" pitchFamily="18" charset="-78"/>
                <a:cs typeface="Traditional Arabic" pitchFamily="18" charset="-78"/>
              </a:rPr>
              <a:t>تجلس </a:t>
            </a:r>
            <a:r>
              <a:rPr lang="ar-SA" sz="3200" dirty="0">
                <a:latin typeface="Traditional Arabic" pitchFamily="18" charset="-78"/>
                <a:cs typeface="Traditional Arabic" pitchFamily="18" charset="-78"/>
              </a:rPr>
              <a:t>كل مجموعة على حاسوب، وتتبع التعليمات الملقاة عليها، بحيث عل</a:t>
            </a:r>
            <a:r>
              <a:rPr lang="ar-JO" sz="3200" dirty="0">
                <a:latin typeface="Traditional Arabic" pitchFamily="18" charset="-78"/>
                <a:cs typeface="Traditional Arabic" pitchFamily="18" charset="-78"/>
              </a:rPr>
              <a:t>ى كل مجموعة</a:t>
            </a:r>
            <a:r>
              <a:rPr lang="ar-SA" sz="3200" dirty="0">
                <a:latin typeface="Traditional Arabic" pitchFamily="18" charset="-78"/>
                <a:cs typeface="Traditional Arabic" pitchFamily="18" charset="-78"/>
              </a:rPr>
              <a:t> تسجيل التغيير الحاصل عند تغيير بارمترات الدالة، وتسجيل النتائج لكي يكتشفوا ماذا يتغير في الرسم البياني</a:t>
            </a:r>
            <a:r>
              <a:rPr lang="ar-SA" sz="3200" dirty="0" smtClean="0">
                <a:latin typeface="Traditional Arabic" pitchFamily="18" charset="-78"/>
                <a:cs typeface="Traditional Arabic" pitchFamily="18" charset="-78"/>
              </a:rPr>
              <a:t>.</a:t>
            </a:r>
            <a:r>
              <a:rPr lang="en-US" sz="3200" dirty="0" smtClean="0">
                <a:latin typeface="Traditional Arabic" pitchFamily="18" charset="-78"/>
                <a:cs typeface="Traditional Arabic" pitchFamily="18" charset="-78"/>
              </a:rPr>
              <a:t/>
            </a:r>
            <a:br>
              <a:rPr lang="en-US" sz="3200" dirty="0" smtClean="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أهداف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يكتشف الطالب العلاقة بين بارامترات الدالة الخطية.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يتعلم الطالب الموضوع بنفسه من خلال المشاهدات التي يقوم بها.</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يستفيد الطالب من البرنامج المعروض امامه.</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يطبق الطالب ما تعلمه عن الدالة الخطية مسبقا.</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يستمتع الطالب بالفعالية.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Tree>
    <p:extLst>
      <p:ext uri="{BB962C8B-B14F-4D97-AF65-F5344CB8AC3E}">
        <p14:creationId xmlns:p14="http://schemas.microsoft.com/office/powerpoint/2010/main" xmlns="" val="58786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P5030264.JPG"/>
          <p:cNvPicPr>
            <a:picLocks noChangeAspect="1"/>
          </p:cNvPicPr>
          <p:nvPr/>
        </p:nvPicPr>
        <p:blipFill>
          <a:blip r:embed="rId2" cstate="print"/>
          <a:stretch>
            <a:fillRect/>
          </a:stretch>
        </p:blipFill>
        <p:spPr>
          <a:xfrm>
            <a:off x="4953000" y="0"/>
            <a:ext cx="4191000" cy="6858000"/>
          </a:xfrm>
          <a:prstGeom prst="rect">
            <a:avLst/>
          </a:prstGeom>
        </p:spPr>
      </p:pic>
      <p:pic>
        <p:nvPicPr>
          <p:cNvPr id="4" name="תמונה 3" descr="P5030258.JPG"/>
          <p:cNvPicPr>
            <a:picLocks noChangeAspect="1"/>
          </p:cNvPicPr>
          <p:nvPr/>
        </p:nvPicPr>
        <p:blipFill>
          <a:blip r:embed="rId3" cstate="print"/>
          <a:stretch>
            <a:fillRect/>
          </a:stretch>
        </p:blipFill>
        <p:spPr>
          <a:xfrm>
            <a:off x="0" y="3350859"/>
            <a:ext cx="4980988" cy="3507141"/>
          </a:xfrm>
          <a:prstGeom prst="rect">
            <a:avLst/>
          </a:prstGeom>
        </p:spPr>
      </p:pic>
      <p:pic>
        <p:nvPicPr>
          <p:cNvPr id="5" name="תמונה 4" descr="P5030263.JPG"/>
          <p:cNvPicPr>
            <a:picLocks noChangeAspect="1"/>
          </p:cNvPicPr>
          <p:nvPr/>
        </p:nvPicPr>
        <p:blipFill>
          <a:blip r:embed="rId4" cstate="print"/>
          <a:stretch>
            <a:fillRect/>
          </a:stretch>
        </p:blipFill>
        <p:spPr>
          <a:xfrm>
            <a:off x="0" y="1"/>
            <a:ext cx="4952388" cy="3505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JO" sz="3200" dirty="0">
                <a:latin typeface="Traditional Arabic" pitchFamily="18" charset="-78"/>
                <a:cs typeface="Traditional Arabic" pitchFamily="18" charset="-78"/>
              </a:rPr>
              <a:t/>
            </a:r>
            <a:br>
              <a:rPr lang="ar-JO"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3) </a:t>
            </a:r>
            <a:r>
              <a:rPr lang="ar-SA" sz="3200" b="1" dirty="0" smtClean="0">
                <a:latin typeface="Traditional Arabic" pitchFamily="18" charset="-78"/>
                <a:cs typeface="Traditional Arabic" pitchFamily="18" charset="-78"/>
              </a:rPr>
              <a:t>فعالية </a:t>
            </a:r>
            <a:r>
              <a:rPr lang="ar-SA" sz="3200" b="1" dirty="0">
                <a:latin typeface="Traditional Arabic" pitchFamily="18" charset="-78"/>
                <a:cs typeface="Traditional Arabic" pitchFamily="18" charset="-78"/>
              </a:rPr>
              <a:t>الصناديق:</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وصف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في هذه الفعالية، </a:t>
            </a:r>
            <a:r>
              <a:rPr lang="ar-SA" sz="3200" dirty="0" smtClean="0">
                <a:latin typeface="Traditional Arabic" pitchFamily="18" charset="-78"/>
                <a:cs typeface="Traditional Arabic" pitchFamily="18" charset="-78"/>
              </a:rPr>
              <a:t>تم </a:t>
            </a:r>
            <a:r>
              <a:rPr lang="ar-SA" sz="3200" dirty="0">
                <a:latin typeface="Traditional Arabic" pitchFamily="18" charset="-78"/>
                <a:cs typeface="Traditional Arabic" pitchFamily="18" charset="-78"/>
              </a:rPr>
              <a:t>وضع عدة دوال أمام الطلاب، مع 3 صناديق وفي كل واحد منها مكتوب عليه نقطة تقاطع معينة، على الطالب ملائمة لكل دالتين احد الصناديق والتي تمر في كلى الدالتين النقطة الموجودة على الصندوق</a:t>
            </a:r>
            <a:r>
              <a:rPr lang="ar-SA" sz="3200" dirty="0" smtClean="0">
                <a:latin typeface="Traditional Arabic" pitchFamily="18" charset="-78"/>
                <a:cs typeface="Traditional Arabic" pitchFamily="18" charset="-78"/>
              </a:rPr>
              <a:t>.</a:t>
            </a:r>
            <a:r>
              <a:rPr lang="en-US" sz="3200" dirty="0" smtClean="0">
                <a:latin typeface="Traditional Arabic" pitchFamily="18" charset="-78"/>
                <a:cs typeface="Traditional Arabic" pitchFamily="18" charset="-78"/>
              </a:rPr>
              <a:t/>
            </a:r>
            <a:br>
              <a:rPr lang="en-US" sz="3200" dirty="0" smtClean="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أهداف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ينمي الطالب قدرته على التفكير.</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يستطيع الطالب ايجاد نقاطع تقاطع لدوال بدون معرفة أي دوال ملائمة لبعضها.</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ان يعرف الطالب ان هنالك اكثر من دالة تتقاطع في نفس النقطة.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ان يعرف الطالب ان هنالك دوال لا يوجد لها نقاط تقاطع.</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Tree>
    <p:extLst>
      <p:ext uri="{BB962C8B-B14F-4D97-AF65-F5344CB8AC3E}">
        <p14:creationId xmlns:p14="http://schemas.microsoft.com/office/powerpoint/2010/main" xmlns="" val="2902770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03052011161.jpg"/>
          <p:cNvPicPr>
            <a:picLocks noChangeAspect="1"/>
          </p:cNvPicPr>
          <p:nvPr/>
        </p:nvPicPr>
        <p:blipFill>
          <a:blip r:embed="rId2" cstate="print"/>
          <a:stretch>
            <a:fillRect/>
          </a:stretch>
        </p:blipFill>
        <p:spPr>
          <a:xfrm>
            <a:off x="0" y="0"/>
            <a:ext cx="3605825" cy="6858000"/>
          </a:xfrm>
          <a:prstGeom prst="rect">
            <a:avLst/>
          </a:prstGeom>
        </p:spPr>
      </p:pic>
      <p:pic>
        <p:nvPicPr>
          <p:cNvPr id="4" name="תמונה 3" descr="03052011170.jpg"/>
          <p:cNvPicPr>
            <a:picLocks noChangeAspect="1"/>
          </p:cNvPicPr>
          <p:nvPr/>
        </p:nvPicPr>
        <p:blipFill>
          <a:blip r:embed="rId3" cstate="print"/>
          <a:stretch>
            <a:fillRect/>
          </a:stretch>
        </p:blipFill>
        <p:spPr>
          <a:xfrm>
            <a:off x="3507600" y="3505200"/>
            <a:ext cx="5636400" cy="3352800"/>
          </a:xfrm>
          <a:prstGeom prst="rect">
            <a:avLst/>
          </a:prstGeom>
        </p:spPr>
      </p:pic>
      <p:pic>
        <p:nvPicPr>
          <p:cNvPr id="5" name="תמונה 4" descr="03052011171.jpg"/>
          <p:cNvPicPr>
            <a:picLocks noChangeAspect="1"/>
          </p:cNvPicPr>
          <p:nvPr/>
        </p:nvPicPr>
        <p:blipFill>
          <a:blip r:embed="rId4" cstate="print"/>
          <a:stretch>
            <a:fillRect/>
          </a:stretch>
        </p:blipFill>
        <p:spPr>
          <a:xfrm>
            <a:off x="3505200" y="0"/>
            <a:ext cx="5638800" cy="3505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
            </a:r>
            <a:br>
              <a:rPr lang="ar-SA" sz="3200" dirty="0" smtClean="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4) </a:t>
            </a:r>
            <a:r>
              <a:rPr lang="ar-SA" sz="3200" b="1" dirty="0" smtClean="0">
                <a:latin typeface="Traditional Arabic" pitchFamily="18" charset="-78"/>
                <a:cs typeface="Traditional Arabic" pitchFamily="18" charset="-78"/>
              </a:rPr>
              <a:t>فعالية </a:t>
            </a:r>
            <a:r>
              <a:rPr lang="ar-SA" sz="3200" b="1" dirty="0">
                <a:latin typeface="Traditional Arabic" pitchFamily="18" charset="-78"/>
                <a:cs typeface="Traditional Arabic" pitchFamily="18" charset="-78"/>
              </a:rPr>
              <a:t>التعامد والتوازي</a:t>
            </a:r>
            <a:r>
              <a:rPr lang="ar-SA" sz="3200" b="1" dirty="0" smtClean="0">
                <a:latin typeface="Traditional Arabic" pitchFamily="18" charset="-78"/>
                <a:cs typeface="Traditional Arabic" pitchFamily="18" charset="-78"/>
              </a:rPr>
              <a:t>:</a:t>
            </a: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u="sng" dirty="0" smtClean="0">
                <a:latin typeface="Traditional Arabic" pitchFamily="18" charset="-78"/>
                <a:cs typeface="Traditional Arabic" pitchFamily="18" charset="-78"/>
              </a:rPr>
              <a:t>وصف </a:t>
            </a:r>
            <a:r>
              <a:rPr lang="ar-SA" sz="3200" u="sng" dirty="0">
                <a:latin typeface="Traditional Arabic" pitchFamily="18" charset="-78"/>
                <a:cs typeface="Traditional Arabic" pitchFamily="18" charset="-78"/>
              </a:rPr>
              <a:t>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أخذ </a:t>
            </a:r>
            <a:r>
              <a:rPr lang="ar-SA" sz="3200" dirty="0">
                <a:latin typeface="Traditional Arabic" pitchFamily="18" charset="-78"/>
                <a:cs typeface="Traditional Arabic" pitchFamily="18" charset="-78"/>
              </a:rPr>
              <a:t>كل متسابق بشكل عشوائي 8 بطاقات من صندوق الدوال </a:t>
            </a:r>
            <a:r>
              <a:rPr lang="ar-SA" sz="3200" dirty="0" err="1" smtClean="0">
                <a:latin typeface="Traditional Arabic" pitchFamily="18" charset="-78"/>
                <a:cs typeface="Traditional Arabic" pitchFamily="18" charset="-78"/>
              </a:rPr>
              <a:t>و</a:t>
            </a:r>
            <a:r>
              <a:rPr lang="ar-JO" sz="3200" dirty="0" smtClean="0">
                <a:latin typeface="Traditional Arabic" pitchFamily="18" charset="-78"/>
                <a:cs typeface="Traditional Arabic" pitchFamily="18" charset="-78"/>
              </a:rPr>
              <a:t>كان </a:t>
            </a:r>
            <a:r>
              <a:rPr lang="ar-SA" sz="3200" dirty="0" smtClean="0">
                <a:latin typeface="Traditional Arabic" pitchFamily="18" charset="-78"/>
                <a:cs typeface="Traditional Arabic" pitchFamily="18" charset="-78"/>
              </a:rPr>
              <a:t>عليه </a:t>
            </a:r>
            <a:r>
              <a:rPr lang="ar-SA" sz="3200" dirty="0">
                <a:latin typeface="Traditional Arabic" pitchFamily="18" charset="-78"/>
                <a:cs typeface="Traditional Arabic" pitchFamily="18" charset="-78"/>
              </a:rPr>
              <a:t>أن يلاءم بين الدوال التي على اللوحة مع الدوال المعامدة أو الموازية لهذه الدوال، ثم يلصق على بطاقة الدالة التي بحوزته رقم الدالة الملائمة لها من الأرقام الموجودة على اللوحة ويضعها في الصندوق الخاص به وهكذا بالنسبة للمتسابق الثاني والثالث.</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أهداف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أن يتعرف الطالب على ميزات المستقيمات المتعامدة والمتوازية</a:t>
            </a:r>
            <a:r>
              <a:rPr lang="ar-SA" sz="3200" dirty="0">
                <a:latin typeface="Traditional Arabic" pitchFamily="18" charset="-78"/>
                <a:cs typeface="Traditional Arabic" pitchFamily="18" charset="-78"/>
              </a:rPr>
              <a:t>.</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أن يعرف شرط تعامد وشرط توازي المستقيمات.</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يستمتع الطالب بالفعالية.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Tree>
    <p:extLst>
      <p:ext uri="{BB962C8B-B14F-4D97-AF65-F5344CB8AC3E}">
        <p14:creationId xmlns:p14="http://schemas.microsoft.com/office/powerpoint/2010/main" xmlns="" val="74197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03052011180.jpg"/>
          <p:cNvPicPr>
            <a:picLocks noChangeAspect="1"/>
          </p:cNvPicPr>
          <p:nvPr/>
        </p:nvPicPr>
        <p:blipFill>
          <a:blip r:embed="rId2" cstate="print"/>
          <a:stretch>
            <a:fillRect/>
          </a:stretch>
        </p:blipFill>
        <p:spPr>
          <a:xfrm>
            <a:off x="4800600" y="0"/>
            <a:ext cx="4343400" cy="3505200"/>
          </a:xfrm>
          <a:prstGeom prst="rect">
            <a:avLst/>
          </a:prstGeom>
        </p:spPr>
      </p:pic>
      <p:pic>
        <p:nvPicPr>
          <p:cNvPr id="5" name="תמונה 4" descr="03052011182.jpg"/>
          <p:cNvPicPr>
            <a:picLocks noChangeAspect="1"/>
          </p:cNvPicPr>
          <p:nvPr/>
        </p:nvPicPr>
        <p:blipFill>
          <a:blip r:embed="rId3" cstate="print"/>
          <a:stretch>
            <a:fillRect/>
          </a:stretch>
        </p:blipFill>
        <p:spPr>
          <a:xfrm>
            <a:off x="0" y="0"/>
            <a:ext cx="4876800" cy="3505200"/>
          </a:xfrm>
          <a:prstGeom prst="rect">
            <a:avLst/>
          </a:prstGeom>
        </p:spPr>
      </p:pic>
      <p:pic>
        <p:nvPicPr>
          <p:cNvPr id="7" name="תמונה 6" descr="P5030271.JPG"/>
          <p:cNvPicPr>
            <a:picLocks noChangeAspect="1"/>
          </p:cNvPicPr>
          <p:nvPr/>
        </p:nvPicPr>
        <p:blipFill>
          <a:blip r:embed="rId4" cstate="print"/>
          <a:stretch>
            <a:fillRect/>
          </a:stretch>
        </p:blipFill>
        <p:spPr>
          <a:xfrm>
            <a:off x="0" y="3427059"/>
            <a:ext cx="9144000" cy="34309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
            </a:r>
            <a:br>
              <a:rPr lang="ar-SA" sz="3200" dirty="0" smtClean="0">
                <a:latin typeface="Traditional Arabic" pitchFamily="18" charset="-78"/>
                <a:cs typeface="Traditional Arabic" pitchFamily="18" charset="-78"/>
              </a:rPr>
            </a:br>
            <a:r>
              <a:rPr lang="ar-SA" sz="3200" b="1" dirty="0">
                <a:latin typeface="Traditional Arabic" pitchFamily="18" charset="-78"/>
                <a:cs typeface="Traditional Arabic" pitchFamily="18" charset="-78"/>
              </a:rPr>
              <a:t>فعالية </a:t>
            </a:r>
            <a:r>
              <a:rPr lang="ar-SA" sz="3200" b="1" dirty="0" smtClean="0">
                <a:latin typeface="Traditional Arabic" pitchFamily="18" charset="-78"/>
                <a:cs typeface="Traditional Arabic" pitchFamily="18" charset="-78"/>
              </a:rPr>
              <a:t>القطار</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وصف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يوجد على مقطورات القطار دوال غير مكتملة، اعطيت نقطة على المستوى للطلاب وطلب منهم  اكمال الدوال بحيث تلائم النقطة المعطاة، أي ان النقطة تقع على الدالة.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أهداف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يتدرب الطالب على تعويض نقطة في دالة، حتى وان كانت غير مكتملة.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يستطيع  الطالب كتابة دالة وفقا لنقطة معطاة.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ينمي الطالب قدراته التفكيرية.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ان يذوت الطالب فكرة تساوي الطرفين في المعادلة.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Tree>
    <p:extLst>
      <p:ext uri="{BB962C8B-B14F-4D97-AF65-F5344CB8AC3E}">
        <p14:creationId xmlns:p14="http://schemas.microsoft.com/office/powerpoint/2010/main" xmlns="" val="1894288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2520_~2.JP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03052011183.jpg"/>
          <p:cNvPicPr>
            <a:picLocks noChangeAspect="1"/>
          </p:cNvPicPr>
          <p:nvPr/>
        </p:nvPicPr>
        <p:blipFill>
          <a:blip r:embed="rId2" cstate="print"/>
          <a:stretch>
            <a:fillRect/>
          </a:stretch>
        </p:blipFill>
        <p:spPr>
          <a:xfrm>
            <a:off x="-304800" y="0"/>
            <a:ext cx="4722000" cy="6858000"/>
          </a:xfrm>
          <a:prstGeom prst="rect">
            <a:avLst/>
          </a:prstGeom>
        </p:spPr>
      </p:pic>
      <p:pic>
        <p:nvPicPr>
          <p:cNvPr id="4" name="תמונה 3" descr="03052011184.jpg"/>
          <p:cNvPicPr>
            <a:picLocks noChangeAspect="1"/>
          </p:cNvPicPr>
          <p:nvPr/>
        </p:nvPicPr>
        <p:blipFill>
          <a:blip r:embed="rId3" cstate="print"/>
          <a:stretch>
            <a:fillRect/>
          </a:stretch>
        </p:blipFill>
        <p:spPr>
          <a:xfrm>
            <a:off x="4267200" y="0"/>
            <a:ext cx="48768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
            </a:r>
            <a:br>
              <a:rPr lang="ar-SA" sz="3200" dirty="0" smtClean="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
            </a:r>
            <a:br>
              <a:rPr lang="ar-SA" sz="3200" dirty="0" smtClean="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فعالية المجسمات:</a:t>
            </a: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u="sng" dirty="0" smtClean="0">
                <a:latin typeface="Traditional Arabic" pitchFamily="18" charset="-78"/>
                <a:cs typeface="Traditional Arabic" pitchFamily="18" charset="-78"/>
              </a:rPr>
              <a:t>وصف </a:t>
            </a:r>
            <a:r>
              <a:rPr lang="ar-SA" sz="3200" u="sng" dirty="0">
                <a:latin typeface="Traditional Arabic" pitchFamily="18" charset="-78"/>
                <a:cs typeface="Traditional Arabic" pitchFamily="18" charset="-78"/>
              </a:rPr>
              <a:t>الفعالية: </a:t>
            </a:r>
            <a:r>
              <a:rPr lang="ar-JO" sz="3200" u="sng" dirty="0" smtClean="0">
                <a:latin typeface="Traditional Arabic" pitchFamily="18" charset="-78"/>
                <a:cs typeface="Traditional Arabic" pitchFamily="18" charset="-78"/>
              </a:rPr>
              <a:t/>
            </a:r>
            <a:br>
              <a:rPr lang="ar-JO" sz="3200" u="sng" dirty="0" smtClean="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ت</a:t>
            </a:r>
            <a:r>
              <a:rPr lang="ar-JO" sz="3200" dirty="0" smtClean="0">
                <a:latin typeface="Traditional Arabic" pitchFamily="18" charset="-78"/>
                <a:cs typeface="Traditional Arabic" pitchFamily="18" charset="-78"/>
              </a:rPr>
              <a:t>م </a:t>
            </a:r>
            <a:r>
              <a:rPr lang="ar-JO" sz="3200" dirty="0" err="1" smtClean="0">
                <a:latin typeface="Traditional Arabic" pitchFamily="18" charset="-78"/>
                <a:cs typeface="Traditional Arabic" pitchFamily="18" charset="-78"/>
              </a:rPr>
              <a:t>ا</a:t>
            </a:r>
            <a:r>
              <a:rPr lang="ar-SA" sz="3200" dirty="0" smtClean="0">
                <a:latin typeface="Traditional Arabic" pitchFamily="18" charset="-78"/>
                <a:cs typeface="Traditional Arabic" pitchFamily="18" charset="-78"/>
              </a:rPr>
              <a:t>عط</a:t>
            </a:r>
            <a:r>
              <a:rPr lang="ar-JO" sz="3200" dirty="0" err="1" smtClean="0">
                <a:latin typeface="Traditional Arabic" pitchFamily="18" charset="-78"/>
                <a:cs typeface="Traditional Arabic" pitchFamily="18" charset="-78"/>
              </a:rPr>
              <a:t>اء</a:t>
            </a:r>
            <a:r>
              <a:rPr lang="ar-SA" sz="3200" dirty="0" smtClean="0">
                <a:latin typeface="Traditional Arabic" pitchFamily="18" charset="-78"/>
                <a:cs typeface="Traditional Arabic" pitchFamily="18" charset="-78"/>
              </a:rPr>
              <a:t> </a:t>
            </a:r>
            <a:r>
              <a:rPr lang="ar-SA" sz="3200" dirty="0">
                <a:latin typeface="Traditional Arabic" pitchFamily="18" charset="-78"/>
                <a:cs typeface="Traditional Arabic" pitchFamily="18" charset="-78"/>
              </a:rPr>
              <a:t>كل فرقة صورة لمجسم، إضافة إلى قطع كرتون ومقصات ولاصق، </a:t>
            </a:r>
            <a:r>
              <a:rPr lang="ar-SA" sz="3200" dirty="0" smtClean="0">
                <a:latin typeface="Traditional Arabic" pitchFamily="18" charset="-78"/>
                <a:cs typeface="Traditional Arabic" pitchFamily="18" charset="-78"/>
              </a:rPr>
              <a:t>وطلب </a:t>
            </a:r>
            <a:r>
              <a:rPr lang="ar-SA" sz="3200" dirty="0">
                <a:latin typeface="Traditional Arabic" pitchFamily="18" charset="-78"/>
                <a:cs typeface="Traditional Arabic" pitchFamily="18" charset="-78"/>
              </a:rPr>
              <a:t>منهم بناء مجسم مشابه لما معهم في الصورة باستخدام الأدوات المتوفرة أمامكم.</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u="sng" dirty="0">
                <a:latin typeface="Traditional Arabic" pitchFamily="18" charset="-78"/>
                <a:cs typeface="Traditional Arabic" pitchFamily="18" charset="-78"/>
              </a:rPr>
              <a:t>أهداف الفعالية: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تنمية روح التعاون بين أعضاء الفريق.</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تعزيز القدرة على التفكير والإبداع.</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جذب الطلاب لموضوع الرياضيات من خلال بناء مجسمات.</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Tree>
    <p:extLst>
      <p:ext uri="{BB962C8B-B14F-4D97-AF65-F5344CB8AC3E}">
        <p14:creationId xmlns:p14="http://schemas.microsoft.com/office/powerpoint/2010/main" xmlns="" val="322892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03052011187.jpg"/>
          <p:cNvPicPr>
            <a:picLocks noChangeAspect="1"/>
          </p:cNvPicPr>
          <p:nvPr/>
        </p:nvPicPr>
        <p:blipFill>
          <a:blip r:embed="rId2" cstate="print"/>
          <a:stretch>
            <a:fillRect/>
          </a:stretch>
        </p:blipFill>
        <p:spPr>
          <a:xfrm>
            <a:off x="4267200" y="0"/>
            <a:ext cx="4876800" cy="3581400"/>
          </a:xfrm>
          <a:prstGeom prst="rect">
            <a:avLst/>
          </a:prstGeom>
        </p:spPr>
      </p:pic>
      <p:pic>
        <p:nvPicPr>
          <p:cNvPr id="4" name="תמונה 3" descr="03052011188.jpg"/>
          <p:cNvPicPr>
            <a:picLocks noChangeAspect="1"/>
          </p:cNvPicPr>
          <p:nvPr/>
        </p:nvPicPr>
        <p:blipFill>
          <a:blip r:embed="rId3" cstate="print"/>
          <a:stretch>
            <a:fillRect/>
          </a:stretch>
        </p:blipFill>
        <p:spPr>
          <a:xfrm>
            <a:off x="4267200" y="3505200"/>
            <a:ext cx="4876800" cy="3352800"/>
          </a:xfrm>
          <a:prstGeom prst="rect">
            <a:avLst/>
          </a:prstGeom>
        </p:spPr>
      </p:pic>
      <p:pic>
        <p:nvPicPr>
          <p:cNvPr id="5" name="תמונה 4" descr="03052011191.jpg"/>
          <p:cNvPicPr>
            <a:picLocks noChangeAspect="1"/>
          </p:cNvPicPr>
          <p:nvPr/>
        </p:nvPicPr>
        <p:blipFill>
          <a:blip r:embed="rId4" cstate="print"/>
          <a:stretch>
            <a:fillRect/>
          </a:stretch>
        </p:blipFill>
        <p:spPr>
          <a:xfrm>
            <a:off x="0" y="0"/>
            <a:ext cx="42672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תמונה 11" descr="03052011151.jpg"/>
          <p:cNvPicPr>
            <a:picLocks noChangeAspect="1"/>
          </p:cNvPicPr>
          <p:nvPr/>
        </p:nvPicPr>
        <p:blipFill>
          <a:blip r:embed="rId2" cstate="print"/>
          <a:stretch>
            <a:fillRect/>
          </a:stretch>
        </p:blipFill>
        <p:spPr>
          <a:xfrm>
            <a:off x="4368800" y="0"/>
            <a:ext cx="4775200" cy="3581400"/>
          </a:xfrm>
          <a:prstGeom prst="rect">
            <a:avLst/>
          </a:prstGeom>
        </p:spPr>
      </p:pic>
      <p:pic>
        <p:nvPicPr>
          <p:cNvPr id="13" name="תמונה 12" descr="03052011157.jpg"/>
          <p:cNvPicPr>
            <a:picLocks noChangeAspect="1"/>
          </p:cNvPicPr>
          <p:nvPr/>
        </p:nvPicPr>
        <p:blipFill>
          <a:blip r:embed="rId3" cstate="print"/>
          <a:stretch>
            <a:fillRect/>
          </a:stretch>
        </p:blipFill>
        <p:spPr>
          <a:xfrm flipH="1">
            <a:off x="0" y="0"/>
            <a:ext cx="4419600" cy="3543300"/>
          </a:xfrm>
          <a:prstGeom prst="rect">
            <a:avLst/>
          </a:prstGeom>
        </p:spPr>
      </p:pic>
      <p:pic>
        <p:nvPicPr>
          <p:cNvPr id="4" name="תמונה 3" descr="P5030262.JPG"/>
          <p:cNvPicPr>
            <a:picLocks noChangeAspect="1"/>
          </p:cNvPicPr>
          <p:nvPr/>
        </p:nvPicPr>
        <p:blipFill>
          <a:blip r:embed="rId4" cstate="print"/>
          <a:stretch>
            <a:fillRect/>
          </a:stretch>
        </p:blipFill>
        <p:spPr>
          <a:xfrm>
            <a:off x="0" y="3503259"/>
            <a:ext cx="9144000" cy="335474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DSC02527.JPG"/>
          <p:cNvPicPr>
            <a:picLocks noChangeAspect="1"/>
          </p:cNvPicPr>
          <p:nvPr/>
        </p:nvPicPr>
        <p:blipFill>
          <a:blip r:embed="rId2"/>
          <a:stretch>
            <a:fillRect/>
          </a:stretch>
        </p:blipFill>
        <p:spPr>
          <a:xfrm>
            <a:off x="4572000" y="0"/>
            <a:ext cx="4572000" cy="6858000"/>
          </a:xfrm>
          <a:prstGeom prst="rect">
            <a:avLst/>
          </a:prstGeom>
        </p:spPr>
      </p:pic>
      <p:pic>
        <p:nvPicPr>
          <p:cNvPr id="4" name="תמונה 3" descr="03052011174.jpg"/>
          <p:cNvPicPr>
            <a:picLocks noChangeAspect="1"/>
          </p:cNvPicPr>
          <p:nvPr/>
        </p:nvPicPr>
        <p:blipFill>
          <a:blip r:embed="rId3" cstate="print"/>
          <a:stretch>
            <a:fillRect/>
          </a:stretch>
        </p:blipFill>
        <p:spPr>
          <a:xfrm>
            <a:off x="0" y="0"/>
            <a:ext cx="457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album.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533400" y="685800"/>
            <a:ext cx="8229600" cy="5973762"/>
          </a:xfrm>
        </p:spPr>
        <p:txBody>
          <a:bodyPr>
            <a:noAutofit/>
          </a:bodyPr>
          <a:lstStyle/>
          <a:p>
            <a:pPr algn="r"/>
            <a:r>
              <a:rPr lang="ar-JO" sz="4000" b="1" dirty="0" smtClean="0">
                <a:latin typeface="Traditional Arabic" pitchFamily="18" charset="-78"/>
                <a:cs typeface="Traditional Arabic" pitchFamily="18" charset="-78"/>
              </a:rPr>
              <a:t>- الفهرست:</a:t>
            </a:r>
            <a:r>
              <a:rPr lang="ar-JO" sz="4000" dirty="0" smtClean="0">
                <a:latin typeface="Traditional Arabic" pitchFamily="18" charset="-78"/>
                <a:cs typeface="Traditional Arabic" pitchFamily="18" charset="-78"/>
              </a:rPr>
              <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1) المقدمة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2) التصور الفكري</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3) بطاقة تعريفية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4) أهداف المركز</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5) شرح مختصر عن الدالة الخطية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6) الفعاليات (مع شرح عن كل واحدة)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7) صور</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
            </a:r>
            <a:br>
              <a:rPr lang="ar-JO" sz="4000" dirty="0" smtClean="0">
                <a:latin typeface="Traditional Arabic" pitchFamily="18" charset="-78"/>
                <a:cs typeface="Traditional Arabic" pitchFamily="18" charset="-78"/>
              </a:rPr>
            </a:br>
            <a:endParaRPr lang="he-IL" sz="4000" dirty="0">
              <a:latin typeface="Traditional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71800"/>
            <a:ext cx="8229600" cy="1143000"/>
          </a:xfrm>
        </p:spPr>
        <p:txBody>
          <a:bodyPr>
            <a:noAutofit/>
          </a:bodyPr>
          <a:lstStyle/>
          <a:p>
            <a:pPr lvl="0" algn="r">
              <a:buFont typeface="Wingdings" pitchFamily="2" charset="2"/>
              <a:buChar char="§"/>
            </a:pPr>
            <a:r>
              <a:rPr lang="ar-JO" sz="3600" b="1" dirty="0" smtClean="0">
                <a:latin typeface="Traditional Arabic" pitchFamily="18" charset="-78"/>
                <a:cs typeface="Traditional Arabic" pitchFamily="18" charset="-78"/>
              </a:rPr>
              <a:t>المقدمة</a:t>
            </a:r>
            <a:r>
              <a:rPr lang="en-US" sz="3600" b="1" dirty="0" smtClean="0">
                <a:latin typeface="Traditional Arabic" pitchFamily="18" charset="-78"/>
                <a:cs typeface="Traditional Arabic" pitchFamily="18" charset="-78"/>
              </a:rPr>
              <a:t>:</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JO" sz="3600" dirty="0">
                <a:latin typeface="Traditional Arabic" pitchFamily="18" charset="-78"/>
                <a:cs typeface="Traditional Arabic" pitchFamily="18" charset="-78"/>
              </a:rPr>
              <a:t>مركز التعلم هو طريقة فعالة للتعلم الذاتي، حيث يتعلم الطالب تلقاء نفسه، فيتم دمج المبادئ الحديثة المتطورة والطرق التكنولوجية المتقدمة مع واقع التربية والتعليم المتواجدة، ويتم دمج واقع الحياة اليومية في مركز التعلم، فالعمل في مركز التعلم مرتكز في الأساس على أن يتقدم الطالب حسب مجهوده الذاتي وينفذ مهامه بنفسه مستعيناً بالمواد المعدة له، ويتمحور دور المعلم في توجيه طلابه وإرشادهم ومساعدتهم في تحقيق أهدافهم الشخصية</a:t>
            </a:r>
            <a:r>
              <a:rPr lang="he-IL" sz="3600" dirty="0">
                <a:latin typeface="Traditional Arabic" pitchFamily="18" charset="-78"/>
              </a:rPr>
              <a:t>. </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endParaRPr lang="he-IL" sz="3600" dirty="0">
              <a:latin typeface="Traditional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1905000"/>
            <a:ext cx="8229600" cy="3810000"/>
          </a:xfrm>
        </p:spPr>
        <p:txBody>
          <a:bodyPr>
            <a:noAutofit/>
          </a:bodyPr>
          <a:lstStyle/>
          <a:p>
            <a:pPr lvl="0" algn="r">
              <a:buFont typeface="Wingdings" pitchFamily="2" charset="2"/>
              <a:buChar char="§"/>
            </a:pPr>
            <a:r>
              <a:rPr lang="ar-JO" sz="3200" b="1" dirty="0">
                <a:latin typeface="Traditional Arabic" pitchFamily="18" charset="-78"/>
                <a:cs typeface="Traditional Arabic" pitchFamily="18" charset="-78"/>
              </a:rPr>
              <a:t>التصور فكري</a:t>
            </a:r>
            <a:r>
              <a:rPr lang="ar-JO" sz="3200" b="1" dirty="0" smtClean="0">
                <a:latin typeface="Traditional Arabic" pitchFamily="18" charset="-78"/>
                <a:cs typeface="Traditional Arabic" pitchFamily="18" charset="-78"/>
              </a:rPr>
              <a:t>:</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موضوع الدالة الخطية هو احد المواضيع الأساسية التي تدرس في الصف الثامن،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فاختيارنا لهذا الموضوع لم يكن وليد الصدفة أو عبثا، فقد بحثنا عن موضوع من الممكن أن نجذب فيه الطلاب ويكون قريب من واقع الحياة اليومية فوجدنا ضالتنا في الدالة الخطية.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وقد رأينا أن هذا الموضوع هو من احد أهم المواضيع التي تدرس في المرحلة الإعدادية، ويتبعه مواضيع متعلقة فيه في المرحلة الثانوية، فتعليمه منوط بجميع المراحل.</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a:latin typeface="Traditional Arabic" pitchFamily="18" charset="-78"/>
                <a:cs typeface="Traditional Arabic" pitchFamily="18" charset="-78"/>
              </a:rPr>
              <a:t>هدف مركزنا هو أن يتعلم الطالب الموضوع لوحده، وان يعتمد على نفسه في حل الأسئلة. حيث سنقوم بربط الدالة الخطية بعدة مجالات منها الحياة اليومية.</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endParaRPr lang="he-IL" sz="3200" dirty="0">
              <a:latin typeface="Traditional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286000"/>
            <a:ext cx="8229600" cy="2819400"/>
          </a:xfrm>
        </p:spPr>
        <p:txBody>
          <a:bodyPr>
            <a:noAutofit/>
          </a:bodyPr>
          <a:lstStyle/>
          <a:p>
            <a:pPr algn="r">
              <a:buFont typeface="Wingdings" pitchFamily="2" charset="2"/>
              <a:buChar char="§"/>
            </a:pPr>
            <a:r>
              <a:rPr lang="ar-JO" sz="2000" b="1" dirty="0">
                <a:latin typeface="Traditional Arabic" pitchFamily="18" charset="-78"/>
                <a:cs typeface="Traditional Arabic" pitchFamily="18" charset="-78"/>
              </a:rPr>
              <a:t> </a:t>
            </a:r>
            <a:r>
              <a:rPr lang="ar-JO" sz="2400" b="1" dirty="0" smtClean="0">
                <a:latin typeface="Traditional Arabic" pitchFamily="18" charset="-78"/>
                <a:cs typeface="Traditional Arabic" pitchFamily="18" charset="-78"/>
              </a:rPr>
              <a:t>بطاقة تعريفية:  </a:t>
            </a:r>
            <a:br>
              <a:rPr lang="ar-JO" sz="2400" b="1" dirty="0" smtClean="0">
                <a:latin typeface="Traditional Arabic" pitchFamily="18" charset="-78"/>
                <a:cs typeface="Traditional Arabic" pitchFamily="18" charset="-78"/>
              </a:rPr>
            </a:br>
            <a:r>
              <a:rPr lang="ar-JO" sz="2400" b="1" dirty="0" smtClean="0">
                <a:latin typeface="Traditional Arabic" pitchFamily="18" charset="-78"/>
                <a:cs typeface="Traditional Arabic" pitchFamily="18" charset="-78"/>
              </a:rPr>
              <a:t/>
            </a:r>
            <a:br>
              <a:rPr lang="ar-JO" sz="2400" b="1"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موضوع </a:t>
            </a:r>
            <a:r>
              <a:rPr lang="ar-SA" sz="2400" b="1" dirty="0">
                <a:latin typeface="Traditional Arabic" pitchFamily="18" charset="-78"/>
                <a:cs typeface="Traditional Arabic" pitchFamily="18" charset="-78"/>
              </a:rPr>
              <a:t>المركز</a:t>
            </a:r>
            <a:r>
              <a:rPr lang="ar-SA" sz="2400" dirty="0">
                <a:latin typeface="Traditional Arabic" pitchFamily="18" charset="-78"/>
                <a:cs typeface="Traditional Arabic" pitchFamily="18" charset="-78"/>
              </a:rPr>
              <a:t>: الدالة الخطية.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تاريخ إقامة المركز</a:t>
            </a:r>
            <a:r>
              <a:rPr lang="ar-SA" sz="2400" dirty="0">
                <a:latin typeface="Traditional Arabic" pitchFamily="18" charset="-78"/>
                <a:cs typeface="Traditional Arabic" pitchFamily="18" charset="-78"/>
              </a:rPr>
              <a:t>: يوم </a:t>
            </a:r>
            <a:r>
              <a:rPr lang="ar-SA" sz="2400" dirty="0" smtClean="0">
                <a:latin typeface="Traditional Arabic" pitchFamily="18" charset="-78"/>
                <a:cs typeface="Traditional Arabic" pitchFamily="18" charset="-78"/>
              </a:rPr>
              <a:t>يوم الثلاثاء</a:t>
            </a:r>
            <a:r>
              <a:rPr lang="en-US" sz="2400" dirty="0" smtClean="0">
                <a:latin typeface="Traditional Arabic" pitchFamily="18" charset="-78"/>
                <a:cs typeface="Traditional Arabic" pitchFamily="18" charset="-78"/>
              </a:rPr>
              <a:t>  </a:t>
            </a:r>
            <a:r>
              <a:rPr lang="ar-JO" sz="2400" dirty="0" smtClean="0">
                <a:latin typeface="Traditional Arabic" pitchFamily="18" charset="-78"/>
                <a:cs typeface="Traditional Arabic" pitchFamily="18" charset="-78"/>
              </a:rPr>
              <a:t>3/5/2011</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مكان إقامة المركز</a:t>
            </a:r>
            <a:r>
              <a:rPr lang="ar-SA" sz="2400" dirty="0">
                <a:latin typeface="Traditional Arabic" pitchFamily="18" charset="-78"/>
                <a:cs typeface="Traditional Arabic" pitchFamily="18" charset="-78"/>
              </a:rPr>
              <a:t>: مدرسة ميسر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الطلاب المتدربون المشاركون :</a:t>
            </a:r>
            <a:r>
              <a:rPr lang="ar-SA" sz="2400" dirty="0">
                <a:latin typeface="Traditional Arabic" pitchFamily="18" charset="-78"/>
                <a:cs typeface="Traditional Arabic" pitchFamily="18" charset="-78"/>
              </a:rPr>
              <a:t> محمد </a:t>
            </a:r>
            <a:r>
              <a:rPr lang="ar-SA" sz="2400" dirty="0" err="1">
                <a:latin typeface="Traditional Arabic" pitchFamily="18" charset="-78"/>
                <a:cs typeface="Traditional Arabic" pitchFamily="18" charset="-78"/>
              </a:rPr>
              <a:t>غنايم</a:t>
            </a:r>
            <a:r>
              <a:rPr lang="ar-SA" sz="2400" dirty="0">
                <a:latin typeface="Traditional Arabic" pitchFamily="18" charset="-78"/>
                <a:cs typeface="Traditional Arabic" pitchFamily="18" charset="-78"/>
              </a:rPr>
              <a:t>، ربى أبورقية، </a:t>
            </a:r>
            <a:r>
              <a:rPr lang="ar-SA" sz="2400" dirty="0" err="1">
                <a:latin typeface="Traditional Arabic" pitchFamily="18" charset="-78"/>
                <a:cs typeface="Traditional Arabic" pitchFamily="18" charset="-78"/>
              </a:rPr>
              <a:t>روان</a:t>
            </a:r>
            <a:r>
              <a:rPr lang="ar-SA" sz="2400" dirty="0">
                <a:latin typeface="Traditional Arabic" pitchFamily="18" charset="-78"/>
                <a:cs typeface="Traditional Arabic" pitchFamily="18" charset="-78"/>
              </a:rPr>
              <a:t> </a:t>
            </a:r>
            <a:r>
              <a:rPr lang="ar-SA" sz="2400" dirty="0" err="1">
                <a:latin typeface="Traditional Arabic" pitchFamily="18" charset="-78"/>
                <a:cs typeface="Traditional Arabic" pitchFamily="18" charset="-78"/>
              </a:rPr>
              <a:t>عنبوسي</a:t>
            </a:r>
            <a:r>
              <a:rPr lang="ar-SA" sz="2400" dirty="0">
                <a:latin typeface="Traditional Arabic" pitchFamily="18" charset="-78"/>
                <a:cs typeface="Traditional Arabic" pitchFamily="18" charset="-78"/>
              </a:rPr>
              <a:t>، سوار </a:t>
            </a:r>
            <a:r>
              <a:rPr lang="ar-SA" sz="2400" dirty="0" err="1">
                <a:latin typeface="Traditional Arabic" pitchFamily="18" charset="-78"/>
                <a:cs typeface="Traditional Arabic" pitchFamily="18" charset="-78"/>
              </a:rPr>
              <a:t>عويسات</a:t>
            </a:r>
            <a:r>
              <a:rPr lang="ar-SA" sz="2400" dirty="0">
                <a:latin typeface="Traditional Arabic" pitchFamily="18" charset="-78"/>
                <a:cs typeface="Traditional Arabic" pitchFamily="18" charset="-78"/>
              </a:rPr>
              <a:t>.</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المرشدة التربوي : </a:t>
            </a:r>
            <a:r>
              <a:rPr lang="ar-SA" sz="2400" dirty="0" err="1" smtClean="0">
                <a:latin typeface="Traditional Arabic" pitchFamily="18" charset="-78"/>
                <a:cs typeface="Traditional Arabic" pitchFamily="18" charset="-78"/>
              </a:rPr>
              <a:t>جنى</a:t>
            </a:r>
            <a:r>
              <a:rPr lang="ar-SA" sz="2400" dirty="0" smtClean="0">
                <a:latin typeface="Traditional Arabic" pitchFamily="18" charset="-78"/>
                <a:cs typeface="Traditional Arabic" pitchFamily="18" charset="-78"/>
              </a:rPr>
              <a:t> </a:t>
            </a:r>
            <a:r>
              <a:rPr lang="ar-SA" sz="2400" dirty="0">
                <a:latin typeface="Traditional Arabic" pitchFamily="18" charset="-78"/>
                <a:cs typeface="Traditional Arabic" pitchFamily="18" charset="-78"/>
              </a:rPr>
              <a:t>مواسي.</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المعلمون المدربون :</a:t>
            </a:r>
            <a:r>
              <a:rPr lang="ar-SA" sz="2400" dirty="0">
                <a:latin typeface="Traditional Arabic" pitchFamily="18" charset="-78"/>
                <a:cs typeface="Traditional Arabic" pitchFamily="18" charset="-78"/>
              </a:rPr>
              <a:t> ماجد كبها، زهرية أبورقية.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الطلاب المشاركون</a:t>
            </a:r>
            <a:r>
              <a:rPr lang="ar-SA" sz="2400" dirty="0">
                <a:latin typeface="Traditional Arabic" pitchFamily="18" charset="-78"/>
                <a:cs typeface="Traditional Arabic" pitchFamily="18" charset="-78"/>
              </a:rPr>
              <a:t> : صفوف </a:t>
            </a:r>
            <a:r>
              <a:rPr lang="ar-SA" sz="2400" dirty="0" smtClean="0">
                <a:latin typeface="Traditional Arabic" pitchFamily="18" charset="-78"/>
                <a:cs typeface="Traditional Arabic" pitchFamily="18" charset="-78"/>
              </a:rPr>
              <a:t>الثامن </a:t>
            </a:r>
            <a:r>
              <a:rPr lang="ar-SA" sz="2400" dirty="0">
                <a:latin typeface="Traditional Arabic" pitchFamily="18" charset="-78"/>
                <a:cs typeface="Traditional Arabic" pitchFamily="18" charset="-78"/>
              </a:rPr>
              <a:t>(1+2).</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الحصص:  من الرابعة حتى السادسة.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000" dirty="0">
                <a:latin typeface="Traditional Arabic" pitchFamily="18" charset="-78"/>
                <a:cs typeface="Traditional Arabic" pitchFamily="18" charset="-78"/>
              </a:rPr>
              <a:t/>
            </a:r>
            <a:br>
              <a:rPr lang="en-US" sz="2000" dirty="0">
                <a:latin typeface="Traditional Arabic" pitchFamily="18" charset="-78"/>
                <a:cs typeface="Traditional Arabic" pitchFamily="18" charset="-78"/>
              </a:rPr>
            </a:br>
            <a:r>
              <a:rPr lang="en-US" sz="1800" dirty="0">
                <a:latin typeface="Traditional Arabic" pitchFamily="18" charset="-78"/>
                <a:cs typeface="Traditional Arabic" pitchFamily="18" charset="-78"/>
              </a:rPr>
              <a:t/>
            </a:r>
            <a:br>
              <a:rPr lang="en-US" sz="1800" dirty="0">
                <a:latin typeface="Traditional Arabic" pitchFamily="18" charset="-78"/>
                <a:cs typeface="Traditional Arabic" pitchFamily="18" charset="-78"/>
              </a:rPr>
            </a:br>
            <a:endParaRPr lang="he-IL" sz="1800" dirty="0">
              <a:latin typeface="Traditional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1676400"/>
            <a:ext cx="8229600" cy="4267200"/>
          </a:xfrm>
        </p:spPr>
        <p:txBody>
          <a:bodyPr>
            <a:noAutofit/>
          </a:bodyPr>
          <a:lstStyle/>
          <a:p>
            <a:pPr algn="r"/>
            <a:r>
              <a:rPr lang="en-US" sz="2400" b="1" dirty="0" smtClean="0">
                <a:latin typeface="Traditional Arabic" pitchFamily="18" charset="-78"/>
                <a:cs typeface="Traditional Arabic" pitchFamily="18" charset="-78"/>
              </a:rPr>
              <a:t/>
            </a:r>
            <a:br>
              <a:rPr lang="en-US" sz="2400" b="1"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 أنواع الغرف المستخدمة: </a:t>
            </a:r>
            <a:r>
              <a:rPr lang="ar-SA" sz="2400" dirty="0" smtClean="0">
                <a:latin typeface="Traditional Arabic" pitchFamily="18" charset="-78"/>
                <a:cs typeface="Traditional Arabic" pitchFamily="18" charset="-78"/>
              </a:rPr>
              <a:t>غرفة صفية فيها حاسوب وعارض، وغرفة صفية عادية ، وتم عرض بعض الفعاليات في الساحة والممرات.</a:t>
            </a:r>
            <a:r>
              <a:rPr lang="en-US" sz="2400" dirty="0" smtClean="0">
                <a:latin typeface="Traditional Arabic" pitchFamily="18" charset="-78"/>
                <a:cs typeface="Traditional Arabic" pitchFamily="18" charset="-78"/>
              </a:rPr>
              <a:t/>
            </a:r>
            <a:br>
              <a:rPr lang="en-US" sz="2400"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 </a:t>
            </a:r>
            <a:r>
              <a:rPr lang="en-US" sz="2400" dirty="0" smtClean="0">
                <a:latin typeface="Traditional Arabic" pitchFamily="18" charset="-78"/>
                <a:cs typeface="Traditional Arabic" pitchFamily="18" charset="-78"/>
              </a:rPr>
              <a:t/>
            </a:r>
            <a:br>
              <a:rPr lang="en-US" sz="2400"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تقسيم طلاب:</a:t>
            </a:r>
            <a:r>
              <a:rPr lang="en-US" sz="2400" dirty="0" smtClean="0">
                <a:latin typeface="Traditional Arabic" pitchFamily="18" charset="-78"/>
                <a:cs typeface="Traditional Arabic" pitchFamily="18" charset="-78"/>
              </a:rPr>
              <a:t/>
            </a:r>
            <a:br>
              <a:rPr lang="en-US" sz="2400" dirty="0" smtClean="0">
                <a:latin typeface="Traditional Arabic" pitchFamily="18" charset="-78"/>
                <a:cs typeface="Traditional Arabic" pitchFamily="18" charset="-78"/>
              </a:rPr>
            </a:br>
            <a:r>
              <a:rPr lang="ar-SA" sz="2400" dirty="0" smtClean="0">
                <a:latin typeface="Traditional Arabic" pitchFamily="18" charset="-78"/>
                <a:cs typeface="Traditional Arabic" pitchFamily="18" charset="-78"/>
              </a:rPr>
              <a:t>سينقسم جميع الطلاب بشكل عشوائي على فرق مؤلفة من 4-5 طلاب. </a:t>
            </a:r>
            <a:r>
              <a:rPr lang="en-US" sz="2400" b="1" dirty="0">
                <a:latin typeface="Traditional Arabic" pitchFamily="18" charset="-78"/>
                <a:cs typeface="Traditional Arabic" pitchFamily="18" charset="-78"/>
              </a:rPr>
              <a:t/>
            </a:r>
            <a:br>
              <a:rPr lang="en-US" sz="2400" b="1" dirty="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وصف </a:t>
            </a:r>
            <a:r>
              <a:rPr lang="ar-SA" sz="2400" b="1" dirty="0">
                <a:latin typeface="Traditional Arabic" pitchFamily="18" charset="-78"/>
                <a:cs typeface="Traditional Arabic" pitchFamily="18" charset="-78"/>
              </a:rPr>
              <a:t>مركز التعلم:</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dirty="0">
                <a:latin typeface="Traditional Arabic" pitchFamily="18" charset="-78"/>
                <a:cs typeface="Traditional Arabic" pitchFamily="18" charset="-78"/>
              </a:rPr>
              <a:t>المركز مكون من محطات، بحيث ينقسم المرشدون على الفعاليات، ويتم وضع </a:t>
            </a:r>
            <a:r>
              <a:rPr lang="ar-SA" sz="2400" dirty="0" smtClean="0">
                <a:latin typeface="Traditional Arabic" pitchFamily="18" charset="-78"/>
                <a:cs typeface="Traditional Arabic" pitchFamily="18" charset="-78"/>
              </a:rPr>
              <a:t>إرشادات </a:t>
            </a:r>
            <a:r>
              <a:rPr lang="ar-SA" sz="2400" dirty="0">
                <a:latin typeface="Traditional Arabic" pitchFamily="18" charset="-78"/>
                <a:cs typeface="Traditional Arabic" pitchFamily="18" charset="-78"/>
              </a:rPr>
              <a:t>لكل فعالية، حيث تتكون كل فعالية من زمن محدد على الطلاب </a:t>
            </a:r>
            <a:r>
              <a:rPr lang="ar-SA" sz="2400" dirty="0" smtClean="0">
                <a:latin typeface="Traditional Arabic" pitchFamily="18" charset="-78"/>
                <a:cs typeface="Traditional Arabic" pitchFamily="18" charset="-78"/>
              </a:rPr>
              <a:t>إنهاء </a:t>
            </a:r>
            <a:r>
              <a:rPr lang="ar-SA" sz="2400" dirty="0">
                <a:latin typeface="Traditional Arabic" pitchFamily="18" charset="-78"/>
                <a:cs typeface="Traditional Arabic" pitchFamily="18" charset="-78"/>
              </a:rPr>
              <a:t>الفعالية بالزمن المحدد</a:t>
            </a:r>
            <a:r>
              <a:rPr lang="ar-SA" sz="2400" dirty="0" smtClean="0">
                <a:latin typeface="Traditional Arabic" pitchFamily="18" charset="-78"/>
                <a:cs typeface="Traditional Arabic" pitchFamily="18" charset="-78"/>
              </a:rPr>
              <a:t>.</a:t>
            </a:r>
            <a:r>
              <a:rPr lang="ar-JO" sz="2400" dirty="0" smtClean="0">
                <a:latin typeface="Traditional Arabic" pitchFamily="18" charset="-78"/>
                <a:cs typeface="Traditional Arabic" pitchFamily="18" charset="-78"/>
              </a:rPr>
              <a:t/>
            </a:r>
            <a:br>
              <a:rPr lang="ar-JO" sz="2400" dirty="0" smtClean="0">
                <a:latin typeface="Traditional Arabic" pitchFamily="18" charset="-78"/>
                <a:cs typeface="Traditional Arabic" pitchFamily="18" charset="-78"/>
              </a:rPr>
            </a:b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مخرجات التعليم:</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JO"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a:t>
            </a:r>
            <a:r>
              <a:rPr lang="ar-SA" sz="2400" dirty="0">
                <a:latin typeface="Traditional Arabic" pitchFamily="18" charset="-78"/>
                <a:cs typeface="Traditional Arabic" pitchFamily="18" charset="-78"/>
              </a:rPr>
              <a:t>يتمرن الطالب على حل الدوال الخطية.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JO"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a:t>
            </a:r>
            <a:r>
              <a:rPr lang="ar-SA" sz="2400" dirty="0">
                <a:latin typeface="Traditional Arabic" pitchFamily="18" charset="-78"/>
                <a:cs typeface="Traditional Arabic" pitchFamily="18" charset="-78"/>
              </a:rPr>
              <a:t>يتمرن الطالب على </a:t>
            </a:r>
            <a:r>
              <a:rPr lang="ar-SA" sz="2400" dirty="0" smtClean="0">
                <a:latin typeface="Traditional Arabic" pitchFamily="18" charset="-78"/>
                <a:cs typeface="Traditional Arabic" pitchFamily="18" charset="-78"/>
              </a:rPr>
              <a:t>إيجاد </a:t>
            </a:r>
            <a:r>
              <a:rPr lang="ar-SA" sz="2400" dirty="0">
                <a:latin typeface="Traditional Arabic" pitchFamily="18" charset="-78"/>
                <a:cs typeface="Traditional Arabic" pitchFamily="18" charset="-78"/>
              </a:rPr>
              <a:t>نقطة التقاطع بين الدوال.</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JO"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a:t>
            </a:r>
            <a:r>
              <a:rPr lang="ar-SA" sz="2400" dirty="0">
                <a:latin typeface="Traditional Arabic" pitchFamily="18" charset="-78"/>
                <a:cs typeface="Traditional Arabic" pitchFamily="18" charset="-78"/>
              </a:rPr>
              <a:t>يتعلم الطالب العلاقة بين الدالة المتوازية والدالة المتعامدة.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JO"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a:t>
            </a:r>
            <a:r>
              <a:rPr lang="ar-SA" sz="2400" dirty="0">
                <a:latin typeface="Traditional Arabic" pitchFamily="18" charset="-78"/>
                <a:cs typeface="Traditional Arabic" pitchFamily="18" charset="-78"/>
              </a:rPr>
              <a:t>يربط الطالب بين الدالة الخطية في الرياضيات والحياة اليومية.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JO"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a:t>
            </a:r>
            <a:r>
              <a:rPr lang="ar-SA" sz="2400" dirty="0">
                <a:latin typeface="Traditional Arabic" pitchFamily="18" charset="-78"/>
                <a:cs typeface="Traditional Arabic" pitchFamily="18" charset="-78"/>
              </a:rPr>
              <a:t>يكتشفوا الطلاب العلاقة بين ميل الدالة ورسم الدالة.</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endParaRPr lang="he-IL" sz="2400" dirty="0">
              <a:latin typeface="Traditional Arabic"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371600"/>
            <a:ext cx="8229600" cy="4495800"/>
          </a:xfrm>
        </p:spPr>
        <p:txBody>
          <a:bodyPr>
            <a:noAutofit/>
          </a:bodyPr>
          <a:lstStyle/>
          <a:p>
            <a:pPr algn="r">
              <a:buFont typeface="Wingdings" pitchFamily="2" charset="2"/>
              <a:buChar char="§"/>
            </a:pPr>
            <a:r>
              <a:rPr lang="ar-JO" sz="2800" b="1" dirty="0" smtClean="0">
                <a:latin typeface="Traditional Arabic" pitchFamily="18" charset="-78"/>
                <a:cs typeface="Traditional Arabic" pitchFamily="18" charset="-78"/>
              </a:rPr>
              <a:t> من </a:t>
            </a:r>
            <a:r>
              <a:rPr lang="ar-SA" sz="2800" b="1" dirty="0" smtClean="0">
                <a:latin typeface="Traditional Arabic" pitchFamily="18" charset="-78"/>
                <a:cs typeface="Traditional Arabic" pitchFamily="18" charset="-78"/>
              </a:rPr>
              <a:t>أهداف </a:t>
            </a:r>
            <a:r>
              <a:rPr lang="ar-SA" sz="2800" b="1" dirty="0">
                <a:latin typeface="Traditional Arabic" pitchFamily="18" charset="-78"/>
                <a:cs typeface="Traditional Arabic" pitchFamily="18" charset="-78"/>
              </a:rPr>
              <a:t>مركز التعلم</a:t>
            </a:r>
            <a:r>
              <a:rPr lang="ar-SA" sz="2800" b="1" dirty="0" smtClean="0">
                <a:latin typeface="Traditional Arabic" pitchFamily="18" charset="-78"/>
                <a:cs typeface="Traditional Arabic" pitchFamily="18" charset="-78"/>
              </a:rPr>
              <a:t>:</a:t>
            </a:r>
            <a:r>
              <a:rPr lang="en-US" sz="2800" b="1" dirty="0" smtClean="0">
                <a:latin typeface="Traditional Arabic" pitchFamily="18" charset="-78"/>
                <a:cs typeface="Traditional Arabic" pitchFamily="18" charset="-78"/>
              </a:rPr>
              <a:t/>
            </a:r>
            <a:br>
              <a:rPr lang="en-US" sz="2800" b="1" dirty="0" smtClean="0">
                <a:latin typeface="Traditional Arabic" pitchFamily="18" charset="-78"/>
                <a:cs typeface="Traditional Arabic" pitchFamily="18" charset="-78"/>
              </a:rPr>
            </a:br>
            <a:r>
              <a:rPr lang="ar-SA" sz="2800" b="1" dirty="0" smtClean="0">
                <a:latin typeface="Traditional Arabic" pitchFamily="18" charset="-78"/>
                <a:cs typeface="Traditional Arabic" pitchFamily="18" charset="-78"/>
              </a:rPr>
              <a:t> </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1) </a:t>
            </a:r>
            <a:r>
              <a:rPr lang="ar-SA" sz="2800" dirty="0" smtClean="0">
                <a:latin typeface="Traditional Arabic" pitchFamily="18" charset="-78"/>
                <a:cs typeface="Traditional Arabic" pitchFamily="18" charset="-78"/>
              </a:rPr>
              <a:t>إتباع </a:t>
            </a:r>
            <a:r>
              <a:rPr lang="ar-SA" sz="2800" dirty="0">
                <a:latin typeface="Traditional Arabic" pitchFamily="18" charset="-78"/>
                <a:cs typeface="Traditional Arabic" pitchFamily="18" charset="-78"/>
              </a:rPr>
              <a:t>طرق غير تقليدية لتدريس وتعلم موضوع الدوال.</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2) </a:t>
            </a:r>
            <a:r>
              <a:rPr lang="ar-SA" sz="2800" dirty="0" smtClean="0">
                <a:latin typeface="Traditional Arabic" pitchFamily="18" charset="-78"/>
                <a:cs typeface="Traditional Arabic" pitchFamily="18" charset="-78"/>
              </a:rPr>
              <a:t>تبسيط </a:t>
            </a:r>
            <a:r>
              <a:rPr lang="ar-SA" sz="2800" dirty="0">
                <a:latin typeface="Traditional Arabic" pitchFamily="18" charset="-78"/>
                <a:cs typeface="Traditional Arabic" pitchFamily="18" charset="-78"/>
              </a:rPr>
              <a:t>وتسهيل موضوع الدوال لدى التلميذ.</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3) </a:t>
            </a:r>
            <a:r>
              <a:rPr lang="ar-SA" sz="2800" dirty="0" smtClean="0">
                <a:latin typeface="Traditional Arabic" pitchFamily="18" charset="-78"/>
                <a:cs typeface="Traditional Arabic" pitchFamily="18" charset="-78"/>
              </a:rPr>
              <a:t>أن </a:t>
            </a:r>
            <a:r>
              <a:rPr lang="ar-SA" sz="2800" dirty="0">
                <a:latin typeface="Traditional Arabic" pitchFamily="18" charset="-78"/>
                <a:cs typeface="Traditional Arabic" pitchFamily="18" charset="-78"/>
              </a:rPr>
              <a:t>يجرب التلميذ طريقة حديثة لتعلم موضوع الدوال من خلال ممارسته الفعالة بتنفيذ فعاليات شيقة  في المركز.  </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4) </a:t>
            </a:r>
            <a:r>
              <a:rPr lang="ar-SA" sz="2800" dirty="0" smtClean="0">
                <a:latin typeface="Traditional Arabic" pitchFamily="18" charset="-78"/>
                <a:cs typeface="Traditional Arabic" pitchFamily="18" charset="-78"/>
              </a:rPr>
              <a:t>تنمية </a:t>
            </a:r>
            <a:r>
              <a:rPr lang="ar-SA" sz="2800" dirty="0">
                <a:latin typeface="Traditional Arabic" pitchFamily="18" charset="-78"/>
                <a:cs typeface="Traditional Arabic" pitchFamily="18" charset="-78"/>
              </a:rPr>
              <a:t>دافعية التعلم لدى التلميذ .</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5) </a:t>
            </a:r>
            <a:r>
              <a:rPr lang="ar-SA" sz="2800" dirty="0" smtClean="0">
                <a:latin typeface="Traditional Arabic" pitchFamily="18" charset="-78"/>
                <a:cs typeface="Traditional Arabic" pitchFamily="18" charset="-78"/>
              </a:rPr>
              <a:t>تعزيز </a:t>
            </a:r>
            <a:r>
              <a:rPr lang="ar-SA" sz="2800" dirty="0">
                <a:latin typeface="Traditional Arabic" pitchFamily="18" charset="-78"/>
                <a:cs typeface="Traditional Arabic" pitchFamily="18" charset="-78"/>
              </a:rPr>
              <a:t>الثقة بالنفس لدى التلميذ .</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6) </a:t>
            </a:r>
            <a:r>
              <a:rPr lang="ar-SA" sz="2800" dirty="0" smtClean="0">
                <a:latin typeface="Traditional Arabic" pitchFamily="18" charset="-78"/>
                <a:cs typeface="Traditional Arabic" pitchFamily="18" charset="-78"/>
              </a:rPr>
              <a:t>دمج </a:t>
            </a:r>
            <a:r>
              <a:rPr lang="ar-SA" sz="2800" dirty="0">
                <a:latin typeface="Traditional Arabic" pitchFamily="18" charset="-78"/>
                <a:cs typeface="Traditional Arabic" pitchFamily="18" charset="-78"/>
              </a:rPr>
              <a:t>الحاسوب في تدريس وتعلم موضوع الدوال. </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JO" sz="2800" dirty="0" smtClean="0">
                <a:latin typeface="Traditional Arabic" pitchFamily="18" charset="-78"/>
                <a:cs typeface="Traditional Arabic" pitchFamily="18" charset="-78"/>
              </a:rPr>
              <a:t>7) </a:t>
            </a:r>
            <a:r>
              <a:rPr lang="ar-SA" sz="2800" dirty="0" smtClean="0">
                <a:latin typeface="Traditional Arabic" pitchFamily="18" charset="-78"/>
                <a:cs typeface="Traditional Arabic" pitchFamily="18" charset="-78"/>
              </a:rPr>
              <a:t>ربط </a:t>
            </a:r>
            <a:r>
              <a:rPr lang="ar-SA" sz="2800" dirty="0">
                <a:latin typeface="Traditional Arabic" pitchFamily="18" charset="-78"/>
                <a:cs typeface="Traditional Arabic" pitchFamily="18" charset="-78"/>
              </a:rPr>
              <a:t>الموضوع بالحياة اليومية من خلال تمثيل المسائل الكلامية.</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endParaRPr lang="he-IL" sz="2800" dirty="0">
              <a:latin typeface="Traditional Arabic" pitchFamily="18"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819400"/>
            <a:ext cx="8229600" cy="1143000"/>
          </a:xfrm>
        </p:spPr>
        <p:txBody>
          <a:bodyPr>
            <a:normAutofit fontScale="90000"/>
          </a:bodyPr>
          <a:lstStyle/>
          <a:p>
            <a:pPr algn="r">
              <a:buFont typeface="Wingdings" pitchFamily="2" charset="2"/>
              <a:buChar char="§"/>
            </a:pPr>
            <a:r>
              <a:rPr lang="ar-JO" dirty="0" smtClean="0">
                <a:latin typeface="Traditional Arabic" pitchFamily="18" charset="-78"/>
                <a:cs typeface="Traditional Arabic" pitchFamily="18" charset="-78"/>
              </a:rPr>
              <a:t> شرح مختصر عن الدالة الخطية: </a:t>
            </a:r>
            <a:br>
              <a:rPr lang="ar-JO" dirty="0" smtClean="0">
                <a:latin typeface="Traditional Arabic" pitchFamily="18" charset="-78"/>
                <a:cs typeface="Traditional Arabic" pitchFamily="18" charset="-78"/>
              </a:rPr>
            </a:br>
            <a:r>
              <a:rPr lang="ar-JO" dirty="0" smtClean="0">
                <a:latin typeface="Traditional Arabic" pitchFamily="18" charset="-78"/>
                <a:cs typeface="Traditional Arabic" pitchFamily="18" charset="-78"/>
              </a:rPr>
              <a:t/>
            </a:r>
            <a:br>
              <a:rPr lang="ar-JO" dirty="0" smtClean="0">
                <a:latin typeface="Traditional Arabic" pitchFamily="18" charset="-78"/>
                <a:cs typeface="Traditional Arabic" pitchFamily="18" charset="-78"/>
              </a:rPr>
            </a:br>
            <a:r>
              <a:rPr lang="ar-JO" dirty="0">
                <a:latin typeface="Traditional Arabic" pitchFamily="18" charset="-78"/>
                <a:cs typeface="Traditional Arabic" pitchFamily="18" charset="-78"/>
              </a:rPr>
              <a:t>هي دالة صورتها العامة </a:t>
            </a:r>
            <a:r>
              <a:rPr lang="en-US" dirty="0">
                <a:latin typeface="Traditional Arabic" pitchFamily="18" charset="-78"/>
                <a:cs typeface="Traditional Arabic" pitchFamily="18" charset="-78"/>
              </a:rPr>
              <a:t>y = ax + b  </a:t>
            </a:r>
            <a:r>
              <a:rPr lang="he-IL" dirty="0">
                <a:latin typeface="Traditional Arabic" pitchFamily="18" charset="-78"/>
              </a:rPr>
              <a:t>  </a:t>
            </a:r>
            <a:r>
              <a:rPr lang="ar-JO" dirty="0">
                <a:latin typeface="Traditional Arabic" pitchFamily="18" charset="-78"/>
                <a:cs typeface="Traditional Arabic" pitchFamily="18" charset="-78"/>
              </a:rPr>
              <a:t>بحيث أن </a:t>
            </a:r>
            <a:r>
              <a:rPr lang="en-US" dirty="0">
                <a:latin typeface="Traditional Arabic" pitchFamily="18" charset="-78"/>
                <a:cs typeface="Traditional Arabic" pitchFamily="18" charset="-78"/>
              </a:rPr>
              <a:t>a , b  </a:t>
            </a:r>
            <a:r>
              <a:rPr lang="ar-JO" dirty="0">
                <a:latin typeface="Traditional Arabic" pitchFamily="18" charset="-78"/>
                <a:cs typeface="Traditional Arabic" pitchFamily="18" charset="-78"/>
              </a:rPr>
              <a:t>تدعى </a:t>
            </a:r>
            <a:r>
              <a:rPr lang="ar-JO" dirty="0" err="1">
                <a:latin typeface="Traditional Arabic" pitchFamily="18" charset="-78"/>
                <a:cs typeface="Traditional Arabic" pitchFamily="18" charset="-78"/>
              </a:rPr>
              <a:t>بارامترات</a:t>
            </a:r>
            <a:r>
              <a:rPr lang="ar-JO" dirty="0">
                <a:latin typeface="Traditional Arabic" pitchFamily="18" charset="-78"/>
                <a:cs typeface="Traditional Arabic" pitchFamily="18" charset="-78"/>
              </a:rPr>
              <a:t> الدالة الخطية وهي أعداد حقيقية</a:t>
            </a:r>
            <a:r>
              <a:rPr lang="he-IL" dirty="0">
                <a:latin typeface="Traditional Arabic" pitchFamily="18" charset="-78"/>
              </a:rPr>
              <a:t> (</a:t>
            </a:r>
            <a:r>
              <a:rPr lang="ar-JO" dirty="0">
                <a:latin typeface="Traditional Arabic" pitchFamily="18" charset="-78"/>
                <a:cs typeface="Traditional Arabic" pitchFamily="18" charset="-78"/>
              </a:rPr>
              <a:t>أي يمكنها </a:t>
            </a:r>
            <a:r>
              <a:rPr lang="ar-JO" dirty="0" smtClean="0">
                <a:latin typeface="Traditional Arabic" pitchFamily="18" charset="-78"/>
                <a:cs typeface="Traditional Arabic" pitchFamily="18" charset="-78"/>
              </a:rPr>
              <a:t>أن </a:t>
            </a:r>
            <a:r>
              <a:rPr lang="ar-JO" dirty="0">
                <a:latin typeface="Traditional Arabic" pitchFamily="18" charset="-78"/>
                <a:cs typeface="Traditional Arabic" pitchFamily="18" charset="-78"/>
              </a:rPr>
              <a:t>تكون أي عدد</a:t>
            </a:r>
            <a:r>
              <a:rPr lang="he-IL" dirty="0">
                <a:latin typeface="Traditional Arabic" pitchFamily="18" charset="-78"/>
              </a:rPr>
              <a:t>) .</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a:latin typeface="Traditional Arabic" pitchFamily="18" charset="-78"/>
                <a:cs typeface="Traditional Arabic" pitchFamily="18" charset="-78"/>
              </a:rPr>
              <a:t>الرسم البياني للدالة الخطية هو خط مستقيم </a:t>
            </a:r>
            <a:r>
              <a:rPr lang="he-IL" dirty="0">
                <a:latin typeface="Traditional Arabic" pitchFamily="18" charset="-78"/>
              </a:rPr>
              <a:t>, </a:t>
            </a:r>
            <a:r>
              <a:rPr lang="ar-SA" dirty="0">
                <a:latin typeface="Traditional Arabic" pitchFamily="18" charset="-78"/>
                <a:cs typeface="Traditional Arabic" pitchFamily="18" charset="-78"/>
              </a:rPr>
              <a:t>يمكن أن يكون مائل أو يوازي محور </a:t>
            </a:r>
            <a:r>
              <a:rPr lang="en-US" dirty="0">
                <a:latin typeface="Traditional Arabic" pitchFamily="18" charset="-78"/>
                <a:cs typeface="Traditional Arabic" pitchFamily="18" charset="-78"/>
              </a:rPr>
              <a:t>x </a:t>
            </a:r>
            <a:r>
              <a:rPr lang="he-IL" dirty="0">
                <a:latin typeface="Traditional Arabic" pitchFamily="18" charset="-78"/>
              </a:rPr>
              <a:t> .</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JO" dirty="0" smtClean="0">
                <a:latin typeface="Traditional Arabic" pitchFamily="18" charset="-78"/>
                <a:cs typeface="Traditional Arabic" pitchFamily="18" charset="-78"/>
              </a:rPr>
              <a:t>إذا </a:t>
            </a:r>
            <a:r>
              <a:rPr lang="ar-JO" dirty="0">
                <a:latin typeface="Traditional Arabic" pitchFamily="18" charset="-78"/>
                <a:cs typeface="Traditional Arabic" pitchFamily="18" charset="-78"/>
              </a:rPr>
              <a:t>كان المستقيم موازيا لمحور </a:t>
            </a:r>
            <a:r>
              <a:rPr lang="en-US" dirty="0">
                <a:latin typeface="Traditional Arabic" pitchFamily="18" charset="-78"/>
                <a:cs typeface="Traditional Arabic" pitchFamily="18" charset="-78"/>
              </a:rPr>
              <a:t>y  </a:t>
            </a:r>
            <a:r>
              <a:rPr lang="ar-JO" dirty="0">
                <a:latin typeface="Traditional Arabic" pitchFamily="18" charset="-78"/>
                <a:cs typeface="Traditional Arabic" pitchFamily="18" charset="-78"/>
              </a:rPr>
              <a:t>فانه لا يمثل دالة</a:t>
            </a:r>
            <a:r>
              <a:rPr lang="he-IL" dirty="0">
                <a:latin typeface="Traditional Arabic" pitchFamily="18" charset="-78"/>
              </a:rPr>
              <a:t>.</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JO" dirty="0" smtClean="0">
                <a:latin typeface="Traditional Arabic" pitchFamily="18" charset="-78"/>
                <a:cs typeface="Traditional Arabic" pitchFamily="18" charset="-78"/>
              </a:rPr>
              <a:t/>
            </a:r>
            <a:br>
              <a:rPr lang="ar-JO" dirty="0" smtClean="0">
                <a:latin typeface="Traditional Arabic" pitchFamily="18" charset="-78"/>
                <a:cs typeface="Traditional Arabic" pitchFamily="18" charset="-78"/>
              </a:rPr>
            </a:br>
            <a:endParaRPr lang="he-IL" dirty="0">
              <a:latin typeface="Traditional Arabic" pitchFamily="18" charset="-78"/>
            </a:endParaRP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31</Words>
  <Application>Microsoft Office PowerPoint</Application>
  <PresentationFormat>‫הצגה על המסך (4:3)</PresentationFormat>
  <Paragraphs>15</Paragraphs>
  <Slides>25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ערכת נושא Office</vt:lpstr>
      <vt:lpstr>عرض لمركز التعلم  تقديم الطلاب: روان عنبوسي         ربى أبورقية سوار عويسات        محمد غنايم  بإرشاد: جنى مواسي  السنة الدراسية:2010/2011</vt:lpstr>
      <vt:lpstr>שקופית 2</vt:lpstr>
      <vt:lpstr>- الفهرست: 1) المقدمة 2) التصور الفكري 3) بطاقة تعريفية 4) أهداف المركز 5) شرح مختصر عن الدالة الخطية 6) الفعاليات (مع شرح عن كل واحدة) 7) صور  </vt:lpstr>
      <vt:lpstr>المقدمة: مركز التعلم هو طريقة فعالة للتعلم الذاتي، حيث يتعلم الطالب تلقاء نفسه، فيتم دمج المبادئ الحديثة المتطورة والطرق التكنولوجية المتقدمة مع واقع التربية والتعليم المتواجدة، ويتم دمج واقع الحياة اليومية في مركز التعلم، فالعمل في مركز التعلم مرتكز في الأساس على أن يتقدم الطالب حسب مجهوده الذاتي وينفذ مهامه بنفسه مستعيناً بالمواد المعدة له، ويتمحور دور المعلم في توجيه طلابه وإرشادهم ومساعدتهم في تحقيق أهدافهم الشخصية.  </vt:lpstr>
      <vt:lpstr>التصور فكري: موضوع الدالة الخطية هو احد المواضيع الأساسية التي تدرس في الصف الثامن،  فاختيارنا لهذا الموضوع لم يكن وليد الصدفة أو عبثا، فقد بحثنا عن موضوع من الممكن أن نجذب فيه الطلاب ويكون قريب من واقع الحياة اليومية فوجدنا ضالتنا في الدالة الخطية. وقد رأينا أن هذا الموضوع هو من احد أهم المواضيع التي تدرس في المرحلة الإعدادية، ويتبعه مواضيع متعلقة فيه في المرحلة الثانوية، فتعليمه منوط بجميع المراحل. هدف مركزنا هو أن يتعلم الطالب الموضوع لوحده، وان يعتمد على نفسه في حل الأسئلة. حيث سنقوم بربط الدالة الخطية بعدة مجالات منها الحياة اليومية. </vt:lpstr>
      <vt:lpstr> بطاقة تعريفية:    موضوع المركز: الدالة الخطية.   تاريخ إقامة المركز: يوم يوم الثلاثاء  3/5/2011   مكان إقامة المركز: مدرسة ميسر    الطلاب المتدربون المشاركون : محمد غنايم، ربى أبورقية، روان عنبوسي، سوار عويسات.   المرشدة التربوي : جنى مواسي.   المعلمون المدربون : ماجد كبها، زهرية أبورقية.   الطلاب المشاركون : صفوف الثامن (1+2).   الحصص:  من الرابعة حتى السادسة.    </vt:lpstr>
      <vt:lpstr>  أنواع الغرف المستخدمة: غرفة صفية فيها حاسوب وعارض، وغرفة صفية عادية ، وتم عرض بعض الفعاليات في الساحة والممرات.   تقسيم طلاب: سينقسم جميع الطلاب بشكل عشوائي على فرق مؤلفة من 4-5 طلاب.  وصف مركز التعلم: المركز مكون من محطات، بحيث ينقسم المرشدون على الفعاليات، ويتم وضع إرشادات لكل فعالية، حيث تتكون كل فعالية من زمن محدد على الطلاب إنهاء الفعالية بالزمن المحدد.  مخرجات التعليم: - أن يتمرن الطالب على حل الدوال الخطية. - أن يتمرن الطالب على إيجاد نقطة التقاطع بين الدوال. - أن يتعلم الطالب العلاقة بين الدالة المتوازية والدالة المتعامدة. - أن يربط الطالب بين الدالة الخطية في الرياضيات والحياة اليومية. - أن يكتشفوا الطلاب العلاقة بين ميل الدالة ورسم الدالة. </vt:lpstr>
      <vt:lpstr> من أهداف مركز التعلم:   1) إتباع طرق غير تقليدية لتدريس وتعلم موضوع الدوال. 2) تبسيط وتسهيل موضوع الدوال لدى التلميذ. 3) أن يجرب التلميذ طريقة حديثة لتعلم موضوع الدوال من خلال ممارسته الفعالة بتنفيذ فعاليات شيقة  في المركز.   4) تنمية دافعية التعلم لدى التلميذ . 5) تعزيز الثقة بالنفس لدى التلميذ . 6) دمج الحاسوب في تدريس وتعلم موضوع الدوال.  7) ربط الموضوع بالحياة اليومية من خلال تمثيل المسائل الكلامية. </vt:lpstr>
      <vt:lpstr> شرح مختصر عن الدالة الخطية:   هي دالة صورتها العامة y = ax + b    بحيث أن a , b  تدعى بارامترات الدالة الخطية وهي أعداد حقيقية (أي يمكنها أن تكون أي عدد) . الرسم البياني للدالة الخطية هو خط مستقيم , يمكن أن يكون مائل أو يوازي محور x  . إذا كان المستقيم موازيا لمحور y  فانه لا يمثل دالة.  </vt:lpstr>
      <vt:lpstr> الفعاليات: فيديو عن مركز التعلم أبلت عن الدالة الخطية فعالية الصناديق فعالية القطار عرض شرائح عن موضوع التعامد وفعالية التعامد والتوازي  فعالية بناء مجسم  </vt:lpstr>
      <vt:lpstr> 1) فيديو عن مركز التعلم: وصف الفعالية: قمنا بعرض فيديو ملخص لمركز التعلم، حيث شرحنا عن اليوم بشكل عام وعن مركزنا بشكل خاص، أي عن الدالة الخطية وعن تاريخ الدالة الخطية. أهداف الفعالية: أن يراجع الطالب على الدالة الخطية. أن يقارن الطالب بين ما يعرفه وبين ما يشاهده. أن يذوت الطالب في ذهنه ما تعلمه عن الدالة الخطية. أن يتفاعل الطالب مع المرشد. أن يستمتع الطالب بفهم موضوع الدالة الخطية.      </vt:lpstr>
      <vt:lpstr>שקופית 12</vt:lpstr>
      <vt:lpstr>  2) أبلت عن الدالة الخطية وصف الفعالية: كان من المخطط ان يتم تقسيم الفرقة إلى مجموعتين، بحيث تجلس كل مجموعة على حاسوب، وتتبع التعليمات الملقاة عليها، بحيث على كل مجموعة تسجيل التغيير الحاصل عند تغيير بارمترات الدالة، وتسجيل النتائج لكي يكتشفوا ماذا يتغير في الرسم البياني.  أهداف الفعالية: ان يكتشف الطالب العلاقة بين بارامترات الدالة الخطية. ان يتعلم الطالب الموضوع بنفسه من خلال المشاهدات التي يقوم بها. ان يستفيد الطالب من البرنامج المعروض امامه. ان يطبق الطالب ما تعلمه عن الدالة الخطية مسبقا. ان يستمتع الطالب بالفعالية.       </vt:lpstr>
      <vt:lpstr>שקופית 14</vt:lpstr>
      <vt:lpstr>  3) فعالية الصناديق: وصف الفعالية: في هذه الفعالية، تم وضع عدة دوال أمام الطلاب، مع 3 صناديق وفي كل واحد منها مكتوب عليه نقطة تقاطع معينة، على الطالب ملائمة لكل دالتين احد الصناديق والتي تمر في كلى الدالتين النقطة الموجودة على الصندوق.  أهداف الفعالية: ان ينمي الطالب قدرته على التفكير. ان يستطيع الطالب ايجاد نقاطع تقاطع لدوال بدون معرفة أي دوال ملائمة لبعضها. ان يعرف الطالب ان هنالك اكثر من دالة تتقاطع في نفس النقطة. ان يعرف الطالب ان هنالك دوال لا يوجد لها نقاط تقاطع.        </vt:lpstr>
      <vt:lpstr>שקופית 16</vt:lpstr>
      <vt:lpstr>   4) فعالية التعامد والتوازي: وصف الفعالية: أخذ كل متسابق بشكل عشوائي 8 بطاقات من صندوق الدوال وكان عليه أن يلاءم بين الدوال التي على اللوحة مع الدوال المعامدة أو الموازية لهذه الدوال، ثم يلصق على بطاقة الدالة التي بحوزته رقم الدالة الملائمة لها من الأرقام الموجودة على اللوحة ويضعها في الصندوق الخاص به وهكذا بالنسبة للمتسابق الثاني والثالث.   أهداف الفعالية: أن يتعرف الطالب على ميزات المستقيمات المتعامدة والمتوازية. أن يعرف شرط تعامد وشرط توازي المستقيمات. ان يستمتع الطالب بالفعالية.         </vt:lpstr>
      <vt:lpstr>שקופית 18</vt:lpstr>
      <vt:lpstr>   فعالية القطار  وصف الفعالية: يوجد على مقطورات القطار دوال غير مكتملة، اعطيت نقطة على المستوى للطلاب وطلب منهم  اكمال الدوال بحيث تلائم النقطة المعطاة، أي ان النقطة تقع على الدالة.   أهداف الفعالية: ان يتدرب الطالب على تعويض نقطة في دالة، حتى وان كانت غير مكتملة. ان يستطيع  الطالب كتابة دالة وفقا لنقطة معطاة. ان ينمي الطالب قدراته التفكيرية. ان يذوت الطالب فكرة تساوي الطرفين في المعادلة.          </vt:lpstr>
      <vt:lpstr>שקופית 20</vt:lpstr>
      <vt:lpstr>    فعالية المجسمات: وصف الفعالية:  تم اعطاء كل فرقة صورة لمجسم، إضافة إلى قطع كرتون ومقصات ولاصق، وطلب منهم بناء مجسم مشابه لما معهم في الصورة باستخدام الأدوات المتوفرة أمامكم.    أهداف الفعالية: تنمية روح التعاون بين أعضاء الفريق. تعزيز القدرة على التفكير والإبداع. جذب الطلاب لموضوع الرياضيات من خلال بناء مجسمات.           </vt:lpstr>
      <vt:lpstr>שקופית 22</vt:lpstr>
      <vt:lpstr>שקופית 23</vt:lpstr>
      <vt:lpstr>שקופית 24</vt:lpstr>
      <vt:lpstr>שקופית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الفهرست: 1) المقدمة 2) التصور الفكري 3) بطاقة تعريفية 4) شرح مختصر عن الدالة الخطية 5) اهداف المركز 6) الفعاليات (مع شرح عن كل وحدة) 7) صور  </dc:title>
  <dc:creator>pc</dc:creator>
  <cp:lastModifiedBy>pc</cp:lastModifiedBy>
  <cp:revision>26</cp:revision>
  <dcterms:created xsi:type="dcterms:W3CDTF">2011-05-29T17:39:41Z</dcterms:created>
  <dcterms:modified xsi:type="dcterms:W3CDTF">2011-05-30T07:31:30Z</dcterms:modified>
</cp:coreProperties>
</file>