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63" r:id="rId2"/>
    <p:sldId id="280" r:id="rId3"/>
    <p:sldId id="256" r:id="rId4"/>
    <p:sldId id="257" r:id="rId5"/>
    <p:sldId id="258" r:id="rId6"/>
    <p:sldId id="259" r:id="rId7"/>
    <p:sldId id="260" r:id="rId8"/>
    <p:sldId id="261" r:id="rId9"/>
    <p:sldId id="262" r:id="rId10"/>
    <p:sldId id="264" r:id="rId11"/>
    <p:sldId id="267" r:id="rId12"/>
    <p:sldId id="268" r:id="rId13"/>
    <p:sldId id="273" r:id="rId14"/>
    <p:sldId id="269" r:id="rId15"/>
    <p:sldId id="278" r:id="rId16"/>
    <p:sldId id="274" r:id="rId17"/>
    <p:sldId id="270" r:id="rId18"/>
    <p:sldId id="275" r:id="rId19"/>
    <p:sldId id="271" r:id="rId20"/>
    <p:sldId id="281" r:id="rId21"/>
    <p:sldId id="272" r:id="rId22"/>
    <p:sldId id="277" r:id="rId2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6" d="100"/>
          <a:sy n="76" d="100"/>
        </p:scale>
        <p:origin x="-1206" y="2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1D9F9D4-D26F-446F-916E-D87463517096}" type="datetimeFigureOut">
              <a:rPr lang="he-IL" smtClean="0"/>
              <a:pPr/>
              <a:t>ה'/תמוז/תשע"ב</a:t>
            </a:fld>
            <a:endParaRPr lang="he-IL"/>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he-IL"/>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6E3F523-541A-4985-8CF9-F26E02DAA0A5}" type="slidenum">
              <a:rPr lang="he-IL" smtClean="0"/>
              <a:pPr/>
              <a:t>‹#›</a:t>
            </a:fld>
            <a:endParaRPr lang="he-IL"/>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76E3F523-541A-4985-8CF9-F26E02DAA0A5}" type="slidenum">
              <a:rPr lang="he-IL" smtClean="0"/>
              <a:pPr/>
              <a:t>‹#›</a:t>
            </a:fld>
            <a:endParaRPr lang="he-IL"/>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7" name="Slide Number Placeholder 6"/>
          <p:cNvSpPr>
            <a:spLocks noGrp="1"/>
          </p:cNvSpPr>
          <p:nvPr>
            <p:ph type="sldNum" sz="quarter" idx="12"/>
          </p:nvPr>
        </p:nvSpPr>
        <p:spPr/>
        <p:txBody>
          <a:bodyPr/>
          <a:lstStyle/>
          <a:p>
            <a:fld id="{76E3F523-541A-4985-8CF9-F26E02DAA0A5}" type="slidenum">
              <a:rPr lang="he-IL" smtClean="0"/>
              <a:pPr/>
              <a:t>‹#›</a:t>
            </a:fld>
            <a:endParaRPr lang="he-IL"/>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D9F9D4-D26F-446F-916E-D87463517096}" type="datetimeFigureOut">
              <a:rPr lang="he-IL" smtClean="0"/>
              <a:pPr/>
              <a:t>ה'/תמוז/תשע"ב</a:t>
            </a:fld>
            <a:endParaRPr lang="he-IL"/>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he-IL"/>
          </a:p>
        </p:txBody>
      </p:sp>
      <p:sp>
        <p:nvSpPr>
          <p:cNvPr id="7" name="Slide Number Placeholder 6"/>
          <p:cNvSpPr>
            <a:spLocks noGrp="1"/>
          </p:cNvSpPr>
          <p:nvPr>
            <p:ph type="sldNum" sz="quarter" idx="12"/>
          </p:nvPr>
        </p:nvSpPr>
        <p:spPr/>
        <p:txBody>
          <a:bodyPr/>
          <a:lstStyle/>
          <a:p>
            <a:fld id="{76E3F523-541A-4985-8CF9-F26E02DAA0A5}"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1D9F9D4-D26F-446F-916E-D87463517096}" type="datetimeFigureOut">
              <a:rPr lang="he-IL" smtClean="0"/>
              <a:pPr/>
              <a:t>ה'/תמוז/תשע"ב</a:t>
            </a:fld>
            <a:endParaRPr lang="he-IL"/>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he-IL"/>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6E3F523-541A-4985-8CF9-F26E02DAA0A5}"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 y="4412"/>
            <a:ext cx="9138117" cy="6853588"/>
          </a:xfrm>
          <a:prstGeom prst="rect">
            <a:avLst/>
          </a:prstGeom>
        </p:spPr>
      </p:pic>
      <p:sp>
        <p:nvSpPr>
          <p:cNvPr id="4" name="כותרת 3"/>
          <p:cNvSpPr>
            <a:spLocks noGrp="1"/>
          </p:cNvSpPr>
          <p:nvPr>
            <p:ph type="title"/>
          </p:nvPr>
        </p:nvSpPr>
        <p:spPr>
          <a:xfrm>
            <a:off x="457200" y="274638"/>
            <a:ext cx="8229600" cy="5973762"/>
          </a:xfrm>
        </p:spPr>
        <p:txBody>
          <a:bodyPr>
            <a:normAutofit fontScale="90000"/>
          </a:bodyPr>
          <a:lstStyle/>
          <a:p>
            <a:pPr algn="ctr"/>
            <a:r>
              <a:rPr lang="ar-SA" sz="4000" b="1" dirty="0" smtClean="0">
                <a:solidFill>
                  <a:schemeClr val="bg1"/>
                </a:solidFill>
                <a:latin typeface="Traditional Arabic" pitchFamily="18" charset="-78"/>
                <a:cs typeface="Traditional Arabic" pitchFamily="18" charset="-78"/>
              </a:rPr>
              <a:t>عرض لمركز التعلم</a:t>
            </a:r>
            <a:br>
              <a:rPr lang="ar-SA" sz="4000" b="1" dirty="0" smtClean="0">
                <a:solidFill>
                  <a:schemeClr val="bg1"/>
                </a:solidFill>
                <a:latin typeface="Traditional Arabic" pitchFamily="18" charset="-78"/>
                <a:cs typeface="Traditional Arabic" pitchFamily="18" charset="-78"/>
              </a:rPr>
            </a:br>
            <a:r>
              <a:rPr lang="ar-SA" sz="4000" b="1" dirty="0" smtClean="0">
                <a:solidFill>
                  <a:schemeClr val="bg1"/>
                </a:solidFill>
                <a:latin typeface="Traditional Arabic" pitchFamily="18" charset="-78"/>
                <a:cs typeface="Traditional Arabic" pitchFamily="18" charset="-78"/>
              </a:rPr>
              <a:t/>
            </a:r>
            <a:br>
              <a:rPr lang="ar-SA" sz="4000" b="1" dirty="0" smtClean="0">
                <a:solidFill>
                  <a:schemeClr val="bg1"/>
                </a:solidFill>
                <a:latin typeface="Traditional Arabic" pitchFamily="18" charset="-78"/>
                <a:cs typeface="Traditional Arabic" pitchFamily="18" charset="-78"/>
              </a:rPr>
            </a:br>
            <a:r>
              <a:rPr lang="ar-SA" sz="4000" b="1" dirty="0" smtClean="0">
                <a:solidFill>
                  <a:schemeClr val="bg1"/>
                </a:solidFill>
                <a:latin typeface="Traditional Arabic" pitchFamily="18" charset="-78"/>
                <a:cs typeface="Traditional Arabic" pitchFamily="18" charset="-78"/>
              </a:rPr>
              <a:t>تقديم الطلاب:</a:t>
            </a:r>
            <a:br>
              <a:rPr lang="ar-SA" sz="4000" b="1" dirty="0" smtClean="0">
                <a:solidFill>
                  <a:schemeClr val="bg1"/>
                </a:solidFill>
                <a:latin typeface="Traditional Arabic" pitchFamily="18" charset="-78"/>
                <a:cs typeface="Traditional Arabic" pitchFamily="18" charset="-78"/>
              </a:rPr>
            </a:br>
            <a:r>
              <a:rPr lang="ar-SY" sz="4000" b="1" dirty="0" smtClean="0">
                <a:solidFill>
                  <a:schemeClr val="bg1"/>
                </a:solidFill>
                <a:latin typeface="Traditional Arabic" pitchFamily="18" charset="-78"/>
                <a:cs typeface="Traditional Arabic" pitchFamily="18" charset="-78"/>
              </a:rPr>
              <a:t>رلى ابو رقيه                   هديل محاجنه</a:t>
            </a:r>
            <a:br>
              <a:rPr lang="ar-SY" sz="4000" b="1" dirty="0" smtClean="0">
                <a:solidFill>
                  <a:schemeClr val="bg1"/>
                </a:solidFill>
                <a:latin typeface="Traditional Arabic" pitchFamily="18" charset="-78"/>
                <a:cs typeface="Traditional Arabic" pitchFamily="18" charset="-78"/>
              </a:rPr>
            </a:br>
            <a:r>
              <a:rPr lang="ar-SY" sz="4000" b="1" dirty="0" smtClean="0">
                <a:solidFill>
                  <a:schemeClr val="bg1"/>
                </a:solidFill>
                <a:latin typeface="Traditional Arabic" pitchFamily="18" charset="-78"/>
                <a:cs typeface="Traditional Arabic" pitchFamily="18" charset="-78"/>
              </a:rPr>
              <a:t>هديل ابو داهش         سمير وتد </a:t>
            </a:r>
            <a:r>
              <a:rPr lang="ar-SA" sz="4000" b="1" dirty="0" smtClean="0">
                <a:solidFill>
                  <a:schemeClr val="bg1"/>
                </a:solidFill>
                <a:latin typeface="Traditional Arabic" pitchFamily="18" charset="-78"/>
                <a:cs typeface="Traditional Arabic" pitchFamily="18" charset="-78"/>
              </a:rPr>
              <a:t/>
            </a:r>
            <a:br>
              <a:rPr lang="ar-SA" sz="4000" b="1" dirty="0" smtClean="0">
                <a:solidFill>
                  <a:schemeClr val="bg1"/>
                </a:solidFill>
                <a:latin typeface="Traditional Arabic" pitchFamily="18" charset="-78"/>
                <a:cs typeface="Traditional Arabic" pitchFamily="18" charset="-78"/>
              </a:rPr>
            </a:br>
            <a:r>
              <a:rPr lang="ar-SA" sz="4000" b="1" dirty="0" smtClean="0">
                <a:solidFill>
                  <a:schemeClr val="bg1"/>
                </a:solidFill>
                <a:latin typeface="Traditional Arabic" pitchFamily="18" charset="-78"/>
                <a:cs typeface="Traditional Arabic" pitchFamily="18" charset="-78"/>
              </a:rPr>
              <a:t/>
            </a:r>
            <a:br>
              <a:rPr lang="ar-SA" sz="4000" b="1" dirty="0" smtClean="0">
                <a:solidFill>
                  <a:schemeClr val="bg1"/>
                </a:solidFill>
                <a:latin typeface="Traditional Arabic" pitchFamily="18" charset="-78"/>
                <a:cs typeface="Traditional Arabic" pitchFamily="18" charset="-78"/>
              </a:rPr>
            </a:br>
            <a:r>
              <a:rPr lang="ar-SA" sz="4000" b="1" dirty="0" smtClean="0">
                <a:solidFill>
                  <a:schemeClr val="bg1"/>
                </a:solidFill>
                <a:latin typeface="Traditional Arabic" pitchFamily="18" charset="-78"/>
                <a:cs typeface="Traditional Arabic" pitchFamily="18" charset="-78"/>
              </a:rPr>
              <a:t>بإرشاد:</a:t>
            </a:r>
            <a:br>
              <a:rPr lang="ar-SA" sz="4000" b="1" dirty="0" smtClean="0">
                <a:solidFill>
                  <a:schemeClr val="bg1"/>
                </a:solidFill>
                <a:latin typeface="Traditional Arabic" pitchFamily="18" charset="-78"/>
                <a:cs typeface="Traditional Arabic" pitchFamily="18" charset="-78"/>
              </a:rPr>
            </a:br>
            <a:r>
              <a:rPr lang="ar-SA" sz="4000" b="1" dirty="0" smtClean="0">
                <a:solidFill>
                  <a:schemeClr val="bg1"/>
                </a:solidFill>
                <a:latin typeface="Traditional Arabic" pitchFamily="18" charset="-78"/>
                <a:cs typeface="Traditional Arabic" pitchFamily="18" charset="-78"/>
              </a:rPr>
              <a:t>جنى مواسي</a:t>
            </a:r>
            <a:br>
              <a:rPr lang="ar-SA" sz="4000" b="1" dirty="0" smtClean="0">
                <a:solidFill>
                  <a:schemeClr val="bg1"/>
                </a:solidFill>
                <a:latin typeface="Traditional Arabic" pitchFamily="18" charset="-78"/>
                <a:cs typeface="Traditional Arabic" pitchFamily="18" charset="-78"/>
              </a:rPr>
            </a:br>
            <a:r>
              <a:rPr lang="ar-SA" sz="4000" b="1" dirty="0" smtClean="0">
                <a:solidFill>
                  <a:schemeClr val="bg1"/>
                </a:solidFill>
                <a:latin typeface="Traditional Arabic" pitchFamily="18" charset="-78"/>
                <a:cs typeface="Traditional Arabic" pitchFamily="18" charset="-78"/>
              </a:rPr>
              <a:t/>
            </a:r>
            <a:br>
              <a:rPr lang="ar-SA" sz="4000" b="1" dirty="0" smtClean="0">
                <a:solidFill>
                  <a:schemeClr val="bg1"/>
                </a:solidFill>
                <a:latin typeface="Traditional Arabic" pitchFamily="18" charset="-78"/>
                <a:cs typeface="Traditional Arabic" pitchFamily="18" charset="-78"/>
              </a:rPr>
            </a:br>
            <a:r>
              <a:rPr lang="ar-SA" sz="4000" b="1" dirty="0" smtClean="0">
                <a:solidFill>
                  <a:schemeClr val="bg1"/>
                </a:solidFill>
                <a:latin typeface="Traditional Arabic" pitchFamily="18" charset="-78"/>
                <a:cs typeface="Traditional Arabic" pitchFamily="18" charset="-78"/>
              </a:rPr>
              <a:t>السنة الدراسية:2010/201</a:t>
            </a:r>
            <a:r>
              <a:rPr lang="ar-SY" sz="4000" b="1" dirty="0" smtClean="0">
                <a:solidFill>
                  <a:schemeClr val="bg1"/>
                </a:solidFill>
                <a:latin typeface="Traditional Arabic" pitchFamily="18" charset="-78"/>
                <a:cs typeface="Traditional Arabic" pitchFamily="18" charset="-78"/>
              </a:rPr>
              <a:t>2</a:t>
            </a:r>
            <a:endParaRPr lang="he-IL" sz="4000" b="1" dirty="0">
              <a:solidFill>
                <a:schemeClr val="bg1"/>
              </a:solidFill>
              <a:latin typeface="Traditional Arabic"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77000" y="0"/>
            <a:ext cx="1534394" cy="707886"/>
          </a:xfrm>
          <a:prstGeom prst="rect">
            <a:avLst/>
          </a:prstGeom>
        </p:spPr>
        <p:txBody>
          <a:bodyPr wrap="none">
            <a:spAutoFit/>
          </a:bodyPr>
          <a:lstStyle/>
          <a:p>
            <a:r>
              <a:rPr lang="ar-JO" sz="4000" dirty="0">
                <a:solidFill>
                  <a:srgbClr val="94C600"/>
                </a:solidFill>
                <a:latin typeface="Traditional Arabic" pitchFamily="18" charset="-78"/>
                <a:ea typeface="+mj-ea"/>
                <a:cs typeface="Traditional Arabic" pitchFamily="18" charset="-78"/>
              </a:rPr>
              <a:t>الفعاليات:</a:t>
            </a:r>
            <a:endParaRPr lang="en-GB" dirty="0"/>
          </a:p>
        </p:txBody>
      </p:sp>
      <p:sp>
        <p:nvSpPr>
          <p:cNvPr id="6" name="TextBox 5"/>
          <p:cNvSpPr txBox="1"/>
          <p:nvPr/>
        </p:nvSpPr>
        <p:spPr>
          <a:xfrm>
            <a:off x="2895600" y="1219200"/>
            <a:ext cx="5257800" cy="5170646"/>
          </a:xfrm>
          <a:prstGeom prst="rect">
            <a:avLst/>
          </a:prstGeom>
          <a:noFill/>
        </p:spPr>
        <p:txBody>
          <a:bodyPr wrap="square" rtlCol="0">
            <a:spAutoFit/>
          </a:bodyPr>
          <a:lstStyle/>
          <a:p>
            <a:pPr lvl="0"/>
            <a:r>
              <a:rPr lang="ar-SY" sz="2400" b="1" dirty="0">
                <a:solidFill>
                  <a:srgbClr val="00B050"/>
                </a:solidFill>
              </a:rPr>
              <a:t>فيديو عن مركز التعلم</a:t>
            </a:r>
            <a:r>
              <a:rPr lang="ar-SY" sz="2400" b="1" dirty="0" smtClean="0">
                <a:solidFill>
                  <a:srgbClr val="00B050"/>
                </a:solidFill>
              </a:rPr>
              <a:t>.</a:t>
            </a:r>
          </a:p>
          <a:p>
            <a:pPr lvl="0"/>
            <a:endParaRPr lang="en-GB" sz="2400" dirty="0">
              <a:solidFill>
                <a:srgbClr val="00B050"/>
              </a:solidFill>
            </a:endParaRPr>
          </a:p>
          <a:p>
            <a:pPr lvl="0"/>
            <a:r>
              <a:rPr lang="ar-SY" sz="2400" b="1" dirty="0">
                <a:solidFill>
                  <a:srgbClr val="00B050"/>
                </a:solidFill>
              </a:rPr>
              <a:t>ابلت عن التطابق</a:t>
            </a:r>
            <a:r>
              <a:rPr lang="ar-SY" sz="2400" b="1" dirty="0" smtClean="0">
                <a:solidFill>
                  <a:srgbClr val="00B050"/>
                </a:solidFill>
              </a:rPr>
              <a:t>.</a:t>
            </a:r>
          </a:p>
          <a:p>
            <a:pPr lvl="0"/>
            <a:endParaRPr lang="en-GB" sz="2400" dirty="0">
              <a:solidFill>
                <a:srgbClr val="00B050"/>
              </a:solidFill>
            </a:endParaRPr>
          </a:p>
          <a:p>
            <a:pPr lvl="0"/>
            <a:r>
              <a:rPr lang="ar-SY" sz="2400" b="1" dirty="0">
                <a:solidFill>
                  <a:srgbClr val="00B050"/>
                </a:solidFill>
              </a:rPr>
              <a:t>فعالية التطابق</a:t>
            </a:r>
            <a:r>
              <a:rPr lang="ar-SY" sz="2400" b="1" dirty="0" smtClean="0">
                <a:solidFill>
                  <a:srgbClr val="00B050"/>
                </a:solidFill>
              </a:rPr>
              <a:t>.</a:t>
            </a:r>
          </a:p>
          <a:p>
            <a:pPr lvl="0"/>
            <a:endParaRPr lang="en-GB" sz="2400" dirty="0">
              <a:solidFill>
                <a:srgbClr val="00B050"/>
              </a:solidFill>
            </a:endParaRPr>
          </a:p>
          <a:p>
            <a:pPr lvl="0"/>
            <a:r>
              <a:rPr lang="ar-SY" sz="2400" b="1" dirty="0">
                <a:solidFill>
                  <a:srgbClr val="00B050"/>
                </a:solidFill>
              </a:rPr>
              <a:t>فعالية المهرج فتوش</a:t>
            </a:r>
            <a:r>
              <a:rPr lang="ar-SY" sz="2400" b="1" dirty="0" smtClean="0">
                <a:solidFill>
                  <a:srgbClr val="00B050"/>
                </a:solidFill>
              </a:rPr>
              <a:t>.</a:t>
            </a:r>
          </a:p>
          <a:p>
            <a:pPr lvl="0"/>
            <a:endParaRPr lang="en-GB" sz="2400" dirty="0">
              <a:solidFill>
                <a:srgbClr val="00B050"/>
              </a:solidFill>
            </a:endParaRPr>
          </a:p>
          <a:p>
            <a:pPr lvl="0"/>
            <a:r>
              <a:rPr lang="ar-SY" sz="2400" b="1" dirty="0">
                <a:solidFill>
                  <a:srgbClr val="00B050"/>
                </a:solidFill>
              </a:rPr>
              <a:t>فعالية هيا نرسم مثلثاً</a:t>
            </a:r>
            <a:r>
              <a:rPr lang="ar-SY" sz="2400" b="1" dirty="0" smtClean="0">
                <a:solidFill>
                  <a:srgbClr val="00B050"/>
                </a:solidFill>
              </a:rPr>
              <a:t>.</a:t>
            </a:r>
          </a:p>
          <a:p>
            <a:pPr lvl="0"/>
            <a:endParaRPr lang="en-GB" sz="2400" dirty="0">
              <a:solidFill>
                <a:srgbClr val="00B050"/>
              </a:solidFill>
            </a:endParaRPr>
          </a:p>
          <a:p>
            <a:pPr lvl="0"/>
            <a:r>
              <a:rPr lang="ar-SY" sz="2400" b="1" dirty="0">
                <a:solidFill>
                  <a:srgbClr val="00B050"/>
                </a:solidFill>
              </a:rPr>
              <a:t>فعالية الفأر والجبنه</a:t>
            </a:r>
            <a:r>
              <a:rPr lang="ar-SY" sz="2400" b="1" dirty="0" smtClean="0">
                <a:solidFill>
                  <a:srgbClr val="00B050"/>
                </a:solidFill>
              </a:rPr>
              <a:t>.</a:t>
            </a:r>
          </a:p>
          <a:p>
            <a:pPr lvl="0"/>
            <a:endParaRPr lang="en-GB" sz="2400" dirty="0">
              <a:solidFill>
                <a:srgbClr val="00B050"/>
              </a:solidFill>
            </a:endParaRPr>
          </a:p>
          <a:p>
            <a:pPr lvl="0"/>
            <a:r>
              <a:rPr lang="ar-SY" sz="2400" b="1" dirty="0">
                <a:solidFill>
                  <a:srgbClr val="00B050"/>
                </a:solidFill>
              </a:rPr>
              <a:t>فعاليات البالونات.</a:t>
            </a:r>
            <a:endParaRPr lang="en-GB" sz="2400" dirty="0">
              <a:solidFill>
                <a:srgbClr val="00B050"/>
              </a:solidFill>
            </a:endParaRP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600" dirty="0" smtClean="0">
                <a:latin typeface="Traditional Arabic" pitchFamily="18" charset="-78"/>
                <a:cs typeface="Traditional Arabic" pitchFamily="18" charset="-78"/>
              </a:rPr>
              <a:t/>
            </a:r>
            <a:br>
              <a:rPr lang="ar-JO" sz="3600" dirty="0" smtClean="0">
                <a:latin typeface="Traditional Arabic" pitchFamily="18" charset="-78"/>
                <a:cs typeface="Traditional Arabic" pitchFamily="18" charset="-78"/>
              </a:rPr>
            </a:br>
            <a:r>
              <a:rPr lang="en-US" sz="3600" dirty="0" smtClean="0">
                <a:latin typeface="Traditional Arabic" pitchFamily="18" charset="-78"/>
                <a:cs typeface="Traditional Arabic" pitchFamily="18" charset="-78"/>
              </a:rPr>
              <a:t>:</a:t>
            </a:r>
            <a:br>
              <a:rPr lang="en-US" sz="3600" dirty="0" smtClean="0">
                <a:latin typeface="Traditional Arabic" pitchFamily="18" charset="-78"/>
                <a:cs typeface="Traditional Arabic" pitchFamily="18" charset="-78"/>
              </a:rPr>
            </a:br>
            <a:r>
              <a:rPr lang="ar-SA" sz="3600" dirty="0" smtClean="0">
                <a:latin typeface="Traditional Arabic" pitchFamily="18" charset="-78"/>
                <a:cs typeface="Traditional Arabic" pitchFamily="18" charset="-78"/>
              </a:rPr>
              <a:t>.</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SA" sz="3600" dirty="0">
                <a:latin typeface="Traditional Arabic" pitchFamily="18" charset="-78"/>
                <a:cs typeface="Traditional Arabic" pitchFamily="18" charset="-78"/>
              </a:rPr>
              <a:t> </a:t>
            </a: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en-US" sz="3600" dirty="0">
                <a:latin typeface="Traditional Arabic" pitchFamily="18" charset="-78"/>
                <a:cs typeface="Traditional Arabic" pitchFamily="18" charset="-78"/>
              </a:rPr>
              <a:t/>
            </a:r>
            <a:br>
              <a:rPr lang="en-US" sz="3600" dirty="0">
                <a:latin typeface="Traditional Arabic" pitchFamily="18" charset="-78"/>
                <a:cs typeface="Traditional Arabic" pitchFamily="18" charset="-78"/>
              </a:rPr>
            </a:br>
            <a:r>
              <a:rPr lang="ar-JO" sz="3600" dirty="0" smtClean="0">
                <a:latin typeface="Traditional Arabic" pitchFamily="18" charset="-78"/>
                <a:cs typeface="Traditional Arabic" pitchFamily="18" charset="-78"/>
              </a:rPr>
              <a:t> </a:t>
            </a:r>
            <a:endParaRPr lang="he-IL" sz="3600" dirty="0">
              <a:latin typeface="Traditional Arabic" pitchFamily="18" charset="-78"/>
            </a:endParaRPr>
          </a:p>
        </p:txBody>
      </p:sp>
      <p:sp>
        <p:nvSpPr>
          <p:cNvPr id="3" name="Rectangle 2"/>
          <p:cNvSpPr/>
          <p:nvPr/>
        </p:nvSpPr>
        <p:spPr>
          <a:xfrm>
            <a:off x="4648200" y="-117794"/>
            <a:ext cx="3536950" cy="646331"/>
          </a:xfrm>
          <a:prstGeom prst="rect">
            <a:avLst/>
          </a:prstGeom>
        </p:spPr>
        <p:txBody>
          <a:bodyPr wrap="square">
            <a:spAutoFit/>
          </a:bodyPr>
          <a:lstStyle/>
          <a:p>
            <a:r>
              <a:rPr lang="ar-JO" sz="3600" dirty="0">
                <a:solidFill>
                  <a:srgbClr val="94C600"/>
                </a:solidFill>
                <a:latin typeface="Traditional Arabic" pitchFamily="18" charset="-78"/>
                <a:ea typeface="+mj-ea"/>
                <a:cs typeface="Traditional Arabic" pitchFamily="18" charset="-78"/>
              </a:rPr>
              <a:t>1) </a:t>
            </a:r>
            <a:r>
              <a:rPr lang="ar-SA" sz="3600" dirty="0">
                <a:solidFill>
                  <a:srgbClr val="94C600"/>
                </a:solidFill>
                <a:latin typeface="Traditional Arabic" pitchFamily="18" charset="-78"/>
                <a:ea typeface="+mj-ea"/>
                <a:cs typeface="Traditional Arabic" pitchFamily="18" charset="-78"/>
              </a:rPr>
              <a:t>فيديو عن مركز التعلم</a:t>
            </a:r>
            <a:endParaRPr lang="en-GB" dirty="0"/>
          </a:p>
        </p:txBody>
      </p:sp>
      <p:sp>
        <p:nvSpPr>
          <p:cNvPr id="4" name="Rectangle 3"/>
          <p:cNvSpPr/>
          <p:nvPr/>
        </p:nvSpPr>
        <p:spPr>
          <a:xfrm>
            <a:off x="876300" y="1066800"/>
            <a:ext cx="7543800" cy="5355312"/>
          </a:xfrm>
          <a:prstGeom prst="rect">
            <a:avLst/>
          </a:prstGeom>
        </p:spPr>
        <p:txBody>
          <a:bodyPr wrap="square">
            <a:spAutoFit/>
          </a:bodyPr>
          <a:lstStyle/>
          <a:p>
            <a:r>
              <a:rPr lang="ar-SY" b="1" u="sng" dirty="0"/>
              <a:t>المحطه الأولى</a:t>
            </a:r>
            <a:r>
              <a:rPr lang="ar-SY" b="1" dirty="0"/>
              <a:t>: ولليوم بدايه...</a:t>
            </a:r>
            <a:endParaRPr lang="en-GB" dirty="0"/>
          </a:p>
          <a:p>
            <a:r>
              <a:rPr lang="ar-SY" b="1" dirty="0"/>
              <a:t>المده الزمنيه: 10 دقائق</a:t>
            </a:r>
            <a:r>
              <a:rPr lang="ar-SY" b="1" dirty="0" smtClean="0"/>
              <a:t>.</a:t>
            </a:r>
          </a:p>
          <a:p>
            <a:endParaRPr lang="en-GB" dirty="0"/>
          </a:p>
          <a:p>
            <a:r>
              <a:rPr lang="ar-SY" b="1" dirty="0"/>
              <a:t>مجموعة الهدف: جميع طلاب الصف السابع 1 والسابع 2.</a:t>
            </a:r>
            <a:endParaRPr lang="en-GB" dirty="0"/>
          </a:p>
          <a:p>
            <a:r>
              <a:rPr lang="ar-SY" b="1" dirty="0"/>
              <a:t>أهداف المحطه</a:t>
            </a:r>
            <a:r>
              <a:rPr lang="ar-SY" b="1" dirty="0" smtClean="0"/>
              <a:t>:</a:t>
            </a:r>
          </a:p>
          <a:p>
            <a:endParaRPr lang="en-GB" dirty="0"/>
          </a:p>
          <a:p>
            <a:pPr lvl="0"/>
            <a:r>
              <a:rPr lang="ar-SY" b="1" dirty="0" smtClean="0"/>
              <a:t>* أن </a:t>
            </a:r>
            <a:r>
              <a:rPr lang="ar-SY" b="1" dirty="0"/>
              <a:t>يقارن الطالب بين ما يعرفه عن التطابق وبين ما يشاهده في الفيديو.</a:t>
            </a:r>
            <a:endParaRPr lang="en-GB" dirty="0"/>
          </a:p>
          <a:p>
            <a:pPr lvl="0"/>
            <a:r>
              <a:rPr lang="ar-SY" b="1" dirty="0"/>
              <a:t>أن يتفاعل الطالب مع المرشد</a:t>
            </a:r>
            <a:r>
              <a:rPr lang="ar-SY" b="1" dirty="0" smtClean="0"/>
              <a:t>.</a:t>
            </a:r>
          </a:p>
          <a:p>
            <a:pPr lvl="0"/>
            <a:endParaRPr lang="en-GB" dirty="0"/>
          </a:p>
          <a:p>
            <a:r>
              <a:rPr lang="ar-SY" b="1" dirty="0"/>
              <a:t>سير المحطه</a:t>
            </a:r>
            <a:r>
              <a:rPr lang="ar-SY" b="1" dirty="0" smtClean="0"/>
              <a:t>:</a:t>
            </a:r>
          </a:p>
          <a:p>
            <a:r>
              <a:rPr lang="ar-SY" b="1" dirty="0" smtClean="0"/>
              <a:t>نُدخل </a:t>
            </a:r>
            <a:r>
              <a:rPr lang="ar-SY" b="1" dirty="0"/>
              <a:t>الطلاب إلى غرفة فيها حاسوب وعاكس قد قمتُ بتجهيزها قبل بيوم ونقوم بعرض فيديو عن مركز التعلم وعن موضوع التطابق بشكل عام ونشرح للطلاب عن المركز بشكل عام ...بعد ذلك قُمنا بتوزيع قطار المحطات على كل رئيس مجموعه وعليه كُتب مسار المحطات وأعظاء فرقته، فكل رئيس مجموعه يجمع أعظاء فرقته وينتقل إلى المحطه الأولى في مساره. </a:t>
            </a:r>
            <a:endParaRPr lang="en-GB" dirty="0"/>
          </a:p>
          <a:p>
            <a:r>
              <a:rPr lang="ar-SY" b="1" dirty="0"/>
              <a:t>المحطات من 2-6 كانت موجوده في غرفتا صف متجاورتين محطتان داخل صف وثلاثة محطات داخل الصف الآخر.</a:t>
            </a:r>
            <a:endParaRPr lang="en-GB" dirty="0"/>
          </a:p>
        </p:txBody>
      </p:sp>
    </p:spTree>
    <p:extLst>
      <p:ext uri="{BB962C8B-B14F-4D97-AF65-F5344CB8AC3E}">
        <p14:creationId xmlns:p14="http://schemas.microsoft.com/office/powerpoint/2010/main" val="3095798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30915" y="0"/>
            <a:ext cx="2124299" cy="584775"/>
          </a:xfrm>
          <a:prstGeom prst="rect">
            <a:avLst/>
          </a:prstGeom>
        </p:spPr>
        <p:txBody>
          <a:bodyPr wrap="none">
            <a:spAutoFit/>
          </a:bodyPr>
          <a:lstStyle/>
          <a:p>
            <a:r>
              <a:rPr lang="ar-SY" sz="3200" dirty="0" smtClean="0">
                <a:solidFill>
                  <a:srgbClr val="94C600"/>
                </a:solidFill>
                <a:latin typeface="Traditional Arabic" pitchFamily="18" charset="-78"/>
                <a:ea typeface="+mj-ea"/>
                <a:cs typeface="Traditional Arabic" pitchFamily="18" charset="-78"/>
              </a:rPr>
              <a:t>2</a:t>
            </a:r>
            <a:r>
              <a:rPr lang="ar-JO" sz="3200" dirty="0" smtClean="0">
                <a:solidFill>
                  <a:srgbClr val="94C600"/>
                </a:solidFill>
                <a:latin typeface="Traditional Arabic" pitchFamily="18" charset="-78"/>
                <a:ea typeface="+mj-ea"/>
                <a:cs typeface="Traditional Arabic" pitchFamily="18" charset="-78"/>
              </a:rPr>
              <a:t>) </a:t>
            </a:r>
            <a:r>
              <a:rPr lang="ar-SY" sz="3200" dirty="0" smtClean="0">
                <a:solidFill>
                  <a:srgbClr val="94C600"/>
                </a:solidFill>
                <a:latin typeface="Traditional Arabic" pitchFamily="18" charset="-78"/>
                <a:ea typeface="+mj-ea"/>
                <a:cs typeface="Traditional Arabic" pitchFamily="18" charset="-78"/>
              </a:rPr>
              <a:t>فعالية التطابق:</a:t>
            </a:r>
            <a:endParaRPr lang="en-GB" dirty="0"/>
          </a:p>
        </p:txBody>
      </p:sp>
      <p:sp>
        <p:nvSpPr>
          <p:cNvPr id="6" name="TextBox 5"/>
          <p:cNvSpPr txBox="1"/>
          <p:nvPr/>
        </p:nvSpPr>
        <p:spPr>
          <a:xfrm>
            <a:off x="762000" y="1143000"/>
            <a:ext cx="7467600" cy="4247317"/>
          </a:xfrm>
          <a:prstGeom prst="rect">
            <a:avLst/>
          </a:prstGeom>
          <a:noFill/>
        </p:spPr>
        <p:txBody>
          <a:bodyPr wrap="square" rtlCol="0">
            <a:spAutoFit/>
          </a:bodyPr>
          <a:lstStyle/>
          <a:p>
            <a:r>
              <a:rPr lang="ar-SY" b="1" dirty="0"/>
              <a:t>المده الزمنيه: 15 دقائق</a:t>
            </a:r>
            <a:r>
              <a:rPr lang="ar-SY" b="1" dirty="0" smtClean="0"/>
              <a:t>.</a:t>
            </a:r>
          </a:p>
          <a:p>
            <a:endParaRPr lang="en-GB" dirty="0"/>
          </a:p>
          <a:p>
            <a:r>
              <a:rPr lang="ar-SY" b="1" dirty="0"/>
              <a:t>مجموعة الهدف: فرقة من صفوف السوابع مكونه من 8-9 طلاب</a:t>
            </a:r>
            <a:r>
              <a:rPr lang="ar-SY" b="1" dirty="0" smtClean="0"/>
              <a:t>.</a:t>
            </a:r>
          </a:p>
          <a:p>
            <a:endParaRPr lang="en-GB" dirty="0"/>
          </a:p>
          <a:p>
            <a:r>
              <a:rPr lang="ar-SY" b="1" dirty="0"/>
              <a:t>أهداف المحطه</a:t>
            </a:r>
            <a:r>
              <a:rPr lang="ar-SY" b="1" dirty="0" smtClean="0"/>
              <a:t>:</a:t>
            </a:r>
            <a:endParaRPr lang="en-GB" dirty="0"/>
          </a:p>
          <a:p>
            <a:pPr lvl="0"/>
            <a:r>
              <a:rPr lang="ar-SY" b="1" dirty="0"/>
              <a:t>أن يكتشف الطالب نظرية التطابق الأولى.</a:t>
            </a:r>
            <a:endParaRPr lang="en-GB" dirty="0"/>
          </a:p>
          <a:p>
            <a:pPr lvl="0"/>
            <a:r>
              <a:rPr lang="ar-SY" b="1" dirty="0"/>
              <a:t>أن يجد الطالب المثلث المطابق له من علبة الطحين.</a:t>
            </a:r>
            <a:endParaRPr lang="en-GB" dirty="0"/>
          </a:p>
          <a:p>
            <a:pPr lvl="0"/>
            <a:r>
              <a:rPr lang="ar-SY" b="1" dirty="0"/>
              <a:t>تنمية التفكير عن الطلاب</a:t>
            </a:r>
            <a:r>
              <a:rPr lang="ar-SY" b="1" dirty="0" smtClean="0"/>
              <a:t>.</a:t>
            </a:r>
          </a:p>
          <a:p>
            <a:pPr lvl="0"/>
            <a:endParaRPr lang="en-GB" dirty="0"/>
          </a:p>
          <a:p>
            <a:r>
              <a:rPr lang="ar-SY" b="1" dirty="0"/>
              <a:t>سير المحطه</a:t>
            </a:r>
            <a:r>
              <a:rPr lang="ar-SY" b="1" dirty="0" smtClean="0"/>
              <a:t>:</a:t>
            </a:r>
            <a:endParaRPr lang="en-GB" dirty="0"/>
          </a:p>
          <a:p>
            <a:r>
              <a:rPr lang="ar-SY" b="1" dirty="0"/>
              <a:t>على كل طالب أن يأخذ ورقة بيضاء ويطويها يقوم برسم مثلث على نصف الورقه ثم يطويها مره اخرى بعد ذلك عليه قص المثلثين الناتجين ومحاولة تطبيقها ثم استنتاج النظريه وفي القسم الثاني من الفعاليه على الطالب أن يجد المثلثات المتطابقه.</a:t>
            </a:r>
            <a:endParaRPr lang="en-GB" dirty="0"/>
          </a:p>
          <a:p>
            <a:endParaRPr lang="en-GB" dirty="0"/>
          </a:p>
        </p:txBody>
      </p:sp>
    </p:spTree>
    <p:extLst>
      <p:ext uri="{BB962C8B-B14F-4D97-AF65-F5344CB8AC3E}">
        <p14:creationId xmlns:p14="http://schemas.microsoft.com/office/powerpoint/2010/main" val="587862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1026" name="Picture 2" descr="C:\Users\Rula\Desktop\מרקז\IMG_48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21667" y="0"/>
            <a:ext cx="512233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ula\Desktop\מרקז\IMG_482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533400"/>
            <a:ext cx="4021666" cy="731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81600" y="76200"/>
            <a:ext cx="2819400" cy="369332"/>
          </a:xfrm>
          <a:prstGeom prst="rect">
            <a:avLst/>
          </a:prstGeom>
          <a:noFill/>
        </p:spPr>
        <p:txBody>
          <a:bodyPr wrap="square" rtlCol="0">
            <a:spAutoFit/>
          </a:bodyPr>
          <a:lstStyle/>
          <a:p>
            <a:r>
              <a:rPr lang="ar-SY" dirty="0" smtClean="0"/>
              <a:t>3- محطة الأبلت:</a:t>
            </a:r>
            <a:endParaRPr lang="en-GB" dirty="0"/>
          </a:p>
        </p:txBody>
      </p:sp>
      <p:sp>
        <p:nvSpPr>
          <p:cNvPr id="5" name="TextBox 4"/>
          <p:cNvSpPr txBox="1"/>
          <p:nvPr/>
        </p:nvSpPr>
        <p:spPr>
          <a:xfrm>
            <a:off x="1600200" y="1600200"/>
            <a:ext cx="6629400" cy="4247317"/>
          </a:xfrm>
          <a:prstGeom prst="rect">
            <a:avLst/>
          </a:prstGeom>
          <a:noFill/>
        </p:spPr>
        <p:txBody>
          <a:bodyPr wrap="square" rtlCol="0">
            <a:spAutoFit/>
          </a:bodyPr>
          <a:lstStyle/>
          <a:p>
            <a:r>
              <a:rPr lang="ar-SY" b="1" dirty="0"/>
              <a:t>المده الزمنيه :15 دقيقه</a:t>
            </a:r>
            <a:r>
              <a:rPr lang="ar-SY" b="1" dirty="0" smtClean="0"/>
              <a:t>.</a:t>
            </a:r>
          </a:p>
          <a:p>
            <a:endParaRPr lang="en-GB" dirty="0"/>
          </a:p>
          <a:p>
            <a:r>
              <a:rPr lang="ar-SY" b="1" dirty="0"/>
              <a:t>مجموعة الهدف: طلاب السابع (1) والسابع(2</a:t>
            </a:r>
            <a:r>
              <a:rPr lang="ar-SY" b="1" dirty="0" smtClean="0"/>
              <a:t>).</a:t>
            </a:r>
          </a:p>
          <a:p>
            <a:endParaRPr lang="en-GB" dirty="0"/>
          </a:p>
          <a:p>
            <a:r>
              <a:rPr lang="ar-SY" b="1" dirty="0"/>
              <a:t>أهداف المحطه</a:t>
            </a:r>
            <a:r>
              <a:rPr lang="ar-SY" b="1" dirty="0" smtClean="0"/>
              <a:t>:</a:t>
            </a:r>
          </a:p>
          <a:p>
            <a:pPr lvl="0"/>
            <a:r>
              <a:rPr lang="ar-SY" b="1" dirty="0" smtClean="0"/>
              <a:t>أن </a:t>
            </a:r>
            <a:r>
              <a:rPr lang="ar-SY" b="1" dirty="0"/>
              <a:t>يكتشف الطالب أن تغيير أحد معطيات المثلث تبطل التطابق.</a:t>
            </a:r>
            <a:endParaRPr lang="en-GB" dirty="0"/>
          </a:p>
          <a:p>
            <a:pPr lvl="0"/>
            <a:r>
              <a:rPr lang="ar-SY" b="1" dirty="0"/>
              <a:t>أن يستفيد الطالب من البرنامج المعروض أمامه .</a:t>
            </a:r>
            <a:endParaRPr lang="en-GB" dirty="0"/>
          </a:p>
          <a:p>
            <a:pPr lvl="0"/>
            <a:r>
              <a:rPr lang="ar-SY" b="1" dirty="0"/>
              <a:t>أن يتعلم الطالب الموضوع بنفسه من خلال المشاهدات التي يقوم بها</a:t>
            </a:r>
            <a:r>
              <a:rPr lang="ar-SY" b="1" dirty="0" smtClean="0"/>
              <a:t>.</a:t>
            </a:r>
          </a:p>
          <a:p>
            <a:pPr lvl="0"/>
            <a:endParaRPr lang="en-GB" dirty="0"/>
          </a:p>
          <a:p>
            <a:r>
              <a:rPr lang="ar-SY" b="1" dirty="0"/>
              <a:t>سير المحطه: </a:t>
            </a:r>
            <a:endParaRPr lang="ar-SY" b="1" dirty="0" smtClean="0"/>
          </a:p>
          <a:p>
            <a:r>
              <a:rPr lang="ar-SY" b="1" dirty="0" smtClean="0"/>
              <a:t>كل </a:t>
            </a:r>
            <a:r>
              <a:rPr lang="ar-SY" b="1" dirty="0"/>
              <a:t>مجموعه سيكون أمامها حاسوبين ومعروض أمامها أبليت على كل مجموعه تحريك المثلثات واكتشاف المطلوب.</a:t>
            </a:r>
            <a:endParaRPr lang="en-GB" dirty="0"/>
          </a:p>
          <a:p>
            <a:endParaRPr lang="en-GB" dirty="0"/>
          </a:p>
        </p:txBody>
      </p:sp>
    </p:spTree>
    <p:extLst>
      <p:ext uri="{BB962C8B-B14F-4D97-AF65-F5344CB8AC3E}">
        <p14:creationId xmlns:p14="http://schemas.microsoft.com/office/powerpoint/2010/main" val="29027705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676400"/>
            <a:ext cx="6553200" cy="3970318"/>
          </a:xfrm>
          <a:prstGeom prst="rect">
            <a:avLst/>
          </a:prstGeom>
          <a:noFill/>
        </p:spPr>
        <p:txBody>
          <a:bodyPr wrap="square" rtlCol="0">
            <a:spAutoFit/>
          </a:bodyPr>
          <a:lstStyle/>
          <a:p>
            <a:r>
              <a:rPr lang="ar-SY" b="1" dirty="0"/>
              <a:t>المده الزمنيه :15 دقيقه</a:t>
            </a:r>
            <a:r>
              <a:rPr lang="ar-SY" b="1" dirty="0" smtClean="0"/>
              <a:t>.</a:t>
            </a:r>
          </a:p>
          <a:p>
            <a:endParaRPr lang="en-GB" dirty="0"/>
          </a:p>
          <a:p>
            <a:r>
              <a:rPr lang="ar-SY" b="1" dirty="0"/>
              <a:t>مجموعة الهدف: طلاب السابع (1) والسابع(2</a:t>
            </a:r>
            <a:r>
              <a:rPr lang="ar-SY" b="1" dirty="0" smtClean="0"/>
              <a:t>).</a:t>
            </a:r>
          </a:p>
          <a:p>
            <a:endParaRPr lang="en-GB" dirty="0"/>
          </a:p>
          <a:p>
            <a:r>
              <a:rPr lang="ar-SY" b="1" dirty="0"/>
              <a:t>أهداف المحطه:</a:t>
            </a:r>
            <a:endParaRPr lang="en-GB" dirty="0"/>
          </a:p>
          <a:p>
            <a:pPr lvl="0"/>
            <a:r>
              <a:rPr lang="ar-SY" b="1" dirty="0"/>
              <a:t>أن يطبق الطالب المثلثات على اللوحه.</a:t>
            </a:r>
            <a:endParaRPr lang="en-GB" dirty="0"/>
          </a:p>
          <a:p>
            <a:pPr lvl="0"/>
            <a:r>
              <a:rPr lang="ar-SY" b="1" dirty="0"/>
              <a:t>أن يستنتج الطالب نظرية التطابق الثانيه</a:t>
            </a:r>
            <a:r>
              <a:rPr lang="ar-SY" b="1" dirty="0" smtClean="0"/>
              <a:t>.</a:t>
            </a:r>
          </a:p>
          <a:p>
            <a:pPr lvl="0"/>
            <a:endParaRPr lang="en-GB" dirty="0"/>
          </a:p>
          <a:p>
            <a:r>
              <a:rPr lang="ar-SY" b="1" dirty="0"/>
              <a:t>سير المحطه:</a:t>
            </a:r>
            <a:endParaRPr lang="en-GB" dirty="0"/>
          </a:p>
          <a:p>
            <a:r>
              <a:rPr lang="ar-SY" b="1" dirty="0"/>
              <a:t>كل طالب بالمجموعه يقوم بأخذ مثلث من السله يجد المثلث المطابق له على لوحة المهرج ثم يقوم بتزيينه وتلصيقه على اللوحه في المكان الملائم ، على المجموعه استنتاج نظرية التطابق الملائمه.</a:t>
            </a:r>
            <a:endParaRPr lang="en-GB" dirty="0"/>
          </a:p>
          <a:p>
            <a:endParaRPr lang="en-GB" dirty="0"/>
          </a:p>
        </p:txBody>
      </p:sp>
      <p:sp>
        <p:nvSpPr>
          <p:cNvPr id="7" name="TextBox 6"/>
          <p:cNvSpPr txBox="1"/>
          <p:nvPr/>
        </p:nvSpPr>
        <p:spPr>
          <a:xfrm>
            <a:off x="4953000" y="228600"/>
            <a:ext cx="3048000" cy="369332"/>
          </a:xfrm>
          <a:prstGeom prst="rect">
            <a:avLst/>
          </a:prstGeom>
          <a:noFill/>
        </p:spPr>
        <p:txBody>
          <a:bodyPr wrap="square" rtlCol="0">
            <a:spAutoFit/>
          </a:bodyPr>
          <a:lstStyle/>
          <a:p>
            <a:r>
              <a:rPr lang="ar-SY" dirty="0" smtClean="0"/>
              <a:t>المهرج فتوش</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4098" name="Picture 2" descr="C:\Users\Rula\Desktop\מרקז\IMG_48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8222"/>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200" dirty="0" smtClean="0">
                <a:latin typeface="Traditional Arabic" pitchFamily="18" charset="-78"/>
                <a:cs typeface="Traditional Arabic" pitchFamily="18" charset="-78"/>
              </a:rPr>
              <a:t/>
            </a:r>
            <a:br>
              <a:rPr lang="ar-JO" sz="3200" dirty="0" smtClean="0">
                <a:latin typeface="Traditional Arabic" pitchFamily="18" charset="-78"/>
                <a:cs typeface="Traditional Arabic" pitchFamily="18" charset="-78"/>
              </a:rPr>
            </a:b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ar-SA" sz="3200" dirty="0" smtClean="0">
                <a:latin typeface="Traditional Arabic" pitchFamily="18" charset="-78"/>
                <a:cs typeface="Traditional Arabic" pitchFamily="18" charset="-78"/>
              </a:rPr>
              <a:t/>
            </a:r>
            <a:br>
              <a:rPr lang="ar-SA" sz="3200" dirty="0" smtClean="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 </a:t>
            </a:r>
            <a:endParaRPr lang="he-IL" sz="3200" dirty="0">
              <a:latin typeface="Traditional Arabic" pitchFamily="18" charset="-78"/>
            </a:endParaRPr>
          </a:p>
        </p:txBody>
      </p:sp>
      <p:sp>
        <p:nvSpPr>
          <p:cNvPr id="3" name="Rectangle 2"/>
          <p:cNvSpPr/>
          <p:nvPr/>
        </p:nvSpPr>
        <p:spPr>
          <a:xfrm>
            <a:off x="1828800" y="1524000"/>
            <a:ext cx="6172200" cy="3139321"/>
          </a:xfrm>
          <a:prstGeom prst="rect">
            <a:avLst/>
          </a:prstGeom>
        </p:spPr>
        <p:txBody>
          <a:bodyPr wrap="square">
            <a:spAutoFit/>
          </a:bodyPr>
          <a:lstStyle/>
          <a:p>
            <a:r>
              <a:rPr lang="ar-SY" b="1" dirty="0" smtClean="0"/>
              <a:t>المده </a:t>
            </a:r>
            <a:r>
              <a:rPr lang="ar-SY" b="1" dirty="0"/>
              <a:t>الزمنيه :15 دقيقه</a:t>
            </a:r>
            <a:r>
              <a:rPr lang="ar-SY" b="1" dirty="0" smtClean="0"/>
              <a:t>.</a:t>
            </a:r>
          </a:p>
          <a:p>
            <a:endParaRPr lang="en-GB" dirty="0"/>
          </a:p>
          <a:p>
            <a:r>
              <a:rPr lang="ar-SY" b="1" dirty="0"/>
              <a:t>مجموعة الهدف: طلاب السابع (1) والسابع(2</a:t>
            </a:r>
            <a:r>
              <a:rPr lang="ar-SY" b="1" dirty="0" smtClean="0"/>
              <a:t>).</a:t>
            </a:r>
          </a:p>
          <a:p>
            <a:endParaRPr lang="en-GB" dirty="0"/>
          </a:p>
          <a:p>
            <a:r>
              <a:rPr lang="ar-SY" b="1" dirty="0"/>
              <a:t>أهداف المحطه:</a:t>
            </a:r>
            <a:endParaRPr lang="en-GB" dirty="0"/>
          </a:p>
          <a:p>
            <a:pPr lvl="0"/>
            <a:r>
              <a:rPr lang="ar-SY" b="1" dirty="0"/>
              <a:t>ان يستنتج الطالب نظرية التطابق الثالثه.</a:t>
            </a:r>
            <a:endParaRPr lang="en-GB" dirty="0"/>
          </a:p>
          <a:p>
            <a:pPr lvl="0"/>
            <a:r>
              <a:rPr lang="ar-SY" b="1" dirty="0"/>
              <a:t>أن يتدرب الطالب على استخدام المنقله .</a:t>
            </a:r>
            <a:endParaRPr lang="en-GB" dirty="0"/>
          </a:p>
          <a:p>
            <a:r>
              <a:rPr lang="ar-SY" b="1" dirty="0"/>
              <a:t> </a:t>
            </a:r>
            <a:endParaRPr lang="en-GB" dirty="0"/>
          </a:p>
          <a:p>
            <a:r>
              <a:rPr lang="ar-SY" b="1" dirty="0"/>
              <a:t>سير المحطه: </a:t>
            </a:r>
            <a:endParaRPr lang="ar-SY" b="1" dirty="0" smtClean="0"/>
          </a:p>
          <a:p>
            <a:r>
              <a:rPr lang="ar-SY" b="1" dirty="0" smtClean="0"/>
              <a:t>في  </a:t>
            </a:r>
            <a:r>
              <a:rPr lang="ar-SY" b="1" dirty="0"/>
              <a:t>هذه المحطه يوجد بطاقة تعليمات لمثلث وعلى الطلاب رسم مثلث مطابق له بواسطة المسطره.</a:t>
            </a:r>
            <a:endParaRPr lang="en-GB" dirty="0"/>
          </a:p>
        </p:txBody>
      </p:sp>
      <p:sp>
        <p:nvSpPr>
          <p:cNvPr id="4" name="Rectangle 3"/>
          <p:cNvSpPr/>
          <p:nvPr/>
        </p:nvSpPr>
        <p:spPr>
          <a:xfrm>
            <a:off x="4610764" y="-59640"/>
            <a:ext cx="3563938" cy="646331"/>
          </a:xfrm>
          <a:prstGeom prst="rect">
            <a:avLst/>
          </a:prstGeom>
        </p:spPr>
        <p:txBody>
          <a:bodyPr wrap="square">
            <a:spAutoFit/>
          </a:bodyPr>
          <a:lstStyle/>
          <a:p>
            <a:pPr lvl="0"/>
            <a:r>
              <a:rPr lang="ar-SY" b="1" u="sng" dirty="0">
                <a:solidFill>
                  <a:prstClr val="black"/>
                </a:solidFill>
              </a:rPr>
              <a:t>المحطة الخامسه:</a:t>
            </a:r>
            <a:r>
              <a:rPr lang="ar-SY" b="1" dirty="0">
                <a:solidFill>
                  <a:prstClr val="black"/>
                </a:solidFill>
              </a:rPr>
              <a:t> هيا نرسم مثلثاً</a:t>
            </a:r>
            <a:endParaRPr lang="en-GB" dirty="0">
              <a:solidFill>
                <a:prstClr val="black"/>
              </a:solidFill>
            </a:endParaRPr>
          </a:p>
        </p:txBody>
      </p:sp>
    </p:spTree>
    <p:extLst>
      <p:ext uri="{BB962C8B-B14F-4D97-AF65-F5344CB8AC3E}">
        <p14:creationId xmlns:p14="http://schemas.microsoft.com/office/powerpoint/2010/main" val="7419798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6146" name="Picture 2" descr="C:\Users\Rula\Desktop\מרקז\IMG_483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28600" y="609600"/>
            <a:ext cx="8229600" cy="6934200"/>
          </a:xfrm>
        </p:spPr>
        <p:txBody>
          <a:bodyPr>
            <a:noAutofit/>
          </a:bodyPr>
          <a:lstStyle/>
          <a:p>
            <a:pPr algn="r"/>
            <a:r>
              <a:rPr lang="ar-JO" sz="3200" dirty="0" smtClean="0">
                <a:latin typeface="Traditional Arabic" pitchFamily="18" charset="-78"/>
                <a:cs typeface="Traditional Arabic" pitchFamily="18" charset="-78"/>
              </a:rPr>
              <a:t/>
            </a:r>
            <a:br>
              <a:rPr lang="ar-JO" sz="3200" dirty="0" smtClean="0">
                <a:latin typeface="Traditional Arabic" pitchFamily="18" charset="-78"/>
                <a:cs typeface="Traditional Arabic" pitchFamily="18" charset="-78"/>
              </a:rPr>
            </a:br>
            <a:r>
              <a:rPr lang="ar-SA" sz="3200" dirty="0">
                <a:latin typeface="Traditional Arabic" pitchFamily="18" charset="-78"/>
                <a:cs typeface="Traditional Arabic" pitchFamily="18" charset="-78"/>
              </a:rPr>
              <a:t/>
            </a:r>
            <a:br>
              <a:rPr lang="ar-SA"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SA" sz="3200" dirty="0">
                <a:latin typeface="Traditional Arabic" pitchFamily="18" charset="-78"/>
                <a:cs typeface="Traditional Arabic" pitchFamily="18" charset="-78"/>
              </a:rPr>
              <a:t> </a:t>
            </a: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en-US" sz="3200" dirty="0">
                <a:latin typeface="Traditional Arabic" pitchFamily="18" charset="-78"/>
                <a:cs typeface="Traditional Arabic" pitchFamily="18" charset="-78"/>
              </a:rPr>
              <a:t/>
            </a:r>
            <a:br>
              <a:rPr lang="en-US" sz="3200" dirty="0">
                <a:latin typeface="Traditional Arabic" pitchFamily="18" charset="-78"/>
                <a:cs typeface="Traditional Arabic" pitchFamily="18" charset="-78"/>
              </a:rPr>
            </a:br>
            <a:r>
              <a:rPr lang="ar-JO" sz="3200" dirty="0" smtClean="0">
                <a:latin typeface="Traditional Arabic" pitchFamily="18" charset="-78"/>
                <a:cs typeface="Traditional Arabic" pitchFamily="18" charset="-78"/>
              </a:rPr>
              <a:t> </a:t>
            </a:r>
            <a:endParaRPr lang="he-IL" sz="3200" dirty="0">
              <a:latin typeface="Traditional Arabic" pitchFamily="18" charset="-78"/>
            </a:endParaRPr>
          </a:p>
        </p:txBody>
      </p:sp>
      <p:sp>
        <p:nvSpPr>
          <p:cNvPr id="3" name="Rectangle 2"/>
          <p:cNvSpPr/>
          <p:nvPr/>
        </p:nvSpPr>
        <p:spPr>
          <a:xfrm>
            <a:off x="1981200" y="1905000"/>
            <a:ext cx="5638800" cy="2585323"/>
          </a:xfrm>
          <a:prstGeom prst="rect">
            <a:avLst/>
          </a:prstGeom>
        </p:spPr>
        <p:txBody>
          <a:bodyPr wrap="square">
            <a:spAutoFit/>
          </a:bodyPr>
          <a:lstStyle/>
          <a:p>
            <a:r>
              <a:rPr lang="ar-SY" b="1" u="sng" dirty="0"/>
              <a:t>المحطة السادسه</a:t>
            </a:r>
            <a:r>
              <a:rPr lang="ar-SY" b="1" dirty="0"/>
              <a:t>: الفأر والجبنه</a:t>
            </a:r>
            <a:endParaRPr lang="en-GB" dirty="0"/>
          </a:p>
          <a:p>
            <a:r>
              <a:rPr lang="ar-SY" b="1" dirty="0"/>
              <a:t>المده الزمنيه :15 دقيقه.</a:t>
            </a:r>
            <a:endParaRPr lang="en-GB" dirty="0"/>
          </a:p>
          <a:p>
            <a:r>
              <a:rPr lang="ar-SY" b="1" dirty="0"/>
              <a:t>مجموعة الهدف: طلاب السابع (1) والسابع(2).</a:t>
            </a:r>
            <a:endParaRPr lang="en-GB" dirty="0"/>
          </a:p>
          <a:p>
            <a:r>
              <a:rPr lang="ar-SY" b="1" dirty="0"/>
              <a:t>أهداف المحطه:</a:t>
            </a:r>
            <a:endParaRPr lang="en-GB" dirty="0"/>
          </a:p>
          <a:p>
            <a:pPr lvl="0"/>
            <a:r>
              <a:rPr lang="ar-SY" b="1" dirty="0"/>
              <a:t>أن ينمي الطالب قدراته التفكيريه.</a:t>
            </a:r>
            <a:endParaRPr lang="en-GB" dirty="0"/>
          </a:p>
          <a:p>
            <a:pPr lvl="0"/>
            <a:r>
              <a:rPr lang="ar-SY" b="1" dirty="0"/>
              <a:t>أن يحل الطالب القضيه بالوقت المطلوب.</a:t>
            </a:r>
            <a:endParaRPr lang="en-GB" dirty="0"/>
          </a:p>
          <a:p>
            <a:pPr lvl="0"/>
            <a:r>
              <a:rPr lang="ar-SY" b="1" dirty="0"/>
              <a:t>تنمية روح </a:t>
            </a:r>
            <a:endParaRPr lang="en-GB" dirty="0"/>
          </a:p>
          <a:p>
            <a:r>
              <a:rPr lang="ar-SY" b="1" dirty="0"/>
              <a:t>سير المحطه:</a:t>
            </a:r>
            <a:endParaRPr lang="en-GB" dirty="0"/>
          </a:p>
          <a:p>
            <a:r>
              <a:rPr lang="ar-SY" b="1" dirty="0"/>
              <a:t>على الطلاب حل القضيتين المعطيتبن أمامهم </a:t>
            </a:r>
            <a:endParaRPr lang="en-GB" dirty="0"/>
          </a:p>
        </p:txBody>
      </p:sp>
      <p:sp>
        <p:nvSpPr>
          <p:cNvPr id="4" name="Rectangle 3"/>
          <p:cNvSpPr/>
          <p:nvPr/>
        </p:nvSpPr>
        <p:spPr>
          <a:xfrm>
            <a:off x="4579307" y="152400"/>
            <a:ext cx="3563796" cy="369332"/>
          </a:xfrm>
          <a:prstGeom prst="rect">
            <a:avLst/>
          </a:prstGeom>
        </p:spPr>
        <p:txBody>
          <a:bodyPr wrap="none">
            <a:spAutoFit/>
          </a:bodyPr>
          <a:lstStyle/>
          <a:p>
            <a:r>
              <a:rPr lang="ar-SY" b="1" u="sng" dirty="0"/>
              <a:t>المحطة السادسه</a:t>
            </a:r>
            <a:r>
              <a:rPr lang="ar-SY" b="1" dirty="0"/>
              <a:t>: الفأر والجبنه</a:t>
            </a:r>
            <a:endParaRPr lang="en-GB" dirty="0"/>
          </a:p>
        </p:txBody>
      </p:sp>
    </p:spTree>
    <p:extLst>
      <p:ext uri="{BB962C8B-B14F-4D97-AF65-F5344CB8AC3E}">
        <p14:creationId xmlns:p14="http://schemas.microsoft.com/office/powerpoint/2010/main" val="1894288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3074" name="Picture 2" descr="C:\Users\Rula\Desktop\1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3" y="0"/>
            <a:ext cx="14554200" cy="79210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122" name="Picture 2" descr="C:\Users\Rula\Desktop\מרקז\IMG_48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111"/>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6616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52800" y="152400"/>
            <a:ext cx="4724400" cy="461665"/>
          </a:xfrm>
          <a:prstGeom prst="rect">
            <a:avLst/>
          </a:prstGeom>
          <a:noFill/>
        </p:spPr>
        <p:txBody>
          <a:bodyPr wrap="square" rtlCol="0">
            <a:spAutoFit/>
          </a:bodyPr>
          <a:lstStyle/>
          <a:p>
            <a:r>
              <a:rPr lang="ar-SY" sz="2400" dirty="0" smtClean="0">
                <a:solidFill>
                  <a:srgbClr val="00B050"/>
                </a:solidFill>
              </a:rPr>
              <a:t>فعالية البالونات</a:t>
            </a:r>
            <a:endParaRPr lang="en-GB" sz="2400" dirty="0">
              <a:solidFill>
                <a:srgbClr val="00B050"/>
              </a:solidFill>
            </a:endParaRPr>
          </a:p>
        </p:txBody>
      </p:sp>
      <p:sp>
        <p:nvSpPr>
          <p:cNvPr id="5" name="TextBox 4"/>
          <p:cNvSpPr txBox="1"/>
          <p:nvPr/>
        </p:nvSpPr>
        <p:spPr>
          <a:xfrm>
            <a:off x="1828800" y="1066800"/>
            <a:ext cx="6400800" cy="4247317"/>
          </a:xfrm>
          <a:prstGeom prst="rect">
            <a:avLst/>
          </a:prstGeom>
          <a:noFill/>
        </p:spPr>
        <p:txBody>
          <a:bodyPr wrap="square" rtlCol="0">
            <a:spAutoFit/>
          </a:bodyPr>
          <a:lstStyle/>
          <a:p>
            <a:r>
              <a:rPr lang="ar-SY" b="1" dirty="0"/>
              <a:t> </a:t>
            </a:r>
            <a:endParaRPr lang="en-GB" dirty="0"/>
          </a:p>
          <a:p>
            <a:r>
              <a:rPr lang="ar-SY" b="1" u="sng" dirty="0"/>
              <a:t>المحطة السابعه-الأخيره:</a:t>
            </a:r>
            <a:r>
              <a:rPr lang="ar-SY" b="1" dirty="0"/>
              <a:t> </a:t>
            </a:r>
            <a:r>
              <a:rPr lang="ar-SY" b="1" dirty="0" smtClean="0"/>
              <a:t>البالونات</a:t>
            </a:r>
          </a:p>
          <a:p>
            <a:endParaRPr lang="en-GB" dirty="0"/>
          </a:p>
          <a:p>
            <a:r>
              <a:rPr lang="ar-SY" b="1" dirty="0"/>
              <a:t>المده الزمنيه :25 دقيقه</a:t>
            </a:r>
            <a:r>
              <a:rPr lang="ar-SY" b="1" dirty="0" smtClean="0"/>
              <a:t>.</a:t>
            </a:r>
          </a:p>
          <a:p>
            <a:endParaRPr lang="en-GB" dirty="0"/>
          </a:p>
          <a:p>
            <a:r>
              <a:rPr lang="ar-SY" b="1" dirty="0"/>
              <a:t>مجموعة الهدف: طلاب السابع (1) والسابع(2</a:t>
            </a:r>
            <a:r>
              <a:rPr lang="ar-SY" b="1" dirty="0" smtClean="0"/>
              <a:t>).</a:t>
            </a:r>
          </a:p>
          <a:p>
            <a:endParaRPr lang="en-GB" dirty="0"/>
          </a:p>
          <a:p>
            <a:r>
              <a:rPr lang="ar-SY" b="1" dirty="0"/>
              <a:t>سير المحطه: ندخل اللطلاب إلى غرفه فارغه وقد حضرناها في الفرصه وعلى كل مجموعه أن تقوم بفرقعة أكبر عدد ممكن من البالونات وحل الاسئله التي بداخلها.</a:t>
            </a:r>
            <a:endParaRPr lang="en-GB" dirty="0"/>
          </a:p>
          <a:p>
            <a:r>
              <a:rPr lang="ar-SY" b="1" dirty="0"/>
              <a:t>التقييم: على كل اجابه صحيح تحصل الفرقه على نقطتين والفرقة التي تقوم بحل أكبر عدد ممكن من الأسئله الصحيحه تحصل بالاضافه لعدد النقاط التي معها على 10 نقاط اضافيه.</a:t>
            </a:r>
            <a:endParaRPr lang="en-GB" dirty="0"/>
          </a:p>
          <a:p>
            <a:endParaRPr lang="en-GB" dirty="0"/>
          </a:p>
        </p:txBody>
      </p:sp>
    </p:spTree>
    <p:extLst>
      <p:ext uri="{BB962C8B-B14F-4D97-AF65-F5344CB8AC3E}">
        <p14:creationId xmlns:p14="http://schemas.microsoft.com/office/powerpoint/2010/main" val="3228921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endParaRPr lang="he-IL"/>
          </a:p>
        </p:txBody>
      </p:sp>
      <p:pic>
        <p:nvPicPr>
          <p:cNvPr id="2050" name="Picture 2" descr="C:\Users\Rula\Desktop\מרקז\IMG_483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29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a:spLocks noGrp="1"/>
          </p:cNvSpPr>
          <p:nvPr>
            <p:ph type="title"/>
          </p:nvPr>
        </p:nvSpPr>
        <p:spPr>
          <a:xfrm>
            <a:off x="533400" y="685800"/>
            <a:ext cx="8229600" cy="5973762"/>
          </a:xfrm>
        </p:spPr>
        <p:txBody>
          <a:bodyPr>
            <a:noAutofit/>
          </a:bodyPr>
          <a:lstStyle/>
          <a:p>
            <a:pPr algn="r"/>
            <a:r>
              <a:rPr lang="ar-JO" sz="4000" b="1" dirty="0" smtClean="0">
                <a:latin typeface="Traditional Arabic" pitchFamily="18" charset="-78"/>
                <a:cs typeface="Traditional Arabic" pitchFamily="18" charset="-78"/>
              </a:rPr>
              <a:t>- الفهرست:</a:t>
            </a:r>
            <a:r>
              <a:rPr lang="ar-JO" sz="4000" dirty="0" smtClean="0">
                <a:latin typeface="Traditional Arabic" pitchFamily="18" charset="-78"/>
                <a:cs typeface="Traditional Arabic" pitchFamily="18" charset="-78"/>
              </a:rPr>
              <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1) المقدمة</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2) التصور الفكري</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3) بطاقة تعريفية</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4) أهداف المركز</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5) شرح مختصر عن ا</a:t>
            </a:r>
            <a:r>
              <a:rPr lang="ar-SY" sz="4000" dirty="0" smtClean="0">
                <a:latin typeface="Traditional Arabic" pitchFamily="18" charset="-78"/>
                <a:cs typeface="Traditional Arabic" pitchFamily="18" charset="-78"/>
              </a:rPr>
              <a:t>لتطابق</a:t>
            </a:r>
            <a:r>
              <a:rPr lang="ar-JO" sz="4000" dirty="0" smtClean="0">
                <a:latin typeface="Traditional Arabic" pitchFamily="18" charset="-78"/>
                <a:cs typeface="Traditional Arabic" pitchFamily="18" charset="-78"/>
              </a:rPr>
              <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6) الفعاليات (مع شرح عن كل واحدة)</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7) صور</a:t>
            </a:r>
            <a:br>
              <a:rPr lang="ar-JO" sz="4000" dirty="0" smtClean="0">
                <a:latin typeface="Traditional Arabic" pitchFamily="18" charset="-78"/>
                <a:cs typeface="Traditional Arabic" pitchFamily="18" charset="-78"/>
              </a:rPr>
            </a:br>
            <a:r>
              <a:rPr lang="ar-JO" sz="4000" dirty="0" smtClean="0">
                <a:latin typeface="Traditional Arabic" pitchFamily="18" charset="-78"/>
                <a:cs typeface="Traditional Arabic" pitchFamily="18" charset="-78"/>
              </a:rPr>
              <a:t/>
            </a:r>
            <a:br>
              <a:rPr lang="ar-JO" sz="4000" dirty="0" smtClean="0">
                <a:latin typeface="Traditional Arabic" pitchFamily="18" charset="-78"/>
                <a:cs typeface="Traditional Arabic" pitchFamily="18" charset="-78"/>
              </a:rPr>
            </a:br>
            <a:endParaRPr lang="he-IL" sz="4000" dirty="0">
              <a:latin typeface="Traditional Arabic" pitchFamily="18"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81800" y="0"/>
            <a:ext cx="1258678" cy="646331"/>
          </a:xfrm>
          <a:prstGeom prst="rect">
            <a:avLst/>
          </a:prstGeom>
        </p:spPr>
        <p:txBody>
          <a:bodyPr wrap="none">
            <a:spAutoFit/>
          </a:bodyPr>
          <a:lstStyle/>
          <a:p>
            <a:r>
              <a:rPr lang="ar-JO" sz="3600" b="1" dirty="0">
                <a:solidFill>
                  <a:srgbClr val="94C600"/>
                </a:solidFill>
                <a:latin typeface="Traditional Arabic" pitchFamily="18" charset="-78"/>
                <a:ea typeface="+mj-ea"/>
                <a:cs typeface="Traditional Arabic" pitchFamily="18" charset="-78"/>
              </a:rPr>
              <a:t>المقدمة</a:t>
            </a:r>
            <a:r>
              <a:rPr lang="en-US" sz="3600" b="1" dirty="0">
                <a:solidFill>
                  <a:srgbClr val="94C600"/>
                </a:solidFill>
                <a:latin typeface="Traditional Arabic" pitchFamily="18" charset="-78"/>
                <a:ea typeface="+mj-ea"/>
                <a:cs typeface="Traditional Arabic" pitchFamily="18" charset="-78"/>
              </a:rPr>
              <a:t>:</a:t>
            </a:r>
            <a:endParaRPr lang="en-GB" dirty="0"/>
          </a:p>
        </p:txBody>
      </p:sp>
      <p:sp>
        <p:nvSpPr>
          <p:cNvPr id="5" name="TextBox 4"/>
          <p:cNvSpPr txBox="1"/>
          <p:nvPr/>
        </p:nvSpPr>
        <p:spPr>
          <a:xfrm>
            <a:off x="457200" y="1371600"/>
            <a:ext cx="8229600" cy="4893647"/>
          </a:xfrm>
          <a:prstGeom prst="rect">
            <a:avLst/>
          </a:prstGeom>
          <a:noFill/>
          <a:ln>
            <a:solidFill>
              <a:srgbClr val="00B050"/>
            </a:solidFill>
          </a:ln>
        </p:spPr>
        <p:txBody>
          <a:bodyPr wrap="square" rtlCol="0">
            <a:spAutoFit/>
          </a:bodyPr>
          <a:lstStyle/>
          <a:p>
            <a:r>
              <a:rPr lang="ar-AE" sz="2400" b="1" dirty="0">
                <a:solidFill>
                  <a:srgbClr val="00B050"/>
                </a:solidFill>
              </a:rPr>
              <a:t>لما رأيناه في الماضي من طريقة التعلم التقليديه، التي تحرِم الطالب من أن يكون هو مركز الحوار وجدنا الحاجه إلى أن نجعل الطالب مركزاً اساسياً في عملية التعلُم، علاوة على ذلك منحه المتعه في التعليم لكي تترسخ الماده ذهنه مده زمنيه طويله ولا ينساها بعد وقت قصير أو لا يتذكرها فقط للامتحان فمركز التعلم هو طريقه فعاله للتعلم الذاتي وفيه يتعلم الطالب بنفسه بواسطة الأدوات والتعليمات الموجوده بين يديه. ففي مركز التعلم تدمج الطرق المتطوره والطرق التكنلوجيه المتقدمه مع الطرق التقليديه الموجوده.</a:t>
            </a:r>
            <a:endParaRPr lang="en-GB" sz="2400" dirty="0">
              <a:solidFill>
                <a:srgbClr val="00B050"/>
              </a:solidFill>
            </a:endParaRPr>
          </a:p>
          <a:p>
            <a:r>
              <a:rPr lang="ar-AE" sz="2400" b="1" dirty="0">
                <a:solidFill>
                  <a:srgbClr val="00B050"/>
                </a:solidFill>
              </a:rPr>
              <a:t>فالعمل في المركز منوط بتقدم الطالب الذاتي في المعرفه وانجاز المهام ويقتصر دورنا كمعلمين في ارشاد وتوجيه الطلاب في تحقيق أهداف المركز</a:t>
            </a:r>
            <a:endParaRPr lang="en-GB" sz="2400" dirty="0">
              <a:solidFill>
                <a:srgbClr val="00B05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19800" y="-76200"/>
            <a:ext cx="1988044" cy="584775"/>
          </a:xfrm>
          <a:prstGeom prst="rect">
            <a:avLst/>
          </a:prstGeom>
        </p:spPr>
        <p:txBody>
          <a:bodyPr wrap="none">
            <a:spAutoFit/>
          </a:bodyPr>
          <a:lstStyle/>
          <a:p>
            <a:pPr lvl="0" rtl="0">
              <a:spcBef>
                <a:spcPct val="0"/>
              </a:spcBef>
              <a:buFont typeface="Wingdings" pitchFamily="2" charset="2"/>
              <a:buChar char="§"/>
            </a:pPr>
            <a:r>
              <a:rPr lang="ar-JO" sz="3200" b="1" dirty="0">
                <a:solidFill>
                  <a:srgbClr val="94C600"/>
                </a:solidFill>
                <a:latin typeface="Traditional Arabic" pitchFamily="18" charset="-78"/>
                <a:ea typeface="+mj-ea"/>
                <a:cs typeface="Traditional Arabic" pitchFamily="18" charset="-78"/>
              </a:rPr>
              <a:t>التصور فكري:</a:t>
            </a:r>
            <a:endParaRPr lang="he-IL" sz="3200" dirty="0">
              <a:solidFill>
                <a:srgbClr val="94C600"/>
              </a:solidFill>
              <a:latin typeface="Traditional Arabic" pitchFamily="18" charset="-78"/>
              <a:ea typeface="+mj-ea"/>
            </a:endParaRPr>
          </a:p>
        </p:txBody>
      </p:sp>
      <p:sp>
        <p:nvSpPr>
          <p:cNvPr id="4" name="TextBox 3"/>
          <p:cNvSpPr txBox="1"/>
          <p:nvPr/>
        </p:nvSpPr>
        <p:spPr>
          <a:xfrm>
            <a:off x="1447800" y="1295400"/>
            <a:ext cx="6934200" cy="4985980"/>
          </a:xfrm>
          <a:prstGeom prst="rect">
            <a:avLst/>
          </a:prstGeom>
          <a:noFill/>
        </p:spPr>
        <p:txBody>
          <a:bodyPr wrap="square" rtlCol="0">
            <a:spAutoFit/>
          </a:bodyPr>
          <a:lstStyle/>
          <a:p>
            <a:r>
              <a:rPr lang="ar-SY" sz="2000" b="1" dirty="0" smtClean="0"/>
              <a:t>مو</a:t>
            </a:r>
            <a:r>
              <a:rPr lang="ar-AE" sz="2000" b="1" dirty="0" smtClean="0"/>
              <a:t>ضوع </a:t>
            </a:r>
            <a:r>
              <a:rPr lang="ar-AE" sz="2000" b="1" dirty="0"/>
              <a:t>تطابق المثلثات هو أحد مواضيع الهندسه المهمه التي تُدرس في صف السابع والتي يجد الطلاب في أغلب الأحيان صعوبه في فهمه وصعوبه في معرفة نظرية التطابق الملائمه، فتطابق المثلثات موضوع يُرافق الطالب في المرحله الثانويه وفهمه جيداً أمر مهم جداً من أجل فهم الموضوع المتعلقه فيه.</a:t>
            </a:r>
            <a:endParaRPr lang="en-GB" sz="2000" dirty="0"/>
          </a:p>
          <a:p>
            <a:r>
              <a:rPr lang="ar-AE" sz="2000" b="1" dirty="0"/>
              <a:t>فلهذا السبب عندما جلستُ أنا وزملائي من أجل اختيار الموضوع حاولنا البحث عن موضوع يجد الطلاب صعوبه في فهمه بالطريقه التقليديه لنقوم بتعليمه بالمركز من خلال الفعاليات التي من شأنها أن تحذب وتشجع الطلاب على التعلم كما أنها تزيد من دافعية الطلاب في التعلم فحينها وجدنا أن موضوع تطابق المثلثات يحقق هذه الأمور المرجوه.</a:t>
            </a:r>
            <a:endParaRPr lang="en-GB" sz="2000" dirty="0"/>
          </a:p>
          <a:p>
            <a:r>
              <a:rPr lang="ar-AE" sz="2000" b="1" dirty="0"/>
              <a:t>فهدف المركز هو التعلم الذاتي وان يعتمد الطالب على نفسه في الحل ليتوصل إلى النظريات لوحده.</a:t>
            </a:r>
            <a:endParaRPr lang="en-GB" sz="2000" dirty="0"/>
          </a:p>
          <a:p>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553200" y="76200"/>
            <a:ext cx="1386918" cy="461665"/>
          </a:xfrm>
          <a:prstGeom prst="rect">
            <a:avLst/>
          </a:prstGeom>
        </p:spPr>
        <p:txBody>
          <a:bodyPr wrap="none">
            <a:spAutoFit/>
          </a:bodyPr>
          <a:lstStyle/>
          <a:p>
            <a:r>
              <a:rPr lang="ar-JO" sz="2400" b="1" dirty="0">
                <a:solidFill>
                  <a:srgbClr val="94C600"/>
                </a:solidFill>
                <a:latin typeface="Traditional Arabic" pitchFamily="18" charset="-78"/>
                <a:ea typeface="+mj-ea"/>
                <a:cs typeface="Traditional Arabic" pitchFamily="18" charset="-78"/>
              </a:rPr>
              <a:t>بطاقة تعريفية: </a:t>
            </a:r>
            <a:endParaRPr lang="en-GB" dirty="0"/>
          </a:p>
        </p:txBody>
      </p:sp>
      <p:sp>
        <p:nvSpPr>
          <p:cNvPr id="8" name="TextBox 7"/>
          <p:cNvSpPr txBox="1"/>
          <p:nvPr/>
        </p:nvSpPr>
        <p:spPr>
          <a:xfrm>
            <a:off x="457200" y="914400"/>
            <a:ext cx="7787718" cy="4678204"/>
          </a:xfrm>
          <a:prstGeom prst="rect">
            <a:avLst/>
          </a:prstGeom>
          <a:noFill/>
        </p:spPr>
        <p:txBody>
          <a:bodyPr wrap="square" rtlCol="0">
            <a:spAutoFit/>
          </a:bodyPr>
          <a:lstStyle/>
          <a:p>
            <a:pPr lvl="0"/>
            <a:r>
              <a:rPr lang="ar-AE" sz="2000" b="1" u="sng" dirty="0"/>
              <a:t>موضوع المركز </a:t>
            </a:r>
            <a:r>
              <a:rPr lang="ar-AE" sz="2000" b="1" dirty="0"/>
              <a:t>: تطابق المثلثات</a:t>
            </a:r>
            <a:r>
              <a:rPr lang="ar-AE" sz="2000" b="1" dirty="0" smtClean="0"/>
              <a:t>.</a:t>
            </a:r>
            <a:endParaRPr lang="ar-SY" sz="2000" b="1" dirty="0" smtClean="0"/>
          </a:p>
          <a:p>
            <a:pPr lvl="0"/>
            <a:r>
              <a:rPr lang="ar-AE" sz="2000" b="1" dirty="0" smtClean="0"/>
              <a:t> </a:t>
            </a:r>
            <a:endParaRPr lang="en-GB" sz="2000" dirty="0"/>
          </a:p>
          <a:p>
            <a:pPr lvl="0"/>
            <a:r>
              <a:rPr lang="ar-AE" sz="2000" b="1" u="sng" dirty="0"/>
              <a:t>تاريخ اقامة المركز</a:t>
            </a:r>
            <a:r>
              <a:rPr lang="ar-AE" sz="2000" b="1" dirty="0"/>
              <a:t>: </a:t>
            </a:r>
            <a:r>
              <a:rPr lang="ar-AE" sz="2000" b="1" dirty="0" smtClean="0"/>
              <a:t>28.5.2012</a:t>
            </a:r>
            <a:endParaRPr lang="ar-SY" sz="2000" b="1" dirty="0" smtClean="0"/>
          </a:p>
          <a:p>
            <a:pPr lvl="0"/>
            <a:endParaRPr lang="en-GB" sz="2000" dirty="0"/>
          </a:p>
          <a:p>
            <a:pPr lvl="0"/>
            <a:r>
              <a:rPr lang="ar-AE" sz="2000" b="1" u="sng" dirty="0"/>
              <a:t>مكان اقامة المركز</a:t>
            </a:r>
            <a:r>
              <a:rPr lang="ar-AE" sz="2000" b="1" dirty="0"/>
              <a:t>: مدرسة ميسر</a:t>
            </a:r>
            <a:r>
              <a:rPr lang="ar-AE" sz="2000" b="1" dirty="0" smtClean="0"/>
              <a:t>.</a:t>
            </a:r>
            <a:endParaRPr lang="ar-SY" sz="2000" b="1" dirty="0" smtClean="0"/>
          </a:p>
          <a:p>
            <a:pPr lvl="0"/>
            <a:endParaRPr lang="en-GB" sz="2000" dirty="0"/>
          </a:p>
          <a:p>
            <a:pPr lvl="0"/>
            <a:r>
              <a:rPr lang="ar-AE" sz="2000" b="1" u="sng" dirty="0" smtClean="0"/>
              <a:t>المرشده </a:t>
            </a:r>
            <a:r>
              <a:rPr lang="ar-AE" sz="2000" b="1" u="sng" dirty="0"/>
              <a:t>التربويه</a:t>
            </a:r>
            <a:r>
              <a:rPr lang="ar-AE" sz="2000" b="1" dirty="0"/>
              <a:t>: جنى مواسي</a:t>
            </a:r>
            <a:r>
              <a:rPr lang="ar-AE" sz="2000" b="1" dirty="0" smtClean="0"/>
              <a:t>.</a:t>
            </a:r>
            <a:endParaRPr lang="ar-SY" sz="2000" b="1" dirty="0" smtClean="0"/>
          </a:p>
          <a:p>
            <a:pPr lvl="0"/>
            <a:endParaRPr lang="en-GB" sz="2000" dirty="0"/>
          </a:p>
          <a:p>
            <a:pPr lvl="0"/>
            <a:r>
              <a:rPr lang="ar-AE" sz="2000" b="1" u="sng" dirty="0"/>
              <a:t>المعلمه المدربه</a:t>
            </a:r>
            <a:r>
              <a:rPr lang="ar-AE" sz="2000" b="1" dirty="0"/>
              <a:t>: زهريه ابو رقيه</a:t>
            </a:r>
            <a:r>
              <a:rPr lang="ar-AE" sz="2000" b="1" dirty="0" smtClean="0"/>
              <a:t>.</a:t>
            </a:r>
            <a:endParaRPr lang="ar-SY" sz="2000" b="1" dirty="0" smtClean="0"/>
          </a:p>
          <a:p>
            <a:pPr lvl="0"/>
            <a:endParaRPr lang="en-GB" sz="2000" dirty="0"/>
          </a:p>
          <a:p>
            <a:pPr lvl="0"/>
            <a:r>
              <a:rPr lang="ar-AE" sz="2000" b="1" u="sng" dirty="0"/>
              <a:t>الطلاب المشاركون: </a:t>
            </a:r>
            <a:r>
              <a:rPr lang="ar-AE" sz="2000" b="1" dirty="0"/>
              <a:t>السوابع (1+2</a:t>
            </a:r>
            <a:r>
              <a:rPr lang="ar-AE" sz="2000" b="1" dirty="0" smtClean="0"/>
              <a:t>).</a:t>
            </a:r>
            <a:endParaRPr lang="ar-SY" sz="2000" b="1" dirty="0" smtClean="0"/>
          </a:p>
          <a:p>
            <a:pPr lvl="0"/>
            <a:endParaRPr lang="en-GB" sz="2000" dirty="0"/>
          </a:p>
          <a:p>
            <a:pPr lvl="0"/>
            <a:r>
              <a:rPr lang="ar-AE" sz="2000" b="1" u="sng" dirty="0"/>
              <a:t>الحصص</a:t>
            </a:r>
            <a:r>
              <a:rPr lang="ar-AE" sz="2000" b="1" dirty="0"/>
              <a:t>: من الحصه الثانيه-الرابعه</a:t>
            </a:r>
            <a:r>
              <a:rPr lang="ar-AE" sz="2000" b="1" dirty="0" smtClean="0"/>
              <a:t>.</a:t>
            </a:r>
            <a:endParaRPr lang="ar-SY" sz="2000" b="1" dirty="0" smtClean="0"/>
          </a:p>
          <a:p>
            <a:pPr lvl="0"/>
            <a:endParaRPr lang="en-GB" sz="2000" dirty="0"/>
          </a:p>
          <a:p>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990600"/>
            <a:ext cx="7239000" cy="3139321"/>
          </a:xfrm>
          <a:prstGeom prst="rect">
            <a:avLst/>
          </a:prstGeom>
          <a:noFill/>
        </p:spPr>
        <p:txBody>
          <a:bodyPr wrap="square" rtlCol="0">
            <a:spAutoFit/>
          </a:bodyPr>
          <a:lstStyle/>
          <a:p>
            <a:pPr lvl="0"/>
            <a:r>
              <a:rPr lang="ar-AE" b="1" u="sng" dirty="0"/>
              <a:t>أنواع الغ</a:t>
            </a:r>
            <a:r>
              <a:rPr lang="ar-SY" b="1" u="sng" dirty="0"/>
              <a:t>رف المستخدمه:</a:t>
            </a:r>
            <a:r>
              <a:rPr lang="ar-SY" b="1" dirty="0"/>
              <a:t> غرفتا صف عاديه وغرفة صف فيها حاسوب وعارض</a:t>
            </a:r>
            <a:r>
              <a:rPr lang="ar-SY" b="1" dirty="0" smtClean="0"/>
              <a:t>.</a:t>
            </a:r>
          </a:p>
          <a:p>
            <a:pPr lvl="0"/>
            <a:endParaRPr lang="en-GB" dirty="0"/>
          </a:p>
          <a:p>
            <a:pPr lvl="0"/>
            <a:r>
              <a:rPr lang="ar-SY" b="1" u="sng" dirty="0"/>
              <a:t>تقسيم الطلاب:</a:t>
            </a:r>
            <a:r>
              <a:rPr lang="ar-SY" b="1" dirty="0"/>
              <a:t> سيقسم الطلاب إلى 5 مجموعات كل مجموعه مكونه من 9 طلاب.</a:t>
            </a:r>
            <a:endParaRPr lang="en-GB" dirty="0"/>
          </a:p>
          <a:p>
            <a:endParaRPr lang="ar-SY" dirty="0" smtClean="0"/>
          </a:p>
          <a:p>
            <a:pPr lvl="0"/>
            <a:r>
              <a:rPr lang="ar-SY" b="1" u="sng" dirty="0"/>
              <a:t>استراتيجيات التعليم واساليبه</a:t>
            </a:r>
            <a:r>
              <a:rPr lang="ar-SY" b="1" dirty="0"/>
              <a:t>: </a:t>
            </a:r>
            <a:endParaRPr lang="en-GB" dirty="0"/>
          </a:p>
          <a:p>
            <a:r>
              <a:rPr lang="ar-SY" b="1" dirty="0"/>
              <a:t>استراتيجية التعليم التي اتبعناها في المركز هي التعلم  الذاتي المبني على الفهم والاستيعاب وتطبيق ما تعلمه الطلاب خلال الفعاليات.</a:t>
            </a:r>
            <a:endParaRPr lang="en-GB" dirty="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514600"/>
            <a:ext cx="8229600" cy="4495800"/>
          </a:xfrm>
        </p:spPr>
        <p:txBody>
          <a:bodyPr>
            <a:noAutofit/>
          </a:bodyPr>
          <a:lstStyle/>
          <a:p>
            <a:pPr lvl="0" algn="r" rtl="1"/>
            <a:r>
              <a:rPr lang="ar-SY" sz="1800" b="1" dirty="0"/>
              <a:t>أن </a:t>
            </a:r>
            <a:r>
              <a:rPr lang="ar-SY" sz="1800" b="1" dirty="0">
                <a:latin typeface="18"/>
              </a:rPr>
              <a:t>يتمرن الطلاب على حل اسئلة بموضوع التطابق</a:t>
            </a:r>
            <a:r>
              <a:rPr lang="ar-SY" sz="1800" b="1" dirty="0" smtClean="0">
                <a:latin typeface="18"/>
              </a:rPr>
              <a:t>.</a:t>
            </a:r>
            <a:br>
              <a:rPr lang="ar-SY" sz="1800" b="1" dirty="0" smtClean="0">
                <a:latin typeface="18"/>
              </a:rPr>
            </a:br>
            <a:r>
              <a:rPr lang="en-GB" sz="1800" dirty="0">
                <a:latin typeface="18"/>
              </a:rPr>
              <a:t/>
            </a:r>
            <a:br>
              <a:rPr lang="en-GB" sz="1800" dirty="0">
                <a:latin typeface="18"/>
              </a:rPr>
            </a:br>
            <a:r>
              <a:rPr lang="ar-SY" sz="1800" b="1" dirty="0">
                <a:latin typeface="18"/>
              </a:rPr>
              <a:t>أن يربط الطالب بين موضوع التطابق والحياه اليوميه</a:t>
            </a:r>
            <a:r>
              <a:rPr lang="ar-SY" sz="1800" b="1" dirty="0" smtClean="0">
                <a:latin typeface="18"/>
              </a:rPr>
              <a:t>.</a:t>
            </a:r>
            <a:br>
              <a:rPr lang="ar-SY" sz="1800" b="1" dirty="0" smtClean="0">
                <a:latin typeface="18"/>
              </a:rPr>
            </a:br>
            <a:r>
              <a:rPr lang="en-GB" sz="1800" dirty="0">
                <a:latin typeface="18"/>
              </a:rPr>
              <a:t/>
            </a:r>
            <a:br>
              <a:rPr lang="en-GB" sz="1800" dirty="0">
                <a:latin typeface="18"/>
              </a:rPr>
            </a:br>
            <a:r>
              <a:rPr lang="ar-SY" sz="1800" b="1" dirty="0">
                <a:latin typeface="18"/>
              </a:rPr>
              <a:t>أن يكتشف الطالب نظرية التطابق الملائمه لكل محطة</a:t>
            </a:r>
            <a:r>
              <a:rPr lang="ar-SY" sz="2400" b="1" dirty="0" smtClean="0">
                <a:latin typeface="18"/>
              </a:rPr>
              <a:t>.</a:t>
            </a:r>
            <a:br>
              <a:rPr lang="ar-SY" sz="2400" b="1" dirty="0" smtClean="0">
                <a:latin typeface="18"/>
              </a:rPr>
            </a:br>
            <a:r>
              <a:rPr lang="en-GB" sz="2400" dirty="0">
                <a:latin typeface="18"/>
              </a:rPr>
              <a:t/>
            </a:r>
            <a:br>
              <a:rPr lang="en-GB" sz="2400" dirty="0">
                <a:latin typeface="18"/>
              </a:rPr>
            </a:br>
            <a:r>
              <a:rPr lang="ar-SY" sz="1800" b="1" dirty="0">
                <a:latin typeface="18"/>
              </a:rPr>
              <a:t>اتباع طرق غير تقليديه لتدريس نظريات التطابق</a:t>
            </a:r>
            <a:r>
              <a:rPr lang="ar-SY" sz="1800" b="1" dirty="0" smtClean="0">
                <a:latin typeface="18"/>
              </a:rPr>
              <a:t>.</a:t>
            </a:r>
            <a:br>
              <a:rPr lang="ar-SY" sz="1800" b="1" dirty="0" smtClean="0">
                <a:latin typeface="18"/>
              </a:rPr>
            </a:br>
            <a:r>
              <a:rPr lang="en-GB" sz="1800" dirty="0">
                <a:latin typeface="18"/>
              </a:rPr>
              <a:t/>
            </a:r>
            <a:br>
              <a:rPr lang="en-GB" sz="1800" dirty="0">
                <a:latin typeface="18"/>
              </a:rPr>
            </a:br>
            <a:r>
              <a:rPr lang="ar-SY" sz="1800" b="1" dirty="0">
                <a:latin typeface="18"/>
              </a:rPr>
              <a:t>تبسيط وتسهيل موضوع التطابق</a:t>
            </a:r>
            <a:r>
              <a:rPr lang="ar-SY" sz="1800" b="1" dirty="0" smtClean="0">
                <a:latin typeface="18"/>
              </a:rPr>
              <a:t>.</a:t>
            </a:r>
            <a:br>
              <a:rPr lang="ar-SY" sz="1800" b="1" dirty="0" smtClean="0">
                <a:latin typeface="18"/>
              </a:rPr>
            </a:br>
            <a:r>
              <a:rPr lang="en-GB" sz="1800" dirty="0">
                <a:latin typeface="18"/>
              </a:rPr>
              <a:t/>
            </a:r>
            <a:br>
              <a:rPr lang="en-GB" sz="1800" dirty="0">
                <a:latin typeface="18"/>
              </a:rPr>
            </a:br>
            <a:r>
              <a:rPr lang="ar-SY" sz="1800" b="1" dirty="0">
                <a:latin typeface="18"/>
              </a:rPr>
              <a:t>تنمية دافعية التعلم لدى الطلاب</a:t>
            </a:r>
            <a:r>
              <a:rPr lang="ar-SY" sz="1800" b="1" dirty="0" smtClean="0">
                <a:latin typeface="18"/>
              </a:rPr>
              <a:t>.</a:t>
            </a:r>
            <a:br>
              <a:rPr lang="ar-SY" sz="1800" b="1" dirty="0" smtClean="0">
                <a:latin typeface="18"/>
              </a:rPr>
            </a:br>
            <a:r>
              <a:rPr lang="en-GB" sz="1800" dirty="0">
                <a:latin typeface="18"/>
              </a:rPr>
              <a:t/>
            </a:r>
            <a:br>
              <a:rPr lang="en-GB" sz="1800" dirty="0">
                <a:latin typeface="18"/>
              </a:rPr>
            </a:br>
            <a:r>
              <a:rPr lang="ar-SY" sz="1800" b="1" dirty="0">
                <a:latin typeface="18"/>
              </a:rPr>
              <a:t>تعزيز الثقه بالنفس لدى الطلاب</a:t>
            </a:r>
            <a:r>
              <a:rPr lang="ar-SY" sz="1800" b="1" dirty="0" smtClean="0">
                <a:latin typeface="18"/>
              </a:rPr>
              <a:t>.</a:t>
            </a:r>
            <a:br>
              <a:rPr lang="ar-SY" sz="1800" b="1" dirty="0" smtClean="0">
                <a:latin typeface="18"/>
              </a:rPr>
            </a:br>
            <a:r>
              <a:rPr lang="en-GB" sz="1800" dirty="0">
                <a:latin typeface="18"/>
              </a:rPr>
              <a:t/>
            </a:r>
            <a:br>
              <a:rPr lang="en-GB" sz="1800" dirty="0">
                <a:latin typeface="18"/>
              </a:rPr>
            </a:br>
            <a:r>
              <a:rPr lang="ar-SY" sz="1800" b="1" dirty="0">
                <a:latin typeface="18"/>
              </a:rPr>
              <a:t>دمج الحاسوب في تعليم موضوع التطابق</a:t>
            </a:r>
            <a:r>
              <a:rPr lang="ar-SY" sz="1800" b="1" dirty="0" smtClean="0">
                <a:latin typeface="18"/>
              </a:rPr>
              <a:t>.</a:t>
            </a:r>
            <a:br>
              <a:rPr lang="ar-SY" sz="1800" b="1" dirty="0" smtClean="0">
                <a:latin typeface="18"/>
              </a:rPr>
            </a:br>
            <a:r>
              <a:rPr lang="en-GB" sz="1800" dirty="0">
                <a:latin typeface="18"/>
              </a:rPr>
              <a:t/>
            </a:r>
            <a:br>
              <a:rPr lang="en-GB" sz="1800" dirty="0">
                <a:latin typeface="18"/>
              </a:rPr>
            </a:br>
            <a:r>
              <a:rPr lang="ar-SY" sz="1800" b="1" dirty="0">
                <a:latin typeface="18"/>
              </a:rPr>
              <a:t>أن يجرب الطالب طريقه حديثه لتعلم </a:t>
            </a:r>
            <a:r>
              <a:rPr lang="ar-SY" sz="1800" b="1" dirty="0" smtClean="0">
                <a:latin typeface="18"/>
              </a:rPr>
              <a:t>التطابق</a:t>
            </a:r>
            <a:br>
              <a:rPr lang="ar-SY" sz="1800" b="1" dirty="0" smtClean="0">
                <a:latin typeface="18"/>
              </a:rPr>
            </a:br>
            <a:r>
              <a:rPr lang="ar-SY" sz="1800" b="1" dirty="0" smtClean="0">
                <a:latin typeface="18"/>
              </a:rPr>
              <a:t> </a:t>
            </a:r>
            <a:r>
              <a:rPr lang="ar-SY" sz="1800" b="1" dirty="0">
                <a:latin typeface="18"/>
              </a:rPr>
              <a:t>من خلال ممارسة الفعاليات</a:t>
            </a:r>
            <a:r>
              <a:rPr lang="ar-SY" sz="1800" b="1" dirty="0" smtClean="0">
                <a:latin typeface="18"/>
              </a:rPr>
              <a:t>.</a:t>
            </a:r>
            <a:br>
              <a:rPr lang="ar-SY" sz="1800" b="1" dirty="0" smtClean="0">
                <a:latin typeface="18"/>
              </a:rPr>
            </a:br>
            <a:r>
              <a:rPr lang="en-GB" sz="1800" dirty="0">
                <a:latin typeface="18"/>
              </a:rPr>
              <a:t/>
            </a:r>
            <a:br>
              <a:rPr lang="en-GB" sz="1800" dirty="0">
                <a:latin typeface="18"/>
              </a:rPr>
            </a:br>
            <a:r>
              <a:rPr lang="ar-SY" sz="1800" b="1" dirty="0">
                <a:latin typeface="18"/>
              </a:rPr>
              <a:t>تنمية التعاون في التعاون بين الطلاب من خلال </a:t>
            </a:r>
            <a:r>
              <a:rPr lang="ar-SY" sz="1800" b="1" dirty="0" smtClean="0">
                <a:latin typeface="18"/>
              </a:rPr>
              <a:t>الفعاليات</a:t>
            </a:r>
            <a:br>
              <a:rPr lang="ar-SY" sz="1800" b="1" dirty="0" smtClean="0">
                <a:latin typeface="18"/>
              </a:rPr>
            </a:br>
            <a:r>
              <a:rPr lang="ar-SY" sz="1800" b="1" dirty="0" smtClean="0">
                <a:latin typeface="18"/>
              </a:rPr>
              <a:t>.</a:t>
            </a:r>
            <a:r>
              <a:rPr lang="en-GB" sz="1800" dirty="0">
                <a:latin typeface="18"/>
              </a:rPr>
              <a:t/>
            </a:r>
            <a:br>
              <a:rPr lang="en-GB" sz="1800" dirty="0">
                <a:latin typeface="18"/>
              </a:rPr>
            </a:br>
            <a:endParaRPr lang="en-GB" sz="2400" dirty="0">
              <a:latin typeface="18"/>
            </a:endParaRPr>
          </a:p>
        </p:txBody>
      </p:sp>
      <p:sp>
        <p:nvSpPr>
          <p:cNvPr id="3" name="Rectangle 2"/>
          <p:cNvSpPr/>
          <p:nvPr/>
        </p:nvSpPr>
        <p:spPr>
          <a:xfrm>
            <a:off x="4709623" y="10112"/>
            <a:ext cx="3214688" cy="523220"/>
          </a:xfrm>
          <a:prstGeom prst="rect">
            <a:avLst/>
          </a:prstGeom>
        </p:spPr>
        <p:txBody>
          <a:bodyPr wrap="square">
            <a:spAutoFit/>
          </a:bodyPr>
          <a:lstStyle/>
          <a:p>
            <a:r>
              <a:rPr lang="ar-JO" sz="2800" b="1" dirty="0">
                <a:solidFill>
                  <a:srgbClr val="94C600"/>
                </a:solidFill>
                <a:latin typeface="Traditional Arabic" pitchFamily="18" charset="-78"/>
                <a:ea typeface="+mj-ea"/>
                <a:cs typeface="Traditional Arabic" pitchFamily="18" charset="-78"/>
              </a:rPr>
              <a:t> من </a:t>
            </a:r>
            <a:r>
              <a:rPr lang="ar-SA" sz="2800" b="1" dirty="0">
                <a:solidFill>
                  <a:srgbClr val="94C600"/>
                </a:solidFill>
                <a:latin typeface="Traditional Arabic" pitchFamily="18" charset="-78"/>
                <a:ea typeface="+mj-ea"/>
                <a:cs typeface="Traditional Arabic" pitchFamily="18" charset="-78"/>
              </a:rPr>
              <a:t>أهداف مركز التعلم</a:t>
            </a: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0"/>
            <a:ext cx="5010150" cy="707886"/>
          </a:xfrm>
          <a:prstGeom prst="rect">
            <a:avLst/>
          </a:prstGeom>
        </p:spPr>
        <p:txBody>
          <a:bodyPr wrap="square">
            <a:spAutoFit/>
          </a:bodyPr>
          <a:lstStyle/>
          <a:p>
            <a:r>
              <a:rPr lang="ar-JO" sz="4000" dirty="0">
                <a:solidFill>
                  <a:srgbClr val="94C600"/>
                </a:solidFill>
                <a:latin typeface="Traditional Arabic" pitchFamily="18" charset="-78"/>
                <a:ea typeface="+mj-ea"/>
                <a:cs typeface="Traditional Arabic" pitchFamily="18" charset="-78"/>
              </a:rPr>
              <a:t>شرح مختصر عن الدالة ال</a:t>
            </a:r>
            <a:r>
              <a:rPr lang="ar-SY" sz="4000" dirty="0">
                <a:solidFill>
                  <a:srgbClr val="94C600"/>
                </a:solidFill>
                <a:latin typeface="Traditional Arabic" pitchFamily="18" charset="-78"/>
                <a:ea typeface="+mj-ea"/>
                <a:cs typeface="Traditional Arabic" pitchFamily="18" charset="-78"/>
              </a:rPr>
              <a:t>تطابق</a:t>
            </a:r>
            <a:endParaRPr lang="en-GB" dirty="0"/>
          </a:p>
        </p:txBody>
      </p:sp>
      <p:sp>
        <p:nvSpPr>
          <p:cNvPr id="5" name="TextBox 4"/>
          <p:cNvSpPr txBox="1"/>
          <p:nvPr/>
        </p:nvSpPr>
        <p:spPr>
          <a:xfrm>
            <a:off x="2438400" y="1219200"/>
            <a:ext cx="6019800" cy="5355312"/>
          </a:xfrm>
          <a:prstGeom prst="rect">
            <a:avLst/>
          </a:prstGeom>
          <a:noFill/>
        </p:spPr>
        <p:txBody>
          <a:bodyPr wrap="square" rtlCol="0">
            <a:spAutoFit/>
          </a:bodyPr>
          <a:lstStyle/>
          <a:p>
            <a:r>
              <a:rPr lang="ar-SY" dirty="0" smtClean="0"/>
              <a:t>موضوع التطابق هو أحد المواضيع التي تدرس في صفوف السوابع وهو: أن يغطي المثلث الأول المثلث الثاني تماماً</a:t>
            </a:r>
          </a:p>
          <a:p>
            <a:endParaRPr lang="ar-SY" dirty="0"/>
          </a:p>
          <a:p>
            <a:r>
              <a:rPr lang="ar-SY" dirty="0" smtClean="0"/>
              <a:t>نظريات التطابق الأربعه: </a:t>
            </a:r>
          </a:p>
          <a:p>
            <a:r>
              <a:rPr lang="ar-SY" b="1" dirty="0" smtClean="0"/>
              <a:t>تساوي جميع الأضلاع والزوايا</a:t>
            </a:r>
            <a:r>
              <a:rPr lang="ar-SY" dirty="0" smtClean="0"/>
              <a:t> </a:t>
            </a:r>
          </a:p>
          <a:p>
            <a:r>
              <a:rPr lang="ar-SY" dirty="0" smtClean="0"/>
              <a:t>يتطابق المثلثان </a:t>
            </a:r>
            <a:r>
              <a:rPr lang="ar-SY" dirty="0"/>
              <a:t>تساوي ضلع وزوايا </a:t>
            </a:r>
            <a:r>
              <a:rPr lang="ar-SY" dirty="0" smtClean="0"/>
              <a:t>مع </a:t>
            </a:r>
            <a:r>
              <a:rPr lang="ar-SY" dirty="0"/>
              <a:t>نظيره من </a:t>
            </a:r>
            <a:r>
              <a:rPr lang="ar-SY" dirty="0" smtClean="0"/>
              <a:t>المثلث الآخر</a:t>
            </a:r>
          </a:p>
          <a:p>
            <a:r>
              <a:rPr lang="ar-SY" b="1" dirty="0"/>
              <a:t>تساوي ضلعين وزاوية</a:t>
            </a:r>
          </a:p>
          <a:p>
            <a:r>
              <a:rPr lang="ar-SY" dirty="0"/>
              <a:t>يتطابق المثلثان إذا تطابق ضلعين ونقطة التقائهم ( الزاوية المحصورة بينهم ) مع نظائرهما من المثلث الآخر.</a:t>
            </a:r>
          </a:p>
          <a:p>
            <a:r>
              <a:rPr lang="ar-SY" b="1" dirty="0" smtClean="0"/>
              <a:t>تساوي </a:t>
            </a:r>
            <a:r>
              <a:rPr lang="ar-SY" b="1" dirty="0"/>
              <a:t>زاويتين وضلع</a:t>
            </a:r>
          </a:p>
          <a:p>
            <a:r>
              <a:rPr lang="ar-SY" dirty="0"/>
              <a:t>يتطابق المثلثان إذا تطابق زاويتان والضلع الذى يوصلهما ببعضهما مع نظائرهم من المثلث الآخر.</a:t>
            </a:r>
          </a:p>
          <a:p>
            <a:r>
              <a:rPr lang="ar-SY" b="1" dirty="0" smtClean="0"/>
              <a:t>تساوي </a:t>
            </a:r>
            <a:r>
              <a:rPr lang="ar-SY" b="1" dirty="0"/>
              <a:t>الأضلاع الثلاثة</a:t>
            </a:r>
          </a:p>
          <a:p>
            <a:r>
              <a:rPr lang="ar-SY" dirty="0"/>
              <a:t>يتطابق المثلثان إذا تساوي كل ضلع مع نظائرهم من المثلث الآخر.</a:t>
            </a:r>
          </a:p>
          <a:p>
            <a:r>
              <a:rPr lang="ar-SY" b="1" dirty="0" smtClean="0"/>
              <a:t>تساوي </a:t>
            </a:r>
            <a:r>
              <a:rPr lang="ar-SY" b="1" dirty="0"/>
              <a:t>ضلع ووتر</a:t>
            </a:r>
          </a:p>
          <a:p>
            <a:r>
              <a:rPr lang="ar-SY" dirty="0"/>
              <a:t>هذه الحالة يختص بها مثلث قائم الزاوية حيث أنه إذا تساوى أي ضلع والوتر (الضلع المقابل للزاوية القائمة) مع المثلث الآخر</a:t>
            </a:r>
          </a:p>
          <a:p>
            <a:endParaRPr lang="en-GB"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248</TotalTime>
  <Words>885</Words>
  <Application>Microsoft Office PowerPoint</Application>
  <PresentationFormat>On-screen Show (4:3)</PresentationFormat>
  <Paragraphs>141</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Austin</vt:lpstr>
      <vt:lpstr>عرض لمركز التعلم  تقديم الطلاب: رلى ابو رقيه                   هديل محاجنه هديل ابو داهش         سمير وتد   بإرشاد: جنى مواسي  السنة الدراسية:2010/2012</vt:lpstr>
      <vt:lpstr>PowerPoint Presentation</vt:lpstr>
      <vt:lpstr>- الفهرست: 1) المقدمة 2) التصور الفكري 3) بطاقة تعريفية 4) أهداف المركز 5) شرح مختصر عن التطابق 6) الفعاليات (مع شرح عن كل واحدة) 7) صور  </vt:lpstr>
      <vt:lpstr>PowerPoint Presentation</vt:lpstr>
      <vt:lpstr>PowerPoint Presentation</vt:lpstr>
      <vt:lpstr>PowerPoint Presentation</vt:lpstr>
      <vt:lpstr>PowerPoint Presentation</vt:lpstr>
      <vt:lpstr>أن يتمرن الطلاب على حل اسئلة بموضوع التطابق.  أن يربط الطالب بين موضوع التطابق والحياه اليوميه.  أن يكتشف الطالب نظرية التطابق الملائمه لكل محطة.  اتباع طرق غير تقليديه لتدريس نظريات التطابق.  تبسيط وتسهيل موضوع التطابق.  تنمية دافعية التعلم لدى الطلاب.  تعزيز الثقه بالنفس لدى الطلاب.  دمج الحاسوب في تعليم موضوع التطابق.  أن يجرب الطالب طريقه حديثه لتعلم التطابق  من خلال ممارسة الفعاليات.  تنمية التعاون في التعاون بين الطلاب من خلال الفعاليات . </vt:lpstr>
      <vt:lpstr>PowerPoint Presentation</vt:lpstr>
      <vt:lpstr>PowerPoint Presentation</vt:lpstr>
      <vt:lpstr> : .      </vt:lpstr>
      <vt:lpstr>PowerPoint Presentation</vt:lpstr>
      <vt:lpstr>PowerPoint Presentation</vt:lpstr>
      <vt:lpstr>PowerPoint Presentation</vt:lpstr>
      <vt:lpstr>PowerPoint Presentation</vt:lpstr>
      <vt:lpstr>PowerPoint Presentation</vt:lpstr>
      <vt:lpstr>           </vt:lpstr>
      <vt:lpstr>PowerPoint Presentation</vt:lpstr>
      <vt:lpstr>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الفهرست: 1) المقدمة 2) التصور الفكري 3) بطاقة تعريفية 4) شرح مختصر عن الدالة الخطية 5) اهداف المركز 6) الفعاليات (مع شرح عن كل وحدة) 7) صور</dc:title>
  <dc:creator>pc</dc:creator>
  <cp:lastModifiedBy>Rula</cp:lastModifiedBy>
  <cp:revision>34</cp:revision>
  <dcterms:created xsi:type="dcterms:W3CDTF">2011-05-29T17:39:41Z</dcterms:created>
  <dcterms:modified xsi:type="dcterms:W3CDTF">2012-06-25T06:44:20Z</dcterms:modified>
</cp:coreProperties>
</file>