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64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5DF"/>
    <a:srgbClr val="FF6699"/>
    <a:srgbClr val="357A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98B4D8-BAB6-4795-9201-964884CB192F}" type="datetimeFigureOut">
              <a:rPr lang="he-IL" smtClean="0"/>
              <a:pPr/>
              <a:t>כ"ט/אייר/תשע"ב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B6A5AD-8448-497D-A023-BBF47D33EE6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רשים זרימה: הכנה 4"/>
          <p:cNvSpPr/>
          <p:nvPr/>
        </p:nvSpPr>
        <p:spPr>
          <a:xfrm rot="21195013">
            <a:off x="1514503" y="1487392"/>
            <a:ext cx="6357982" cy="2880394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 rot="21022340">
            <a:off x="2200106" y="1958203"/>
            <a:ext cx="478634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raditional Arabic" pitchFamily="18" charset="-78"/>
                <a:cs typeface="Traditional Arabic" pitchFamily="18" charset="-78"/>
              </a:rPr>
              <a:t>حل مسائل كلامية عن طريق معادلات من الدرجة الأولى ذات مجهول واحد...</a:t>
            </a:r>
            <a:endParaRPr lang="he-IL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Traditional Arabic" pitchFamily="18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רשים זרימה: מסיים 2"/>
          <p:cNvSpPr/>
          <p:nvPr/>
        </p:nvSpPr>
        <p:spPr>
          <a:xfrm>
            <a:off x="3071802" y="214290"/>
            <a:ext cx="3143272" cy="714380"/>
          </a:xfrm>
          <a:prstGeom prst="flowChartTermina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3357554" y="357166"/>
            <a:ext cx="2571768" cy="52322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AE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ورقة العمل....</a:t>
            </a:r>
            <a:endParaRPr lang="he-IL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214282" y="1000108"/>
            <a:ext cx="8786874" cy="56436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57158" y="1357298"/>
            <a:ext cx="8286808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ar-AE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السؤال الأول: حل المعادلات وجد 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X</a:t>
            </a:r>
            <a:r>
              <a:rPr lang="ar-AE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 .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  <a:cs typeface="Traditional Arabic" pitchFamily="18" charset="-78"/>
            </a:endParaRPr>
          </a:p>
          <a:p>
            <a:pPr lvl="0" algn="l" rtl="0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1. -20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=-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10+x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  <a:cs typeface="Traditional Arabic" pitchFamily="18" charset="-78"/>
            </a:endParaRPr>
          </a:p>
          <a:p>
            <a:pPr lvl="0" algn="l" rtl="0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2. 27=12-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(x+9)*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5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 </a:t>
            </a:r>
          </a:p>
          <a:p>
            <a:pPr lvl="0" algn="l" rtl="0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3. 10(x+2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)-8(x+2)=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12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 </a:t>
            </a:r>
          </a:p>
          <a:p>
            <a:pPr lvl="0" algn="l" rtl="0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4. 3x-11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=-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19+7x</a:t>
            </a:r>
          </a:p>
          <a:p>
            <a:pPr lvl="0" algn="l" rtl="0"/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  <a:cs typeface="Traditional Arabic" pitchFamily="18" charset="-78"/>
            </a:endParaRPr>
          </a:p>
          <a:p>
            <a:pPr lvl="0" algn="ctr" rtl="0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++++++++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  <a:cs typeface="Traditional Arabic" pitchFamily="18" charset="-78"/>
            </a:endParaRPr>
          </a:p>
          <a:p>
            <a:pPr>
              <a:buFont typeface="Wingdings" pitchFamily="2" charset="2"/>
              <a:buChar char="v"/>
            </a:pPr>
            <a:r>
              <a:rPr lang="ar-AE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السؤال الثاني:</a:t>
            </a:r>
            <a:r>
              <a:rPr lang="ar-AE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rtl="0"/>
            <a:r>
              <a:rPr lang="ar-AE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حل المسائل الكلامية الآتية: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  <a:cs typeface="Traditional Arabic" pitchFamily="18" charset="-78"/>
            </a:endParaRPr>
          </a:p>
          <a:p>
            <a:pPr marL="342900" lvl="0" indent="-342900">
              <a:buAutoNum type="arabicPeriod"/>
            </a:pPr>
            <a:r>
              <a:rPr lang="ar-AE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مع </a:t>
            </a:r>
            <a:r>
              <a:rPr lang="ar-AE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عمر 340 </a:t>
            </a:r>
            <a:r>
              <a:rPr lang="ar-AE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ش</a:t>
            </a:r>
            <a:r>
              <a:rPr lang="ar-AE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.ج اشترى 5 هدايا لأصدقائه بنفس القيمة، بقي معه بعد الشراء 215ش.ج. اكتب معادلة مناسبة، ثم جد ثمن الهدية الواحدة</a:t>
            </a:r>
            <a:r>
              <a:rPr lang="ar-AE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lvl="0"/>
            <a:r>
              <a:rPr lang="ar-AE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2.  اشترت </a:t>
            </a:r>
            <a:r>
              <a:rPr lang="ar-AE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سهى</a:t>
            </a:r>
            <a:r>
              <a:rPr lang="ar-AE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 بمناسبة عيد ميلادها فستان وحذاءين. دفعت ثمن الفستان 180 </a:t>
            </a:r>
            <a:r>
              <a:rPr lang="ar-AE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ش</a:t>
            </a:r>
            <a:r>
              <a:rPr lang="ar-AE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.ج.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AE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ودفعت مقابل كل الذي اشترته 320ش.ج.اكتب معادلة مناسبة.وجد ثمن الحذاء الواحد؟؟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  <a:cs typeface="Traditional Arabic" pitchFamily="18" charset="-78"/>
            </a:endParaRPr>
          </a:p>
          <a:p>
            <a:pPr marL="342900" lvl="0" indent="-342900">
              <a:buAutoNum type="arabicPeriod"/>
            </a:pP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  <a:cs typeface="Traditional Arabic" pitchFamily="18" charset="-78"/>
            </a:endParaRPr>
          </a:p>
          <a:p>
            <a:endParaRPr lang="he-IL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סרט למטה 2"/>
          <p:cNvSpPr/>
          <p:nvPr/>
        </p:nvSpPr>
        <p:spPr>
          <a:xfrm>
            <a:off x="71406" y="428604"/>
            <a:ext cx="8929718" cy="6000792"/>
          </a:xfrm>
          <a:prstGeom prst="ribbon">
            <a:avLst>
              <a:gd name="adj1" fmla="val 7003"/>
              <a:gd name="adj2" fmla="val 70817"/>
            </a:avLst>
          </a:prstGeom>
          <a:solidFill>
            <a:schemeClr val="bg1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3286116" y="1000108"/>
            <a:ext cx="271464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AE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raditional Arabic" pitchFamily="18" charset="-78"/>
                <a:cs typeface="Traditional Arabic" pitchFamily="18" charset="-78"/>
              </a:rPr>
              <a:t>تلخيص الموضوع.....</a:t>
            </a:r>
            <a:endParaRPr lang="he-IL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raditional Arabic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604" y="1857364"/>
            <a:ext cx="6143668" cy="43396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مراحل حل مسالة كلامية ينفذ على النحو التالي:</a:t>
            </a:r>
          </a:p>
          <a:p>
            <a:pPr>
              <a:buFont typeface="Wingdings" pitchFamily="2" charset="2"/>
              <a:buChar char="v"/>
            </a:pPr>
            <a:r>
              <a:rPr lang="ar-AE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أولا: </a:t>
            </a:r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يتوجب قراءة المسالة بدقة وفهم ما هو  المجهول الذي يجب أن نجده.</a:t>
            </a:r>
          </a:p>
          <a:p>
            <a:pPr>
              <a:buFont typeface="Wingdings" pitchFamily="2" charset="2"/>
              <a:buChar char="v"/>
            </a:pPr>
            <a:r>
              <a:rPr lang="ar-AE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ثانيا: </a:t>
            </a:r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نشير للمجهول بحرف لاتيني ونعرفه بشكل مفصل.</a:t>
            </a:r>
          </a:p>
          <a:p>
            <a:pPr>
              <a:buFont typeface="Wingdings" pitchFamily="2" charset="2"/>
              <a:buChar char="v"/>
            </a:pPr>
            <a:r>
              <a:rPr lang="ar-AE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ثالثا: </a:t>
            </a:r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نترجم معطيات المسالة لمعادلة.</a:t>
            </a:r>
          </a:p>
          <a:p>
            <a:pPr>
              <a:buFont typeface="Wingdings" pitchFamily="2" charset="2"/>
              <a:buChar char="v"/>
            </a:pPr>
            <a:r>
              <a:rPr lang="ar-AE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رابعا: </a:t>
            </a:r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نحل المعادلة حسب القواعد التي تعلمناها.</a:t>
            </a:r>
          </a:p>
          <a:p>
            <a:pPr>
              <a:buFont typeface="Wingdings" pitchFamily="2" charset="2"/>
              <a:buChar char="v"/>
            </a:pPr>
            <a:r>
              <a:rPr lang="ar-AE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خامسا: </a:t>
            </a:r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نسجل جوابا كلاميا عما طلب منا أن نجد المسالة (ليس دائما حل المعادلة هو بالضرورة جواب المسالة).</a:t>
            </a:r>
          </a:p>
          <a:p>
            <a:pPr>
              <a:buFont typeface="Wingdings" pitchFamily="2" charset="2"/>
              <a:buChar char="v"/>
            </a:pPr>
            <a:r>
              <a:rPr lang="ar-AE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سادسا: </a:t>
            </a:r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من الأفضل الرجوع وفحص الجواب الذي حصلنا عليه مقابل المعطيات بكلمات.</a:t>
            </a:r>
            <a:endParaRPr lang="he-IL" sz="2400" b="1" dirty="0">
              <a:latin typeface="Traditional Arabic" pitchFamily="18" charset="-78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imagesCAQ77W6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4357694"/>
            <a:ext cx="1932854" cy="1862140"/>
          </a:xfrm>
          <a:prstGeom prst="rect">
            <a:avLst/>
          </a:prstGeom>
        </p:spPr>
      </p:pic>
      <p:sp>
        <p:nvSpPr>
          <p:cNvPr id="4" name="הסבר אליפטי 3"/>
          <p:cNvSpPr/>
          <p:nvPr/>
        </p:nvSpPr>
        <p:spPr>
          <a:xfrm>
            <a:off x="2928926" y="571480"/>
            <a:ext cx="5572164" cy="3714776"/>
          </a:xfrm>
          <a:prstGeom prst="wedgeEllipseCallout">
            <a:avLst>
              <a:gd name="adj1" fmla="val -41671"/>
              <a:gd name="adj2" fmla="val 585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 rot="21201454">
            <a:off x="3786182" y="1325391"/>
            <a:ext cx="385765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أرجو أن تكونوا قد  استفدتم واستمتعتم..........</a:t>
            </a:r>
          </a:p>
          <a:p>
            <a:pPr algn="l"/>
            <a:r>
              <a:rPr lang="ar-AE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بالنجاح للجميع..</a:t>
            </a:r>
          </a:p>
          <a:p>
            <a:r>
              <a:rPr lang="ar-AE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معلمتكم: هبه مواسي......    </a:t>
            </a:r>
            <a:endParaRPr lang="he-IL" sz="3200" b="1" dirty="0">
              <a:solidFill>
                <a:schemeClr val="bg1"/>
              </a:solidFill>
              <a:latin typeface="Traditional Arabic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הסבר ענן 3"/>
          <p:cNvSpPr/>
          <p:nvPr/>
        </p:nvSpPr>
        <p:spPr>
          <a:xfrm>
            <a:off x="4786314" y="1142984"/>
            <a:ext cx="3500462" cy="1928826"/>
          </a:xfrm>
          <a:prstGeom prst="cloudCallout">
            <a:avLst>
              <a:gd name="adj1" fmla="val -40205"/>
              <a:gd name="adj2" fmla="val 706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5500694" y="1428736"/>
            <a:ext cx="214314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هيا نشاهد فيديو لنتذكر ما </a:t>
            </a:r>
            <a:r>
              <a:rPr lang="ar-AE" sz="2800" b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تعلمناه</a:t>
            </a:r>
            <a:r>
              <a:rPr lang="ar-AE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في الحصة السابقة</a:t>
            </a:r>
            <a:endParaRPr lang="he-IL" sz="2800" b="1" dirty="0">
              <a:solidFill>
                <a:schemeClr val="bg1"/>
              </a:solidFill>
              <a:latin typeface="Traditional Arabic" pitchFamily="18" charset="-78"/>
            </a:endParaRPr>
          </a:p>
        </p:txBody>
      </p:sp>
      <p:pic>
        <p:nvPicPr>
          <p:cNvPr id="6" name="תמונה 5" descr="imagesCAOKN3B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714620"/>
            <a:ext cx="2643207" cy="264320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84" y="292222"/>
            <a:ext cx="478634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4000" b="1" dirty="0" smtClean="0">
                <a:solidFill>
                  <a:schemeClr val="tx2"/>
                </a:solidFill>
                <a:latin typeface="Traditional Arabic" pitchFamily="18" charset="-78"/>
                <a:cs typeface="Traditional Arabic" pitchFamily="18" charset="-78"/>
              </a:rPr>
              <a:t>حل معادلات من الدرجة </a:t>
            </a:r>
            <a:r>
              <a:rPr lang="ar-AE" sz="4000" b="1" dirty="0" err="1" smtClean="0">
                <a:solidFill>
                  <a:schemeClr val="tx2"/>
                </a:solidFill>
                <a:latin typeface="Traditional Arabic" pitchFamily="18" charset="-78"/>
                <a:cs typeface="Traditional Arabic" pitchFamily="18" charset="-78"/>
              </a:rPr>
              <a:t>الاولى</a:t>
            </a:r>
            <a:endParaRPr lang="he-IL" sz="4000" b="1" dirty="0">
              <a:solidFill>
                <a:schemeClr val="tx2"/>
              </a:solidFill>
              <a:latin typeface="Traditional Arabic" pitchFamily="18" charset="-78"/>
            </a:endParaRPr>
          </a:p>
        </p:txBody>
      </p:sp>
    </p:spTree>
    <p:controls>
      <p:control spid="15362" name="ShockwaveFlash1" r:id="rId2" imgW="7201905" imgH="4679905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1428728" y="214290"/>
            <a:ext cx="6215106" cy="20002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2357422" y="428604"/>
            <a:ext cx="435771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 هيا بنا نكتشف كيف يمكننا حل مسالة كلامية عن  طريق معادلة من الدرجة الأولى ذات مجهول واحد...</a:t>
            </a:r>
          </a:p>
        </p:txBody>
      </p:sp>
      <p:sp>
        <p:nvSpPr>
          <p:cNvPr id="6" name="מלבן מעוגל 5"/>
          <p:cNvSpPr/>
          <p:nvPr/>
        </p:nvSpPr>
        <p:spPr>
          <a:xfrm>
            <a:off x="785786" y="2643182"/>
            <a:ext cx="7643866" cy="3786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1357290" y="3000372"/>
            <a:ext cx="642942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وفرت لبنى </a:t>
            </a:r>
            <a:r>
              <a:rPr lang="en-US" sz="3200" b="1" dirty="0" smtClean="0">
                <a:latin typeface="Traditional Arabic" pitchFamily="18" charset="-78"/>
                <a:cs typeface="Traditional Arabic" pitchFamily="18" charset="-78"/>
              </a:rPr>
              <a:t>x 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 ش.ج. أعطاها والدها 95 </a:t>
            </a:r>
            <a:r>
              <a:rPr lang="ar-AE" sz="3200" b="1" dirty="0" err="1" smtClean="0">
                <a:latin typeface="Traditional Arabic" pitchFamily="18" charset="-78"/>
                <a:cs typeface="Traditional Arabic" pitchFamily="18" charset="-78"/>
              </a:rPr>
              <a:t>ش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.ج. يوجد معها الآن 265 </a:t>
            </a:r>
            <a:r>
              <a:rPr lang="ar-AE" sz="3200" b="1" dirty="0" err="1" smtClean="0">
                <a:latin typeface="Traditional Arabic" pitchFamily="18" charset="-78"/>
                <a:cs typeface="Traditional Arabic" pitchFamily="18" charset="-78"/>
              </a:rPr>
              <a:t>ش</a:t>
            </a:r>
            <a:r>
              <a:rPr lang="ar-AE" sz="3200" b="1" dirty="0" smtClean="0">
                <a:latin typeface="Traditional Arabic" pitchFamily="18" charset="-78"/>
                <a:cs typeface="Traditional Arabic" pitchFamily="18" charset="-78"/>
              </a:rPr>
              <a:t>.ج. كم شاقل وفرت لبنى.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00166" y="4071942"/>
            <a:ext cx="6215106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u="sng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هذه مسالة كلامية يجب أن نحلها عن طريق معادلة ذات مجهول .....</a:t>
            </a:r>
          </a:p>
          <a:p>
            <a:pPr algn="ctr"/>
            <a:r>
              <a:rPr lang="ar-AE" sz="2800" b="1" u="sng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سنشاهد الآن كيف يمكننا ترجمة المسالة الكلامية </a:t>
            </a:r>
            <a:r>
              <a:rPr lang="ar-AE" sz="2800" b="1" u="sng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الى</a:t>
            </a:r>
            <a:r>
              <a:rPr lang="ar-AE" sz="2800" b="1" u="sng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معادلة ذات مجهول واحد.</a:t>
            </a:r>
            <a:endParaRPr lang="he-IL" sz="2800" b="1" u="sng" dirty="0">
              <a:solidFill>
                <a:schemeClr val="bg1"/>
              </a:solidFill>
              <a:latin typeface="Traditional Arabic" pitchFamily="18" charset="-78"/>
            </a:endParaRPr>
          </a:p>
        </p:txBody>
      </p:sp>
      <p:sp>
        <p:nvSpPr>
          <p:cNvPr id="9" name="ענן 8"/>
          <p:cNvSpPr/>
          <p:nvPr/>
        </p:nvSpPr>
        <p:spPr>
          <a:xfrm>
            <a:off x="7358082" y="2000240"/>
            <a:ext cx="1571636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مسألة كلامية</a:t>
            </a:r>
            <a:endParaRPr lang="he-IL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raditional Arabic" pitchFamily="18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714348" y="642918"/>
            <a:ext cx="5214974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b="1" dirty="0" smtClean="0">
              <a:solidFill>
                <a:srgbClr val="00206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AE" sz="2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وفرت لبنى </a:t>
            </a:r>
            <a:r>
              <a:rPr lang="en-US" sz="2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x </a:t>
            </a:r>
            <a:r>
              <a:rPr lang="ar-AE" sz="2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ش.ج. أعطاها أبوها 95 </a:t>
            </a:r>
            <a:r>
              <a:rPr lang="ar-AE" sz="20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ش</a:t>
            </a:r>
            <a:r>
              <a:rPr lang="ar-AE" sz="2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.ج. يوجد معها الآن 265 </a:t>
            </a:r>
            <a:r>
              <a:rPr lang="ar-AE" sz="20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ش</a:t>
            </a:r>
            <a:r>
              <a:rPr lang="ar-AE" sz="2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.ج. كم شاقل وفرت لبنى.</a:t>
            </a:r>
          </a:p>
          <a:p>
            <a:pPr algn="ctr"/>
            <a:endParaRPr lang="he-IL" dirty="0"/>
          </a:p>
        </p:txBody>
      </p:sp>
      <p:sp>
        <p:nvSpPr>
          <p:cNvPr id="3" name="מלבן מעוגל 2"/>
          <p:cNvSpPr/>
          <p:nvPr/>
        </p:nvSpPr>
        <p:spPr>
          <a:xfrm>
            <a:off x="6286512" y="428604"/>
            <a:ext cx="221457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نستعرض حل السؤال معاً 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2285992"/>
            <a:ext cx="685804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وفرت لُبنى </a:t>
            </a: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x </a:t>
            </a:r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 ش.ج وأعطاها أبوها 95 </a:t>
            </a:r>
            <a:r>
              <a:rPr lang="ar-AE" sz="2800" b="1" dirty="0" err="1" smtClean="0">
                <a:latin typeface="Traditional Arabic" pitchFamily="18" charset="-78"/>
                <a:cs typeface="Traditional Arabic" pitchFamily="18" charset="-78"/>
              </a:rPr>
              <a:t>ش</a:t>
            </a:r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.ج ... نترجم هذه الجملة حسب المعطيات :</a:t>
            </a:r>
          </a:p>
        </p:txBody>
      </p:sp>
      <p:sp>
        <p:nvSpPr>
          <p:cNvPr id="6" name="חץ שמאלה 5"/>
          <p:cNvSpPr/>
          <p:nvPr/>
        </p:nvSpPr>
        <p:spPr>
          <a:xfrm>
            <a:off x="6572264" y="3000372"/>
            <a:ext cx="1571636" cy="6429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Traditional Arabic" pitchFamily="18" charset="-78"/>
                <a:cs typeface="Traditional Arabic" pitchFamily="18" charset="-78"/>
              </a:rPr>
              <a:t>نحصل على: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8992" y="3071810"/>
            <a:ext cx="178595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X+95 </a:t>
            </a:r>
            <a:endParaRPr lang="he-IL" dirty="0"/>
          </a:p>
        </p:txBody>
      </p:sp>
      <p:sp>
        <p:nvSpPr>
          <p:cNvPr id="10" name="חץ שמאלה 9"/>
          <p:cNvSpPr/>
          <p:nvPr/>
        </p:nvSpPr>
        <p:spPr>
          <a:xfrm>
            <a:off x="5143504" y="4643446"/>
            <a:ext cx="3571900" cy="1928826"/>
          </a:xfrm>
          <a:prstGeom prst="leftArrow">
            <a:avLst>
              <a:gd name="adj1" fmla="val 48280"/>
              <a:gd name="adj2" fmla="val 29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endParaRPr lang="ar-AE" sz="2400" b="1" dirty="0" smtClean="0">
              <a:solidFill>
                <a:prstClr val="white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lvl="0" algn="ctr"/>
            <a:r>
              <a:rPr lang="ar-AE" sz="2400" b="1" dirty="0" smtClean="0">
                <a:solidFill>
                  <a:prstClr val="white"/>
                </a:solidFill>
                <a:latin typeface="Traditional Arabic" pitchFamily="18" charset="-78"/>
                <a:cs typeface="Traditional Arabic" pitchFamily="18" charset="-78"/>
              </a:rPr>
              <a:t>نكمل </a:t>
            </a:r>
            <a:r>
              <a:rPr lang="ar-AE" sz="2400" b="1" dirty="0">
                <a:solidFill>
                  <a:prstClr val="white"/>
                </a:solidFill>
                <a:latin typeface="Traditional Arabic" pitchFamily="18" charset="-78"/>
                <a:cs typeface="Traditional Arabic" pitchFamily="18" charset="-78"/>
              </a:rPr>
              <a:t>ترجمة المسألة الكلامية لنحصل على :</a:t>
            </a:r>
            <a:endParaRPr lang="he-IL" sz="2400" b="1" dirty="0">
              <a:solidFill>
                <a:prstClr val="white"/>
              </a:solidFill>
              <a:latin typeface="Traditional Arabic" pitchFamily="18" charset="-78"/>
            </a:endParaRPr>
          </a:p>
          <a:p>
            <a:pPr algn="ctr"/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428728" y="5214950"/>
            <a:ext cx="307183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X+95 =265</a:t>
            </a:r>
            <a:endParaRPr lang="he-IL" sz="1600" dirty="0"/>
          </a:p>
        </p:txBody>
      </p:sp>
      <p:sp>
        <p:nvSpPr>
          <p:cNvPr id="12" name="מלבן 11"/>
          <p:cNvSpPr/>
          <p:nvPr/>
        </p:nvSpPr>
        <p:spPr>
          <a:xfrm>
            <a:off x="2786050" y="4071942"/>
            <a:ext cx="5429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يوجد معها الآن 265 </a:t>
            </a:r>
            <a:r>
              <a:rPr lang="ar-AE" sz="2800" b="1" dirty="0" err="1" smtClean="0">
                <a:latin typeface="Traditional Arabic" pitchFamily="18" charset="-78"/>
                <a:cs typeface="Traditional Arabic" pitchFamily="18" charset="-78"/>
              </a:rPr>
              <a:t>ش</a:t>
            </a:r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.ج. كم شاقل وفرت لبنى؟</a:t>
            </a:r>
            <a:endParaRPr lang="he-IL" sz="2800" dirty="0"/>
          </a:p>
        </p:txBody>
      </p:sp>
      <p:sp>
        <p:nvSpPr>
          <p:cNvPr id="13" name="מלבן מעוגל 12"/>
          <p:cNvSpPr/>
          <p:nvPr/>
        </p:nvSpPr>
        <p:spPr>
          <a:xfrm rot="20926495">
            <a:off x="214282" y="5214950"/>
            <a:ext cx="1285884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هيا نعرف كم وفرت لبنى من النقود؟؟</a:t>
            </a:r>
            <a:endParaRPr lang="he-IL" sz="2400" b="1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6" grpId="0" animBg="1"/>
      <p:bldP spid="7" grpId="0"/>
      <p:bldP spid="10" grpId="0" animBg="1"/>
      <p:bldP spid="11" grpId="0"/>
      <p:bldP spid="12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428728" y="642918"/>
            <a:ext cx="29418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X+95 =265</a:t>
            </a:r>
            <a:endParaRPr lang="he-IL" sz="1600" dirty="0"/>
          </a:p>
        </p:txBody>
      </p:sp>
      <p:sp>
        <p:nvSpPr>
          <p:cNvPr id="3" name="אליפסה 2"/>
          <p:cNvSpPr/>
          <p:nvPr/>
        </p:nvSpPr>
        <p:spPr>
          <a:xfrm>
            <a:off x="5643570" y="428604"/>
            <a:ext cx="2928958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من المسألة وجدنا أن المعادلة هي: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4" name="חץ שמאלה 3"/>
          <p:cNvSpPr/>
          <p:nvPr/>
        </p:nvSpPr>
        <p:spPr>
          <a:xfrm>
            <a:off x="5214942" y="1500174"/>
            <a:ext cx="2500330" cy="12858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نطرح 95 من الطرفين 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1428728" y="1857364"/>
            <a:ext cx="29418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X+95 =265</a:t>
            </a:r>
            <a:endParaRPr lang="he-IL" sz="1600" dirty="0"/>
          </a:p>
        </p:txBody>
      </p:sp>
      <p:sp>
        <p:nvSpPr>
          <p:cNvPr id="7" name="מלבן 6"/>
          <p:cNvSpPr/>
          <p:nvPr/>
        </p:nvSpPr>
        <p:spPr>
          <a:xfrm>
            <a:off x="285720" y="2857496"/>
            <a:ext cx="50770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X+95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- 95</a:t>
            </a:r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265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- 95</a:t>
            </a:r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he-IL" sz="1600" dirty="0"/>
          </a:p>
        </p:txBody>
      </p:sp>
      <p:sp>
        <p:nvSpPr>
          <p:cNvPr id="8" name="חץ מכופף 7"/>
          <p:cNvSpPr/>
          <p:nvPr/>
        </p:nvSpPr>
        <p:spPr>
          <a:xfrm rot="10039047">
            <a:off x="3963050" y="3882907"/>
            <a:ext cx="1000132" cy="107157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928794" y="4429132"/>
            <a:ext cx="19588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X=170 </a:t>
            </a:r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he-IL" sz="1600" dirty="0"/>
          </a:p>
        </p:txBody>
      </p:sp>
      <p:sp>
        <p:nvSpPr>
          <p:cNvPr id="10" name="פינה מקופלת 9"/>
          <p:cNvSpPr/>
          <p:nvPr/>
        </p:nvSpPr>
        <p:spPr>
          <a:xfrm>
            <a:off x="1928794" y="5214950"/>
            <a:ext cx="5929354" cy="128588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u="sng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من حل المعادلة نتج أن لُبنى وفرت 170 </a:t>
            </a:r>
            <a:r>
              <a:rPr lang="ar-AE" sz="3200" b="1" u="sng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ش</a:t>
            </a:r>
            <a:r>
              <a:rPr lang="ar-AE" sz="3200" b="1" u="sng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.ج</a:t>
            </a:r>
            <a:endParaRPr lang="he-IL" sz="3200" b="1" u="sng" dirty="0">
              <a:solidFill>
                <a:schemeClr val="bg1"/>
              </a:solidFill>
              <a:latin typeface="Traditional Arabic" pitchFamily="18" charset="-78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/>
      <p:bldP spid="7" grpId="0"/>
      <p:bldP spid="8" grpId="0" animBg="1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הסבר חץ למטה 1"/>
          <p:cNvSpPr/>
          <p:nvPr/>
        </p:nvSpPr>
        <p:spPr>
          <a:xfrm>
            <a:off x="1214414" y="357166"/>
            <a:ext cx="6715172" cy="178595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1428728" y="428604"/>
            <a:ext cx="621510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جاء دوركم </a:t>
            </a:r>
            <a:r>
              <a:rPr lang="ar-AE" sz="3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الان</a:t>
            </a:r>
            <a:r>
              <a:rPr lang="ar-AE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....</a:t>
            </a:r>
          </a:p>
          <a:p>
            <a:pPr algn="ctr"/>
            <a:r>
              <a:rPr lang="ar-AE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هيا نحل هذه المسالة معا على اللوح ونكتشف الإجابة:</a:t>
            </a:r>
            <a:endParaRPr lang="he-IL" sz="32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4" name="אליפסה 3"/>
          <p:cNvSpPr/>
          <p:nvPr/>
        </p:nvSpPr>
        <p:spPr>
          <a:xfrm>
            <a:off x="1857356" y="2214554"/>
            <a:ext cx="5429288" cy="321471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يوجد مع منير </a:t>
            </a:r>
            <a:r>
              <a:rPr lang="en-US" sz="2800" b="1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 x </a:t>
            </a:r>
            <a:r>
              <a:rPr lang="ar-AE" sz="2800" b="1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أقراص. عدد أقراص وائل أكثر بضعفين من عدد أقراص منير. يوجد مع جميل 10 أقراص. يوجد مع الثلاثة معا 31 قرصا.</a:t>
            </a:r>
          </a:p>
          <a:p>
            <a:pPr algn="ctr"/>
            <a:r>
              <a:rPr lang="ar-AE" sz="2800" b="1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كم قرصا يوجد مع كل من منير ووائل؟؟</a:t>
            </a:r>
          </a:p>
        </p:txBody>
      </p:sp>
      <p:sp>
        <p:nvSpPr>
          <p:cNvPr id="5" name="חץ ימינה מקווקו 4"/>
          <p:cNvSpPr/>
          <p:nvPr/>
        </p:nvSpPr>
        <p:spPr>
          <a:xfrm rot="8427530">
            <a:off x="534373" y="5100250"/>
            <a:ext cx="2076110" cy="1302970"/>
          </a:xfrm>
          <a:prstGeom prst="stripedRightArrow">
            <a:avLst/>
          </a:prstGeom>
          <a:solidFill>
            <a:srgbClr val="357A93"/>
          </a:solidFill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 rot="19376169">
            <a:off x="435590" y="5632713"/>
            <a:ext cx="20151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400" b="1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افحص طريقة الحل</a:t>
            </a:r>
            <a:endParaRPr lang="he-IL" sz="2400" b="1" dirty="0">
              <a:solidFill>
                <a:srgbClr val="002060"/>
              </a:solidFill>
              <a:latin typeface="Traditional Arabic" pitchFamily="18" charset="-78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ענן 2"/>
          <p:cNvSpPr/>
          <p:nvPr/>
        </p:nvSpPr>
        <p:spPr>
          <a:xfrm>
            <a:off x="3357554" y="142852"/>
            <a:ext cx="2428892" cy="642966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مراحل الحل</a:t>
            </a:r>
            <a:endParaRPr lang="he-IL" sz="3200" b="1" dirty="0">
              <a:solidFill>
                <a:srgbClr val="7030A0"/>
              </a:solidFill>
              <a:latin typeface="Traditional Arabic" pitchFamily="18" charset="-78"/>
            </a:endParaRPr>
          </a:p>
        </p:txBody>
      </p:sp>
      <p:sp>
        <p:nvSpPr>
          <p:cNvPr id="4" name="מלבן מעוגל 3"/>
          <p:cNvSpPr/>
          <p:nvPr/>
        </p:nvSpPr>
        <p:spPr>
          <a:xfrm>
            <a:off x="6143636" y="1071546"/>
            <a:ext cx="2714644" cy="78581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يوجد مع  منير </a:t>
            </a:r>
            <a:r>
              <a:rPr lang="en-US" sz="28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x</a:t>
            </a:r>
            <a:r>
              <a:rPr lang="ar-AE" sz="28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 أقراص </a:t>
            </a:r>
            <a:endParaRPr lang="he-IL" sz="2800" b="1" dirty="0">
              <a:solidFill>
                <a:srgbClr val="7030A0"/>
              </a:solidFill>
              <a:latin typeface="Traditional Arabic" pitchFamily="18" charset="-78"/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142844" y="1071546"/>
            <a:ext cx="2714644" cy="78581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يوجد مع  جميل 10 أقراص </a:t>
            </a:r>
            <a:endParaRPr lang="he-IL" sz="2800" b="1" dirty="0">
              <a:solidFill>
                <a:srgbClr val="7030A0"/>
              </a:solidFill>
              <a:latin typeface="Traditional Arabic" pitchFamily="18" charset="-78"/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3143240" y="1071546"/>
            <a:ext cx="2714644" cy="78581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8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يوجد مع  وائل</a:t>
            </a:r>
            <a:r>
              <a:rPr lang="ar-AE" sz="2800" b="1" dirty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AE" sz="28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ضعفي أقراص منير </a:t>
            </a:r>
            <a:endParaRPr lang="he-IL" sz="2800" b="1" dirty="0">
              <a:solidFill>
                <a:srgbClr val="7030A0"/>
              </a:solidFill>
              <a:latin typeface="Traditional Arabic" pitchFamily="18" charset="-78"/>
            </a:endParaRPr>
          </a:p>
        </p:txBody>
      </p:sp>
      <p:sp>
        <p:nvSpPr>
          <p:cNvPr id="7" name="הסבר חץ למעלה 6"/>
          <p:cNvSpPr/>
          <p:nvPr/>
        </p:nvSpPr>
        <p:spPr>
          <a:xfrm>
            <a:off x="3286116" y="2000240"/>
            <a:ext cx="2500330" cy="1071570"/>
          </a:xfrm>
          <a:prstGeom prst="upArrowCallo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2*X= 2X</a:t>
            </a:r>
            <a:endParaRPr lang="he-IL" sz="3200" b="1" dirty="0">
              <a:solidFill>
                <a:schemeClr val="accent4">
                  <a:lumMod val="40000"/>
                  <a:lumOff val="60000"/>
                </a:schemeClr>
              </a:solidFill>
              <a:latin typeface="Traditional Arabic" pitchFamily="18" charset="-78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4714876" y="2428868"/>
            <a:ext cx="642942" cy="50006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חץ מכופף 10"/>
          <p:cNvSpPr/>
          <p:nvPr/>
        </p:nvSpPr>
        <p:spPr>
          <a:xfrm rot="9328431">
            <a:off x="7139009" y="3191877"/>
            <a:ext cx="1000132" cy="928694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0100" y="3691598"/>
            <a:ext cx="600079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AE" sz="2800" b="1" dirty="0" smtClean="0">
                <a:latin typeface="Traditional Arabic" pitchFamily="18" charset="-78"/>
                <a:cs typeface="Traditional Arabic" pitchFamily="18" charset="-78"/>
              </a:rPr>
              <a:t>وبما انه مع جميعهم يوجد 31 قرص – تنتج المعادلة التالية:</a:t>
            </a:r>
            <a:endParaRPr lang="he-IL" sz="2800" b="1" dirty="0">
              <a:latin typeface="Traditional Arabic" pitchFamily="18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28794" y="5721510"/>
            <a:ext cx="321471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X+2X+10=31</a:t>
            </a:r>
            <a:endParaRPr lang="he-IL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596" y="4500570"/>
            <a:ext cx="80010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200" b="1" dirty="0" smtClean="0">
                <a:ln>
                  <a:solidFill>
                    <a:srgbClr val="002060"/>
                  </a:solidFill>
                </a:ln>
                <a:solidFill>
                  <a:srgbClr val="25A5DF"/>
                </a:solidFill>
                <a:latin typeface="Traditional Arabic" pitchFamily="18" charset="-78"/>
                <a:cs typeface="Traditional Arabic" pitchFamily="18" charset="-78"/>
              </a:rPr>
              <a:t>المجموع الكلي للأقراص = أقراص جميل+ أقراص وائل+ أقراص منير</a:t>
            </a:r>
            <a:endParaRPr lang="he-IL" sz="3200" b="1" dirty="0">
              <a:ln>
                <a:solidFill>
                  <a:srgbClr val="002060"/>
                </a:solidFill>
              </a:ln>
              <a:solidFill>
                <a:srgbClr val="25A5DF"/>
              </a:solidFill>
              <a:latin typeface="Traditional Arabic" pitchFamily="18" charset="-78"/>
            </a:endParaRPr>
          </a:p>
        </p:txBody>
      </p:sp>
      <p:sp>
        <p:nvSpPr>
          <p:cNvPr id="16" name="חץ שמאלה 15"/>
          <p:cNvSpPr/>
          <p:nvPr/>
        </p:nvSpPr>
        <p:spPr>
          <a:xfrm>
            <a:off x="5500694" y="5072074"/>
            <a:ext cx="3071834" cy="15716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نقوم بترجمة المسالة ونحصل على المعادلة التالية: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17" name="חץ למטה 16"/>
          <p:cNvSpPr/>
          <p:nvPr/>
        </p:nvSpPr>
        <p:spPr>
          <a:xfrm>
            <a:off x="2857488" y="5000636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חץ למטה 17"/>
          <p:cNvSpPr/>
          <p:nvPr/>
        </p:nvSpPr>
        <p:spPr>
          <a:xfrm rot="847889">
            <a:off x="3900620" y="5015749"/>
            <a:ext cx="242639" cy="6549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חץ למטה 20"/>
          <p:cNvSpPr/>
          <p:nvPr/>
        </p:nvSpPr>
        <p:spPr>
          <a:xfrm rot="20416865">
            <a:off x="1844571" y="5027547"/>
            <a:ext cx="250811" cy="688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/>
      <p:bldP spid="14" grpId="0"/>
      <p:bldP spid="16" grpId="0" animBg="1"/>
      <p:bldP spid="17" grpId="0" animBg="1"/>
      <p:bldP spid="18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5643570" y="428604"/>
            <a:ext cx="2928958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من المسألة وجدنا أن المعادلة هي: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1604" y="642918"/>
            <a:ext cx="321471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X+2X+10=31</a:t>
            </a:r>
            <a:endParaRPr lang="he-IL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</a:endParaRPr>
          </a:p>
        </p:txBody>
      </p:sp>
      <p:sp>
        <p:nvSpPr>
          <p:cNvPr id="5" name="חץ שמאלה 4"/>
          <p:cNvSpPr/>
          <p:nvPr/>
        </p:nvSpPr>
        <p:spPr>
          <a:xfrm>
            <a:off x="5214942" y="1214422"/>
            <a:ext cx="2928958" cy="1928826"/>
          </a:xfrm>
          <a:prstGeom prst="leftArrow">
            <a:avLst>
              <a:gd name="adj1" fmla="val 50000"/>
              <a:gd name="adj2" fmla="val 432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latin typeface="Traditional Arabic" pitchFamily="18" charset="-78"/>
                <a:cs typeface="Traditional Arabic" pitchFamily="18" charset="-78"/>
              </a:rPr>
              <a:t>الآن نحاول حل المعادلة معاً نطرح 10 من الطرفين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1714488"/>
            <a:ext cx="321471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3X+10=31</a:t>
            </a:r>
            <a:endParaRPr lang="he-IL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</a:endParaRPr>
          </a:p>
        </p:txBody>
      </p:sp>
      <p:sp>
        <p:nvSpPr>
          <p:cNvPr id="8" name="סוגר מסולסל שמאלי 7"/>
          <p:cNvSpPr/>
          <p:nvPr/>
        </p:nvSpPr>
        <p:spPr>
          <a:xfrm rot="16200000">
            <a:off x="1928794" y="928670"/>
            <a:ext cx="500066" cy="107157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חץ ימינה 8"/>
          <p:cNvSpPr/>
          <p:nvPr/>
        </p:nvSpPr>
        <p:spPr>
          <a:xfrm>
            <a:off x="0" y="785794"/>
            <a:ext cx="1571604" cy="12858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b="1" dirty="0" smtClean="0">
                <a:latin typeface="Traditional Arabic" pitchFamily="18" charset="-78"/>
                <a:cs typeface="Traditional Arabic" pitchFamily="18" charset="-78"/>
              </a:rPr>
              <a:t>نجمع المجاهيل مع بعض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2649676"/>
            <a:ext cx="42862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3X+10 -10=31-10</a:t>
            </a:r>
            <a:endParaRPr lang="he-IL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4480" y="3435494"/>
            <a:ext cx="171451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3X=21</a:t>
            </a:r>
            <a:endParaRPr lang="he-IL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</a:endParaRPr>
          </a:p>
        </p:txBody>
      </p:sp>
      <p:cxnSp>
        <p:nvCxnSpPr>
          <p:cNvPr id="14" name="מחבר ישר 13"/>
          <p:cNvCxnSpPr/>
          <p:nvPr/>
        </p:nvCxnSpPr>
        <p:spPr>
          <a:xfrm rot="5400000">
            <a:off x="1250133" y="3536157"/>
            <a:ext cx="428628" cy="3571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2910" y="3425611"/>
            <a:ext cx="785818" cy="646331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raditional Arabic" pitchFamily="18" charset="-78"/>
                <a:cs typeface="Traditional Arabic" pitchFamily="18" charset="-78"/>
              </a:rPr>
              <a:t>3:</a:t>
            </a:r>
            <a:endParaRPr lang="he-IL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raditional Arabic" pitchFamily="18" charset="-78"/>
            </a:endParaRPr>
          </a:p>
        </p:txBody>
      </p:sp>
      <p:sp>
        <p:nvSpPr>
          <p:cNvPr id="16" name="מלבן עם פינות אלכסוניות חתוכות 15"/>
          <p:cNvSpPr/>
          <p:nvPr/>
        </p:nvSpPr>
        <p:spPr>
          <a:xfrm>
            <a:off x="4714876" y="3429000"/>
            <a:ext cx="1357322" cy="714380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Traditional Arabic" pitchFamily="18" charset="-78"/>
                <a:cs typeface="Traditional Arabic" pitchFamily="18" charset="-78"/>
              </a:rPr>
              <a:t>نقسم المعادلة على 3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57356" y="4149874"/>
            <a:ext cx="1143008" cy="707886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X=7</a:t>
            </a:r>
            <a:endParaRPr lang="he-IL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raditional Arabic" pitchFamily="18" charset="-78"/>
            </a:endParaRPr>
          </a:p>
        </p:txBody>
      </p:sp>
      <p:cxnSp>
        <p:nvCxnSpPr>
          <p:cNvPr id="20" name="מחבר חץ ישר 19"/>
          <p:cNvCxnSpPr/>
          <p:nvPr/>
        </p:nvCxnSpPr>
        <p:spPr>
          <a:xfrm>
            <a:off x="3571868" y="3713164"/>
            <a:ext cx="100013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פינה מקופלת 20"/>
          <p:cNvSpPr/>
          <p:nvPr/>
        </p:nvSpPr>
        <p:spPr>
          <a:xfrm>
            <a:off x="1214414" y="5143512"/>
            <a:ext cx="7215238" cy="128588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u="sng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من حل المعادلة نتج أن مع منير 7 أقراص ومع وائل 14 قرص. </a:t>
            </a:r>
            <a:endParaRPr lang="he-IL" sz="3200" b="1" u="sng" dirty="0">
              <a:solidFill>
                <a:schemeClr val="bg1"/>
              </a:solidFill>
              <a:latin typeface="Traditional Arabic" pitchFamily="18" charset="-78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 animBg="1"/>
      <p:bldP spid="6" grpId="0"/>
      <p:bldP spid="8" grpId="0" animBg="1"/>
      <p:bldP spid="9" grpId="0" animBg="1"/>
      <p:bldP spid="10" grpId="0"/>
      <p:bldP spid="11" grpId="0"/>
      <p:bldP spid="15" grpId="0"/>
      <p:bldP spid="16" grpId="0" animBg="1"/>
      <p:bldP spid="18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שפע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מטרו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458</TotalTime>
  <Words>485</Words>
  <Application>Microsoft Office PowerPoint</Application>
  <PresentationFormat>‫הצגה על המסך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טרק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Heba</dc:creator>
  <cp:lastModifiedBy>Heba</cp:lastModifiedBy>
  <cp:revision>50</cp:revision>
  <dcterms:created xsi:type="dcterms:W3CDTF">2011-12-03T09:47:52Z</dcterms:created>
  <dcterms:modified xsi:type="dcterms:W3CDTF">2012-05-21T06:35:27Z</dcterms:modified>
</cp:coreProperties>
</file>