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8"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bg>
      <p:bgRef idx="1001">
        <a:schemeClr val="bg1"/>
      </p:bgRef>
    </p:bg>
    <p:spTree>
      <p:nvGrpSpPr>
        <p:cNvPr id="1" name=""/>
        <p:cNvGrpSpPr/>
        <p:nvPr/>
      </p:nvGrpSpPr>
      <p:grpSpPr>
        <a:xfrm>
          <a:off x="0" y="0"/>
          <a:ext cx="0" cy="0"/>
          <a:chOff x="0" y="0"/>
          <a:chExt cx="0" cy="0"/>
        </a:xfrm>
      </p:grpSpPr>
      <p:sp>
        <p:nvSpPr>
          <p:cNvPr id="8" name="כותרת 7"/>
          <p:cNvSpPr>
            <a:spLocks noGrp="1"/>
          </p:cNvSpPr>
          <p:nvPr>
            <p:ph type="ctrTitle"/>
          </p:nvPr>
        </p:nvSpPr>
        <p:spPr>
          <a:xfrm>
            <a:off x="2286000" y="3124200"/>
            <a:ext cx="6172200" cy="1894362"/>
          </a:xfrm>
        </p:spPr>
        <p:txBody>
          <a:bodyPr/>
          <a:lstStyle>
            <a:lvl1pPr>
              <a:defRPr b="1"/>
            </a:lvl1pPr>
          </a:lstStyle>
          <a:p>
            <a:r>
              <a:rPr kumimoji="0" lang="he-IL" smtClean="0"/>
              <a:t>לחץ כדי לערוך סגנון כותרת של תבנית בסיס</a:t>
            </a:r>
            <a:endParaRPr kumimoji="0" lang="en-US"/>
          </a:p>
        </p:txBody>
      </p:sp>
      <p:sp>
        <p:nvSpPr>
          <p:cNvPr id="9" name="כותרת משנה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he-IL" smtClean="0"/>
              <a:t>לחץ כדי לערוך סגנון כותרת משנה של תבנית בסיס</a:t>
            </a:r>
            <a:endParaRPr kumimoji="0" lang="en-US"/>
          </a:p>
        </p:txBody>
      </p:sp>
      <p:sp>
        <p:nvSpPr>
          <p:cNvPr id="28" name="מציין מיקום של תאריך 27"/>
          <p:cNvSpPr>
            <a:spLocks noGrp="1"/>
          </p:cNvSpPr>
          <p:nvPr>
            <p:ph type="dt" sz="half" idx="10"/>
          </p:nvPr>
        </p:nvSpPr>
        <p:spPr bwMode="auto">
          <a:xfrm rot="5400000">
            <a:off x="7764621" y="1174097"/>
            <a:ext cx="2286000" cy="381000"/>
          </a:xfrm>
        </p:spPr>
        <p:txBody>
          <a:bodyPr/>
          <a:lstStyle/>
          <a:p>
            <a:fld id="{5D402668-4EDD-4F1E-A6C3-8AE7D643E03D}" type="datetimeFigureOut">
              <a:rPr lang="en-US" smtClean="0"/>
              <a:pPr/>
              <a:t>5/8/2013</a:t>
            </a:fld>
            <a:endParaRPr lang="en-US"/>
          </a:p>
        </p:txBody>
      </p:sp>
      <p:sp>
        <p:nvSpPr>
          <p:cNvPr id="17" name="מציין מיקום של כותרת תחתונה 16"/>
          <p:cNvSpPr>
            <a:spLocks noGrp="1"/>
          </p:cNvSpPr>
          <p:nvPr>
            <p:ph type="ftr" sz="quarter" idx="11"/>
          </p:nvPr>
        </p:nvSpPr>
        <p:spPr bwMode="auto">
          <a:xfrm rot="5400000">
            <a:off x="7077269" y="4181669"/>
            <a:ext cx="3657600" cy="384048"/>
          </a:xfrm>
        </p:spPr>
        <p:txBody>
          <a:bodyPr/>
          <a:lstStyle/>
          <a:p>
            <a:endParaRPr lang="en-US"/>
          </a:p>
        </p:txBody>
      </p:sp>
      <p:sp>
        <p:nvSpPr>
          <p:cNvPr id="10" name="מלבן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מלבן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מלבן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מלבן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מחבר ישר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מחבר ישר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מחבר ישר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מחבר ישר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מחבר ישר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מחבר ישר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מלבן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אליפסה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אליפסה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אליפסה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אליפסה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אליפסה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מציין מיקום של מספר שקופית 28"/>
          <p:cNvSpPr>
            <a:spLocks noGrp="1"/>
          </p:cNvSpPr>
          <p:nvPr>
            <p:ph type="sldNum" sz="quarter" idx="12"/>
          </p:nvPr>
        </p:nvSpPr>
        <p:spPr bwMode="auto">
          <a:xfrm>
            <a:off x="1325544" y="4928702"/>
            <a:ext cx="609600" cy="517524"/>
          </a:xfrm>
        </p:spPr>
        <p:txBody>
          <a:bodyPr/>
          <a:lstStyle/>
          <a:p>
            <a:fld id="{7EA440FC-4F12-4017-91E0-ED0E79846CB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kumimoji="0" lang="he-IL" smtClean="0"/>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p:txBody>
          <a:bodyPr vert="eaVer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p>
            <a:fld id="{5D402668-4EDD-4F1E-A6C3-8AE7D643E03D}" type="datetimeFigureOut">
              <a:rPr lang="en-US" smtClean="0"/>
              <a:pPr/>
              <a:t>5/8/2013</a:t>
            </a:fld>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7EA440FC-4F12-4017-91E0-ED0E79846CB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9"/>
            <a:ext cx="1676400" cy="5851525"/>
          </a:xfrm>
        </p:spPr>
        <p:txBody>
          <a:bodyPr vert="eaVert"/>
          <a:lstStyle/>
          <a:p>
            <a:r>
              <a:rPr kumimoji="0" lang="he-IL" smtClean="0"/>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p>
            <a:fld id="{5D402668-4EDD-4F1E-A6C3-8AE7D643E03D}" type="datetimeFigureOut">
              <a:rPr lang="en-US" smtClean="0"/>
              <a:pPr/>
              <a:t>5/8/2013</a:t>
            </a:fld>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7EA440FC-4F12-4017-91E0-ED0E79846C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kumimoji="0" lang="he-IL" smtClean="0"/>
              <a:t>לחץ כדי לערוך סגנון כותרת של תבנית בסיס</a:t>
            </a:r>
            <a:endParaRPr kumimoji="0" lang="en-US"/>
          </a:p>
        </p:txBody>
      </p:sp>
      <p:sp>
        <p:nvSpPr>
          <p:cNvPr id="8" name="מציין מיקום תוכן 7"/>
          <p:cNvSpPr>
            <a:spLocks noGrp="1"/>
          </p:cNvSpPr>
          <p:nvPr>
            <p:ph sz="quarter" idx="1"/>
          </p:nvPr>
        </p:nvSpPr>
        <p:spPr>
          <a:xfrm>
            <a:off x="457200" y="1600200"/>
            <a:ext cx="7467600" cy="4873752"/>
          </a:xfrm>
        </p:spPr>
        <p:txBody>
          <a:body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7" name="מציין מיקום של תאריך 6"/>
          <p:cNvSpPr>
            <a:spLocks noGrp="1"/>
          </p:cNvSpPr>
          <p:nvPr>
            <p:ph type="dt" sz="half" idx="14"/>
          </p:nvPr>
        </p:nvSpPr>
        <p:spPr/>
        <p:txBody>
          <a:bodyPr rtlCol="0"/>
          <a:lstStyle/>
          <a:p>
            <a:fld id="{5D402668-4EDD-4F1E-A6C3-8AE7D643E03D}" type="datetimeFigureOut">
              <a:rPr lang="en-US" smtClean="0"/>
              <a:pPr/>
              <a:t>5/8/2013</a:t>
            </a:fld>
            <a:endParaRPr lang="en-US"/>
          </a:p>
        </p:txBody>
      </p:sp>
      <p:sp>
        <p:nvSpPr>
          <p:cNvPr id="9" name="מציין מיקום של מספר שקופית 8"/>
          <p:cNvSpPr>
            <a:spLocks noGrp="1"/>
          </p:cNvSpPr>
          <p:nvPr>
            <p:ph type="sldNum" sz="quarter" idx="15"/>
          </p:nvPr>
        </p:nvSpPr>
        <p:spPr/>
        <p:txBody>
          <a:bodyPr rtlCol="0"/>
          <a:lstStyle/>
          <a:p>
            <a:fld id="{7EA440FC-4F12-4017-91E0-ED0E79846CB8}" type="slidenum">
              <a:rPr lang="en-US" smtClean="0"/>
              <a:pPr/>
              <a:t>‹#›</a:t>
            </a:fld>
            <a:endParaRPr lang="en-US"/>
          </a:p>
        </p:txBody>
      </p:sp>
      <p:sp>
        <p:nvSpPr>
          <p:cNvPr id="10" name="מציין מיקום של כותרת תחתונה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כותרת מקטע עליונה">
    <p:bg>
      <p:bgRef idx="1001">
        <a:schemeClr val="bg2"/>
      </p:bgRef>
    </p:bg>
    <p:spTree>
      <p:nvGrpSpPr>
        <p:cNvPr id="1" name=""/>
        <p:cNvGrpSpPr/>
        <p:nvPr/>
      </p:nvGrpSpPr>
      <p:grpSpPr>
        <a:xfrm>
          <a:off x="0" y="0"/>
          <a:ext cx="0" cy="0"/>
          <a:chOff x="0" y="0"/>
          <a:chExt cx="0" cy="0"/>
        </a:xfrm>
      </p:grpSpPr>
      <p:sp>
        <p:nvSpPr>
          <p:cNvPr id="2" name="כותרת 1"/>
          <p:cNvSpPr>
            <a:spLocks noGrp="1"/>
          </p:cNvSpPr>
          <p:nvPr>
            <p:ph type="title"/>
          </p:nvPr>
        </p:nvSpPr>
        <p:spPr>
          <a:xfrm>
            <a:off x="2286000" y="2895600"/>
            <a:ext cx="6172200" cy="2053590"/>
          </a:xfrm>
        </p:spPr>
        <p:txBody>
          <a:bodyPr/>
          <a:lstStyle>
            <a:lvl1pPr algn="l">
              <a:buNone/>
              <a:defRPr sz="3000" b="1" cap="small" baseline="0"/>
            </a:lvl1pPr>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he-IL" smtClean="0"/>
              <a:t>לחץ כדי לערוך סגנונות טקסט של תבנית בסיס</a:t>
            </a:r>
          </a:p>
        </p:txBody>
      </p:sp>
      <p:sp>
        <p:nvSpPr>
          <p:cNvPr id="4" name="מציין מיקום של תאריך 3"/>
          <p:cNvSpPr>
            <a:spLocks noGrp="1"/>
          </p:cNvSpPr>
          <p:nvPr>
            <p:ph type="dt" sz="half" idx="10"/>
          </p:nvPr>
        </p:nvSpPr>
        <p:spPr bwMode="auto">
          <a:xfrm rot="5400000">
            <a:off x="7763256" y="1170432"/>
            <a:ext cx="2286000" cy="381000"/>
          </a:xfrm>
        </p:spPr>
        <p:txBody>
          <a:bodyPr/>
          <a:lstStyle/>
          <a:p>
            <a:fld id="{5D402668-4EDD-4F1E-A6C3-8AE7D643E03D}" type="datetimeFigureOut">
              <a:rPr lang="en-US" smtClean="0"/>
              <a:pPr/>
              <a:t>5/8/2013</a:t>
            </a:fld>
            <a:endParaRPr lang="en-US"/>
          </a:p>
        </p:txBody>
      </p:sp>
      <p:sp>
        <p:nvSpPr>
          <p:cNvPr id="5" name="מציין מיקום של כותרת תחתונה 4"/>
          <p:cNvSpPr>
            <a:spLocks noGrp="1"/>
          </p:cNvSpPr>
          <p:nvPr>
            <p:ph type="ftr" sz="quarter" idx="11"/>
          </p:nvPr>
        </p:nvSpPr>
        <p:spPr bwMode="auto">
          <a:xfrm rot="5400000">
            <a:off x="7077456" y="4178808"/>
            <a:ext cx="3657600" cy="384048"/>
          </a:xfrm>
        </p:spPr>
        <p:txBody>
          <a:bodyPr/>
          <a:lstStyle/>
          <a:p>
            <a:endParaRPr lang="en-US"/>
          </a:p>
        </p:txBody>
      </p:sp>
      <p:sp>
        <p:nvSpPr>
          <p:cNvPr id="9" name="מלבן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מלבן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מלבן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מלבן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מחבר ישר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מחבר ישר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מחבר ישר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מחבר ישר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מחבר ישר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מלבן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אליפסה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אליפסה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אליפסה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אליפסה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אליפסה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מחבר ישר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מציין מיקום של מספר שקופית 5"/>
          <p:cNvSpPr>
            <a:spLocks noGrp="1"/>
          </p:cNvSpPr>
          <p:nvPr>
            <p:ph type="sldNum" sz="quarter" idx="12"/>
          </p:nvPr>
        </p:nvSpPr>
        <p:spPr bwMode="auto">
          <a:xfrm>
            <a:off x="1340616" y="4928702"/>
            <a:ext cx="609600" cy="517524"/>
          </a:xfrm>
        </p:spPr>
        <p:txBody>
          <a:bodyPr/>
          <a:lstStyle/>
          <a:p>
            <a:fld id="{7EA440FC-4F12-4017-91E0-ED0E79846CB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kumimoji="0" lang="he-IL" smtClean="0"/>
              <a:t>לחץ כדי לערוך סגנון כותרת של תבנית בסיס</a:t>
            </a:r>
            <a:endParaRPr kumimoji="0" lang="en-US"/>
          </a:p>
        </p:txBody>
      </p:sp>
      <p:sp>
        <p:nvSpPr>
          <p:cNvPr id="5" name="מציין מיקום של תאריך 4"/>
          <p:cNvSpPr>
            <a:spLocks noGrp="1"/>
          </p:cNvSpPr>
          <p:nvPr>
            <p:ph type="dt" sz="half" idx="10"/>
          </p:nvPr>
        </p:nvSpPr>
        <p:spPr/>
        <p:txBody>
          <a:bodyPr/>
          <a:lstStyle/>
          <a:p>
            <a:fld id="{5D402668-4EDD-4F1E-A6C3-8AE7D643E03D}" type="datetimeFigureOut">
              <a:rPr lang="en-US" smtClean="0"/>
              <a:pPr/>
              <a:t>5/8/2013</a:t>
            </a:fld>
            <a:endParaRPr lang="en-US"/>
          </a:p>
        </p:txBody>
      </p:sp>
      <p:sp>
        <p:nvSpPr>
          <p:cNvPr id="6" name="מציין מיקום של כותרת תחתונה 5"/>
          <p:cNvSpPr>
            <a:spLocks noGrp="1"/>
          </p:cNvSpPr>
          <p:nvPr>
            <p:ph type="ftr" sz="quarter" idx="11"/>
          </p:nvPr>
        </p:nvSpPr>
        <p:spPr/>
        <p:txBody>
          <a:bodyPr/>
          <a:lstStyle/>
          <a:p>
            <a:endParaRPr lang="en-US"/>
          </a:p>
        </p:txBody>
      </p:sp>
      <p:sp>
        <p:nvSpPr>
          <p:cNvPr id="7" name="מציין מיקום של מספר שקופית 6"/>
          <p:cNvSpPr>
            <a:spLocks noGrp="1"/>
          </p:cNvSpPr>
          <p:nvPr>
            <p:ph type="sldNum" sz="quarter" idx="12"/>
          </p:nvPr>
        </p:nvSpPr>
        <p:spPr/>
        <p:txBody>
          <a:bodyPr/>
          <a:lstStyle/>
          <a:p>
            <a:fld id="{7EA440FC-4F12-4017-91E0-ED0E79846CB8}" type="slidenum">
              <a:rPr lang="en-US" smtClean="0"/>
              <a:pPr/>
              <a:t>‹#›</a:t>
            </a:fld>
            <a:endParaRPr lang="en-US"/>
          </a:p>
        </p:txBody>
      </p:sp>
      <p:sp>
        <p:nvSpPr>
          <p:cNvPr id="9" name="מציין מיקום תוכן 8"/>
          <p:cNvSpPr>
            <a:spLocks noGrp="1"/>
          </p:cNvSpPr>
          <p:nvPr>
            <p:ph sz="quarter" idx="1"/>
          </p:nvPr>
        </p:nvSpPr>
        <p:spPr>
          <a:xfrm>
            <a:off x="457200" y="1600200"/>
            <a:ext cx="3657600" cy="4572000"/>
          </a:xfrm>
        </p:spPr>
        <p:txBody>
          <a:body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11" name="מציין מיקום תוכן 10"/>
          <p:cNvSpPr>
            <a:spLocks noGrp="1"/>
          </p:cNvSpPr>
          <p:nvPr>
            <p:ph sz="quarter" idx="2"/>
          </p:nvPr>
        </p:nvSpPr>
        <p:spPr>
          <a:xfrm>
            <a:off x="4270248" y="1600200"/>
            <a:ext cx="3657600" cy="4572000"/>
          </a:xfrm>
        </p:spPr>
        <p:txBody>
          <a:body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7543800" cy="1143000"/>
          </a:xfrm>
        </p:spPr>
        <p:txBody>
          <a:bodyPr anchor="b"/>
          <a:lstStyle>
            <a:lvl1pPr>
              <a:defRPr/>
            </a:lvl1pPr>
          </a:lstStyle>
          <a:p>
            <a:r>
              <a:rPr kumimoji="0" lang="he-IL" smtClean="0"/>
              <a:t>לחץ כדי לערוך סגנון כותרת של תבנית בסיס</a:t>
            </a:r>
            <a:endParaRPr kumimoji="0" lang="en-US"/>
          </a:p>
        </p:txBody>
      </p:sp>
      <p:sp>
        <p:nvSpPr>
          <p:cNvPr id="7" name="מציין מיקום של תאריך 6"/>
          <p:cNvSpPr>
            <a:spLocks noGrp="1"/>
          </p:cNvSpPr>
          <p:nvPr>
            <p:ph type="dt" sz="half" idx="10"/>
          </p:nvPr>
        </p:nvSpPr>
        <p:spPr/>
        <p:txBody>
          <a:bodyPr/>
          <a:lstStyle/>
          <a:p>
            <a:fld id="{5D402668-4EDD-4F1E-A6C3-8AE7D643E03D}" type="datetimeFigureOut">
              <a:rPr lang="en-US" smtClean="0"/>
              <a:pPr/>
              <a:t>5/8/2013</a:t>
            </a:fld>
            <a:endParaRPr lang="en-US"/>
          </a:p>
        </p:txBody>
      </p:sp>
      <p:sp>
        <p:nvSpPr>
          <p:cNvPr id="8" name="מציין מיקום של כותרת תחתונה 7"/>
          <p:cNvSpPr>
            <a:spLocks noGrp="1"/>
          </p:cNvSpPr>
          <p:nvPr>
            <p:ph type="ftr" sz="quarter" idx="11"/>
          </p:nvPr>
        </p:nvSpPr>
        <p:spPr/>
        <p:txBody>
          <a:bodyPr/>
          <a:lstStyle/>
          <a:p>
            <a:endParaRPr lang="en-US"/>
          </a:p>
        </p:txBody>
      </p:sp>
      <p:sp>
        <p:nvSpPr>
          <p:cNvPr id="9" name="מציין מיקום של מספר שקופית 8"/>
          <p:cNvSpPr>
            <a:spLocks noGrp="1"/>
          </p:cNvSpPr>
          <p:nvPr>
            <p:ph type="sldNum" sz="quarter" idx="12"/>
          </p:nvPr>
        </p:nvSpPr>
        <p:spPr/>
        <p:txBody>
          <a:bodyPr/>
          <a:lstStyle/>
          <a:p>
            <a:fld id="{7EA440FC-4F12-4017-91E0-ED0E79846CB8}" type="slidenum">
              <a:rPr lang="en-US" smtClean="0"/>
              <a:pPr/>
              <a:t>‹#›</a:t>
            </a:fld>
            <a:endParaRPr lang="en-US"/>
          </a:p>
        </p:txBody>
      </p:sp>
      <p:sp>
        <p:nvSpPr>
          <p:cNvPr id="11" name="מציין מיקום תוכן 10"/>
          <p:cNvSpPr>
            <a:spLocks noGrp="1"/>
          </p:cNvSpPr>
          <p:nvPr>
            <p:ph sz="quarter" idx="2"/>
          </p:nvPr>
        </p:nvSpPr>
        <p:spPr>
          <a:xfrm>
            <a:off x="457200" y="2362200"/>
            <a:ext cx="3657600" cy="3886200"/>
          </a:xfrm>
        </p:spPr>
        <p:txBody>
          <a:body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13" name="מציין מיקום תוכן 12"/>
          <p:cNvSpPr>
            <a:spLocks noGrp="1"/>
          </p:cNvSpPr>
          <p:nvPr>
            <p:ph sz="quarter" idx="4"/>
          </p:nvPr>
        </p:nvSpPr>
        <p:spPr>
          <a:xfrm>
            <a:off x="4371975" y="2362200"/>
            <a:ext cx="3657600" cy="3886200"/>
          </a:xfrm>
        </p:spPr>
        <p:txBody>
          <a:body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12" name="מציין מיקום טקסט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he-IL" smtClean="0"/>
              <a:t>לחץ כדי לערוך סגנונות טקסט של תבנית בסיס</a:t>
            </a:r>
          </a:p>
        </p:txBody>
      </p:sp>
      <p:sp>
        <p:nvSpPr>
          <p:cNvPr id="14" name="מציין מיקום טקסט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he-IL" smtClean="0"/>
              <a:t>לחץ כדי לערוך סגנונות טקסט של תבנית בסיס</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kumimoji="0" lang="he-IL" smtClean="0"/>
              <a:t>לחץ כדי לערוך סגנון כותרת של תבנית בסיס</a:t>
            </a:r>
            <a:endParaRPr kumimoji="0" lang="en-US"/>
          </a:p>
        </p:txBody>
      </p:sp>
      <p:sp>
        <p:nvSpPr>
          <p:cNvPr id="6" name="מציין מיקום של תאריך 5"/>
          <p:cNvSpPr>
            <a:spLocks noGrp="1"/>
          </p:cNvSpPr>
          <p:nvPr>
            <p:ph type="dt" sz="half" idx="10"/>
          </p:nvPr>
        </p:nvSpPr>
        <p:spPr/>
        <p:txBody>
          <a:bodyPr rtlCol="0"/>
          <a:lstStyle/>
          <a:p>
            <a:fld id="{5D402668-4EDD-4F1E-A6C3-8AE7D643E03D}" type="datetimeFigureOut">
              <a:rPr lang="en-US" smtClean="0"/>
              <a:pPr/>
              <a:t>5/8/2013</a:t>
            </a:fld>
            <a:endParaRPr lang="en-US"/>
          </a:p>
        </p:txBody>
      </p:sp>
      <p:sp>
        <p:nvSpPr>
          <p:cNvPr id="7" name="מציין מיקום של מספר שקופית 6"/>
          <p:cNvSpPr>
            <a:spLocks noGrp="1"/>
          </p:cNvSpPr>
          <p:nvPr>
            <p:ph type="sldNum" sz="quarter" idx="11"/>
          </p:nvPr>
        </p:nvSpPr>
        <p:spPr/>
        <p:txBody>
          <a:bodyPr rtlCol="0"/>
          <a:lstStyle/>
          <a:p>
            <a:fld id="{7EA440FC-4F12-4017-91E0-ED0E79846CB8}" type="slidenum">
              <a:rPr lang="en-US" smtClean="0"/>
              <a:pPr/>
              <a:t>‹#›</a:t>
            </a:fld>
            <a:endParaRPr lang="en-US"/>
          </a:p>
        </p:txBody>
      </p:sp>
      <p:sp>
        <p:nvSpPr>
          <p:cNvPr id="8" name="מציין מיקום של כותרת תחתונה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5D402668-4EDD-4F1E-A6C3-8AE7D643E03D}" type="datetimeFigureOut">
              <a:rPr lang="en-US" smtClean="0"/>
              <a:pPr/>
              <a:t>5/8/2013</a:t>
            </a:fld>
            <a:endParaRPr lang="en-US"/>
          </a:p>
        </p:txBody>
      </p:sp>
      <p:sp>
        <p:nvSpPr>
          <p:cNvPr id="3" name="מציין מיקום של כותרת תחתונה 2"/>
          <p:cNvSpPr>
            <a:spLocks noGrp="1"/>
          </p:cNvSpPr>
          <p:nvPr>
            <p:ph type="ftr" sz="quarter" idx="11"/>
          </p:nvPr>
        </p:nvSpPr>
        <p:spPr/>
        <p:txBody>
          <a:bodyPr/>
          <a:lstStyle/>
          <a:p>
            <a:endParaRPr lang="en-US"/>
          </a:p>
        </p:txBody>
      </p:sp>
      <p:sp>
        <p:nvSpPr>
          <p:cNvPr id="4" name="מציין מיקום של מספר שקופית 3"/>
          <p:cNvSpPr>
            <a:spLocks noGrp="1"/>
          </p:cNvSpPr>
          <p:nvPr>
            <p:ph type="sldNum" sz="quarter" idx="12"/>
          </p:nvPr>
        </p:nvSpPr>
        <p:spPr/>
        <p:txBody>
          <a:bodyPr/>
          <a:lstStyle/>
          <a:p>
            <a:fld id="{7EA440FC-4F12-4017-91E0-ED0E79846CB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תוכן עם כיתוב">
    <p:bg>
      <p:bgRef idx="1001">
        <a:schemeClr val="bg1"/>
      </p:bgRef>
    </p:bg>
    <p:spTree>
      <p:nvGrpSpPr>
        <p:cNvPr id="1" name=""/>
        <p:cNvGrpSpPr/>
        <p:nvPr/>
      </p:nvGrpSpPr>
      <p:grpSpPr>
        <a:xfrm>
          <a:off x="0" y="0"/>
          <a:ext cx="0" cy="0"/>
          <a:chOff x="0" y="0"/>
          <a:chExt cx="0" cy="0"/>
        </a:xfrm>
      </p:grpSpPr>
      <p:sp>
        <p:nvSpPr>
          <p:cNvPr id="10" name="מחבר ישר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כותרת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he-IL" smtClean="0"/>
              <a:t>לחץ כדי לערוך סגנונות טקסט של תבנית בסיס</a:t>
            </a:r>
          </a:p>
        </p:txBody>
      </p:sp>
      <p:sp>
        <p:nvSpPr>
          <p:cNvPr id="8" name="מחבר ישר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מחבר ישר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מחבר ישר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מלבן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מחבר ישר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אליפסה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מציין מיקום תוכן 17"/>
          <p:cNvSpPr>
            <a:spLocks noGrp="1"/>
          </p:cNvSpPr>
          <p:nvPr>
            <p:ph sz="quarter" idx="1"/>
          </p:nvPr>
        </p:nvSpPr>
        <p:spPr>
          <a:xfrm>
            <a:off x="304800" y="274320"/>
            <a:ext cx="5638800" cy="6327648"/>
          </a:xfrm>
        </p:spPr>
        <p:txBody>
          <a:body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21" name="מציין מיקום של תאריך 20"/>
          <p:cNvSpPr>
            <a:spLocks noGrp="1"/>
          </p:cNvSpPr>
          <p:nvPr>
            <p:ph type="dt" sz="half" idx="14"/>
          </p:nvPr>
        </p:nvSpPr>
        <p:spPr/>
        <p:txBody>
          <a:bodyPr rtlCol="0"/>
          <a:lstStyle/>
          <a:p>
            <a:fld id="{5D402668-4EDD-4F1E-A6C3-8AE7D643E03D}" type="datetimeFigureOut">
              <a:rPr lang="en-US" smtClean="0"/>
              <a:pPr/>
              <a:t>5/8/2013</a:t>
            </a:fld>
            <a:endParaRPr lang="en-US"/>
          </a:p>
        </p:txBody>
      </p:sp>
      <p:sp>
        <p:nvSpPr>
          <p:cNvPr id="22" name="מציין מיקום של מספר שקופית 21"/>
          <p:cNvSpPr>
            <a:spLocks noGrp="1"/>
          </p:cNvSpPr>
          <p:nvPr>
            <p:ph type="sldNum" sz="quarter" idx="15"/>
          </p:nvPr>
        </p:nvSpPr>
        <p:spPr/>
        <p:txBody>
          <a:bodyPr rtlCol="0"/>
          <a:lstStyle/>
          <a:p>
            <a:fld id="{7EA440FC-4F12-4017-91E0-ED0E79846CB8}" type="slidenum">
              <a:rPr lang="en-US" smtClean="0"/>
              <a:pPr/>
              <a:t>‹#›</a:t>
            </a:fld>
            <a:endParaRPr lang="en-US"/>
          </a:p>
        </p:txBody>
      </p:sp>
      <p:sp>
        <p:nvSpPr>
          <p:cNvPr id="23" name="מציין מיקום של כותרת תחתונה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9" name="מחבר ישר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אליפסה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כותרת 1"/>
          <p:cNvSpPr>
            <a:spLocks noGrp="1"/>
          </p:cNvSpPr>
          <p:nvPr>
            <p:ph type="title"/>
          </p:nvPr>
        </p:nvSpPr>
        <p:spPr>
          <a:xfrm rot="5400000">
            <a:off x="3350133" y="3200400"/>
            <a:ext cx="6309360" cy="457200"/>
          </a:xfrm>
        </p:spPr>
        <p:txBody>
          <a:bodyPr anchor="b"/>
          <a:lstStyle>
            <a:lvl1pPr algn="l">
              <a:buNone/>
              <a:defRPr sz="2000" b="1"/>
            </a:lvl1pPr>
          </a:lstStyle>
          <a:p>
            <a:r>
              <a:rPr kumimoji="0" lang="he-IL" smtClean="0"/>
              <a:t>לחץ כדי לערוך סגנון כותרת של תבנית בסיס</a:t>
            </a:r>
            <a:endParaRPr kumimoji="0" lang="en-US"/>
          </a:p>
        </p:txBody>
      </p:sp>
      <p:sp>
        <p:nvSpPr>
          <p:cNvPr id="3" name="מציין מיקום של תמונה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he-IL" smtClean="0"/>
              <a:t>לחץ על הסמל כדי להוסיף תמונה</a:t>
            </a:r>
            <a:endParaRPr kumimoji="0" lang="en-US" dirty="0"/>
          </a:p>
        </p:txBody>
      </p:sp>
      <p:sp>
        <p:nvSpPr>
          <p:cNvPr id="4" name="מציין מיקום טקסט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he-IL" smtClean="0"/>
              <a:t>לחץ כדי לערוך סגנונות טקסט של תבנית בסיס</a:t>
            </a:r>
          </a:p>
        </p:txBody>
      </p:sp>
      <p:sp>
        <p:nvSpPr>
          <p:cNvPr id="10" name="מחבר ישר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מלבן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מחבר ישר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מחבר ישר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מחבר ישר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מציין מיקום של תאריך 16"/>
          <p:cNvSpPr>
            <a:spLocks noGrp="1"/>
          </p:cNvSpPr>
          <p:nvPr>
            <p:ph type="dt" sz="half" idx="10"/>
          </p:nvPr>
        </p:nvSpPr>
        <p:spPr/>
        <p:txBody>
          <a:bodyPr rtlCol="0"/>
          <a:lstStyle/>
          <a:p>
            <a:fld id="{5D402668-4EDD-4F1E-A6C3-8AE7D643E03D}" type="datetimeFigureOut">
              <a:rPr lang="en-US" smtClean="0"/>
              <a:pPr/>
              <a:t>5/8/2013</a:t>
            </a:fld>
            <a:endParaRPr lang="en-US"/>
          </a:p>
        </p:txBody>
      </p:sp>
      <p:sp>
        <p:nvSpPr>
          <p:cNvPr id="18" name="מציין מיקום של מספר שקופית 17"/>
          <p:cNvSpPr>
            <a:spLocks noGrp="1"/>
          </p:cNvSpPr>
          <p:nvPr>
            <p:ph type="sldNum" sz="quarter" idx="11"/>
          </p:nvPr>
        </p:nvSpPr>
        <p:spPr/>
        <p:txBody>
          <a:bodyPr rtlCol="0"/>
          <a:lstStyle/>
          <a:p>
            <a:fld id="{7EA440FC-4F12-4017-91E0-ED0E79846CB8}" type="slidenum">
              <a:rPr lang="en-US" smtClean="0"/>
              <a:pPr/>
              <a:t>‹#›</a:t>
            </a:fld>
            <a:endParaRPr lang="en-US"/>
          </a:p>
        </p:txBody>
      </p:sp>
      <p:sp>
        <p:nvSpPr>
          <p:cNvPr id="21" name="מציין מיקום של כותרת תחתונה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מחבר ישר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מציין מיקום של כותרת 21"/>
          <p:cNvSpPr>
            <a:spLocks noGrp="1"/>
          </p:cNvSpPr>
          <p:nvPr>
            <p:ph type="title"/>
          </p:nvPr>
        </p:nvSpPr>
        <p:spPr>
          <a:xfrm>
            <a:off x="457200" y="274638"/>
            <a:ext cx="7467600" cy="1143000"/>
          </a:xfrm>
          <a:prstGeom prst="rect">
            <a:avLst/>
          </a:prstGeom>
        </p:spPr>
        <p:txBody>
          <a:bodyPr vert="horz" anchor="b">
            <a:normAutofit/>
          </a:bodyPr>
          <a:lstStyle/>
          <a:p>
            <a:r>
              <a:rPr kumimoji="0" lang="he-IL" smtClean="0"/>
              <a:t>לחץ כדי לערוך סגנון כותרת של תבנית בסיס</a:t>
            </a:r>
            <a:endParaRPr kumimoji="0" lang="en-US"/>
          </a:p>
        </p:txBody>
      </p:sp>
      <p:sp>
        <p:nvSpPr>
          <p:cNvPr id="13" name="מציין מיקום טקסט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he-IL" smtClean="0"/>
              <a:t>לחץ כדי לערוך סגנונות טקסט של תבנית בסיס</a:t>
            </a:r>
          </a:p>
          <a:p>
            <a:pPr lvl="1" eaLnBrk="1" latinLnBrk="0" hangingPunct="1"/>
            <a:r>
              <a:rPr kumimoji="0" lang="he-IL" smtClean="0"/>
              <a:t>רמה שנייה</a:t>
            </a:r>
          </a:p>
          <a:p>
            <a:pPr lvl="2" eaLnBrk="1" latinLnBrk="0" hangingPunct="1"/>
            <a:r>
              <a:rPr kumimoji="0" lang="he-IL" smtClean="0"/>
              <a:t>רמה שלישית</a:t>
            </a:r>
          </a:p>
          <a:p>
            <a:pPr lvl="3" eaLnBrk="1" latinLnBrk="0" hangingPunct="1"/>
            <a:r>
              <a:rPr kumimoji="0" lang="he-IL" smtClean="0"/>
              <a:t>רמה רביעית</a:t>
            </a:r>
          </a:p>
          <a:p>
            <a:pPr lvl="4" eaLnBrk="1" latinLnBrk="0" hangingPunct="1"/>
            <a:r>
              <a:rPr kumimoji="0" lang="he-IL" smtClean="0"/>
              <a:t>רמה חמישית</a:t>
            </a:r>
            <a:endParaRPr kumimoji="0" lang="en-US"/>
          </a:p>
        </p:txBody>
      </p:sp>
      <p:sp>
        <p:nvSpPr>
          <p:cNvPr id="14" name="מציין מיקום של תאריך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D402668-4EDD-4F1E-A6C3-8AE7D643E03D}" type="datetimeFigureOut">
              <a:rPr lang="en-US" smtClean="0"/>
              <a:pPr/>
              <a:t>5/8/2013</a:t>
            </a:fld>
            <a:endParaRPr lang="en-US"/>
          </a:p>
        </p:txBody>
      </p:sp>
      <p:sp>
        <p:nvSpPr>
          <p:cNvPr id="3" name="מציין מיקום של כותרת תחתונה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מחבר ישר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מחבר ישר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מלבן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מחבר ישר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אליפסה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מציין מיקום של מספר שקופית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EA440FC-4F12-4017-91E0-ED0E79846C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683568" y="188640"/>
            <a:ext cx="1872208" cy="720080"/>
          </a:xfrm>
          <a:solidFill>
            <a:schemeClr val="accent1">
              <a:lumMod val="40000"/>
              <a:lumOff val="60000"/>
            </a:schemeClr>
          </a:solidFill>
        </p:spPr>
        <p:txBody>
          <a:bodyPr/>
          <a:lstStyle/>
          <a:p>
            <a:r>
              <a:rPr lang="ar-SA" dirty="0" smtClean="0">
                <a:solidFill>
                  <a:srgbClr val="FF0000"/>
                </a:solidFill>
              </a:rPr>
              <a:t>الاستعاذة</a:t>
            </a:r>
            <a:endParaRPr lang="en-US" dirty="0">
              <a:solidFill>
                <a:srgbClr val="FF0000"/>
              </a:solidFill>
            </a:endParaRPr>
          </a:p>
        </p:txBody>
      </p:sp>
      <p:sp>
        <p:nvSpPr>
          <p:cNvPr id="3" name="כותרת משנה 2"/>
          <p:cNvSpPr>
            <a:spLocks noGrp="1"/>
          </p:cNvSpPr>
          <p:nvPr>
            <p:ph type="subTitle" idx="1"/>
          </p:nvPr>
        </p:nvSpPr>
        <p:spPr>
          <a:xfrm>
            <a:off x="2267744" y="980728"/>
            <a:ext cx="6408712" cy="5400600"/>
          </a:xfrm>
          <a:solidFill>
            <a:schemeClr val="accent1">
              <a:lumMod val="40000"/>
              <a:lumOff val="60000"/>
            </a:schemeClr>
          </a:solidFill>
        </p:spPr>
        <p:txBody>
          <a:bodyPr>
            <a:normAutofit/>
          </a:bodyPr>
          <a:lstStyle/>
          <a:p>
            <a:pPr algn="r" rtl="1"/>
            <a:r>
              <a:rPr lang="ar-SA" dirty="0" smtClean="0">
                <a:solidFill>
                  <a:srgbClr val="C00000"/>
                </a:solidFill>
              </a:rPr>
              <a:t>أعوذ </a:t>
            </a:r>
            <a:r>
              <a:rPr lang="ar-SA" dirty="0">
                <a:solidFill>
                  <a:srgbClr val="C00000"/>
                </a:solidFill>
              </a:rPr>
              <a:t>بالله من الشيطان الرجيم</a:t>
            </a:r>
            <a:r>
              <a:rPr lang="ar-SA" dirty="0">
                <a:solidFill>
                  <a:srgbClr val="0070C0"/>
                </a:solidFill>
              </a:rPr>
              <a:t>.</a:t>
            </a:r>
            <a:endParaRPr lang="en-US" dirty="0">
              <a:solidFill>
                <a:srgbClr val="0070C0"/>
              </a:solidFill>
            </a:endParaRPr>
          </a:p>
          <a:p>
            <a:pPr algn="r" rtl="1"/>
            <a:r>
              <a:rPr lang="ar-SA" b="1" dirty="0">
                <a:solidFill>
                  <a:srgbClr val="C00000"/>
                </a:solidFill>
              </a:rPr>
              <a:t>أولا: حكمها</a:t>
            </a:r>
            <a:endParaRPr lang="en-US" dirty="0">
              <a:solidFill>
                <a:srgbClr val="C00000"/>
              </a:solidFill>
            </a:endParaRPr>
          </a:p>
          <a:p>
            <a:pPr algn="r" rtl="1"/>
            <a:r>
              <a:rPr lang="ar-SA" dirty="0">
                <a:solidFill>
                  <a:srgbClr val="0070C0"/>
                </a:solidFill>
              </a:rPr>
              <a:t>أجمع العلماء على أنَّ الاستعاذة ليست من القرآن، ولفظها  اختلف العلماء في حكم </a:t>
            </a:r>
            <a:r>
              <a:rPr lang="ar-SA" dirty="0" err="1">
                <a:solidFill>
                  <a:srgbClr val="C00000"/>
                </a:solidFill>
              </a:rPr>
              <a:t>الاستعاذة:</a:t>
            </a:r>
            <a:r>
              <a:rPr lang="ar-SA" dirty="0">
                <a:solidFill>
                  <a:srgbClr val="C00000"/>
                </a:solidFill>
              </a:rPr>
              <a:t> </a:t>
            </a:r>
            <a:endParaRPr lang="en-US" dirty="0">
              <a:solidFill>
                <a:srgbClr val="C00000"/>
              </a:solidFill>
            </a:endParaRPr>
          </a:p>
          <a:p>
            <a:pPr algn="r" rtl="1"/>
            <a:r>
              <a:rPr lang="ar-SA" dirty="0">
                <a:solidFill>
                  <a:srgbClr val="0070C0"/>
                </a:solidFill>
              </a:rPr>
              <a:t>-فذهب بعضهم إلى وجوبها عند كلّ قراءة، هو قول دود بن عليّ الظاهري وأصحابه.</a:t>
            </a:r>
            <a:endParaRPr lang="en-US" dirty="0">
              <a:solidFill>
                <a:srgbClr val="0070C0"/>
              </a:solidFill>
            </a:endParaRPr>
          </a:p>
          <a:p>
            <a:pPr algn="r" rtl="1"/>
            <a:r>
              <a:rPr lang="ar-SA" dirty="0">
                <a:solidFill>
                  <a:srgbClr val="0070C0"/>
                </a:solidFill>
              </a:rPr>
              <a:t>-وقيل بوجوبها مرة واحدة في العمر.</a:t>
            </a:r>
            <a:endParaRPr lang="en-US" dirty="0">
              <a:solidFill>
                <a:srgbClr val="0070C0"/>
              </a:solidFill>
            </a:endParaRPr>
          </a:p>
          <a:p>
            <a:pPr algn="r" rtl="1"/>
            <a:r>
              <a:rPr lang="ar-SA" dirty="0">
                <a:solidFill>
                  <a:srgbClr val="0070C0"/>
                </a:solidFill>
              </a:rPr>
              <a:t>-وذهب جمهور العلماء على أنّها مندوبة وليس بواجبة.</a:t>
            </a:r>
            <a:endParaRPr lang="en-US" dirty="0">
              <a:solidFill>
                <a:srgbClr val="0070C0"/>
              </a:solidFill>
            </a:endParaRPr>
          </a:p>
          <a:p>
            <a:pPr algn="r" rtl="1"/>
            <a:r>
              <a:rPr lang="ar-SA" dirty="0">
                <a:solidFill>
                  <a:srgbClr val="0070C0"/>
                </a:solidFill>
              </a:rPr>
              <a:t>وسبب اختلافهم: هل الأمر في الآية الكريمة يُفيد الوجوب أو الندب:</a:t>
            </a:r>
            <a:endParaRPr lang="en-US" dirty="0">
              <a:solidFill>
                <a:srgbClr val="0070C0"/>
              </a:solidFill>
            </a:endParaRPr>
          </a:p>
          <a:p>
            <a:pPr algn="r" rtl="1"/>
            <a:r>
              <a:rPr lang="ar-SA" dirty="0">
                <a:solidFill>
                  <a:srgbClr val="0070C0"/>
                </a:solidFill>
              </a:rPr>
              <a:t>-فمن رأى أنّه يفيد الندب، قال: إنّ الاستعاذة مندوب إليها؛ لأنّه وردت قرائن تصرف الأمر عن ظاهره إلى الندب، لأنّه لم يَبْلغنا أنّ </a:t>
            </a:r>
            <a:r>
              <a:rPr lang="ar-SA" dirty="0" err="1">
                <a:solidFill>
                  <a:srgbClr val="0070C0"/>
                </a:solidFill>
              </a:rPr>
              <a:t>النبي -</a:t>
            </a:r>
            <a:r>
              <a:rPr lang="en-US" dirty="0">
                <a:solidFill>
                  <a:srgbClr val="0070C0"/>
                </a:solidFill>
                <a:sym typeface="AGA Arabesque"/>
              </a:rPr>
              <a:t></a:t>
            </a:r>
            <a:r>
              <a:rPr lang="ar-SA" dirty="0">
                <a:solidFill>
                  <a:srgbClr val="0070C0"/>
                </a:solidFill>
              </a:rPr>
              <a:t>- أنّم أحداً لم يقرأ الاستعاذة عند إرادة قراءة القرآن الكريم.</a:t>
            </a:r>
            <a:endParaRPr lang="en-US" dirty="0">
              <a:solidFill>
                <a:srgbClr val="0070C0"/>
              </a:solidFill>
            </a:endParaRPr>
          </a:p>
          <a:p>
            <a:pPr algn="r" rtl="1"/>
            <a:r>
              <a:rPr lang="ar-SA" dirty="0">
                <a:solidFill>
                  <a:srgbClr val="0070C0"/>
                </a:solidFill>
              </a:rPr>
              <a:t>-ومن رأى أنّه يفيد الوجوب حمل اللفظ على ظاهره.</a:t>
            </a:r>
            <a:endParaRPr lang="en-US" dirty="0">
              <a:solidFill>
                <a:srgbClr val="0070C0"/>
              </a:solidFill>
            </a:endParaRPr>
          </a:p>
          <a:p>
            <a:pPr algn="r" rtl="1"/>
            <a:r>
              <a:rPr lang="ar-SA" dirty="0">
                <a:solidFill>
                  <a:srgbClr val="0070C0"/>
                </a:solidFill>
              </a:rPr>
              <a:t>والراجح هو رأي القائلين بالندب.</a:t>
            </a:r>
            <a:endParaRPr lang="en-US" dirty="0">
              <a:solidFill>
                <a:srgbClr val="0070C0"/>
              </a:solidFill>
            </a:endParaRP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251520" y="188640"/>
            <a:ext cx="5256584" cy="576064"/>
          </a:xfrm>
          <a:solidFill>
            <a:schemeClr val="accent1">
              <a:lumMod val="40000"/>
              <a:lumOff val="60000"/>
            </a:schemeClr>
          </a:solidFill>
        </p:spPr>
        <p:txBody>
          <a:bodyPr/>
          <a:lstStyle/>
          <a:p>
            <a:r>
              <a:rPr lang="ar-SA" dirty="0" smtClean="0">
                <a:solidFill>
                  <a:srgbClr val="FF0000"/>
                </a:solidFill>
              </a:rPr>
              <a:t>تفسير قوله </a:t>
            </a:r>
            <a:r>
              <a:rPr lang="ar-SA" dirty="0" err="1" smtClean="0">
                <a:solidFill>
                  <a:srgbClr val="FF0000"/>
                </a:solidFill>
              </a:rPr>
              <a:t>تعالى </a:t>
            </a:r>
            <a:r>
              <a:rPr lang="ar-SA" dirty="0" smtClean="0">
                <a:solidFill>
                  <a:srgbClr val="FF0000"/>
                </a:solidFill>
              </a:rPr>
              <a:t>(الحمد لله</a:t>
            </a:r>
            <a:r>
              <a:rPr lang="ar-SA" dirty="0" err="1" smtClean="0">
                <a:solidFill>
                  <a:srgbClr val="FF0000"/>
                </a:solidFill>
              </a:rPr>
              <a:t>)</a:t>
            </a:r>
            <a:r>
              <a:rPr lang="ar-SA" dirty="0" smtClean="0">
                <a:solidFill>
                  <a:srgbClr val="FF0000"/>
                </a:solidFill>
              </a:rPr>
              <a:t>[الفاتحة: 2</a:t>
            </a:r>
            <a:r>
              <a:rPr lang="ar-SA" dirty="0" err="1" smtClean="0">
                <a:solidFill>
                  <a:srgbClr val="FF0000"/>
                </a:solidFill>
              </a:rPr>
              <a:t>]</a:t>
            </a:r>
            <a:endParaRPr lang="en-US" dirty="0">
              <a:solidFill>
                <a:srgbClr val="FF0000"/>
              </a:solidFill>
            </a:endParaRPr>
          </a:p>
        </p:txBody>
      </p:sp>
      <p:sp>
        <p:nvSpPr>
          <p:cNvPr id="3" name="כותרת משנה 2"/>
          <p:cNvSpPr>
            <a:spLocks noGrp="1"/>
          </p:cNvSpPr>
          <p:nvPr>
            <p:ph type="subTitle" idx="1"/>
          </p:nvPr>
        </p:nvSpPr>
        <p:spPr>
          <a:xfrm>
            <a:off x="2286000" y="908720"/>
            <a:ext cx="6172200" cy="5616624"/>
          </a:xfrm>
          <a:solidFill>
            <a:schemeClr val="accent1">
              <a:lumMod val="40000"/>
              <a:lumOff val="60000"/>
            </a:schemeClr>
          </a:solidFill>
        </p:spPr>
        <p:txBody>
          <a:bodyPr>
            <a:normAutofit fontScale="92500" lnSpcReduction="10000"/>
          </a:bodyPr>
          <a:lstStyle/>
          <a:p>
            <a:pPr algn="just" rtl="1"/>
            <a:r>
              <a:rPr lang="ar-SA" dirty="0" smtClean="0">
                <a:solidFill>
                  <a:srgbClr val="0070C0"/>
                </a:solidFill>
                <a:latin typeface="Traditional Arabic" pitchFamily="18" charset="-78"/>
                <a:cs typeface="Traditional Arabic" pitchFamily="18" charset="-78"/>
              </a:rPr>
              <a:t>أ) </a:t>
            </a:r>
            <a:r>
              <a:rPr lang="ar-SA" dirty="0" smtClean="0">
                <a:solidFill>
                  <a:srgbClr val="C00000"/>
                </a:solidFill>
                <a:latin typeface="Traditional Arabic" pitchFamily="18" charset="-78"/>
                <a:cs typeface="Traditional Arabic" pitchFamily="18" charset="-78"/>
              </a:rPr>
              <a:t>الشكر لله</a:t>
            </a:r>
            <a:r>
              <a:rPr lang="ar-SA" dirty="0" smtClean="0">
                <a:solidFill>
                  <a:srgbClr val="0070C0"/>
                </a:solidFill>
                <a:latin typeface="Traditional Arabic" pitchFamily="18" charset="-78"/>
                <a:cs typeface="Traditional Arabic" pitchFamily="18" charset="-78"/>
              </a:rPr>
              <a:t> خالصاً دون سائر ما يُعبد من دونه.</a:t>
            </a:r>
            <a:endParaRPr lang="en-US" dirty="0" smtClean="0">
              <a:solidFill>
                <a:srgbClr val="0070C0"/>
              </a:solidFill>
              <a:latin typeface="Traditional Arabic" pitchFamily="18" charset="-78"/>
              <a:cs typeface="Traditional Arabic" pitchFamily="18" charset="-78"/>
            </a:endParaRPr>
          </a:p>
          <a:p>
            <a:pPr algn="just" rtl="1"/>
            <a:r>
              <a:rPr lang="ar-SA" dirty="0" smtClean="0">
                <a:solidFill>
                  <a:srgbClr val="0070C0"/>
                </a:solidFill>
                <a:latin typeface="Traditional Arabic" pitchFamily="18" charset="-78"/>
                <a:cs typeface="Traditional Arabic" pitchFamily="18" charset="-78"/>
              </a:rPr>
              <a:t>ب) </a:t>
            </a:r>
            <a:r>
              <a:rPr lang="ar-SA" dirty="0" smtClean="0">
                <a:solidFill>
                  <a:srgbClr val="C00000"/>
                </a:solidFill>
                <a:latin typeface="Traditional Arabic" pitchFamily="18" charset="-78"/>
                <a:cs typeface="Traditional Arabic" pitchFamily="18" charset="-78"/>
              </a:rPr>
              <a:t>ثناء أثنى </a:t>
            </a:r>
            <a:r>
              <a:rPr lang="ar-SA" dirty="0" err="1" smtClean="0">
                <a:solidFill>
                  <a:srgbClr val="C00000"/>
                </a:solidFill>
                <a:latin typeface="Traditional Arabic" pitchFamily="18" charset="-78"/>
                <a:cs typeface="Traditional Arabic" pitchFamily="18" charset="-78"/>
              </a:rPr>
              <a:t>به</a:t>
            </a:r>
            <a:r>
              <a:rPr lang="ar-SA" dirty="0" smtClean="0">
                <a:solidFill>
                  <a:srgbClr val="C00000"/>
                </a:solidFill>
                <a:latin typeface="Traditional Arabic" pitchFamily="18" charset="-78"/>
                <a:cs typeface="Traditional Arabic" pitchFamily="18" charset="-78"/>
              </a:rPr>
              <a:t> على نفسه</a:t>
            </a:r>
            <a:r>
              <a:rPr lang="ar-SA" dirty="0" smtClean="0">
                <a:solidFill>
                  <a:srgbClr val="0070C0"/>
                </a:solidFill>
                <a:latin typeface="Traditional Arabic" pitchFamily="18" charset="-78"/>
                <a:cs typeface="Traditional Arabic" pitchFamily="18" charset="-78"/>
              </a:rPr>
              <a:t>، وفي ضمنه أمر عباده أن يثنوا عليه، فكأنّه قال: قولوا الحمد لله.</a:t>
            </a:r>
            <a:endParaRPr lang="en-US" dirty="0" smtClean="0">
              <a:solidFill>
                <a:srgbClr val="0070C0"/>
              </a:solidFill>
              <a:latin typeface="Traditional Arabic" pitchFamily="18" charset="-78"/>
              <a:cs typeface="Traditional Arabic" pitchFamily="18" charset="-78"/>
            </a:endParaRPr>
          </a:p>
          <a:p>
            <a:pPr algn="just" rtl="1"/>
            <a:r>
              <a:rPr lang="ar-SA" sz="2200" u="sng" dirty="0" smtClean="0">
                <a:solidFill>
                  <a:srgbClr val="C00000"/>
                </a:solidFill>
                <a:latin typeface="Traditional Arabic" pitchFamily="18" charset="-78"/>
                <a:cs typeface="Traditional Arabic" pitchFamily="18" charset="-78"/>
              </a:rPr>
              <a:t>لام التعريف نوعان: </a:t>
            </a:r>
            <a:r>
              <a:rPr lang="ar-SA" sz="2200" u="sng" dirty="0" err="1" smtClean="0">
                <a:solidFill>
                  <a:srgbClr val="C00000"/>
                </a:solidFill>
                <a:latin typeface="Traditional Arabic" pitchFamily="18" charset="-78"/>
                <a:cs typeface="Traditional Arabic" pitchFamily="18" charset="-78"/>
              </a:rPr>
              <a:t>عهديّة</a:t>
            </a:r>
            <a:r>
              <a:rPr lang="ar-SA" sz="2200" u="sng" dirty="0" smtClean="0">
                <a:solidFill>
                  <a:srgbClr val="C00000"/>
                </a:solidFill>
                <a:latin typeface="Traditional Arabic" pitchFamily="18" charset="-78"/>
                <a:cs typeface="Traditional Arabic" pitchFamily="18" charset="-78"/>
              </a:rPr>
              <a:t>، وجِنسيّة:</a:t>
            </a:r>
            <a:endParaRPr lang="en-US" sz="2200" dirty="0" smtClean="0">
              <a:solidFill>
                <a:srgbClr val="C00000"/>
              </a:solidFill>
              <a:latin typeface="Traditional Arabic" pitchFamily="18" charset="-78"/>
              <a:cs typeface="Traditional Arabic" pitchFamily="18" charset="-78"/>
            </a:endParaRPr>
          </a:p>
          <a:p>
            <a:pPr algn="just" rtl="1"/>
            <a:r>
              <a:rPr lang="ar-SA" sz="2200" dirty="0" smtClean="0">
                <a:solidFill>
                  <a:srgbClr val="C00000"/>
                </a:solidFill>
                <a:latin typeface="Traditional Arabic" pitchFamily="18" charset="-78"/>
                <a:cs typeface="Traditional Arabic" pitchFamily="18" charset="-78"/>
              </a:rPr>
              <a:t> -و(أل) </a:t>
            </a:r>
            <a:r>
              <a:rPr lang="ar-SA" sz="2200" dirty="0" err="1" smtClean="0">
                <a:solidFill>
                  <a:srgbClr val="C00000"/>
                </a:solidFill>
                <a:latin typeface="Traditional Arabic" pitchFamily="18" charset="-78"/>
                <a:cs typeface="Traditional Arabic" pitchFamily="18" charset="-78"/>
              </a:rPr>
              <a:t>العهديّة</a:t>
            </a:r>
            <a:r>
              <a:rPr lang="ar-SA" sz="2200" dirty="0" smtClean="0">
                <a:solidFill>
                  <a:srgbClr val="C00000"/>
                </a:solidFill>
                <a:latin typeface="Traditional Arabic" pitchFamily="18" charset="-78"/>
                <a:cs typeface="Traditional Arabic" pitchFamily="18" charset="-78"/>
              </a:rPr>
              <a:t> ثلاثة </a:t>
            </a:r>
            <a:r>
              <a:rPr lang="ar-SA" sz="2200" dirty="0" err="1" smtClean="0">
                <a:solidFill>
                  <a:srgbClr val="C00000"/>
                </a:solidFill>
                <a:latin typeface="Traditional Arabic" pitchFamily="18" charset="-78"/>
                <a:cs typeface="Traditional Arabic" pitchFamily="18" charset="-78"/>
              </a:rPr>
              <a:t>أنواع:</a:t>
            </a:r>
            <a:r>
              <a:rPr lang="ar-SA" sz="2200" dirty="0" smtClean="0">
                <a:solidFill>
                  <a:srgbClr val="C00000"/>
                </a:solidFill>
                <a:latin typeface="Traditional Arabic" pitchFamily="18" charset="-78"/>
                <a:cs typeface="Traditional Arabic" pitchFamily="18" charset="-78"/>
              </a:rPr>
              <a:t> </a:t>
            </a:r>
            <a:endParaRPr lang="en-US" sz="2200" dirty="0" smtClean="0">
              <a:solidFill>
                <a:srgbClr val="C00000"/>
              </a:solidFill>
              <a:latin typeface="Traditional Arabic" pitchFamily="18" charset="-78"/>
              <a:cs typeface="Traditional Arabic" pitchFamily="18" charset="-78"/>
            </a:endParaRPr>
          </a:p>
          <a:p>
            <a:pPr algn="just" rtl="1"/>
            <a:r>
              <a:rPr lang="ar-SA" dirty="0" smtClean="0">
                <a:solidFill>
                  <a:srgbClr val="C00000"/>
                </a:solidFill>
                <a:latin typeface="Traditional Arabic" pitchFamily="18" charset="-78"/>
                <a:cs typeface="Traditional Arabic" pitchFamily="18" charset="-78"/>
              </a:rPr>
              <a:t>الأوّل: للعَهْدً الذِّكْري</a:t>
            </a:r>
            <a:r>
              <a:rPr lang="ar-SA" dirty="0" smtClean="0">
                <a:solidFill>
                  <a:srgbClr val="0070C0"/>
                </a:solidFill>
                <a:latin typeface="Traditional Arabic" pitchFamily="18" charset="-78"/>
                <a:cs typeface="Traditional Arabic" pitchFamily="18" charset="-78"/>
              </a:rPr>
              <a:t>، وهو الذي يتقدَّم </a:t>
            </a:r>
            <a:r>
              <a:rPr lang="ar-SA" dirty="0" err="1" smtClean="0">
                <a:solidFill>
                  <a:srgbClr val="0070C0"/>
                </a:solidFill>
                <a:latin typeface="Traditional Arabic" pitchFamily="18" charset="-78"/>
                <a:cs typeface="Traditional Arabic" pitchFamily="18" charset="-78"/>
              </a:rPr>
              <a:t>لمصحوبها</a:t>
            </a:r>
            <a:r>
              <a:rPr lang="ar-SA" dirty="0" smtClean="0">
                <a:solidFill>
                  <a:srgbClr val="0070C0"/>
                </a:solidFill>
                <a:latin typeface="Traditional Arabic" pitchFamily="18" charset="-78"/>
                <a:cs typeface="Traditional Arabic" pitchFamily="18" charset="-78"/>
              </a:rPr>
              <a:t> ذِكر، نـحو:</a:t>
            </a:r>
            <a:r>
              <a:rPr lang="en-US" dirty="0" smtClean="0">
                <a:solidFill>
                  <a:srgbClr val="0070C0"/>
                </a:solidFill>
                <a:latin typeface="Traditional Arabic" pitchFamily="18" charset="-78"/>
                <a:cs typeface="Traditional Arabic" pitchFamily="18" charset="-78"/>
                <a:sym typeface="AGA Arabesque"/>
              </a:rPr>
              <a:t></a:t>
            </a:r>
            <a:r>
              <a:rPr lang="ar-SA" dirty="0" smtClean="0">
                <a:solidFill>
                  <a:srgbClr val="0070C0"/>
                </a:solidFill>
                <a:latin typeface="Traditional Arabic" pitchFamily="18" charset="-78"/>
                <a:cs typeface="Traditional Arabic" pitchFamily="18" charset="-78"/>
              </a:rPr>
              <a:t>كَمَا أَرْسَلْنَا إِلَى فِرْعَوْنَ رَسُولاً*فَعَصَى فِرْعَوْنُ الرَّسُولَ</a:t>
            </a:r>
            <a:r>
              <a:rPr lang="en-US" dirty="0" smtClean="0">
                <a:solidFill>
                  <a:srgbClr val="0070C0"/>
                </a:solidFill>
                <a:latin typeface="Traditional Arabic" pitchFamily="18" charset="-78"/>
                <a:cs typeface="Traditional Arabic" pitchFamily="18" charset="-78"/>
                <a:sym typeface="AGA Arabesque"/>
              </a:rPr>
              <a:t></a:t>
            </a:r>
            <a:r>
              <a:rPr lang="ar-SA" dirty="0" smtClean="0">
                <a:solidFill>
                  <a:srgbClr val="0070C0"/>
                </a:solidFill>
                <a:latin typeface="Traditional Arabic" pitchFamily="18" charset="-78"/>
                <a:cs typeface="Traditional Arabic" pitchFamily="18" charset="-78"/>
              </a:rPr>
              <a:t>[لمزمل: 15-16</a:t>
            </a:r>
            <a:r>
              <a:rPr lang="ar-SA" dirty="0" err="1" smtClean="0">
                <a:solidFill>
                  <a:srgbClr val="0070C0"/>
                </a:solidFill>
                <a:latin typeface="Traditional Arabic" pitchFamily="18" charset="-78"/>
                <a:cs typeface="Traditional Arabic" pitchFamily="18" charset="-78"/>
              </a:rPr>
              <a:t>).</a:t>
            </a:r>
            <a:r>
              <a:rPr lang="ar-SA" dirty="0" smtClean="0">
                <a:solidFill>
                  <a:srgbClr val="0070C0"/>
                </a:solidFill>
                <a:latin typeface="Traditional Arabic" pitchFamily="18" charset="-78"/>
                <a:cs typeface="Traditional Arabic" pitchFamily="18" charset="-78"/>
              </a:rPr>
              <a:t> </a:t>
            </a:r>
            <a:endParaRPr lang="en-US" dirty="0" smtClean="0">
              <a:solidFill>
                <a:srgbClr val="0070C0"/>
              </a:solidFill>
              <a:latin typeface="Traditional Arabic" pitchFamily="18" charset="-78"/>
              <a:cs typeface="Traditional Arabic" pitchFamily="18" charset="-78"/>
            </a:endParaRPr>
          </a:p>
          <a:p>
            <a:pPr algn="just" rtl="1"/>
            <a:r>
              <a:rPr lang="ar-SA" dirty="0" smtClean="0">
                <a:solidFill>
                  <a:srgbClr val="C00000"/>
                </a:solidFill>
                <a:latin typeface="Traditional Arabic" pitchFamily="18" charset="-78"/>
                <a:cs typeface="Traditional Arabic" pitchFamily="18" charset="-78"/>
              </a:rPr>
              <a:t>ثانياً: للعهد العلمي</a:t>
            </a:r>
            <a:r>
              <a:rPr lang="ar-SA" dirty="0" smtClean="0">
                <a:solidFill>
                  <a:srgbClr val="0070C0"/>
                </a:solidFill>
                <a:latin typeface="Traditional Arabic" pitchFamily="18" charset="-78"/>
                <a:cs typeface="Traditional Arabic" pitchFamily="18" charset="-78"/>
              </a:rPr>
              <a:t>، وهو أن يتقدَّم </a:t>
            </a:r>
            <a:r>
              <a:rPr lang="ar-SA" dirty="0" err="1" smtClean="0">
                <a:solidFill>
                  <a:srgbClr val="0070C0"/>
                </a:solidFill>
                <a:latin typeface="Traditional Arabic" pitchFamily="18" charset="-78"/>
                <a:cs typeface="Traditional Arabic" pitchFamily="18" charset="-78"/>
              </a:rPr>
              <a:t>لـمَصحوبها</a:t>
            </a:r>
            <a:r>
              <a:rPr lang="ar-SA" dirty="0" smtClean="0">
                <a:solidFill>
                  <a:srgbClr val="0070C0"/>
                </a:solidFill>
                <a:latin typeface="Traditional Arabic" pitchFamily="18" charset="-78"/>
                <a:cs typeface="Traditional Arabic" pitchFamily="18" charset="-78"/>
              </a:rPr>
              <a:t> عِلمٌ، نـحو:</a:t>
            </a:r>
            <a:r>
              <a:rPr lang="en-US" dirty="0" smtClean="0">
                <a:solidFill>
                  <a:srgbClr val="0070C0"/>
                </a:solidFill>
                <a:latin typeface="Traditional Arabic" pitchFamily="18" charset="-78"/>
                <a:cs typeface="Traditional Arabic" pitchFamily="18" charset="-78"/>
                <a:sym typeface="AGA Arabesque"/>
              </a:rPr>
              <a:t></a:t>
            </a:r>
            <a:r>
              <a:rPr lang="ar-SA" dirty="0" smtClean="0">
                <a:solidFill>
                  <a:srgbClr val="0070C0"/>
                </a:solidFill>
                <a:latin typeface="Traditional Arabic" pitchFamily="18" charset="-78"/>
                <a:cs typeface="Traditional Arabic" pitchFamily="18" charset="-78"/>
              </a:rPr>
              <a:t>إِنَّكَ بِالْوَادِ الْمُقَدَّسِ طُوىً</a:t>
            </a:r>
            <a:r>
              <a:rPr lang="en-US" dirty="0" smtClean="0">
                <a:solidFill>
                  <a:srgbClr val="0070C0"/>
                </a:solidFill>
                <a:latin typeface="Traditional Arabic" pitchFamily="18" charset="-78"/>
                <a:cs typeface="Traditional Arabic" pitchFamily="18" charset="-78"/>
                <a:sym typeface="AGA Arabesque"/>
              </a:rPr>
              <a:t></a:t>
            </a:r>
            <a:r>
              <a:rPr lang="ar-SA" dirty="0" smtClean="0">
                <a:solidFill>
                  <a:srgbClr val="0070C0"/>
                </a:solidFill>
                <a:latin typeface="Traditional Arabic" pitchFamily="18" charset="-78"/>
                <a:cs typeface="Traditional Arabic" pitchFamily="18" charset="-78"/>
              </a:rPr>
              <a:t>[طـه: 12] ونـحو:</a:t>
            </a:r>
            <a:r>
              <a:rPr lang="en-US" dirty="0" smtClean="0">
                <a:solidFill>
                  <a:srgbClr val="0070C0"/>
                </a:solidFill>
                <a:latin typeface="Traditional Arabic" pitchFamily="18" charset="-78"/>
                <a:cs typeface="Traditional Arabic" pitchFamily="18" charset="-78"/>
                <a:sym typeface="AGA Arabesque"/>
              </a:rPr>
              <a:t></a:t>
            </a:r>
            <a:r>
              <a:rPr lang="ar-SA" dirty="0" smtClean="0">
                <a:solidFill>
                  <a:srgbClr val="0070C0"/>
                </a:solidFill>
                <a:latin typeface="Traditional Arabic" pitchFamily="18" charset="-78"/>
                <a:cs typeface="Traditional Arabic" pitchFamily="18" charset="-78"/>
              </a:rPr>
              <a:t>وَإِذْ جَعَلْنَا الْبَيْتَ مَثَابَةً لِلنَّاسِ</a:t>
            </a:r>
            <a:r>
              <a:rPr lang="en-US" dirty="0" smtClean="0">
                <a:solidFill>
                  <a:srgbClr val="0070C0"/>
                </a:solidFill>
                <a:latin typeface="Traditional Arabic" pitchFamily="18" charset="-78"/>
                <a:cs typeface="Traditional Arabic" pitchFamily="18" charset="-78"/>
                <a:sym typeface="AGA Arabesque"/>
              </a:rPr>
              <a:t></a:t>
            </a:r>
            <a:r>
              <a:rPr lang="ar-SA" dirty="0" smtClean="0">
                <a:solidFill>
                  <a:srgbClr val="0070C0"/>
                </a:solidFill>
                <a:latin typeface="Traditional Arabic" pitchFamily="18" charset="-78"/>
                <a:cs typeface="Traditional Arabic" pitchFamily="18" charset="-78"/>
              </a:rPr>
              <a:t>[البقرة: 125</a:t>
            </a:r>
            <a:r>
              <a:rPr lang="ar-SA" dirty="0" err="1" smtClean="0">
                <a:solidFill>
                  <a:srgbClr val="0070C0"/>
                </a:solidFill>
                <a:latin typeface="Traditional Arabic" pitchFamily="18" charset="-78"/>
                <a:cs typeface="Traditional Arabic" pitchFamily="18" charset="-78"/>
              </a:rPr>
              <a:t>].</a:t>
            </a:r>
            <a:r>
              <a:rPr lang="ar-SA" dirty="0" smtClean="0">
                <a:solidFill>
                  <a:srgbClr val="0070C0"/>
                </a:solidFill>
                <a:latin typeface="Traditional Arabic" pitchFamily="18" charset="-78"/>
                <a:cs typeface="Traditional Arabic" pitchFamily="18" charset="-78"/>
              </a:rPr>
              <a:t> </a:t>
            </a:r>
            <a:endParaRPr lang="en-US" dirty="0" smtClean="0">
              <a:solidFill>
                <a:srgbClr val="0070C0"/>
              </a:solidFill>
              <a:latin typeface="Traditional Arabic" pitchFamily="18" charset="-78"/>
              <a:cs typeface="Traditional Arabic" pitchFamily="18" charset="-78"/>
            </a:endParaRPr>
          </a:p>
          <a:p>
            <a:pPr algn="just" rtl="1"/>
            <a:r>
              <a:rPr lang="ar-SA" dirty="0" smtClean="0">
                <a:solidFill>
                  <a:srgbClr val="C00000"/>
                </a:solidFill>
                <a:latin typeface="Traditional Arabic" pitchFamily="18" charset="-78"/>
                <a:cs typeface="Traditional Arabic" pitchFamily="18" charset="-78"/>
              </a:rPr>
              <a:t>ثالثاً: للعهد الـحُضُوري</a:t>
            </a:r>
            <a:r>
              <a:rPr lang="ar-SA" dirty="0" smtClean="0">
                <a:solidFill>
                  <a:srgbClr val="0070C0"/>
                </a:solidFill>
                <a:latin typeface="Traditional Arabic" pitchFamily="18" charset="-78"/>
                <a:cs typeface="Traditional Arabic" pitchFamily="18" charset="-78"/>
              </a:rPr>
              <a:t>، وهو أن يكون </a:t>
            </a:r>
            <a:r>
              <a:rPr lang="ar-SA" dirty="0" err="1" smtClean="0">
                <a:solidFill>
                  <a:srgbClr val="0070C0"/>
                </a:solidFill>
                <a:latin typeface="Traditional Arabic" pitchFamily="18" charset="-78"/>
                <a:cs typeface="Traditional Arabic" pitchFamily="18" charset="-78"/>
              </a:rPr>
              <a:t>مصحوبُها</a:t>
            </a:r>
            <a:r>
              <a:rPr lang="ar-SA" dirty="0" smtClean="0">
                <a:solidFill>
                  <a:srgbClr val="0070C0"/>
                </a:solidFill>
                <a:latin typeface="Traditional Arabic" pitchFamily="18" charset="-78"/>
                <a:cs typeface="Traditional Arabic" pitchFamily="18" charset="-78"/>
              </a:rPr>
              <a:t> حاضراً، نـحو:</a:t>
            </a:r>
            <a:r>
              <a:rPr lang="en-US" dirty="0" smtClean="0">
                <a:solidFill>
                  <a:srgbClr val="0070C0"/>
                </a:solidFill>
                <a:latin typeface="Traditional Arabic" pitchFamily="18" charset="-78"/>
                <a:cs typeface="Traditional Arabic" pitchFamily="18" charset="-78"/>
                <a:sym typeface="AGA Arabesque"/>
              </a:rPr>
              <a:t></a:t>
            </a:r>
            <a:r>
              <a:rPr lang="ar-SA" dirty="0" smtClean="0">
                <a:solidFill>
                  <a:srgbClr val="0070C0"/>
                </a:solidFill>
                <a:latin typeface="Traditional Arabic" pitchFamily="18" charset="-78"/>
                <a:cs typeface="Traditional Arabic" pitchFamily="18" charset="-78"/>
              </a:rPr>
              <a:t>الْيَوْمَ أَكْمَلْتُ لَكُمْ دِينَكُمْ</a:t>
            </a:r>
            <a:r>
              <a:rPr lang="en-US" dirty="0" smtClean="0">
                <a:solidFill>
                  <a:srgbClr val="0070C0"/>
                </a:solidFill>
                <a:latin typeface="Traditional Arabic" pitchFamily="18" charset="-78"/>
                <a:cs typeface="Traditional Arabic" pitchFamily="18" charset="-78"/>
                <a:sym typeface="AGA Arabesque"/>
              </a:rPr>
              <a:t></a:t>
            </a:r>
            <a:r>
              <a:rPr lang="ar-SA" dirty="0" smtClean="0">
                <a:solidFill>
                  <a:srgbClr val="0070C0"/>
                </a:solidFill>
                <a:latin typeface="Traditional Arabic" pitchFamily="18" charset="-78"/>
                <a:cs typeface="Traditional Arabic" pitchFamily="18" charset="-78"/>
              </a:rPr>
              <a:t>[الـمائدة: 3] أي اليومَ الحاضرَ وهو يوم </a:t>
            </a:r>
            <a:r>
              <a:rPr lang="ar-SA" dirty="0" err="1" smtClean="0">
                <a:solidFill>
                  <a:srgbClr val="0070C0"/>
                </a:solidFill>
                <a:latin typeface="Traditional Arabic" pitchFamily="18" charset="-78"/>
                <a:cs typeface="Traditional Arabic" pitchFamily="18" charset="-78"/>
              </a:rPr>
              <a:t>عرفة.</a:t>
            </a:r>
            <a:r>
              <a:rPr lang="ar-SA" dirty="0" smtClean="0">
                <a:solidFill>
                  <a:srgbClr val="0070C0"/>
                </a:solidFill>
                <a:latin typeface="Traditional Arabic" pitchFamily="18" charset="-78"/>
                <a:cs typeface="Traditional Arabic" pitchFamily="18" charset="-78"/>
              </a:rPr>
              <a:t> </a:t>
            </a:r>
            <a:endParaRPr lang="en-US" dirty="0" smtClean="0">
              <a:solidFill>
                <a:srgbClr val="0070C0"/>
              </a:solidFill>
              <a:latin typeface="Traditional Arabic" pitchFamily="18" charset="-78"/>
              <a:cs typeface="Traditional Arabic" pitchFamily="18" charset="-78"/>
            </a:endParaRPr>
          </a:p>
          <a:p>
            <a:pPr algn="just" rtl="1"/>
            <a:r>
              <a:rPr lang="ar-SA" dirty="0" smtClean="0">
                <a:solidFill>
                  <a:srgbClr val="C00000"/>
                </a:solidFill>
                <a:latin typeface="Traditional Arabic" pitchFamily="18" charset="-78"/>
                <a:cs typeface="Traditional Arabic" pitchFamily="18" charset="-78"/>
              </a:rPr>
              <a:t>-و(أل) الـجِنسيّة ثلاثة </a:t>
            </a:r>
            <a:r>
              <a:rPr lang="ar-SA" dirty="0" err="1" smtClean="0">
                <a:solidFill>
                  <a:srgbClr val="C00000"/>
                </a:solidFill>
                <a:latin typeface="Traditional Arabic" pitchFamily="18" charset="-78"/>
                <a:cs typeface="Traditional Arabic" pitchFamily="18" charset="-78"/>
              </a:rPr>
              <a:t>أنواع:</a:t>
            </a:r>
            <a:r>
              <a:rPr lang="ar-SA" dirty="0" smtClean="0">
                <a:solidFill>
                  <a:srgbClr val="C00000"/>
                </a:solidFill>
                <a:latin typeface="Traditional Arabic" pitchFamily="18" charset="-78"/>
                <a:cs typeface="Traditional Arabic" pitchFamily="18" charset="-78"/>
              </a:rPr>
              <a:t> </a:t>
            </a:r>
            <a:endParaRPr lang="en-US" dirty="0" smtClean="0">
              <a:solidFill>
                <a:srgbClr val="C00000"/>
              </a:solidFill>
              <a:latin typeface="Traditional Arabic" pitchFamily="18" charset="-78"/>
              <a:cs typeface="Traditional Arabic" pitchFamily="18" charset="-78"/>
            </a:endParaRPr>
          </a:p>
          <a:p>
            <a:pPr algn="just" rtl="1"/>
            <a:r>
              <a:rPr lang="ar-SA" dirty="0" smtClean="0">
                <a:solidFill>
                  <a:srgbClr val="C00000"/>
                </a:solidFill>
                <a:latin typeface="Traditional Arabic" pitchFamily="18" charset="-78"/>
                <a:cs typeface="Traditional Arabic" pitchFamily="18" charset="-78"/>
              </a:rPr>
              <a:t>الأول: لبيان الـحقيقة والـمَاهِيَّة</a:t>
            </a:r>
            <a:r>
              <a:rPr lang="ar-SA" dirty="0" smtClean="0">
                <a:solidFill>
                  <a:srgbClr val="0070C0"/>
                </a:solidFill>
                <a:latin typeface="Traditional Arabic" pitchFamily="18" charset="-78"/>
                <a:cs typeface="Traditional Arabic" pitchFamily="18" charset="-78"/>
              </a:rPr>
              <a:t>، نـحو:</a:t>
            </a:r>
            <a:r>
              <a:rPr lang="en-US" dirty="0" smtClean="0">
                <a:solidFill>
                  <a:srgbClr val="0070C0"/>
                </a:solidFill>
                <a:latin typeface="Traditional Arabic" pitchFamily="18" charset="-78"/>
                <a:cs typeface="Traditional Arabic" pitchFamily="18" charset="-78"/>
                <a:sym typeface="AGA Arabesque"/>
              </a:rPr>
              <a:t></a:t>
            </a:r>
            <a:r>
              <a:rPr lang="ar-SA" dirty="0" smtClean="0">
                <a:solidFill>
                  <a:srgbClr val="0070C0"/>
                </a:solidFill>
                <a:latin typeface="Traditional Arabic" pitchFamily="18" charset="-78"/>
                <a:cs typeface="Traditional Arabic" pitchFamily="18" charset="-78"/>
              </a:rPr>
              <a:t>وَجَعَلْنَا مِنَ الْمَاءِ كُلَّ شَيْءٍ حَيّ</a:t>
            </a:r>
            <a:r>
              <a:rPr lang="en-US" dirty="0" smtClean="0">
                <a:solidFill>
                  <a:srgbClr val="0070C0"/>
                </a:solidFill>
                <a:latin typeface="Traditional Arabic" pitchFamily="18" charset="-78"/>
                <a:cs typeface="Traditional Arabic" pitchFamily="18" charset="-78"/>
                <a:sym typeface="AGA Arabesque"/>
              </a:rPr>
              <a:t></a:t>
            </a:r>
            <a:r>
              <a:rPr lang="ar-SA" dirty="0" smtClean="0">
                <a:solidFill>
                  <a:srgbClr val="0070C0"/>
                </a:solidFill>
                <a:latin typeface="Traditional Arabic" pitchFamily="18" charset="-78"/>
                <a:cs typeface="Traditional Arabic" pitchFamily="18" charset="-78"/>
              </a:rPr>
              <a:t>[الأنبياء: 30</a:t>
            </a:r>
            <a:r>
              <a:rPr lang="ar-SA" dirty="0" err="1" smtClean="0">
                <a:solidFill>
                  <a:srgbClr val="0070C0"/>
                </a:solidFill>
                <a:latin typeface="Traditional Arabic" pitchFamily="18" charset="-78"/>
                <a:cs typeface="Traditional Arabic" pitchFamily="18" charset="-78"/>
              </a:rPr>
              <a:t>].</a:t>
            </a:r>
            <a:r>
              <a:rPr lang="ar-SA" dirty="0" smtClean="0">
                <a:solidFill>
                  <a:srgbClr val="0070C0"/>
                </a:solidFill>
                <a:latin typeface="Traditional Arabic" pitchFamily="18" charset="-78"/>
                <a:cs typeface="Traditional Arabic" pitchFamily="18" charset="-78"/>
              </a:rPr>
              <a:t> </a:t>
            </a:r>
            <a:endParaRPr lang="en-US" dirty="0" smtClean="0">
              <a:solidFill>
                <a:srgbClr val="0070C0"/>
              </a:solidFill>
              <a:latin typeface="Traditional Arabic" pitchFamily="18" charset="-78"/>
              <a:cs typeface="Traditional Arabic" pitchFamily="18" charset="-78"/>
            </a:endParaRPr>
          </a:p>
          <a:p>
            <a:pPr algn="just" rtl="1"/>
            <a:r>
              <a:rPr lang="ar-SA" dirty="0" smtClean="0">
                <a:solidFill>
                  <a:srgbClr val="C00000"/>
                </a:solidFill>
                <a:latin typeface="Traditional Arabic" pitchFamily="18" charset="-78"/>
                <a:cs typeface="Traditional Arabic" pitchFamily="18" charset="-78"/>
              </a:rPr>
              <a:t>الثاني: لاستغراق الـجِنس حقيقةً</a:t>
            </a:r>
            <a:r>
              <a:rPr lang="ar-SA" dirty="0" smtClean="0">
                <a:solidFill>
                  <a:srgbClr val="0070C0"/>
                </a:solidFill>
                <a:latin typeface="Traditional Arabic" pitchFamily="18" charset="-78"/>
                <a:cs typeface="Traditional Arabic" pitchFamily="18" charset="-78"/>
              </a:rPr>
              <a:t>، فهي تشمل أفراد الـجِنس، نـحو:</a:t>
            </a:r>
            <a:r>
              <a:rPr lang="en-US" dirty="0" smtClean="0">
                <a:solidFill>
                  <a:srgbClr val="0070C0"/>
                </a:solidFill>
                <a:latin typeface="Traditional Arabic" pitchFamily="18" charset="-78"/>
                <a:cs typeface="Traditional Arabic" pitchFamily="18" charset="-78"/>
                <a:sym typeface="AGA Arabesque"/>
              </a:rPr>
              <a:t></a:t>
            </a:r>
            <a:r>
              <a:rPr lang="ar-SA" dirty="0" smtClean="0">
                <a:solidFill>
                  <a:srgbClr val="0070C0"/>
                </a:solidFill>
                <a:latin typeface="Traditional Arabic" pitchFamily="18" charset="-78"/>
                <a:cs typeface="Traditional Arabic" pitchFamily="18" charset="-78"/>
              </a:rPr>
              <a:t>وَخُلِقَ الْإِنْسَانُ ضَعِيفاً</a:t>
            </a:r>
            <a:r>
              <a:rPr lang="en-US" dirty="0" smtClean="0">
                <a:solidFill>
                  <a:srgbClr val="0070C0"/>
                </a:solidFill>
                <a:latin typeface="Traditional Arabic" pitchFamily="18" charset="-78"/>
                <a:cs typeface="Traditional Arabic" pitchFamily="18" charset="-78"/>
                <a:sym typeface="AGA Arabesque"/>
              </a:rPr>
              <a:t></a:t>
            </a:r>
            <a:r>
              <a:rPr lang="ar-SA" dirty="0" smtClean="0">
                <a:solidFill>
                  <a:srgbClr val="0070C0"/>
                </a:solidFill>
                <a:latin typeface="Traditional Arabic" pitchFamily="18" charset="-78"/>
                <a:cs typeface="Traditional Arabic" pitchFamily="18" charset="-78"/>
              </a:rPr>
              <a:t>[النساء: 28</a:t>
            </a:r>
            <a:r>
              <a:rPr lang="ar-SA" dirty="0" err="1" smtClean="0">
                <a:solidFill>
                  <a:srgbClr val="0070C0"/>
                </a:solidFill>
                <a:latin typeface="Traditional Arabic" pitchFamily="18" charset="-78"/>
                <a:cs typeface="Traditional Arabic" pitchFamily="18" charset="-78"/>
              </a:rPr>
              <a:t>].</a:t>
            </a:r>
            <a:r>
              <a:rPr lang="ar-SA" dirty="0" smtClean="0">
                <a:solidFill>
                  <a:srgbClr val="0070C0"/>
                </a:solidFill>
                <a:latin typeface="Traditional Arabic" pitchFamily="18" charset="-78"/>
                <a:cs typeface="Traditional Arabic" pitchFamily="18" charset="-78"/>
              </a:rPr>
              <a:t> </a:t>
            </a:r>
            <a:endParaRPr lang="en-US" dirty="0" smtClean="0">
              <a:solidFill>
                <a:srgbClr val="0070C0"/>
              </a:solidFill>
              <a:latin typeface="Traditional Arabic" pitchFamily="18" charset="-78"/>
              <a:cs typeface="Traditional Arabic" pitchFamily="18" charset="-78"/>
            </a:endParaRPr>
          </a:p>
          <a:p>
            <a:pPr algn="just" rtl="1"/>
            <a:r>
              <a:rPr lang="ar-SA" dirty="0" smtClean="0">
                <a:solidFill>
                  <a:srgbClr val="C00000"/>
                </a:solidFill>
                <a:latin typeface="Traditional Arabic" pitchFamily="18" charset="-78"/>
                <a:cs typeface="Traditional Arabic" pitchFamily="18" charset="-78"/>
              </a:rPr>
              <a:t>الثالث: لاستغراق الـجِنس مـجازاً</a:t>
            </a:r>
            <a:r>
              <a:rPr lang="ar-SA" dirty="0" smtClean="0">
                <a:solidFill>
                  <a:srgbClr val="0070C0"/>
                </a:solidFill>
                <a:latin typeface="Traditional Arabic" pitchFamily="18" charset="-78"/>
                <a:cs typeface="Traditional Arabic" pitchFamily="18" charset="-78"/>
              </a:rPr>
              <a:t>، لشمول صفات الـجِنس مبالغة، نـحو:«أنت الرجلُ عِلماً وأدباً» أي أنت جامع لـخصائص جـميع الرجال </a:t>
            </a:r>
            <a:r>
              <a:rPr lang="ar-SA" dirty="0" err="1" smtClean="0">
                <a:solidFill>
                  <a:srgbClr val="0070C0"/>
                </a:solidFill>
                <a:latin typeface="Traditional Arabic" pitchFamily="18" charset="-78"/>
                <a:cs typeface="Traditional Arabic" pitchFamily="18" charset="-78"/>
              </a:rPr>
              <a:t>وكمالاتِهم.</a:t>
            </a:r>
            <a:r>
              <a:rPr lang="ar-SA" dirty="0" smtClean="0">
                <a:solidFill>
                  <a:srgbClr val="0070C0"/>
                </a:solidFill>
                <a:latin typeface="Traditional Arabic" pitchFamily="18" charset="-78"/>
                <a:cs typeface="Traditional Arabic" pitchFamily="18" charset="-78"/>
              </a:rPr>
              <a:t> </a:t>
            </a:r>
            <a:endParaRPr lang="en-US" dirty="0" smtClean="0">
              <a:solidFill>
                <a:srgbClr val="0070C0"/>
              </a:solidFill>
              <a:latin typeface="Traditional Arabic" pitchFamily="18" charset="-78"/>
              <a:cs typeface="Traditional Arabic" pitchFamily="18" charset="-78"/>
            </a:endParaRPr>
          </a:p>
          <a:p>
            <a:pPr algn="just" rtl="1"/>
            <a:r>
              <a:rPr lang="ar-SA" dirty="0" smtClean="0">
                <a:solidFill>
                  <a:srgbClr val="0070C0"/>
                </a:solidFill>
                <a:latin typeface="Traditional Arabic" pitchFamily="18" charset="-78"/>
                <a:cs typeface="Traditional Arabic" pitchFamily="18" charset="-78"/>
              </a:rPr>
              <a:t>اللام </a:t>
            </a:r>
            <a:r>
              <a:rPr lang="ar-SA" dirty="0" err="1" smtClean="0">
                <a:solidFill>
                  <a:srgbClr val="0070C0"/>
                </a:solidFill>
                <a:latin typeface="Traditional Arabic" pitchFamily="18" charset="-78"/>
                <a:cs typeface="Traditional Arabic" pitchFamily="18" charset="-78"/>
              </a:rPr>
              <a:t>في </a:t>
            </a:r>
            <a:r>
              <a:rPr lang="ar-SA" dirty="0" smtClean="0">
                <a:solidFill>
                  <a:srgbClr val="0070C0"/>
                </a:solidFill>
                <a:latin typeface="Traditional Arabic" pitchFamily="18" charset="-78"/>
                <a:cs typeface="Traditional Arabic" pitchFamily="18" charset="-78"/>
              </a:rPr>
              <a:t>(الحمد) للجنس، والمعنى: أي في فرد من أفراده، ومعنى كون الحمد لله تعالى بأي نوع من أنواعه: هو أنَّ أي شيء يصحّ الحمد عليه فهو مصدره ومرجعه إليه، فالحمد له على كلّ </a:t>
            </a:r>
            <a:r>
              <a:rPr lang="ar-SA" dirty="0" err="1" smtClean="0">
                <a:solidFill>
                  <a:srgbClr val="0070C0"/>
                </a:solidFill>
                <a:latin typeface="Traditional Arabic" pitchFamily="18" charset="-78"/>
                <a:cs typeface="Traditional Arabic" pitchFamily="18" charset="-78"/>
              </a:rPr>
              <a:t>حال.</a:t>
            </a:r>
            <a:r>
              <a:rPr lang="ar-SA" dirty="0" smtClean="0">
                <a:solidFill>
                  <a:srgbClr val="0070C0"/>
                </a:solidFill>
                <a:latin typeface="Traditional Arabic" pitchFamily="18" charset="-78"/>
                <a:cs typeface="Traditional Arabic" pitchFamily="18" charset="-78"/>
              </a:rPr>
              <a:t>  </a:t>
            </a:r>
            <a:endParaRPr lang="en-US" dirty="0" smtClean="0">
              <a:solidFill>
                <a:srgbClr val="0070C0"/>
              </a:solidFill>
              <a:latin typeface="Traditional Arabic" pitchFamily="18" charset="-78"/>
              <a:cs typeface="Traditional Arabic" pitchFamily="18" charset="-78"/>
            </a:endParaRP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467544" y="188640"/>
            <a:ext cx="4392488" cy="936104"/>
          </a:xfrm>
          <a:solidFill>
            <a:schemeClr val="accent1">
              <a:lumMod val="40000"/>
              <a:lumOff val="60000"/>
            </a:schemeClr>
          </a:solidFill>
        </p:spPr>
        <p:txBody>
          <a:bodyPr>
            <a:normAutofit fontScale="90000"/>
          </a:bodyPr>
          <a:lstStyle/>
          <a:p>
            <a:r>
              <a:rPr lang="ar-SA" dirty="0" smtClean="0">
                <a:solidFill>
                  <a:srgbClr val="FF0000"/>
                </a:solidFill>
              </a:rPr>
              <a:t>موازنة بين الحمد والشكر والمدح</a:t>
            </a:r>
            <a:r>
              <a:rPr lang="en-US" dirty="0" smtClean="0"/>
              <a:t/>
            </a:r>
            <a:br>
              <a:rPr lang="en-US" dirty="0" smtClean="0"/>
            </a:br>
            <a:endParaRPr lang="en-US" dirty="0"/>
          </a:p>
        </p:txBody>
      </p:sp>
      <p:sp>
        <p:nvSpPr>
          <p:cNvPr id="3" name="כותרת משנה 2"/>
          <p:cNvSpPr>
            <a:spLocks noGrp="1"/>
          </p:cNvSpPr>
          <p:nvPr>
            <p:ph type="subTitle" idx="1"/>
          </p:nvPr>
        </p:nvSpPr>
        <p:spPr>
          <a:xfrm>
            <a:off x="2286000" y="1268760"/>
            <a:ext cx="6172200" cy="5106162"/>
          </a:xfrm>
          <a:solidFill>
            <a:schemeClr val="accent1">
              <a:lumMod val="40000"/>
              <a:lumOff val="60000"/>
            </a:schemeClr>
          </a:solidFill>
        </p:spPr>
        <p:txBody>
          <a:bodyPr>
            <a:normAutofit/>
          </a:bodyPr>
          <a:lstStyle/>
          <a:p>
            <a:pPr algn="just" rtl="1"/>
            <a:r>
              <a:rPr lang="ar-SA" sz="2500" dirty="0" smtClean="0">
                <a:solidFill>
                  <a:srgbClr val="C00000"/>
                </a:solidFill>
                <a:latin typeface="Traditional Arabic" pitchFamily="18" charset="-78"/>
                <a:cs typeface="Traditional Arabic" pitchFamily="18" charset="-78"/>
              </a:rPr>
              <a:t>المدح: </a:t>
            </a:r>
            <a:r>
              <a:rPr lang="ar-SA" sz="2500" dirty="0" smtClean="0">
                <a:solidFill>
                  <a:srgbClr val="0070C0"/>
                </a:solidFill>
                <a:latin typeface="Traditional Arabic" pitchFamily="18" charset="-78"/>
                <a:cs typeface="Traditional Arabic" pitchFamily="18" charset="-78"/>
              </a:rPr>
              <a:t>المدح أعم من الحمد، والحمد أعم من الشكر.</a:t>
            </a:r>
            <a:endParaRPr lang="en-US" sz="2500" dirty="0" smtClean="0">
              <a:solidFill>
                <a:srgbClr val="0070C0"/>
              </a:solidFill>
              <a:latin typeface="Traditional Arabic" pitchFamily="18" charset="-78"/>
              <a:cs typeface="Traditional Arabic" pitchFamily="18" charset="-78"/>
            </a:endParaRPr>
          </a:p>
          <a:p>
            <a:pPr algn="just" rtl="1"/>
            <a:r>
              <a:rPr lang="ar-SA" sz="2500" dirty="0" smtClean="0">
                <a:solidFill>
                  <a:srgbClr val="0070C0"/>
                </a:solidFill>
                <a:latin typeface="Traditional Arabic" pitchFamily="18" charset="-78"/>
                <a:cs typeface="Traditional Arabic" pitchFamily="18" charset="-78"/>
              </a:rPr>
              <a:t>ذلك أن المدح يحصل للعاقل وغيـر العاقل، فكما يمدح الرجل على فضائله يمدح اللؤلؤ على حسن جماله ومنظره.</a:t>
            </a:r>
            <a:endParaRPr lang="en-US" sz="2500" dirty="0" smtClean="0">
              <a:solidFill>
                <a:srgbClr val="0070C0"/>
              </a:solidFill>
              <a:latin typeface="Traditional Arabic" pitchFamily="18" charset="-78"/>
              <a:cs typeface="Traditional Arabic" pitchFamily="18" charset="-78"/>
            </a:endParaRPr>
          </a:p>
          <a:p>
            <a:pPr algn="just" rtl="1"/>
            <a:r>
              <a:rPr lang="ar-SA" sz="2500" dirty="0" smtClean="0">
                <a:solidFill>
                  <a:srgbClr val="C00000"/>
                </a:solidFill>
                <a:latin typeface="Traditional Arabic" pitchFamily="18" charset="-78"/>
                <a:cs typeface="Traditional Arabic" pitchFamily="18" charset="-78"/>
              </a:rPr>
              <a:t>الحمد: </a:t>
            </a:r>
            <a:r>
              <a:rPr lang="ar-SA" sz="2500" dirty="0" smtClean="0">
                <a:solidFill>
                  <a:srgbClr val="0070C0"/>
                </a:solidFill>
                <a:latin typeface="Traditional Arabic" pitchFamily="18" charset="-78"/>
                <a:cs typeface="Traditional Arabic" pitchFamily="18" charset="-78"/>
              </a:rPr>
              <a:t>أعم من الشكر، ذلك أن الحمد يكون لله على نعمة سواء وصل منها شيء للحامد أم لم </a:t>
            </a:r>
            <a:r>
              <a:rPr lang="ar-SA" sz="2500" dirty="0" err="1" smtClean="0">
                <a:solidFill>
                  <a:srgbClr val="0070C0"/>
                </a:solidFill>
                <a:latin typeface="Traditional Arabic" pitchFamily="18" charset="-78"/>
                <a:cs typeface="Traditional Arabic" pitchFamily="18" charset="-78"/>
              </a:rPr>
              <a:t>يصل.</a:t>
            </a:r>
            <a:r>
              <a:rPr lang="ar-SA" sz="2500" dirty="0" smtClean="0">
                <a:solidFill>
                  <a:srgbClr val="0070C0"/>
                </a:solidFill>
                <a:latin typeface="Traditional Arabic" pitchFamily="18" charset="-78"/>
                <a:cs typeface="Traditional Arabic" pitchFamily="18" charset="-78"/>
              </a:rPr>
              <a:t> </a:t>
            </a:r>
            <a:endParaRPr lang="en-US" sz="2500" dirty="0" smtClean="0">
              <a:solidFill>
                <a:srgbClr val="0070C0"/>
              </a:solidFill>
              <a:latin typeface="Traditional Arabic" pitchFamily="18" charset="-78"/>
              <a:cs typeface="Traditional Arabic" pitchFamily="18" charset="-78"/>
            </a:endParaRPr>
          </a:p>
          <a:p>
            <a:pPr algn="just" rtl="1"/>
            <a:r>
              <a:rPr lang="ar-SA" sz="2500" dirty="0" smtClean="0">
                <a:solidFill>
                  <a:srgbClr val="C00000"/>
                </a:solidFill>
                <a:latin typeface="Traditional Arabic" pitchFamily="18" charset="-78"/>
                <a:cs typeface="Traditional Arabic" pitchFamily="18" charset="-78"/>
              </a:rPr>
              <a:t>وأما الشكر</a:t>
            </a:r>
            <a:r>
              <a:rPr lang="ar-SA" sz="2500" dirty="0" smtClean="0">
                <a:solidFill>
                  <a:srgbClr val="0070C0"/>
                </a:solidFill>
                <a:latin typeface="Traditional Arabic" pitchFamily="18" charset="-78"/>
                <a:cs typeface="Traditional Arabic" pitchFamily="18" charset="-78"/>
              </a:rPr>
              <a:t>: فهو تعظيمه لأجل إنعام وصل إلى الشاكر </a:t>
            </a:r>
            <a:r>
              <a:rPr lang="ar-SA" sz="2500" dirty="0" err="1" smtClean="0">
                <a:solidFill>
                  <a:srgbClr val="0070C0"/>
                </a:solidFill>
                <a:latin typeface="Traditional Arabic" pitchFamily="18" charset="-78"/>
                <a:cs typeface="Traditional Arabic" pitchFamily="18" charset="-78"/>
              </a:rPr>
              <a:t>بالفعل.</a:t>
            </a:r>
            <a:r>
              <a:rPr lang="ar-SA" sz="2500" dirty="0" smtClean="0">
                <a:solidFill>
                  <a:srgbClr val="0070C0"/>
                </a:solidFill>
                <a:latin typeface="Traditional Arabic" pitchFamily="18" charset="-78"/>
                <a:cs typeface="Traditional Arabic" pitchFamily="18" charset="-78"/>
              </a:rPr>
              <a:t> </a:t>
            </a:r>
            <a:endParaRPr lang="en-US" sz="2500" dirty="0" smtClean="0">
              <a:solidFill>
                <a:srgbClr val="0070C0"/>
              </a:solidFill>
              <a:latin typeface="Traditional Arabic" pitchFamily="18" charset="-78"/>
              <a:cs typeface="Traditional Arabic" pitchFamily="18" charset="-78"/>
            </a:endParaRPr>
          </a:p>
          <a:p>
            <a:pPr algn="just" rtl="1"/>
            <a:r>
              <a:rPr lang="ar-SA" sz="2500" dirty="0" smtClean="0">
                <a:solidFill>
                  <a:srgbClr val="C00000"/>
                </a:solidFill>
                <a:latin typeface="Traditional Arabic" pitchFamily="18" charset="-78"/>
                <a:cs typeface="Traditional Arabic" pitchFamily="18" charset="-78"/>
              </a:rPr>
              <a:t>والحمد:</a:t>
            </a:r>
            <a:r>
              <a:rPr lang="ar-SA" sz="2500" dirty="0" smtClean="0">
                <a:solidFill>
                  <a:srgbClr val="0070C0"/>
                </a:solidFill>
                <a:latin typeface="Traditional Arabic" pitchFamily="18" charset="-78"/>
                <a:cs typeface="Traditional Arabic" pitchFamily="18" charset="-78"/>
              </a:rPr>
              <a:t> يكون على النعمة والنقمة أما </a:t>
            </a:r>
            <a:r>
              <a:rPr lang="ar-SA" sz="2500" dirty="0" smtClean="0">
                <a:solidFill>
                  <a:srgbClr val="C00000"/>
                </a:solidFill>
                <a:latin typeface="Traditional Arabic" pitchFamily="18" charset="-78"/>
                <a:cs typeface="Traditional Arabic" pitchFamily="18" charset="-78"/>
              </a:rPr>
              <a:t>الشكر</a:t>
            </a:r>
            <a:r>
              <a:rPr lang="ar-SA" sz="2500" dirty="0" smtClean="0">
                <a:solidFill>
                  <a:srgbClr val="0070C0"/>
                </a:solidFill>
                <a:latin typeface="Traditional Arabic" pitchFamily="18" charset="-78"/>
                <a:cs typeface="Traditional Arabic" pitchFamily="18" charset="-78"/>
              </a:rPr>
              <a:t>: فخاص بالنعمة فكان الحمد بذلك أعم من الشكر.</a:t>
            </a:r>
            <a:endParaRPr lang="en-US" sz="2500" dirty="0" smtClean="0">
              <a:solidFill>
                <a:srgbClr val="0070C0"/>
              </a:solidFill>
              <a:latin typeface="Traditional Arabic" pitchFamily="18" charset="-78"/>
              <a:cs typeface="Traditional Arabic" pitchFamily="18" charset="-78"/>
            </a:endParaRPr>
          </a:p>
          <a:p>
            <a:pPr algn="just"/>
            <a:endParaRPr lang="en-US" dirty="0">
              <a:solidFill>
                <a:srgbClr val="0070C0"/>
              </a:solidFill>
              <a:latin typeface="Traditional Arabic" pitchFamily="18" charset="-78"/>
              <a:cs typeface="Traditional Arabic" pitchFamily="18"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755576" y="116632"/>
            <a:ext cx="3312368" cy="581450"/>
          </a:xfrm>
          <a:solidFill>
            <a:schemeClr val="accent1">
              <a:lumMod val="40000"/>
              <a:lumOff val="60000"/>
            </a:schemeClr>
          </a:solidFill>
        </p:spPr>
        <p:txBody>
          <a:bodyPr/>
          <a:lstStyle/>
          <a:p>
            <a:r>
              <a:rPr lang="ar-SA" dirty="0" smtClean="0">
                <a:solidFill>
                  <a:srgbClr val="FF0000"/>
                </a:solidFill>
              </a:rPr>
              <a:t>فضل </a:t>
            </a:r>
            <a:r>
              <a:rPr lang="ar-SA" dirty="0" err="1" smtClean="0">
                <a:solidFill>
                  <a:srgbClr val="FF0000"/>
                </a:solidFill>
              </a:rPr>
              <a:t>الدعاء </a:t>
            </a:r>
            <a:r>
              <a:rPr lang="ar-SA" dirty="0" smtClean="0">
                <a:solidFill>
                  <a:srgbClr val="FF0000"/>
                </a:solidFill>
              </a:rPr>
              <a:t>(الحمد لله</a:t>
            </a:r>
            <a:r>
              <a:rPr lang="ar-SA" dirty="0" err="1" smtClean="0">
                <a:solidFill>
                  <a:srgbClr val="FF0000"/>
                </a:solidFill>
              </a:rPr>
              <a:t>)</a:t>
            </a:r>
            <a:endParaRPr lang="en-US" dirty="0">
              <a:solidFill>
                <a:srgbClr val="FF0000"/>
              </a:solidFill>
            </a:endParaRPr>
          </a:p>
        </p:txBody>
      </p:sp>
      <p:sp>
        <p:nvSpPr>
          <p:cNvPr id="3" name="כותרת משנה 2"/>
          <p:cNvSpPr>
            <a:spLocks noGrp="1"/>
          </p:cNvSpPr>
          <p:nvPr>
            <p:ph type="subTitle" idx="1"/>
          </p:nvPr>
        </p:nvSpPr>
        <p:spPr>
          <a:xfrm>
            <a:off x="2286000" y="908720"/>
            <a:ext cx="6172200" cy="5466202"/>
          </a:xfrm>
          <a:solidFill>
            <a:schemeClr val="accent1">
              <a:lumMod val="40000"/>
              <a:lumOff val="60000"/>
            </a:schemeClr>
          </a:solidFill>
        </p:spPr>
        <p:txBody>
          <a:bodyPr>
            <a:normAutofit fontScale="92500" lnSpcReduction="20000"/>
          </a:bodyPr>
          <a:lstStyle/>
          <a:p>
            <a:pPr algn="just" rtl="1"/>
            <a:r>
              <a:rPr lang="ar-SA" dirty="0" smtClean="0">
                <a:solidFill>
                  <a:srgbClr val="0070C0"/>
                </a:solidFill>
                <a:latin typeface="Traditional Arabic" pitchFamily="18" charset="-78"/>
                <a:cs typeface="Traditional Arabic" pitchFamily="18" charset="-78"/>
              </a:rPr>
              <a:t>- </a:t>
            </a:r>
            <a:r>
              <a:rPr lang="ar-SA" dirty="0" smtClean="0">
                <a:solidFill>
                  <a:srgbClr val="C00000"/>
                </a:solidFill>
                <a:latin typeface="Traditional Arabic" pitchFamily="18" charset="-78"/>
                <a:cs typeface="Traditional Arabic" pitchFamily="18" charset="-78"/>
              </a:rPr>
              <a:t>عن جابر بن عبد الله </a:t>
            </a:r>
            <a:r>
              <a:rPr lang="ar-SA" dirty="0" smtClean="0">
                <a:solidFill>
                  <a:srgbClr val="0070C0"/>
                </a:solidFill>
                <a:latin typeface="Traditional Arabic" pitchFamily="18" charset="-78"/>
                <a:cs typeface="Traditional Arabic" pitchFamily="18" charset="-78"/>
              </a:rPr>
              <a:t>قال: قال رسول </a:t>
            </a:r>
            <a:r>
              <a:rPr lang="ar-SA" dirty="0" err="1" smtClean="0">
                <a:solidFill>
                  <a:srgbClr val="0070C0"/>
                </a:solidFill>
                <a:latin typeface="Traditional Arabic" pitchFamily="18" charset="-78"/>
                <a:cs typeface="Traditional Arabic" pitchFamily="18" charset="-78"/>
              </a:rPr>
              <a:t>الله: </a:t>
            </a:r>
            <a:r>
              <a:rPr lang="ar-SA" dirty="0" smtClean="0">
                <a:solidFill>
                  <a:srgbClr val="0070C0"/>
                </a:solidFill>
                <a:latin typeface="Traditional Arabic" pitchFamily="18" charset="-78"/>
                <a:cs typeface="Traditional Arabic" pitchFamily="18" charset="-78"/>
              </a:rPr>
              <a:t>(أفضل الذكر لا إله إلا الله، وأفضل الدعاء الحمد لله</a:t>
            </a:r>
            <a:r>
              <a:rPr lang="ar-SA" dirty="0" err="1" smtClean="0">
                <a:solidFill>
                  <a:srgbClr val="0070C0"/>
                </a:solidFill>
                <a:latin typeface="Traditional Arabic" pitchFamily="18" charset="-78"/>
                <a:cs typeface="Traditional Arabic" pitchFamily="18" charset="-78"/>
              </a:rPr>
              <a:t>).</a:t>
            </a:r>
            <a:endParaRPr lang="en-US" dirty="0" smtClean="0">
              <a:solidFill>
                <a:srgbClr val="0070C0"/>
              </a:solidFill>
              <a:latin typeface="Traditional Arabic" pitchFamily="18" charset="-78"/>
              <a:cs typeface="Traditional Arabic" pitchFamily="18" charset="-78"/>
            </a:endParaRPr>
          </a:p>
          <a:p>
            <a:pPr algn="just" rtl="1"/>
            <a:r>
              <a:rPr lang="ar-SA" dirty="0" smtClean="0">
                <a:solidFill>
                  <a:srgbClr val="0070C0"/>
                </a:solidFill>
                <a:latin typeface="Traditional Arabic" pitchFamily="18" charset="-78"/>
                <a:cs typeface="Traditional Arabic" pitchFamily="18" charset="-78"/>
              </a:rPr>
              <a:t>- </a:t>
            </a:r>
            <a:r>
              <a:rPr lang="ar-SA" dirty="0" smtClean="0">
                <a:solidFill>
                  <a:srgbClr val="C00000"/>
                </a:solidFill>
                <a:latin typeface="Traditional Arabic" pitchFamily="18" charset="-78"/>
                <a:cs typeface="Traditional Arabic" pitchFamily="18" charset="-78"/>
              </a:rPr>
              <a:t>عن أنس رضى الله عنه </a:t>
            </a:r>
            <a:r>
              <a:rPr lang="ar-SA" dirty="0" smtClean="0">
                <a:solidFill>
                  <a:srgbClr val="0070C0"/>
                </a:solidFill>
                <a:latin typeface="Traditional Arabic" pitchFamily="18" charset="-78"/>
                <a:cs typeface="Traditional Arabic" pitchFamily="18" charset="-78"/>
              </a:rPr>
              <a:t>قال</a:t>
            </a:r>
            <a:r>
              <a:rPr lang="en-US" dirty="0" smtClean="0">
                <a:solidFill>
                  <a:srgbClr val="0070C0"/>
                </a:solidFill>
                <a:latin typeface="Traditional Arabic" pitchFamily="18" charset="-78"/>
                <a:cs typeface="Traditional Arabic" pitchFamily="18" charset="-78"/>
              </a:rPr>
              <a:t> :" </a:t>
            </a:r>
            <a:r>
              <a:rPr lang="ar-SA" dirty="0" smtClean="0">
                <a:solidFill>
                  <a:srgbClr val="0070C0"/>
                </a:solidFill>
                <a:latin typeface="Traditional Arabic" pitchFamily="18" charset="-78"/>
                <a:cs typeface="Traditional Arabic" pitchFamily="18" charset="-78"/>
              </a:rPr>
              <a:t>جاء رجل والنبى صلى الله عليه وسلم فى الصلاة فقال</a:t>
            </a:r>
            <a:r>
              <a:rPr lang="en-US" dirty="0" smtClean="0">
                <a:solidFill>
                  <a:srgbClr val="0070C0"/>
                </a:solidFill>
                <a:latin typeface="Traditional Arabic" pitchFamily="18" charset="-78"/>
                <a:cs typeface="Traditional Arabic" pitchFamily="18" charset="-78"/>
              </a:rPr>
              <a:t>:" </a:t>
            </a:r>
            <a:r>
              <a:rPr lang="ar-SA" dirty="0" smtClean="0">
                <a:solidFill>
                  <a:srgbClr val="0070C0"/>
                </a:solidFill>
                <a:latin typeface="Traditional Arabic" pitchFamily="18" charset="-78"/>
                <a:cs typeface="Traditional Arabic" pitchFamily="18" charset="-78"/>
              </a:rPr>
              <a:t>الحمد لله حمدا كثيرا طيبا مباركا </a:t>
            </a:r>
            <a:r>
              <a:rPr lang="ar-SA" dirty="0" err="1" smtClean="0">
                <a:solidFill>
                  <a:srgbClr val="0070C0"/>
                </a:solidFill>
                <a:latin typeface="Traditional Arabic" pitchFamily="18" charset="-78"/>
                <a:cs typeface="Traditional Arabic" pitchFamily="18" charset="-78"/>
              </a:rPr>
              <a:t>فيه </a:t>
            </a:r>
            <a:r>
              <a:rPr lang="ar-SA" dirty="0" smtClean="0">
                <a:solidFill>
                  <a:srgbClr val="0070C0"/>
                </a:solidFill>
                <a:latin typeface="Traditional Arabic" pitchFamily="18" charset="-78"/>
                <a:cs typeface="Traditional Arabic" pitchFamily="18" charset="-78"/>
              </a:rPr>
              <a:t>, فلما قضى النبى صلى الله عليه وسلم الصلاة قال</a:t>
            </a:r>
            <a:r>
              <a:rPr lang="en-US" dirty="0" smtClean="0">
                <a:solidFill>
                  <a:srgbClr val="0070C0"/>
                </a:solidFill>
                <a:latin typeface="Traditional Arabic" pitchFamily="18" charset="-78"/>
                <a:cs typeface="Traditional Arabic" pitchFamily="18" charset="-78"/>
              </a:rPr>
              <a:t>: " </a:t>
            </a:r>
            <a:r>
              <a:rPr lang="ar-SA" dirty="0" smtClean="0">
                <a:solidFill>
                  <a:srgbClr val="0070C0"/>
                </a:solidFill>
                <a:latin typeface="Traditional Arabic" pitchFamily="18" charset="-78"/>
                <a:cs typeface="Traditional Arabic" pitchFamily="18" charset="-78"/>
              </a:rPr>
              <a:t>أيكم القائل كذا وكذا</a:t>
            </a:r>
            <a:r>
              <a:rPr lang="en-US" dirty="0" smtClean="0">
                <a:solidFill>
                  <a:srgbClr val="0070C0"/>
                </a:solidFill>
                <a:latin typeface="Traditional Arabic" pitchFamily="18" charset="-78"/>
                <a:cs typeface="Traditional Arabic" pitchFamily="18" charset="-78"/>
              </a:rPr>
              <a:t>" </a:t>
            </a:r>
            <a:r>
              <a:rPr lang="ar-SA" dirty="0" err="1" smtClean="0">
                <a:solidFill>
                  <a:srgbClr val="0070C0"/>
                </a:solidFill>
                <a:latin typeface="Traditional Arabic" pitchFamily="18" charset="-78"/>
                <a:cs typeface="Traditional Arabic" pitchFamily="18" charset="-78"/>
              </a:rPr>
              <a:t>قال </a:t>
            </a:r>
            <a:r>
              <a:rPr lang="ar-SA" dirty="0" smtClean="0">
                <a:solidFill>
                  <a:srgbClr val="0070C0"/>
                </a:solidFill>
                <a:latin typeface="Traditional Arabic" pitchFamily="18" charset="-78"/>
                <a:cs typeface="Traditional Arabic" pitchFamily="18" charset="-78"/>
              </a:rPr>
              <a:t>: فأرم القوم قال</a:t>
            </a:r>
            <a:r>
              <a:rPr lang="en-US" dirty="0" smtClean="0">
                <a:solidFill>
                  <a:srgbClr val="0070C0"/>
                </a:solidFill>
                <a:latin typeface="Traditional Arabic" pitchFamily="18" charset="-78"/>
                <a:cs typeface="Traditional Arabic" pitchFamily="18" charset="-78"/>
              </a:rPr>
              <a:t>:  </a:t>
            </a:r>
            <a:r>
              <a:rPr lang="ar-SA" dirty="0" smtClean="0">
                <a:solidFill>
                  <a:srgbClr val="0070C0"/>
                </a:solidFill>
                <a:latin typeface="Traditional Arabic" pitchFamily="18" charset="-78"/>
                <a:cs typeface="Traditional Arabic" pitchFamily="18" charset="-78"/>
              </a:rPr>
              <a:t>فأعادها ثلاث </a:t>
            </a:r>
            <a:r>
              <a:rPr lang="ar-SA" dirty="0" err="1" smtClean="0">
                <a:solidFill>
                  <a:srgbClr val="0070C0"/>
                </a:solidFill>
                <a:latin typeface="Traditional Arabic" pitchFamily="18" charset="-78"/>
                <a:cs typeface="Traditional Arabic" pitchFamily="18" charset="-78"/>
              </a:rPr>
              <a:t>مرات </a:t>
            </a:r>
            <a:r>
              <a:rPr lang="ar-SA" dirty="0" smtClean="0">
                <a:solidFill>
                  <a:srgbClr val="0070C0"/>
                </a:solidFill>
                <a:latin typeface="Traditional Arabic" pitchFamily="18" charset="-78"/>
                <a:cs typeface="Traditional Arabic" pitchFamily="18" charset="-78"/>
              </a:rPr>
              <a:t>, فقال رجل</a:t>
            </a:r>
            <a:r>
              <a:rPr lang="en-US" dirty="0" smtClean="0">
                <a:solidFill>
                  <a:srgbClr val="0070C0"/>
                </a:solidFill>
                <a:latin typeface="Traditional Arabic" pitchFamily="18" charset="-78"/>
                <a:cs typeface="Traditional Arabic" pitchFamily="18" charset="-78"/>
              </a:rPr>
              <a:t> :</a:t>
            </a:r>
            <a:r>
              <a:rPr lang="ar-SA" dirty="0" smtClean="0">
                <a:solidFill>
                  <a:srgbClr val="0070C0"/>
                </a:solidFill>
                <a:latin typeface="Traditional Arabic" pitchFamily="18" charset="-78"/>
                <a:cs typeface="Traditional Arabic" pitchFamily="18" charset="-78"/>
              </a:rPr>
              <a:t>انا قلتها وما أردت </a:t>
            </a:r>
            <a:r>
              <a:rPr lang="ar-SA" dirty="0" err="1" smtClean="0">
                <a:solidFill>
                  <a:srgbClr val="0070C0"/>
                </a:solidFill>
                <a:latin typeface="Traditional Arabic" pitchFamily="18" charset="-78"/>
                <a:cs typeface="Traditional Arabic" pitchFamily="18" charset="-78"/>
              </a:rPr>
              <a:t>بها</a:t>
            </a:r>
            <a:r>
              <a:rPr lang="ar-SA" dirty="0" smtClean="0">
                <a:solidFill>
                  <a:srgbClr val="0070C0"/>
                </a:solidFill>
                <a:latin typeface="Traditional Arabic" pitchFamily="18" charset="-78"/>
                <a:cs typeface="Traditional Arabic" pitchFamily="18" charset="-78"/>
              </a:rPr>
              <a:t> إلا الخير</a:t>
            </a:r>
            <a:r>
              <a:rPr lang="en-US" dirty="0" smtClean="0">
                <a:solidFill>
                  <a:srgbClr val="0070C0"/>
                </a:solidFill>
                <a:latin typeface="Traditional Arabic" pitchFamily="18" charset="-78"/>
                <a:cs typeface="Traditional Arabic" pitchFamily="18" charset="-78"/>
              </a:rPr>
              <a:t>" </a:t>
            </a:r>
            <a:r>
              <a:rPr lang="ar-SA" dirty="0" smtClean="0">
                <a:solidFill>
                  <a:srgbClr val="0070C0"/>
                </a:solidFill>
                <a:latin typeface="Traditional Arabic" pitchFamily="18" charset="-78"/>
                <a:cs typeface="Traditional Arabic" pitchFamily="18" charset="-78"/>
              </a:rPr>
              <a:t>قال</a:t>
            </a:r>
            <a:r>
              <a:rPr lang="en-US" dirty="0" smtClean="0">
                <a:solidFill>
                  <a:srgbClr val="0070C0"/>
                </a:solidFill>
                <a:latin typeface="Traditional Arabic" pitchFamily="18" charset="-78"/>
                <a:cs typeface="Traditional Arabic" pitchFamily="18" charset="-78"/>
              </a:rPr>
              <a:t> :</a:t>
            </a:r>
            <a:r>
              <a:rPr lang="ar-SA" dirty="0" smtClean="0">
                <a:solidFill>
                  <a:srgbClr val="0070C0"/>
                </a:solidFill>
                <a:latin typeface="Traditional Arabic" pitchFamily="18" charset="-78"/>
                <a:cs typeface="Traditional Arabic" pitchFamily="18" charset="-78"/>
              </a:rPr>
              <a:t>فقال النبى صلى الله عليه وسلم</a:t>
            </a:r>
            <a:r>
              <a:rPr lang="en-US" dirty="0" smtClean="0">
                <a:solidFill>
                  <a:srgbClr val="0070C0"/>
                </a:solidFill>
                <a:latin typeface="Traditional Arabic" pitchFamily="18" charset="-78"/>
                <a:cs typeface="Traditional Arabic" pitchFamily="18" charset="-78"/>
              </a:rPr>
              <a:t> :" </a:t>
            </a:r>
            <a:r>
              <a:rPr lang="ar-SA" dirty="0" smtClean="0">
                <a:solidFill>
                  <a:srgbClr val="0070C0"/>
                </a:solidFill>
                <a:latin typeface="Traditional Arabic" pitchFamily="18" charset="-78"/>
                <a:cs typeface="Traditional Arabic" pitchFamily="18" charset="-78"/>
              </a:rPr>
              <a:t>لقد ابتدرها اثنا عشر ملكا فما دروا كيف يكتبونها حتى سألوا ربهم عز وجل</a:t>
            </a:r>
            <a:r>
              <a:rPr lang="en-US" dirty="0" smtClean="0">
                <a:solidFill>
                  <a:srgbClr val="0070C0"/>
                </a:solidFill>
                <a:latin typeface="Traditional Arabic" pitchFamily="18" charset="-78"/>
                <a:cs typeface="Traditional Arabic" pitchFamily="18" charset="-78"/>
              </a:rPr>
              <a:t> ,</a:t>
            </a:r>
            <a:r>
              <a:rPr lang="ar-SA" dirty="0" smtClean="0">
                <a:solidFill>
                  <a:srgbClr val="0070C0"/>
                </a:solidFill>
                <a:latin typeface="Traditional Arabic" pitchFamily="18" charset="-78"/>
                <a:cs typeface="Traditional Arabic" pitchFamily="18" charset="-78"/>
              </a:rPr>
              <a:t>قال</a:t>
            </a:r>
            <a:r>
              <a:rPr lang="en-US" dirty="0" smtClean="0">
                <a:solidFill>
                  <a:srgbClr val="0070C0"/>
                </a:solidFill>
                <a:latin typeface="Traditional Arabic" pitchFamily="18" charset="-78"/>
                <a:cs typeface="Traditional Arabic" pitchFamily="18" charset="-78"/>
              </a:rPr>
              <a:t> :</a:t>
            </a:r>
            <a:r>
              <a:rPr lang="ar-SA" dirty="0" smtClean="0">
                <a:solidFill>
                  <a:srgbClr val="0070C0"/>
                </a:solidFill>
                <a:latin typeface="Traditional Arabic" pitchFamily="18" charset="-78"/>
                <a:cs typeface="Traditional Arabic" pitchFamily="18" charset="-78"/>
              </a:rPr>
              <a:t>اكتبوها كما قال.</a:t>
            </a:r>
            <a:endParaRPr lang="en-US" dirty="0" smtClean="0">
              <a:solidFill>
                <a:srgbClr val="0070C0"/>
              </a:solidFill>
              <a:latin typeface="Traditional Arabic" pitchFamily="18" charset="-78"/>
              <a:cs typeface="Traditional Arabic" pitchFamily="18" charset="-78"/>
            </a:endParaRPr>
          </a:p>
          <a:p>
            <a:pPr algn="just" rtl="1"/>
            <a:r>
              <a:rPr lang="ar-SA" dirty="0" smtClean="0">
                <a:solidFill>
                  <a:srgbClr val="0070C0"/>
                </a:solidFill>
                <a:latin typeface="Traditional Arabic" pitchFamily="18" charset="-78"/>
                <a:cs typeface="Traditional Arabic" pitchFamily="18" charset="-78"/>
              </a:rPr>
              <a:t> - </a:t>
            </a:r>
            <a:r>
              <a:rPr lang="ar-SA" dirty="0" smtClean="0">
                <a:solidFill>
                  <a:srgbClr val="C00000"/>
                </a:solidFill>
                <a:latin typeface="Traditional Arabic" pitchFamily="18" charset="-78"/>
                <a:cs typeface="Traditional Arabic" pitchFamily="18" charset="-78"/>
              </a:rPr>
              <a:t>الحمد والشكر عبادة الأولين والآخرين وعبادة الملائكة وعبادة الأنبياء</a:t>
            </a:r>
            <a:r>
              <a:rPr lang="ar-SA" dirty="0" smtClean="0">
                <a:solidFill>
                  <a:srgbClr val="0070C0"/>
                </a:solidFill>
                <a:latin typeface="Traditional Arabic" pitchFamily="18" charset="-78"/>
                <a:cs typeface="Traditional Arabic" pitchFamily="18" charset="-78"/>
              </a:rPr>
              <a:t> عليهم الصلاة والسلام وعبادة أهل الأرض وعبادة أهل الجنة، فأما عبادة الأنبياء عليهم الصلاة والسلام فهو أن آدم عليه السلام لما عطس قال الحمد لله، وأن نوحا عليه الصلاة والسلام لما أغرق اللَّه قومه </a:t>
            </a:r>
            <a:r>
              <a:rPr lang="ar-SA" dirty="0" err="1" smtClean="0">
                <a:solidFill>
                  <a:srgbClr val="0070C0"/>
                </a:solidFill>
                <a:latin typeface="Traditional Arabic" pitchFamily="18" charset="-78"/>
                <a:cs typeface="Traditional Arabic" pitchFamily="18" charset="-78"/>
              </a:rPr>
              <a:t>وأنجاه</a:t>
            </a:r>
            <a:r>
              <a:rPr lang="ar-SA" dirty="0" smtClean="0">
                <a:solidFill>
                  <a:srgbClr val="0070C0"/>
                </a:solidFill>
                <a:latin typeface="Traditional Arabic" pitchFamily="18" charset="-78"/>
                <a:cs typeface="Traditional Arabic" pitchFamily="18" charset="-78"/>
              </a:rPr>
              <a:t> ومن معه من المؤمنين أمره اللَّه تعالى بأن يحمده فقال </a:t>
            </a:r>
            <a:r>
              <a:rPr lang="ar-SA" dirty="0" err="1" smtClean="0">
                <a:solidFill>
                  <a:srgbClr val="0070C0"/>
                </a:solidFill>
                <a:latin typeface="Traditional Arabic" pitchFamily="18" charset="-78"/>
                <a:cs typeface="Traditional Arabic" pitchFamily="18" charset="-78"/>
              </a:rPr>
              <a:t>له: </a:t>
            </a:r>
            <a:r>
              <a:rPr lang="ar-SA" dirty="0" smtClean="0">
                <a:solidFill>
                  <a:srgbClr val="0070C0"/>
                </a:solidFill>
                <a:latin typeface="Traditional Arabic" pitchFamily="18" charset="-78"/>
                <a:cs typeface="Traditional Arabic" pitchFamily="18" charset="-78"/>
              </a:rPr>
              <a:t>{فَإِذَا اسْتَوَيْتَ أَنْتَ وَمَنْ مَعَكَ عَلَى الفُلْكِ فَقُلْ الحَمْدُ لِلَّهِ الَّذِي نَجَّانَا مِنْ القَوْمِ الظَّالِمِينَ}، وقال إبراهيم خليل الرحمن عليه الصلاة </a:t>
            </a:r>
            <a:r>
              <a:rPr lang="ar-SA" dirty="0" err="1" smtClean="0">
                <a:solidFill>
                  <a:srgbClr val="0070C0"/>
                </a:solidFill>
                <a:latin typeface="Traditional Arabic" pitchFamily="18" charset="-78"/>
                <a:cs typeface="Traditional Arabic" pitchFamily="18" charset="-78"/>
              </a:rPr>
              <a:t>والسلام </a:t>
            </a:r>
            <a:r>
              <a:rPr lang="ar-SA" dirty="0" smtClean="0">
                <a:solidFill>
                  <a:srgbClr val="0070C0"/>
                </a:solidFill>
                <a:latin typeface="Traditional Arabic" pitchFamily="18" charset="-78"/>
                <a:cs typeface="Traditional Arabic" pitchFamily="18" charset="-78"/>
              </a:rPr>
              <a:t>{الحَمْدُ لِلَّهِ الَّذِي وَهَبَ لِي عَلَى الكِبَرِ إِسْمَاعِيلَ وَإِسْحَاقَ إِنَّ رَبِّي لَسَمِيعُ الدُّعَاءِ}، وقال داود وسليمان عليهما الصلاة </a:t>
            </a:r>
            <a:r>
              <a:rPr lang="ar-SA" dirty="0" err="1" smtClean="0">
                <a:solidFill>
                  <a:srgbClr val="0070C0"/>
                </a:solidFill>
                <a:latin typeface="Traditional Arabic" pitchFamily="18" charset="-78"/>
                <a:cs typeface="Traditional Arabic" pitchFamily="18" charset="-78"/>
              </a:rPr>
              <a:t>والسلام </a:t>
            </a:r>
            <a:r>
              <a:rPr lang="ar-SA" dirty="0" smtClean="0">
                <a:solidFill>
                  <a:srgbClr val="0070C0"/>
                </a:solidFill>
                <a:latin typeface="Traditional Arabic" pitchFamily="18" charset="-78"/>
                <a:cs typeface="Traditional Arabic" pitchFamily="18" charset="-78"/>
              </a:rPr>
              <a:t>{الحَمْدُ لِلَّهِ الَّذِي فَضَّلَنَا عَلَى كَثِيرٍ مِنْ عِبَادِهِ المُؤْمِنِينَ</a:t>
            </a:r>
            <a:r>
              <a:rPr lang="ar-SA" dirty="0" err="1" smtClean="0">
                <a:solidFill>
                  <a:srgbClr val="0070C0"/>
                </a:solidFill>
                <a:latin typeface="Traditional Arabic" pitchFamily="18" charset="-78"/>
                <a:cs typeface="Traditional Arabic" pitchFamily="18" charset="-78"/>
              </a:rPr>
              <a:t>}.</a:t>
            </a:r>
            <a:r>
              <a:rPr lang="ar-SA" dirty="0" smtClean="0">
                <a:solidFill>
                  <a:srgbClr val="0070C0"/>
                </a:solidFill>
                <a:latin typeface="Traditional Arabic" pitchFamily="18" charset="-78"/>
                <a:cs typeface="Traditional Arabic" pitchFamily="18" charset="-78"/>
              </a:rPr>
              <a:t> </a:t>
            </a:r>
            <a:endParaRPr lang="en-US" dirty="0" smtClean="0">
              <a:solidFill>
                <a:srgbClr val="0070C0"/>
              </a:solidFill>
              <a:latin typeface="Traditional Arabic" pitchFamily="18" charset="-78"/>
              <a:cs typeface="Traditional Arabic" pitchFamily="18" charset="-78"/>
            </a:endParaRPr>
          </a:p>
          <a:p>
            <a:pPr algn="just" rtl="1">
              <a:buFontTx/>
              <a:buChar char="-"/>
            </a:pPr>
            <a:r>
              <a:rPr lang="ar-SA" dirty="0" smtClean="0">
                <a:solidFill>
                  <a:srgbClr val="C00000"/>
                </a:solidFill>
                <a:latin typeface="Traditional Arabic" pitchFamily="18" charset="-78"/>
                <a:cs typeface="Traditional Arabic" pitchFamily="18" charset="-78"/>
              </a:rPr>
              <a:t>وإن أهل الجنة يحمدون اللَّه تعالى في ستة مواضع</a:t>
            </a:r>
            <a:r>
              <a:rPr lang="ar-SA" dirty="0" smtClean="0">
                <a:solidFill>
                  <a:srgbClr val="0070C0"/>
                </a:solidFill>
                <a:latin typeface="Traditional Arabic" pitchFamily="18" charset="-78"/>
                <a:cs typeface="Traditional Arabic" pitchFamily="18" charset="-78"/>
              </a:rPr>
              <a:t>: أحدها عند قوله </a:t>
            </a:r>
            <a:r>
              <a:rPr lang="ar-SA" dirty="0" err="1" smtClean="0">
                <a:solidFill>
                  <a:srgbClr val="0070C0"/>
                </a:solidFill>
                <a:latin typeface="Traditional Arabic" pitchFamily="18" charset="-78"/>
                <a:cs typeface="Traditional Arabic" pitchFamily="18" charset="-78"/>
              </a:rPr>
              <a:t>تعالى </a:t>
            </a:r>
            <a:r>
              <a:rPr lang="ar-SA" dirty="0" smtClean="0">
                <a:solidFill>
                  <a:srgbClr val="0070C0"/>
                </a:solidFill>
                <a:latin typeface="Traditional Arabic" pitchFamily="18" charset="-78"/>
                <a:cs typeface="Traditional Arabic" pitchFamily="18" charset="-78"/>
              </a:rPr>
              <a:t>{وَامْتَازُوا اليَوْمَ أَيُّهَا المُجْرِمُونَ</a:t>
            </a:r>
            <a:r>
              <a:rPr lang="ar-SA" dirty="0" err="1" smtClean="0">
                <a:solidFill>
                  <a:srgbClr val="0070C0"/>
                </a:solidFill>
                <a:latin typeface="Traditional Arabic" pitchFamily="18" charset="-78"/>
                <a:cs typeface="Traditional Arabic" pitchFamily="18" charset="-78"/>
              </a:rPr>
              <a:t>} </a:t>
            </a:r>
            <a:r>
              <a:rPr lang="ar-SA" dirty="0" smtClean="0">
                <a:solidFill>
                  <a:srgbClr val="0070C0"/>
                </a:solidFill>
                <a:latin typeface="Traditional Arabic" pitchFamily="18" charset="-78"/>
                <a:cs typeface="Traditional Arabic" pitchFamily="18" charset="-78"/>
              </a:rPr>
              <a:t>{الحَمْدُ لِلَّهِ الَّذِي نَجَّانَا مِنْ القَوْمِ الظَّالِمِينَ}، والثاني حين جاوزوا الصراط </a:t>
            </a:r>
            <a:r>
              <a:rPr lang="ar-SA" dirty="0" err="1" smtClean="0">
                <a:solidFill>
                  <a:srgbClr val="0070C0"/>
                </a:solidFill>
                <a:latin typeface="Traditional Arabic" pitchFamily="18" charset="-78"/>
                <a:cs typeface="Traditional Arabic" pitchFamily="18" charset="-78"/>
              </a:rPr>
              <a:t>قالوا: </a:t>
            </a:r>
            <a:r>
              <a:rPr lang="ar-SA" dirty="0" smtClean="0">
                <a:solidFill>
                  <a:srgbClr val="0070C0"/>
                </a:solidFill>
                <a:latin typeface="Traditional Arabic" pitchFamily="18" charset="-78"/>
                <a:cs typeface="Traditional Arabic" pitchFamily="18" charset="-78"/>
              </a:rPr>
              <a:t>{الحَمْدُ لِلَّهِ الَّذِي أَذْهَبَ عَنَّا الحَزَنَ إِنَّ رَبَّنَا لَغَفُورٌ شَكُورٌ} والثالث لما اغتسلوا بماء الحياة نظروا إلى الجنة </a:t>
            </a:r>
            <a:r>
              <a:rPr lang="ar-SA" dirty="0" err="1" smtClean="0">
                <a:solidFill>
                  <a:srgbClr val="0070C0"/>
                </a:solidFill>
                <a:latin typeface="Traditional Arabic" pitchFamily="18" charset="-78"/>
                <a:cs typeface="Traditional Arabic" pitchFamily="18" charset="-78"/>
              </a:rPr>
              <a:t>فقالوا </a:t>
            </a:r>
            <a:r>
              <a:rPr lang="ar-SA" dirty="0" smtClean="0">
                <a:solidFill>
                  <a:srgbClr val="0070C0"/>
                </a:solidFill>
                <a:latin typeface="Traditional Arabic" pitchFamily="18" charset="-78"/>
                <a:cs typeface="Traditional Arabic" pitchFamily="18" charset="-78"/>
              </a:rPr>
              <a:t>{الحَمْدُ لِلَّهِ الَّذِي هَدَانَا لِهَذَا وَمَا كُنَّا لِنَهْتَدِيَ لَوْلا أَنْ هَدَانَا اللَّهُ}، والرابع حين دخلوها </a:t>
            </a:r>
            <a:r>
              <a:rPr lang="ar-SA" dirty="0" err="1" smtClean="0">
                <a:solidFill>
                  <a:srgbClr val="0070C0"/>
                </a:solidFill>
                <a:latin typeface="Traditional Arabic" pitchFamily="18" charset="-78"/>
                <a:cs typeface="Traditional Arabic" pitchFamily="18" charset="-78"/>
              </a:rPr>
              <a:t>قالوا </a:t>
            </a:r>
            <a:r>
              <a:rPr lang="ar-SA" dirty="0" smtClean="0">
                <a:solidFill>
                  <a:srgbClr val="0070C0"/>
                </a:solidFill>
                <a:latin typeface="Traditional Arabic" pitchFamily="18" charset="-78"/>
                <a:cs typeface="Traditional Arabic" pitchFamily="18" charset="-78"/>
              </a:rPr>
              <a:t>{الحَمْدُ لِلَّهِ الَّذِي صَدَقَنَا وَعْدَهُ وَأَوْرَثَنَا الأَرْضَ} الخامس حين استقروا في منازلهم </a:t>
            </a:r>
            <a:r>
              <a:rPr lang="ar-SA" dirty="0" err="1" smtClean="0">
                <a:solidFill>
                  <a:srgbClr val="0070C0"/>
                </a:solidFill>
                <a:latin typeface="Traditional Arabic" pitchFamily="18" charset="-78"/>
                <a:cs typeface="Traditional Arabic" pitchFamily="18" charset="-78"/>
              </a:rPr>
              <a:t>قالوا </a:t>
            </a:r>
            <a:r>
              <a:rPr lang="ar-SA" dirty="0" smtClean="0">
                <a:solidFill>
                  <a:srgbClr val="0070C0"/>
                </a:solidFill>
                <a:latin typeface="Traditional Arabic" pitchFamily="18" charset="-78"/>
                <a:cs typeface="Traditional Arabic" pitchFamily="18" charset="-78"/>
              </a:rPr>
              <a:t>{الحَمْدُ لِلَّهِ الَّذِي أَذْهَبَ عَنَّا الحَزَنَ إِنَّ رَبَّنَا لَغَفُورٌ شَكُورٌ الَّذِي أَحَلَّنَا دَارَ المُقَامَةِ مِنْ فَضْلِهِ} الآية، والسادس حين فرغوا من الطعام </a:t>
            </a:r>
            <a:r>
              <a:rPr lang="ar-SA" dirty="0" err="1" smtClean="0">
                <a:solidFill>
                  <a:srgbClr val="0070C0"/>
                </a:solidFill>
                <a:latin typeface="Traditional Arabic" pitchFamily="18" charset="-78"/>
                <a:cs typeface="Traditional Arabic" pitchFamily="18" charset="-78"/>
              </a:rPr>
              <a:t>قالوا </a:t>
            </a:r>
            <a:r>
              <a:rPr lang="ar-SA" dirty="0" smtClean="0">
                <a:solidFill>
                  <a:srgbClr val="0070C0"/>
                </a:solidFill>
                <a:latin typeface="Traditional Arabic" pitchFamily="18" charset="-78"/>
                <a:cs typeface="Traditional Arabic" pitchFamily="18" charset="-78"/>
              </a:rPr>
              <a:t>{الحَمْدُ لِلَّهِ رَبِّ العَالَمِينَ</a:t>
            </a:r>
            <a:r>
              <a:rPr lang="ar-SA" dirty="0" err="1" smtClean="0">
                <a:solidFill>
                  <a:srgbClr val="0070C0"/>
                </a:solidFill>
                <a:latin typeface="Traditional Arabic" pitchFamily="18" charset="-78"/>
                <a:cs typeface="Traditional Arabic" pitchFamily="18" charset="-78"/>
              </a:rPr>
              <a:t>}.</a:t>
            </a:r>
            <a:r>
              <a:rPr lang="ar-SA" dirty="0" smtClean="0">
                <a:solidFill>
                  <a:srgbClr val="0070C0"/>
                </a:solidFill>
                <a:latin typeface="Traditional Arabic" pitchFamily="18" charset="-78"/>
                <a:cs typeface="Traditional Arabic" pitchFamily="18" charset="-78"/>
              </a:rPr>
              <a:t>   </a:t>
            </a:r>
            <a:endParaRPr lang="en-US" dirty="0" smtClean="0">
              <a:solidFill>
                <a:srgbClr val="0070C0"/>
              </a:solidFill>
              <a:latin typeface="Traditional Arabic" pitchFamily="18" charset="-78"/>
              <a:cs typeface="Traditional Arabic" pitchFamily="18" charset="-78"/>
            </a:endParaRPr>
          </a:p>
          <a:p>
            <a:pPr algn="just" rtl="1"/>
            <a:r>
              <a:rPr lang="ar-SA" dirty="0" smtClean="0">
                <a:solidFill>
                  <a:srgbClr val="0070C0"/>
                </a:solidFill>
                <a:latin typeface="Traditional Arabic" pitchFamily="18" charset="-78"/>
                <a:cs typeface="Traditional Arabic" pitchFamily="18" charset="-78"/>
              </a:rPr>
              <a:t>- </a:t>
            </a:r>
            <a:r>
              <a:rPr lang="ar-SA" dirty="0" smtClean="0">
                <a:solidFill>
                  <a:srgbClr val="C00000"/>
                </a:solidFill>
                <a:latin typeface="Traditional Arabic" pitchFamily="18" charset="-78"/>
                <a:cs typeface="Traditional Arabic" pitchFamily="18" charset="-78"/>
              </a:rPr>
              <a:t>قال موسى عليه الصلاة والسلام لربه</a:t>
            </a:r>
            <a:r>
              <a:rPr lang="ar-SA" dirty="0" smtClean="0">
                <a:solidFill>
                  <a:srgbClr val="0070C0"/>
                </a:solidFill>
                <a:latin typeface="Traditional Arabic" pitchFamily="18" charset="-78"/>
                <a:cs typeface="Traditional Arabic" pitchFamily="18" charset="-78"/>
              </a:rPr>
              <a:t>: يا رب كيف استطاع آدم أن يؤدى شكر ما صنعت </a:t>
            </a:r>
            <a:r>
              <a:rPr lang="ar-SA" dirty="0" err="1" smtClean="0">
                <a:solidFill>
                  <a:srgbClr val="0070C0"/>
                </a:solidFill>
                <a:latin typeface="Traditional Arabic" pitchFamily="18" charset="-78"/>
                <a:cs typeface="Traditional Arabic" pitchFamily="18" charset="-78"/>
              </a:rPr>
              <a:t>إليه؟</a:t>
            </a:r>
            <a:r>
              <a:rPr lang="ar-SA" dirty="0" smtClean="0">
                <a:solidFill>
                  <a:srgbClr val="0070C0"/>
                </a:solidFill>
                <a:latin typeface="Traditional Arabic" pitchFamily="18" charset="-78"/>
                <a:cs typeface="Traditional Arabic" pitchFamily="18" charset="-78"/>
              </a:rPr>
              <a:t> خلقته بيدك ونفخت فيه من روحك وأسكنته جنتك وأمرت الملائكة فسجدوا </a:t>
            </a:r>
            <a:r>
              <a:rPr lang="ar-SA" dirty="0" err="1" smtClean="0">
                <a:solidFill>
                  <a:srgbClr val="0070C0"/>
                </a:solidFill>
                <a:latin typeface="Traditional Arabic" pitchFamily="18" charset="-78"/>
                <a:cs typeface="Traditional Arabic" pitchFamily="18" charset="-78"/>
              </a:rPr>
              <a:t>له؟</a:t>
            </a:r>
            <a:r>
              <a:rPr lang="ar-SA" dirty="0" smtClean="0">
                <a:solidFill>
                  <a:srgbClr val="0070C0"/>
                </a:solidFill>
                <a:latin typeface="Traditional Arabic" pitchFamily="18" charset="-78"/>
                <a:cs typeface="Traditional Arabic" pitchFamily="18" charset="-78"/>
              </a:rPr>
              <a:t> قال: يا موسى علم آدم أن ذلك مني فحمدني عليه، فكان ذلك شكرا لما صنعت </a:t>
            </a:r>
            <a:r>
              <a:rPr lang="ar-SA" dirty="0" err="1" smtClean="0">
                <a:solidFill>
                  <a:srgbClr val="0070C0"/>
                </a:solidFill>
                <a:latin typeface="Traditional Arabic" pitchFamily="18" charset="-78"/>
                <a:cs typeface="Traditional Arabic" pitchFamily="18" charset="-78"/>
              </a:rPr>
              <a:t>إليه.</a:t>
            </a:r>
            <a:r>
              <a:rPr lang="ar-SA" dirty="0" smtClean="0">
                <a:solidFill>
                  <a:srgbClr val="0070C0"/>
                </a:solidFill>
                <a:latin typeface="Traditional Arabic" pitchFamily="18" charset="-78"/>
                <a:cs typeface="Traditional Arabic" pitchFamily="18" charset="-78"/>
              </a:rPr>
              <a:t> </a:t>
            </a:r>
            <a:endParaRPr lang="en-US" dirty="0" smtClean="0">
              <a:solidFill>
                <a:srgbClr val="0070C0"/>
              </a:solidFill>
              <a:latin typeface="Traditional Arabic" pitchFamily="18" charset="-78"/>
              <a:cs typeface="Traditional Arabic" pitchFamily="18" charset="-78"/>
            </a:endParaRPr>
          </a:p>
          <a:p>
            <a:endParaRPr lang="en-US" dirty="0">
              <a:latin typeface="Traditional Arabic" pitchFamily="18" charset="-78"/>
              <a:cs typeface="Traditional Arabic" pitchFamily="18" charset="-7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395536" y="188640"/>
            <a:ext cx="5904656" cy="670226"/>
          </a:xfrm>
          <a:solidFill>
            <a:schemeClr val="accent1">
              <a:lumMod val="40000"/>
              <a:lumOff val="60000"/>
            </a:schemeClr>
          </a:solidFill>
        </p:spPr>
        <p:txBody>
          <a:bodyPr/>
          <a:lstStyle/>
          <a:p>
            <a:r>
              <a:rPr lang="ar-SA" dirty="0" smtClean="0">
                <a:solidFill>
                  <a:srgbClr val="FF0000"/>
                </a:solidFill>
              </a:rPr>
              <a:t>تفسير قوله </a:t>
            </a:r>
            <a:r>
              <a:rPr lang="ar-SA" dirty="0" err="1" smtClean="0">
                <a:solidFill>
                  <a:srgbClr val="FF0000"/>
                </a:solidFill>
              </a:rPr>
              <a:t>تعالى: </a:t>
            </a:r>
            <a:r>
              <a:rPr lang="ar-SA" dirty="0" smtClean="0">
                <a:solidFill>
                  <a:srgbClr val="FF0000"/>
                </a:solidFill>
              </a:rPr>
              <a:t>(رب العالمين</a:t>
            </a:r>
            <a:r>
              <a:rPr lang="ar-SA" dirty="0" err="1" smtClean="0">
                <a:solidFill>
                  <a:srgbClr val="FF0000"/>
                </a:solidFill>
              </a:rPr>
              <a:t>)</a:t>
            </a:r>
            <a:r>
              <a:rPr lang="ar-SA" dirty="0" smtClean="0">
                <a:solidFill>
                  <a:srgbClr val="FF0000"/>
                </a:solidFill>
              </a:rPr>
              <a:t>[الفاتحة: 2</a:t>
            </a:r>
            <a:r>
              <a:rPr lang="ar-SA" dirty="0" err="1" smtClean="0">
                <a:solidFill>
                  <a:srgbClr val="FF0000"/>
                </a:solidFill>
              </a:rPr>
              <a:t>]</a:t>
            </a:r>
            <a:endParaRPr lang="en-US" dirty="0">
              <a:solidFill>
                <a:srgbClr val="FF0000"/>
              </a:solidFill>
            </a:endParaRPr>
          </a:p>
        </p:txBody>
      </p:sp>
      <p:sp>
        <p:nvSpPr>
          <p:cNvPr id="3" name="כותרת משנה 2"/>
          <p:cNvSpPr>
            <a:spLocks noGrp="1"/>
          </p:cNvSpPr>
          <p:nvPr>
            <p:ph type="subTitle" idx="1"/>
          </p:nvPr>
        </p:nvSpPr>
        <p:spPr>
          <a:xfrm>
            <a:off x="2286000" y="980728"/>
            <a:ext cx="6172200" cy="5394194"/>
          </a:xfrm>
          <a:solidFill>
            <a:schemeClr val="accent1">
              <a:lumMod val="40000"/>
              <a:lumOff val="60000"/>
            </a:schemeClr>
          </a:solidFill>
        </p:spPr>
        <p:txBody>
          <a:bodyPr>
            <a:normAutofit lnSpcReduction="10000"/>
          </a:bodyPr>
          <a:lstStyle/>
          <a:p>
            <a:pPr algn="just" rtl="1"/>
            <a:r>
              <a:rPr lang="ar-SA" sz="2200" u="sng" dirty="0" smtClean="0">
                <a:solidFill>
                  <a:srgbClr val="C00000"/>
                </a:solidFill>
                <a:latin typeface="Traditional Arabic" pitchFamily="18" charset="-78"/>
                <a:cs typeface="Traditional Arabic" pitchFamily="18" charset="-78"/>
              </a:rPr>
              <a:t>الرب: </a:t>
            </a:r>
            <a:r>
              <a:rPr lang="ar-SA" dirty="0" smtClean="0">
                <a:solidFill>
                  <a:srgbClr val="0070C0"/>
                </a:solidFill>
                <a:latin typeface="Traditional Arabic" pitchFamily="18" charset="-78"/>
                <a:cs typeface="Traditional Arabic" pitchFamily="18" charset="-78"/>
              </a:rPr>
              <a:t>مصدر بمعنى التربية، وهي إصلاح شؤون الغيـر ورعاية </a:t>
            </a:r>
            <a:r>
              <a:rPr lang="ar-SA" dirty="0" err="1" smtClean="0">
                <a:solidFill>
                  <a:srgbClr val="0070C0"/>
                </a:solidFill>
                <a:latin typeface="Traditional Arabic" pitchFamily="18" charset="-78"/>
                <a:cs typeface="Traditional Arabic" pitchFamily="18" charset="-78"/>
              </a:rPr>
              <a:t>أمره.</a:t>
            </a:r>
            <a:r>
              <a:rPr lang="ar-SA" dirty="0" smtClean="0">
                <a:solidFill>
                  <a:srgbClr val="0070C0"/>
                </a:solidFill>
                <a:latin typeface="Traditional Arabic" pitchFamily="18" charset="-78"/>
                <a:cs typeface="Traditional Arabic" pitchFamily="18" charset="-78"/>
              </a:rPr>
              <a:t> </a:t>
            </a:r>
            <a:r>
              <a:rPr lang="ar-SA" dirty="0" err="1" smtClean="0">
                <a:solidFill>
                  <a:srgbClr val="0070C0"/>
                </a:solidFill>
                <a:latin typeface="Traditional Arabic" pitchFamily="18" charset="-78"/>
                <a:cs typeface="Traditional Arabic" pitchFamily="18" charset="-78"/>
              </a:rPr>
              <a:t>فيقال: </a:t>
            </a:r>
            <a:r>
              <a:rPr lang="ar-SA" dirty="0" smtClean="0">
                <a:solidFill>
                  <a:srgbClr val="0070C0"/>
                </a:solidFill>
                <a:latin typeface="Traditional Arabic" pitchFamily="18" charset="-78"/>
                <a:cs typeface="Traditional Arabic" pitchFamily="18" charset="-78"/>
              </a:rPr>
              <a:t>(الله رب العالمين) لأنّه مدبّر شؤون خلقهم ومربّيهم.</a:t>
            </a:r>
            <a:endParaRPr lang="en-US" dirty="0" smtClean="0">
              <a:solidFill>
                <a:srgbClr val="0070C0"/>
              </a:solidFill>
              <a:latin typeface="Traditional Arabic" pitchFamily="18" charset="-78"/>
              <a:cs typeface="Traditional Arabic" pitchFamily="18" charset="-78"/>
            </a:endParaRPr>
          </a:p>
          <a:p>
            <a:pPr algn="just" rtl="1"/>
            <a:r>
              <a:rPr lang="ar-SA" dirty="0" smtClean="0">
                <a:solidFill>
                  <a:srgbClr val="0070C0"/>
                </a:solidFill>
                <a:latin typeface="Traditional Arabic" pitchFamily="18" charset="-78"/>
                <a:cs typeface="Traditional Arabic" pitchFamily="18" charset="-78"/>
              </a:rPr>
              <a:t>الرب: يطلق على المالك المتصرّف، تقول: هذا ربّ الإبل، أي مالكها، ويطلق كذلك على المعبود، ويطلق أيضاً على المصلح، وكل ذلك صحيح في حقّ الله تعالى، فالله تعالى هو المربي وهو المالك، وهو المصلح.</a:t>
            </a:r>
            <a:endParaRPr lang="en-US" dirty="0" smtClean="0">
              <a:solidFill>
                <a:srgbClr val="0070C0"/>
              </a:solidFill>
              <a:latin typeface="Traditional Arabic" pitchFamily="18" charset="-78"/>
              <a:cs typeface="Traditional Arabic" pitchFamily="18" charset="-78"/>
            </a:endParaRPr>
          </a:p>
          <a:p>
            <a:pPr algn="just" rtl="1"/>
            <a:r>
              <a:rPr lang="ar-SA" dirty="0" smtClean="0">
                <a:solidFill>
                  <a:srgbClr val="0070C0"/>
                </a:solidFill>
                <a:latin typeface="Traditional Arabic" pitchFamily="18" charset="-78"/>
                <a:cs typeface="Traditional Arabic" pitchFamily="18" charset="-78"/>
              </a:rPr>
              <a:t>ولا يستعمل الرب لغيـر الله، بل بالإضافة، تقول: ربّ الدار، وربّ الإبل، وأما الرب فلا يُقال إلا لله عزّ وجلّ.</a:t>
            </a:r>
            <a:endParaRPr lang="en-US" dirty="0" smtClean="0">
              <a:solidFill>
                <a:srgbClr val="0070C0"/>
              </a:solidFill>
              <a:latin typeface="Traditional Arabic" pitchFamily="18" charset="-78"/>
              <a:cs typeface="Traditional Arabic" pitchFamily="18" charset="-78"/>
            </a:endParaRPr>
          </a:p>
          <a:p>
            <a:pPr algn="just" rtl="1"/>
            <a:r>
              <a:rPr lang="ar-SA" u="sng" dirty="0" smtClean="0">
                <a:solidFill>
                  <a:srgbClr val="C00000"/>
                </a:solidFill>
                <a:latin typeface="Traditional Arabic" pitchFamily="18" charset="-78"/>
                <a:cs typeface="Traditional Arabic" pitchFamily="18" charset="-78"/>
              </a:rPr>
              <a:t>(العالمين</a:t>
            </a:r>
            <a:r>
              <a:rPr lang="ar-SA" u="sng" dirty="0" err="1" smtClean="0">
                <a:solidFill>
                  <a:srgbClr val="C00000"/>
                </a:solidFill>
                <a:latin typeface="Traditional Arabic" pitchFamily="18" charset="-78"/>
                <a:cs typeface="Traditional Arabic" pitchFamily="18" charset="-78"/>
              </a:rPr>
              <a:t>)</a:t>
            </a:r>
            <a:endParaRPr lang="en-US" u="sng" dirty="0" smtClean="0">
              <a:solidFill>
                <a:srgbClr val="C00000"/>
              </a:solidFill>
              <a:latin typeface="Traditional Arabic" pitchFamily="18" charset="-78"/>
              <a:cs typeface="Traditional Arabic" pitchFamily="18" charset="-78"/>
            </a:endParaRPr>
          </a:p>
          <a:p>
            <a:pPr algn="just" rtl="1"/>
            <a:r>
              <a:rPr lang="ar-SA" dirty="0" smtClean="0">
                <a:solidFill>
                  <a:srgbClr val="0070C0"/>
                </a:solidFill>
                <a:latin typeface="Traditional Arabic" pitchFamily="18" charset="-78"/>
                <a:cs typeface="Traditional Arabic" pitchFamily="18" charset="-78"/>
              </a:rPr>
              <a:t>العالمين: جمع عالم، والعالم: اسم جنس لا واحد له من لفظه، مثل رهط، </a:t>
            </a:r>
            <a:r>
              <a:rPr lang="ar-SA" dirty="0" err="1" smtClean="0">
                <a:solidFill>
                  <a:srgbClr val="0070C0"/>
                </a:solidFill>
                <a:latin typeface="Traditional Arabic" pitchFamily="18" charset="-78"/>
                <a:cs typeface="Traditional Arabic" pitchFamily="18" charset="-78"/>
              </a:rPr>
              <a:t>وجيش.</a:t>
            </a:r>
            <a:r>
              <a:rPr lang="ar-SA" dirty="0" smtClean="0">
                <a:solidFill>
                  <a:srgbClr val="0070C0"/>
                </a:solidFill>
                <a:latin typeface="Traditional Arabic" pitchFamily="18" charset="-78"/>
                <a:cs typeface="Traditional Arabic" pitchFamily="18" charset="-78"/>
              </a:rPr>
              <a:t> والعالَم مشتق من العلامة؛ لأنّه علم دالّ على وجود خلقه </a:t>
            </a:r>
            <a:r>
              <a:rPr lang="ar-SA" dirty="0" err="1" smtClean="0">
                <a:solidFill>
                  <a:srgbClr val="0070C0"/>
                </a:solidFill>
                <a:latin typeface="Traditional Arabic" pitchFamily="18" charset="-78"/>
                <a:cs typeface="Traditional Arabic" pitchFamily="18" charset="-78"/>
              </a:rPr>
              <a:t>وصانعه </a:t>
            </a:r>
            <a:r>
              <a:rPr lang="ar-SA" dirty="0" smtClean="0">
                <a:solidFill>
                  <a:srgbClr val="0070C0"/>
                </a:solidFill>
                <a:latin typeface="Traditional Arabic" pitchFamily="18" charset="-78"/>
                <a:cs typeface="Traditional Arabic" pitchFamily="18" charset="-78"/>
              </a:rPr>
              <a:t>، ودال على وحدانيّته.</a:t>
            </a:r>
            <a:endParaRPr lang="en-US" dirty="0" smtClean="0">
              <a:solidFill>
                <a:srgbClr val="0070C0"/>
              </a:solidFill>
              <a:latin typeface="Traditional Arabic" pitchFamily="18" charset="-78"/>
              <a:cs typeface="Traditional Arabic" pitchFamily="18" charset="-78"/>
            </a:endParaRPr>
          </a:p>
          <a:p>
            <a:pPr algn="just" rtl="1"/>
            <a:r>
              <a:rPr lang="ar-SA" u="sng" dirty="0" smtClean="0">
                <a:solidFill>
                  <a:srgbClr val="C00000"/>
                </a:solidFill>
                <a:latin typeface="Traditional Arabic" pitchFamily="18" charset="-78"/>
                <a:cs typeface="Traditional Arabic" pitchFamily="18" charset="-78"/>
              </a:rPr>
              <a:t>ما هو المراد بالعالمين؟</a:t>
            </a:r>
            <a:endParaRPr lang="en-US" u="sng" dirty="0" smtClean="0">
              <a:solidFill>
                <a:srgbClr val="C00000"/>
              </a:solidFill>
              <a:latin typeface="Traditional Arabic" pitchFamily="18" charset="-78"/>
              <a:cs typeface="Traditional Arabic" pitchFamily="18" charset="-78"/>
            </a:endParaRPr>
          </a:p>
          <a:p>
            <a:pPr algn="just" rtl="1"/>
            <a:r>
              <a:rPr lang="ar-SA" dirty="0" smtClean="0">
                <a:solidFill>
                  <a:srgbClr val="0070C0"/>
                </a:solidFill>
                <a:latin typeface="Traditional Arabic" pitchFamily="18" charset="-78"/>
                <a:cs typeface="Traditional Arabic" pitchFamily="18" charset="-78"/>
              </a:rPr>
              <a:t>1)كل موجود سوى الله تعالى، ولذا قيل: كل صنف من أصناف الخلاق عالم: فالإنس عالم، والجن عالم، والملائكة عالم، والطيـر عالم، والنبات عالم، والجماد عالم.</a:t>
            </a:r>
            <a:endParaRPr lang="en-US" dirty="0" smtClean="0">
              <a:solidFill>
                <a:srgbClr val="0070C0"/>
              </a:solidFill>
              <a:latin typeface="Traditional Arabic" pitchFamily="18" charset="-78"/>
              <a:cs typeface="Traditional Arabic" pitchFamily="18" charset="-78"/>
            </a:endParaRPr>
          </a:p>
          <a:p>
            <a:pPr algn="just" rtl="1"/>
            <a:r>
              <a:rPr lang="ar-SA" dirty="0" smtClean="0">
                <a:solidFill>
                  <a:srgbClr val="0070C0"/>
                </a:solidFill>
                <a:latin typeface="Traditional Arabic" pitchFamily="18" charset="-78"/>
                <a:cs typeface="Traditional Arabic" pitchFamily="18" charset="-78"/>
              </a:rPr>
              <a:t>2)الجن والإنس فقط، لقوله </a:t>
            </a:r>
            <a:r>
              <a:rPr lang="ar-SA" dirty="0" err="1" smtClean="0">
                <a:solidFill>
                  <a:srgbClr val="0070C0"/>
                </a:solidFill>
                <a:latin typeface="Traditional Arabic" pitchFamily="18" charset="-78"/>
                <a:cs typeface="Traditional Arabic" pitchFamily="18" charset="-78"/>
              </a:rPr>
              <a:t>تعالى </a:t>
            </a:r>
            <a:r>
              <a:rPr lang="ar-SA" dirty="0" smtClean="0">
                <a:solidFill>
                  <a:srgbClr val="0070C0"/>
                </a:solidFill>
                <a:latin typeface="Traditional Arabic" pitchFamily="18" charset="-78"/>
                <a:cs typeface="Traditional Arabic" pitchFamily="18" charset="-78"/>
              </a:rPr>
              <a:t>(ليكون للعالمين نذيرا)، وهو الإنس والجنّ، ولم يكن للبهائم نذيراً.</a:t>
            </a:r>
            <a:endParaRPr lang="en-US" dirty="0" smtClean="0">
              <a:solidFill>
                <a:srgbClr val="0070C0"/>
              </a:solidFill>
              <a:latin typeface="Traditional Arabic" pitchFamily="18" charset="-78"/>
              <a:cs typeface="Traditional Arabic" pitchFamily="18" charset="-78"/>
            </a:endParaRPr>
          </a:p>
          <a:p>
            <a:pPr algn="just" rtl="1"/>
            <a:r>
              <a:rPr lang="ar-SA" dirty="0" smtClean="0">
                <a:solidFill>
                  <a:srgbClr val="0070C0"/>
                </a:solidFill>
                <a:latin typeface="Traditional Arabic" pitchFamily="18" charset="-78"/>
                <a:cs typeface="Traditional Arabic" pitchFamily="18" charset="-78"/>
              </a:rPr>
              <a:t>3)يرى الفرّاء وأبو عبيدة أنّه عبارة عمّن يعقل، وهم الإنس والجن والملائكة والشياطين.</a:t>
            </a:r>
            <a:endParaRPr lang="en-US" dirty="0" smtClean="0">
              <a:solidFill>
                <a:srgbClr val="0070C0"/>
              </a:solidFill>
              <a:latin typeface="Traditional Arabic" pitchFamily="18" charset="-78"/>
              <a:cs typeface="Traditional Arabic" pitchFamily="18" charset="-78"/>
            </a:endParaRPr>
          </a:p>
          <a:p>
            <a:pPr algn="just" rtl="1"/>
            <a:r>
              <a:rPr lang="ar-SA" sz="2200" dirty="0" smtClean="0">
                <a:solidFill>
                  <a:srgbClr val="C00000"/>
                </a:solidFill>
                <a:latin typeface="Traditional Arabic" pitchFamily="18" charset="-78"/>
                <a:cs typeface="Traditional Arabic" pitchFamily="18" charset="-78"/>
              </a:rPr>
              <a:t>والراجح: </a:t>
            </a:r>
            <a:r>
              <a:rPr lang="ar-SA" dirty="0" smtClean="0">
                <a:solidFill>
                  <a:srgbClr val="0070C0"/>
                </a:solidFill>
                <a:latin typeface="Traditional Arabic" pitchFamily="18" charset="-78"/>
                <a:cs typeface="Traditional Arabic" pitchFamily="18" charset="-78"/>
              </a:rPr>
              <a:t>هو الرأي الأول؛ لأنّه شامل لكلّ مخلوق، بدليل قوله </a:t>
            </a:r>
            <a:r>
              <a:rPr lang="ar-SA" dirty="0" err="1" smtClean="0">
                <a:solidFill>
                  <a:srgbClr val="0070C0"/>
                </a:solidFill>
                <a:latin typeface="Traditional Arabic" pitchFamily="18" charset="-78"/>
                <a:cs typeface="Traditional Arabic" pitchFamily="18" charset="-78"/>
              </a:rPr>
              <a:t>تعالى: </a:t>
            </a:r>
            <a:r>
              <a:rPr lang="ar-SA" dirty="0" smtClean="0">
                <a:solidFill>
                  <a:srgbClr val="0070C0"/>
                </a:solidFill>
                <a:latin typeface="Traditional Arabic" pitchFamily="18" charset="-78"/>
                <a:cs typeface="Traditional Arabic" pitchFamily="18" charset="-78"/>
              </a:rPr>
              <a:t>(قَالَ فِرْعَوْنُ وَمَا رَبُّ </a:t>
            </a:r>
            <a:r>
              <a:rPr lang="ar-SA" dirty="0" err="1" smtClean="0">
                <a:solidFill>
                  <a:srgbClr val="0070C0"/>
                </a:solidFill>
                <a:latin typeface="Traditional Arabic" pitchFamily="18" charset="-78"/>
                <a:cs typeface="Traditional Arabic" pitchFamily="18" charset="-78"/>
              </a:rPr>
              <a:t>الْعَالَمِينَ </a:t>
            </a:r>
            <a:r>
              <a:rPr lang="ar-SA" dirty="0" smtClean="0">
                <a:solidFill>
                  <a:srgbClr val="0070C0"/>
                </a:solidFill>
                <a:latin typeface="Traditional Arabic" pitchFamily="18" charset="-78"/>
                <a:cs typeface="Traditional Arabic" pitchFamily="18" charset="-78"/>
              </a:rPr>
              <a:t>* قَالَ رَبُّ السَّمَاوَاتِ وَالْأَرْضِ وَمَا بَيْنَهُمَا إِنْ كُنْتُمْ مُوقِنِينَ</a:t>
            </a:r>
            <a:r>
              <a:rPr lang="ar-SA" dirty="0" err="1" smtClean="0">
                <a:solidFill>
                  <a:srgbClr val="0070C0"/>
                </a:solidFill>
                <a:latin typeface="Traditional Arabic" pitchFamily="18" charset="-78"/>
                <a:cs typeface="Traditional Arabic" pitchFamily="18" charset="-78"/>
              </a:rPr>
              <a:t>) </a:t>
            </a:r>
            <a:r>
              <a:rPr lang="ar-SA" dirty="0" smtClean="0">
                <a:solidFill>
                  <a:srgbClr val="0070C0"/>
                </a:solidFill>
                <a:latin typeface="Traditional Arabic" pitchFamily="18" charset="-78"/>
                <a:cs typeface="Traditional Arabic" pitchFamily="18" charset="-78"/>
              </a:rPr>
              <a:t>(الشعراء: 23-24</a:t>
            </a:r>
            <a:r>
              <a:rPr lang="ar-SA" dirty="0" err="1" smtClean="0">
                <a:solidFill>
                  <a:srgbClr val="0070C0"/>
                </a:solidFill>
                <a:latin typeface="Traditional Arabic" pitchFamily="18" charset="-78"/>
                <a:cs typeface="Traditional Arabic" pitchFamily="18" charset="-78"/>
              </a:rPr>
              <a:t>)</a:t>
            </a:r>
            <a:r>
              <a:rPr lang="ar-SA" dirty="0" err="1" smtClean="0">
                <a:latin typeface="Traditional Arabic" pitchFamily="18" charset="-78"/>
                <a:cs typeface="Traditional Arabic" pitchFamily="18" charset="-78"/>
              </a:rPr>
              <a:t>.</a:t>
            </a:r>
            <a:endParaRPr lang="en-US" dirty="0">
              <a:latin typeface="Traditional Arabic" pitchFamily="18" charset="-78"/>
              <a:cs typeface="Traditional Arabic" pitchFamily="18" charset="-7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79512" y="188640"/>
            <a:ext cx="6048672" cy="742234"/>
          </a:xfrm>
          <a:solidFill>
            <a:schemeClr val="accent1">
              <a:lumMod val="40000"/>
              <a:lumOff val="60000"/>
            </a:schemeClr>
          </a:solidFill>
        </p:spPr>
        <p:txBody>
          <a:bodyPr/>
          <a:lstStyle/>
          <a:p>
            <a:pPr algn="r" rtl="1"/>
            <a:r>
              <a:rPr lang="ar-SA" dirty="0" smtClean="0">
                <a:solidFill>
                  <a:srgbClr val="FF0000"/>
                </a:solidFill>
              </a:rPr>
              <a:t>تفسير قوله </a:t>
            </a:r>
            <a:r>
              <a:rPr lang="ar-SA" dirty="0" err="1" smtClean="0">
                <a:solidFill>
                  <a:srgbClr val="FF0000"/>
                </a:solidFill>
              </a:rPr>
              <a:t>تعالى: </a:t>
            </a:r>
            <a:r>
              <a:rPr lang="ar-SA" dirty="0" smtClean="0">
                <a:solidFill>
                  <a:srgbClr val="FF0000"/>
                </a:solidFill>
              </a:rPr>
              <a:t>(الرحمن الرحيم</a:t>
            </a:r>
            <a:r>
              <a:rPr lang="ar-SA" dirty="0" err="1" smtClean="0">
                <a:solidFill>
                  <a:srgbClr val="FF0000"/>
                </a:solidFill>
              </a:rPr>
              <a:t>)</a:t>
            </a:r>
            <a:r>
              <a:rPr lang="ar-SA" dirty="0" smtClean="0">
                <a:solidFill>
                  <a:srgbClr val="FF0000"/>
                </a:solidFill>
              </a:rPr>
              <a:t>[الفاتحة: 3</a:t>
            </a:r>
            <a:r>
              <a:rPr lang="ar-SA" dirty="0" err="1" smtClean="0">
                <a:solidFill>
                  <a:srgbClr val="FF0000"/>
                </a:solidFill>
              </a:rPr>
              <a:t>]</a:t>
            </a:r>
            <a:endParaRPr lang="en-US" dirty="0">
              <a:solidFill>
                <a:srgbClr val="FF0000"/>
              </a:solidFill>
            </a:endParaRPr>
          </a:p>
        </p:txBody>
      </p:sp>
      <p:sp>
        <p:nvSpPr>
          <p:cNvPr id="3" name="כותרת משנה 2"/>
          <p:cNvSpPr>
            <a:spLocks noGrp="1"/>
          </p:cNvSpPr>
          <p:nvPr>
            <p:ph type="subTitle" idx="1"/>
          </p:nvPr>
        </p:nvSpPr>
        <p:spPr>
          <a:xfrm>
            <a:off x="1907704" y="1124744"/>
            <a:ext cx="6550496" cy="5250178"/>
          </a:xfrm>
          <a:solidFill>
            <a:schemeClr val="accent1">
              <a:lumMod val="40000"/>
              <a:lumOff val="60000"/>
            </a:schemeClr>
          </a:solidFill>
        </p:spPr>
        <p:txBody>
          <a:bodyPr>
            <a:normAutofit fontScale="85000" lnSpcReduction="10000"/>
          </a:bodyPr>
          <a:lstStyle/>
          <a:p>
            <a:pPr algn="just" rtl="1"/>
            <a:r>
              <a:rPr lang="ar-SA" sz="2400" u="sng" dirty="0" smtClean="0">
                <a:solidFill>
                  <a:srgbClr val="C00000"/>
                </a:solidFill>
                <a:latin typeface="Traditional Arabic" pitchFamily="18" charset="-78"/>
                <a:cs typeface="Traditional Arabic" pitchFamily="18" charset="-78"/>
              </a:rPr>
              <a:t>سؤال: لماذا قال الرحمن الرحيم، ولم يأت بصفة أخرى؟</a:t>
            </a:r>
            <a:endParaRPr lang="en-US" sz="2400" u="sng" dirty="0" smtClean="0">
              <a:solidFill>
                <a:srgbClr val="C00000"/>
              </a:solidFill>
              <a:latin typeface="Traditional Arabic" pitchFamily="18" charset="-78"/>
              <a:cs typeface="Traditional Arabic" pitchFamily="18" charset="-78"/>
            </a:endParaRPr>
          </a:p>
          <a:p>
            <a:pPr algn="just" rtl="1"/>
            <a:r>
              <a:rPr lang="ar-SA" dirty="0" smtClean="0">
                <a:solidFill>
                  <a:srgbClr val="0070C0"/>
                </a:solidFill>
                <a:latin typeface="Traditional Arabic" pitchFamily="18" charset="-78"/>
                <a:cs typeface="Traditional Arabic" pitchFamily="18" charset="-78"/>
              </a:rPr>
              <a:t>1)وصف الله سبحانه وتعالى نفسه بالرحمن الرحيم، بعد أن أخبر أنّه رب العالمين؛ لأنه لما كان في اتصافه برب العالمين ترهيب وتخويف أتبعه بالرحمن الرحيم لما تضمنّه من الترغيب، ليجمع بين الرهبة والرغبة إليه، فيكون هذا أعون على طاعته، وأمنع من معاصيه، على حدّ </a:t>
            </a:r>
            <a:r>
              <a:rPr lang="ar-SA" dirty="0" err="1" smtClean="0">
                <a:solidFill>
                  <a:srgbClr val="0070C0"/>
                </a:solidFill>
                <a:latin typeface="Traditional Arabic" pitchFamily="18" charset="-78"/>
                <a:cs typeface="Traditional Arabic" pitchFamily="18" charset="-78"/>
              </a:rPr>
              <a:t>قوله </a:t>
            </a:r>
            <a:r>
              <a:rPr lang="ar-SA" dirty="0" smtClean="0">
                <a:solidFill>
                  <a:srgbClr val="0070C0"/>
                </a:solidFill>
                <a:latin typeface="Traditional Arabic" pitchFamily="18" charset="-78"/>
                <a:cs typeface="Traditional Arabic" pitchFamily="18" charset="-78"/>
              </a:rPr>
              <a:t>(نَبِّئْ عِبَادِي أَنِّي أَنَا الْغَفُورُ </a:t>
            </a:r>
            <a:r>
              <a:rPr lang="ar-SA" dirty="0" err="1" smtClean="0">
                <a:solidFill>
                  <a:srgbClr val="0070C0"/>
                </a:solidFill>
                <a:latin typeface="Traditional Arabic" pitchFamily="18" charset="-78"/>
                <a:cs typeface="Traditional Arabic" pitchFamily="18" charset="-78"/>
              </a:rPr>
              <a:t>الرَّحِيمُ </a:t>
            </a:r>
            <a:r>
              <a:rPr lang="ar-SA" dirty="0" smtClean="0">
                <a:solidFill>
                  <a:srgbClr val="0070C0"/>
                </a:solidFill>
                <a:latin typeface="Traditional Arabic" pitchFamily="18" charset="-78"/>
                <a:cs typeface="Traditional Arabic" pitchFamily="18" charset="-78"/>
              </a:rPr>
              <a:t>* وَأَنَّ عَذَابِي هُوَ الْعَذَابُ الْأَلِيمُ</a:t>
            </a:r>
            <a:r>
              <a:rPr lang="ar-SA" dirty="0" err="1" smtClean="0">
                <a:solidFill>
                  <a:srgbClr val="0070C0"/>
                </a:solidFill>
                <a:latin typeface="Traditional Arabic" pitchFamily="18" charset="-78"/>
                <a:cs typeface="Traditional Arabic" pitchFamily="18" charset="-78"/>
              </a:rPr>
              <a:t>) </a:t>
            </a:r>
            <a:r>
              <a:rPr lang="ar-SA" dirty="0" smtClean="0">
                <a:solidFill>
                  <a:srgbClr val="0070C0"/>
                </a:solidFill>
                <a:latin typeface="Traditional Arabic" pitchFamily="18" charset="-78"/>
                <a:cs typeface="Traditional Arabic" pitchFamily="18" charset="-78"/>
              </a:rPr>
              <a:t>(الحجر:49-50</a:t>
            </a:r>
            <a:r>
              <a:rPr lang="ar-SA" dirty="0" err="1" smtClean="0">
                <a:solidFill>
                  <a:srgbClr val="0070C0"/>
                </a:solidFill>
                <a:latin typeface="Traditional Arabic" pitchFamily="18" charset="-78"/>
                <a:cs typeface="Traditional Arabic" pitchFamily="18" charset="-78"/>
              </a:rPr>
              <a:t>).</a:t>
            </a:r>
            <a:endParaRPr lang="en-US" dirty="0" smtClean="0">
              <a:solidFill>
                <a:srgbClr val="0070C0"/>
              </a:solidFill>
              <a:latin typeface="Traditional Arabic" pitchFamily="18" charset="-78"/>
              <a:cs typeface="Traditional Arabic" pitchFamily="18" charset="-78"/>
            </a:endParaRPr>
          </a:p>
          <a:p>
            <a:pPr algn="just" rtl="1"/>
            <a:r>
              <a:rPr lang="ar-SA" dirty="0" smtClean="0">
                <a:solidFill>
                  <a:srgbClr val="0070C0"/>
                </a:solidFill>
                <a:latin typeface="Traditional Arabic" pitchFamily="18" charset="-78"/>
                <a:cs typeface="Traditional Arabic" pitchFamily="18" charset="-78"/>
              </a:rPr>
              <a:t>حيث إنّ البعض يفهم من معنى الربّ الجبروت والقهر، فأراد الله تعالى أن يُذكّرهم برحمته وإحسانه، ليجمعوا بين اعتقاد الجلال والجمال، فكأنّ الله أراد أن </a:t>
            </a:r>
            <a:r>
              <a:rPr lang="ar-SA" dirty="0" err="1" smtClean="0">
                <a:solidFill>
                  <a:srgbClr val="0070C0"/>
                </a:solidFill>
                <a:latin typeface="Traditional Arabic" pitchFamily="18" charset="-78"/>
                <a:cs typeface="Traditional Arabic" pitchFamily="18" charset="-78"/>
              </a:rPr>
              <a:t>يتحبَّ</a:t>
            </a:r>
            <a:r>
              <a:rPr lang="ar-SA" dirty="0" smtClean="0">
                <a:solidFill>
                  <a:srgbClr val="0070C0"/>
                </a:solidFill>
                <a:latin typeface="Traditional Arabic" pitchFamily="18" charset="-78"/>
                <a:cs typeface="Traditional Arabic" pitchFamily="18" charset="-78"/>
              </a:rPr>
              <a:t> إلى عباده، فعرّفهم أنّ ربوبيّته </a:t>
            </a:r>
            <a:r>
              <a:rPr lang="ar-SA" dirty="0" err="1" smtClean="0">
                <a:solidFill>
                  <a:srgbClr val="0070C0"/>
                </a:solidFill>
                <a:latin typeface="Traditional Arabic" pitchFamily="18" charset="-78"/>
                <a:cs typeface="Traditional Arabic" pitchFamily="18" charset="-78"/>
              </a:rPr>
              <a:t>ربيوبية</a:t>
            </a:r>
            <a:r>
              <a:rPr lang="ar-SA" dirty="0" smtClean="0">
                <a:solidFill>
                  <a:srgbClr val="0070C0"/>
                </a:solidFill>
                <a:latin typeface="Traditional Arabic" pitchFamily="18" charset="-78"/>
                <a:cs typeface="Traditional Arabic" pitchFamily="18" charset="-78"/>
              </a:rPr>
              <a:t> رحمة وإحسان، فيتعلّقوا </a:t>
            </a:r>
            <a:r>
              <a:rPr lang="ar-SA" dirty="0" err="1" smtClean="0">
                <a:solidFill>
                  <a:srgbClr val="0070C0"/>
                </a:solidFill>
                <a:latin typeface="Traditional Arabic" pitchFamily="18" charset="-78"/>
                <a:cs typeface="Traditional Arabic" pitchFamily="18" charset="-78"/>
              </a:rPr>
              <a:t>به</a:t>
            </a:r>
            <a:r>
              <a:rPr lang="ar-SA" dirty="0" smtClean="0">
                <a:solidFill>
                  <a:srgbClr val="0070C0"/>
                </a:solidFill>
                <a:latin typeface="Traditional Arabic" pitchFamily="18" charset="-78"/>
                <a:cs typeface="Traditional Arabic" pitchFamily="18" charset="-78"/>
              </a:rPr>
              <a:t>، ويقبلوا على اكتساب مرضاته، منشرحة صدورهم، مطمئنّة قلوبهم.</a:t>
            </a:r>
            <a:endParaRPr lang="en-US" dirty="0" smtClean="0">
              <a:solidFill>
                <a:srgbClr val="0070C0"/>
              </a:solidFill>
              <a:latin typeface="Traditional Arabic" pitchFamily="18" charset="-78"/>
              <a:cs typeface="Traditional Arabic" pitchFamily="18" charset="-78"/>
            </a:endParaRPr>
          </a:p>
          <a:p>
            <a:pPr algn="just" rtl="1"/>
            <a:r>
              <a:rPr lang="ar-SA" dirty="0" smtClean="0">
                <a:solidFill>
                  <a:srgbClr val="0070C0"/>
                </a:solidFill>
                <a:latin typeface="Traditional Arabic" pitchFamily="18" charset="-78"/>
                <a:cs typeface="Traditional Arabic" pitchFamily="18" charset="-78"/>
              </a:rPr>
              <a:t>قال القرطبي: إنّما وصف نفسه بالرحمن الرحيم بعد </a:t>
            </a:r>
            <a:r>
              <a:rPr lang="ar-SA" dirty="0" err="1" smtClean="0">
                <a:solidFill>
                  <a:srgbClr val="0070C0"/>
                </a:solidFill>
                <a:latin typeface="Traditional Arabic" pitchFamily="18" charset="-78"/>
                <a:cs typeface="Traditional Arabic" pitchFamily="18" charset="-78"/>
              </a:rPr>
              <a:t>قوله </a:t>
            </a:r>
            <a:r>
              <a:rPr lang="ar-SA" dirty="0" smtClean="0">
                <a:solidFill>
                  <a:srgbClr val="0070C0"/>
                </a:solidFill>
                <a:latin typeface="Traditional Arabic" pitchFamily="18" charset="-78"/>
                <a:cs typeface="Traditional Arabic" pitchFamily="18" charset="-78"/>
              </a:rPr>
              <a:t>(الحمد لله رب العالمين) ليكون من باب الترغيب بعد الترهيب.</a:t>
            </a:r>
            <a:endParaRPr lang="en-US" dirty="0" smtClean="0">
              <a:solidFill>
                <a:srgbClr val="0070C0"/>
              </a:solidFill>
              <a:latin typeface="Traditional Arabic" pitchFamily="18" charset="-78"/>
              <a:cs typeface="Traditional Arabic" pitchFamily="18" charset="-78"/>
            </a:endParaRPr>
          </a:p>
          <a:p>
            <a:pPr algn="just" rtl="1"/>
            <a:r>
              <a:rPr lang="ar-SA" dirty="0" smtClean="0">
                <a:solidFill>
                  <a:srgbClr val="0070C0"/>
                </a:solidFill>
                <a:latin typeface="Traditional Arabic" pitchFamily="18" charset="-78"/>
                <a:cs typeface="Traditional Arabic" pitchFamily="18" charset="-78"/>
              </a:rPr>
              <a:t>2) إنّ تربيته تعالى للعالمين ليست لحاجة </a:t>
            </a:r>
            <a:r>
              <a:rPr lang="ar-SA" dirty="0" err="1" smtClean="0">
                <a:solidFill>
                  <a:srgbClr val="0070C0"/>
                </a:solidFill>
                <a:latin typeface="Traditional Arabic" pitchFamily="18" charset="-78"/>
                <a:cs typeface="Traditional Arabic" pitchFamily="18" charset="-78"/>
              </a:rPr>
              <a:t>به</a:t>
            </a:r>
            <a:r>
              <a:rPr lang="ar-SA" dirty="0" smtClean="0">
                <a:solidFill>
                  <a:srgbClr val="0070C0"/>
                </a:solidFill>
                <a:latin typeface="Traditional Arabic" pitchFamily="18" charset="-78"/>
                <a:cs typeface="Traditional Arabic" pitchFamily="18" charset="-78"/>
              </a:rPr>
              <a:t> إليهم، كجلب منفعة أو دفع مضرَّة، وإنّما هي لعموم رحمته وشمول إحسانه.</a:t>
            </a:r>
            <a:endParaRPr lang="en-US" dirty="0" smtClean="0">
              <a:solidFill>
                <a:srgbClr val="0070C0"/>
              </a:solidFill>
              <a:latin typeface="Traditional Arabic" pitchFamily="18" charset="-78"/>
              <a:cs typeface="Traditional Arabic" pitchFamily="18" charset="-78"/>
            </a:endParaRPr>
          </a:p>
          <a:p>
            <a:pPr algn="just" rtl="1"/>
            <a:r>
              <a:rPr lang="ar-SA" sz="2400" u="sng" dirty="0" smtClean="0">
                <a:solidFill>
                  <a:srgbClr val="C00000"/>
                </a:solidFill>
                <a:latin typeface="Traditional Arabic" pitchFamily="18" charset="-78"/>
                <a:cs typeface="Traditional Arabic" pitchFamily="18" charset="-78"/>
              </a:rPr>
              <a:t>سؤال: هل ينافي عموم الرحمة وسبقها، ما شرعه الله من العقوبات في الدنيا، وما أعدّه من العذاب في الآخرة؟</a:t>
            </a:r>
            <a:endParaRPr lang="en-US" sz="2400" u="sng" dirty="0" smtClean="0">
              <a:solidFill>
                <a:srgbClr val="C00000"/>
              </a:solidFill>
              <a:latin typeface="Traditional Arabic" pitchFamily="18" charset="-78"/>
              <a:cs typeface="Traditional Arabic" pitchFamily="18" charset="-78"/>
            </a:endParaRPr>
          </a:p>
          <a:p>
            <a:pPr algn="just" rtl="1"/>
            <a:r>
              <a:rPr lang="ar-SA" dirty="0" smtClean="0">
                <a:solidFill>
                  <a:srgbClr val="0070C0"/>
                </a:solidFill>
                <a:latin typeface="Traditional Arabic" pitchFamily="18" charset="-78"/>
                <a:cs typeface="Traditional Arabic" pitchFamily="18" charset="-78"/>
              </a:rPr>
              <a:t>لا ينافي؛ لأنّ فيه تربية للناس وزجراً لهم عن الوقوع فيما يخرج عن حدود الشريعة </a:t>
            </a:r>
            <a:r>
              <a:rPr lang="ar-SA" dirty="0" err="1" smtClean="0">
                <a:solidFill>
                  <a:srgbClr val="0070C0"/>
                </a:solidFill>
                <a:latin typeface="Traditional Arabic" pitchFamily="18" charset="-78"/>
                <a:cs typeface="Traditional Arabic" pitchFamily="18" charset="-78"/>
              </a:rPr>
              <a:t>الإلهية.</a:t>
            </a:r>
            <a:r>
              <a:rPr lang="ar-SA" dirty="0" smtClean="0">
                <a:solidFill>
                  <a:srgbClr val="0070C0"/>
                </a:solidFill>
                <a:latin typeface="Traditional Arabic" pitchFamily="18" charset="-78"/>
                <a:cs typeface="Traditional Arabic" pitchFamily="18" charset="-78"/>
              </a:rPr>
              <a:t> وفي الانحراف عنها شقاؤهم وبلاؤهم، وفي الوقوف عندها سعادتهم ونعيمهم، والوالد </a:t>
            </a:r>
            <a:r>
              <a:rPr lang="ar-SA" dirty="0" err="1" smtClean="0">
                <a:solidFill>
                  <a:srgbClr val="0070C0"/>
                </a:solidFill>
                <a:latin typeface="Traditional Arabic" pitchFamily="18" charset="-78"/>
                <a:cs typeface="Traditional Arabic" pitchFamily="18" charset="-78"/>
              </a:rPr>
              <a:t>الرؤوف</a:t>
            </a:r>
            <a:r>
              <a:rPr lang="ar-SA" dirty="0" smtClean="0">
                <a:solidFill>
                  <a:srgbClr val="0070C0"/>
                </a:solidFill>
                <a:latin typeface="Traditional Arabic" pitchFamily="18" charset="-78"/>
                <a:cs typeface="Traditional Arabic" pitchFamily="18" charset="-78"/>
              </a:rPr>
              <a:t> </a:t>
            </a:r>
            <a:r>
              <a:rPr lang="ar-SA" dirty="0" err="1" smtClean="0">
                <a:solidFill>
                  <a:srgbClr val="0070C0"/>
                </a:solidFill>
                <a:latin typeface="Traditional Arabic" pitchFamily="18" charset="-78"/>
                <a:cs typeface="Traditional Arabic" pitchFamily="18" charset="-78"/>
              </a:rPr>
              <a:t>يبربّي</a:t>
            </a:r>
            <a:r>
              <a:rPr lang="ar-SA" dirty="0" smtClean="0">
                <a:solidFill>
                  <a:srgbClr val="0070C0"/>
                </a:solidFill>
                <a:latin typeface="Traditional Arabic" pitchFamily="18" charset="-78"/>
                <a:cs typeface="Traditional Arabic" pitchFamily="18" charset="-78"/>
              </a:rPr>
              <a:t> ولده بالترغيب فيما ينفعه والإحسان عليه إذا قام </a:t>
            </a:r>
            <a:r>
              <a:rPr lang="ar-SA" dirty="0" err="1" smtClean="0">
                <a:solidFill>
                  <a:srgbClr val="0070C0"/>
                </a:solidFill>
                <a:latin typeface="Traditional Arabic" pitchFamily="18" charset="-78"/>
                <a:cs typeface="Traditional Arabic" pitchFamily="18" charset="-78"/>
              </a:rPr>
              <a:t>به</a:t>
            </a:r>
            <a:r>
              <a:rPr lang="ar-SA" dirty="0" smtClean="0">
                <a:solidFill>
                  <a:srgbClr val="0070C0"/>
                </a:solidFill>
                <a:latin typeface="Traditional Arabic" pitchFamily="18" charset="-78"/>
                <a:cs typeface="Traditional Arabic" pitchFamily="18" charset="-78"/>
              </a:rPr>
              <a:t>، وربما لجأ إلى الترهيب والعقوبة إذا اقتضت ذلك الحال، ولله المثل الأعلى.</a:t>
            </a:r>
            <a:endParaRPr lang="en-US" dirty="0" smtClean="0">
              <a:solidFill>
                <a:srgbClr val="0070C0"/>
              </a:solidFill>
              <a:latin typeface="Traditional Arabic" pitchFamily="18" charset="-78"/>
              <a:cs typeface="Traditional Arabic" pitchFamily="18" charset="-78"/>
            </a:endParaRPr>
          </a:p>
          <a:p>
            <a:pPr algn="just" rtl="1"/>
            <a:r>
              <a:rPr lang="ar-SA" sz="2600" u="sng" dirty="0" smtClean="0">
                <a:solidFill>
                  <a:srgbClr val="C00000"/>
                </a:solidFill>
                <a:latin typeface="Traditional Arabic" pitchFamily="18" charset="-78"/>
                <a:cs typeface="Traditional Arabic" pitchFamily="18" charset="-78"/>
              </a:rPr>
              <a:t>سؤال: </a:t>
            </a:r>
            <a:r>
              <a:rPr lang="ar-SA" sz="2600" u="sng" dirty="0" err="1" smtClean="0">
                <a:solidFill>
                  <a:srgbClr val="C00000"/>
                </a:solidFill>
                <a:latin typeface="Traditional Arabic" pitchFamily="18" charset="-78"/>
                <a:cs typeface="Traditional Arabic" pitchFamily="18" charset="-78"/>
              </a:rPr>
              <a:t>قوله </a:t>
            </a:r>
            <a:r>
              <a:rPr lang="ar-SA" sz="2600" u="sng" dirty="0" smtClean="0">
                <a:solidFill>
                  <a:srgbClr val="C00000"/>
                </a:solidFill>
                <a:latin typeface="Traditional Arabic" pitchFamily="18" charset="-78"/>
                <a:cs typeface="Traditional Arabic" pitchFamily="18" charset="-78"/>
              </a:rPr>
              <a:t>(الرحمن الرحيم) هل يعد تكرارا </a:t>
            </a:r>
            <a:r>
              <a:rPr lang="ar-SA" sz="2600" u="sng" dirty="0" err="1" smtClean="0">
                <a:solidFill>
                  <a:srgbClr val="C00000"/>
                </a:solidFill>
                <a:latin typeface="Traditional Arabic" pitchFamily="18" charset="-78"/>
                <a:cs typeface="Traditional Arabic" pitchFamily="18" charset="-78"/>
              </a:rPr>
              <a:t>إو</a:t>
            </a:r>
            <a:r>
              <a:rPr lang="ar-SA" sz="2600" u="sng" dirty="0" smtClean="0">
                <a:solidFill>
                  <a:srgbClr val="C00000"/>
                </a:solidFill>
                <a:latin typeface="Traditional Arabic" pitchFamily="18" charset="-78"/>
                <a:cs typeface="Traditional Arabic" pitchFamily="18" charset="-78"/>
              </a:rPr>
              <a:t> إعادة؟</a:t>
            </a:r>
            <a:endParaRPr lang="en-US" sz="2600" u="sng" dirty="0" smtClean="0">
              <a:solidFill>
                <a:srgbClr val="C00000"/>
              </a:solidFill>
              <a:latin typeface="Traditional Arabic" pitchFamily="18" charset="-78"/>
              <a:cs typeface="Traditional Arabic" pitchFamily="18" charset="-78"/>
            </a:endParaRPr>
          </a:p>
          <a:p>
            <a:pPr algn="just" rtl="1"/>
            <a:r>
              <a:rPr lang="ar-SA" dirty="0" smtClean="0">
                <a:solidFill>
                  <a:srgbClr val="0070C0"/>
                </a:solidFill>
                <a:latin typeface="Traditional Arabic" pitchFamily="18" charset="-78"/>
                <a:cs typeface="Traditional Arabic" pitchFamily="18" charset="-78"/>
              </a:rPr>
              <a:t>1) على قول من يقول بأنّ البسملة ليست آية فظاهر أنّه لا تكرار.</a:t>
            </a:r>
            <a:endParaRPr lang="en-US" dirty="0" smtClean="0">
              <a:solidFill>
                <a:srgbClr val="0070C0"/>
              </a:solidFill>
              <a:latin typeface="Traditional Arabic" pitchFamily="18" charset="-78"/>
              <a:cs typeface="Traditional Arabic" pitchFamily="18" charset="-78"/>
            </a:endParaRPr>
          </a:p>
          <a:p>
            <a:pPr algn="just" rtl="1"/>
            <a:r>
              <a:rPr lang="ar-SA" dirty="0" smtClean="0">
                <a:solidFill>
                  <a:srgbClr val="0070C0"/>
                </a:solidFill>
                <a:latin typeface="Traditional Arabic" pitchFamily="18" charset="-78"/>
                <a:cs typeface="Traditional Arabic" pitchFamily="18" charset="-78"/>
              </a:rPr>
              <a:t>2) وأما على القول بأنّها آية منها فيحتاج إلى بيان، وهو أنّ معنى الرحمة في بسملة كلّ سورة، هو أنّ السورة منزلة برحمة الله وفضله، فلا يُعدّ ما </a:t>
            </a:r>
            <a:r>
              <a:rPr lang="ar-SA" dirty="0" err="1" smtClean="0">
                <a:solidFill>
                  <a:srgbClr val="0070C0"/>
                </a:solidFill>
                <a:latin typeface="Traditional Arabic" pitchFamily="18" charset="-78"/>
                <a:cs typeface="Traditional Arabic" pitchFamily="18" charset="-78"/>
              </a:rPr>
              <a:t>عساه</a:t>
            </a:r>
            <a:r>
              <a:rPr lang="ar-SA" dirty="0" smtClean="0">
                <a:solidFill>
                  <a:srgbClr val="0070C0"/>
                </a:solidFill>
                <a:latin typeface="Traditional Arabic" pitchFamily="18" charset="-78"/>
                <a:cs typeface="Traditional Arabic" pitchFamily="18" charset="-78"/>
              </a:rPr>
              <a:t> يكون في أوّل السورة أو أثنائها من ذكر الرحمة مُكرراً مع ما في البسملة؛ لأنّ الرحمة في البسملة للمعنى العام في الوحي والتنزيل، وفي السور للمعنى الخاص الذي تبيّنه السورة.</a:t>
            </a:r>
            <a:endParaRPr lang="en-US" dirty="0">
              <a:solidFill>
                <a:srgbClr val="0070C0"/>
              </a:solidFill>
              <a:latin typeface="Traditional Arabic" pitchFamily="18" charset="-78"/>
              <a:cs typeface="Traditional Arabic" pitchFamily="18"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79512" y="116632"/>
            <a:ext cx="6172200" cy="742234"/>
          </a:xfrm>
          <a:solidFill>
            <a:schemeClr val="accent1">
              <a:lumMod val="40000"/>
              <a:lumOff val="60000"/>
            </a:schemeClr>
          </a:solidFill>
        </p:spPr>
        <p:txBody>
          <a:bodyPr/>
          <a:lstStyle/>
          <a:p>
            <a:r>
              <a:rPr lang="ar-SA" dirty="0" smtClean="0">
                <a:solidFill>
                  <a:srgbClr val="FF0000"/>
                </a:solidFill>
              </a:rPr>
              <a:t>تفسير قوله </a:t>
            </a:r>
            <a:r>
              <a:rPr lang="ar-SA" dirty="0" err="1" smtClean="0">
                <a:solidFill>
                  <a:srgbClr val="FF0000"/>
                </a:solidFill>
              </a:rPr>
              <a:t>تعالى: </a:t>
            </a:r>
            <a:r>
              <a:rPr lang="ar-SA" dirty="0" smtClean="0">
                <a:solidFill>
                  <a:srgbClr val="FF0000"/>
                </a:solidFill>
              </a:rPr>
              <a:t>(مالك يوم الدين</a:t>
            </a:r>
            <a:r>
              <a:rPr lang="ar-SA" dirty="0" err="1" smtClean="0">
                <a:solidFill>
                  <a:srgbClr val="FF0000"/>
                </a:solidFill>
              </a:rPr>
              <a:t>)</a:t>
            </a:r>
            <a:r>
              <a:rPr lang="ar-SA" dirty="0" smtClean="0">
                <a:solidFill>
                  <a:srgbClr val="FF0000"/>
                </a:solidFill>
              </a:rPr>
              <a:t>[الفاتحة: 4</a:t>
            </a:r>
            <a:r>
              <a:rPr lang="ar-SA" dirty="0" err="1" smtClean="0">
                <a:solidFill>
                  <a:srgbClr val="FF0000"/>
                </a:solidFill>
              </a:rPr>
              <a:t>)</a:t>
            </a:r>
            <a:endParaRPr lang="en-US" dirty="0">
              <a:solidFill>
                <a:srgbClr val="FF0000"/>
              </a:solidFill>
            </a:endParaRPr>
          </a:p>
        </p:txBody>
      </p:sp>
      <p:sp>
        <p:nvSpPr>
          <p:cNvPr id="3" name="כותרת משנה 2"/>
          <p:cNvSpPr>
            <a:spLocks noGrp="1"/>
          </p:cNvSpPr>
          <p:nvPr>
            <p:ph type="subTitle" idx="1"/>
          </p:nvPr>
        </p:nvSpPr>
        <p:spPr>
          <a:xfrm>
            <a:off x="1619672" y="980728"/>
            <a:ext cx="7200800" cy="5394194"/>
          </a:xfrm>
          <a:solidFill>
            <a:schemeClr val="accent1">
              <a:lumMod val="40000"/>
              <a:lumOff val="60000"/>
            </a:schemeClr>
          </a:solidFill>
        </p:spPr>
        <p:txBody>
          <a:bodyPr>
            <a:noAutofit/>
          </a:bodyPr>
          <a:lstStyle/>
          <a:p>
            <a:pPr algn="just" rtl="1"/>
            <a:r>
              <a:rPr lang="ar-SA" sz="2000" u="sng" dirty="0" smtClean="0">
                <a:solidFill>
                  <a:srgbClr val="C00000"/>
                </a:solidFill>
                <a:latin typeface="Traditional Arabic" pitchFamily="18" charset="-78"/>
                <a:cs typeface="Traditional Arabic" pitchFamily="18" charset="-78"/>
              </a:rPr>
              <a:t>مناسبة الآية لما قبلها:</a:t>
            </a:r>
            <a:endParaRPr lang="en-US" sz="2000" u="sng" dirty="0" smtClean="0">
              <a:solidFill>
                <a:srgbClr val="C00000"/>
              </a:solidFill>
              <a:latin typeface="Traditional Arabic" pitchFamily="18" charset="-78"/>
              <a:cs typeface="Traditional Arabic" pitchFamily="18" charset="-78"/>
            </a:endParaRPr>
          </a:p>
          <a:p>
            <a:pPr algn="just" rtl="1"/>
            <a:r>
              <a:rPr lang="ar-SA" sz="1300" dirty="0" smtClean="0">
                <a:solidFill>
                  <a:srgbClr val="0070C0"/>
                </a:solidFill>
                <a:latin typeface="Traditional Arabic" pitchFamily="18" charset="-78"/>
                <a:cs typeface="Traditional Arabic" pitchFamily="18" charset="-78"/>
              </a:rPr>
              <a:t>لما وٌصف الله تعالى بأنّه رب العالمين، الرحمن الرحيم، اقتضى المقام تعقيبه بذكر أنّه صاحب الحكم يوم الجزاء؛ لأنَّ الجزاء على الفعل سبب في الامتثال والاجتناب لحفظ مصالح العالم، ولئلا يفسد المقصود من التشريع حين تتلقفه </a:t>
            </a:r>
            <a:r>
              <a:rPr lang="ar-SA" sz="1300" dirty="0" err="1" smtClean="0">
                <a:solidFill>
                  <a:srgbClr val="0070C0"/>
                </a:solidFill>
                <a:latin typeface="Traditional Arabic" pitchFamily="18" charset="-78"/>
                <a:cs typeface="Traditional Arabic" pitchFamily="18" charset="-78"/>
              </a:rPr>
              <a:t>أفهام</a:t>
            </a:r>
            <a:r>
              <a:rPr lang="ar-SA" sz="1300" dirty="0" smtClean="0">
                <a:solidFill>
                  <a:srgbClr val="0070C0"/>
                </a:solidFill>
                <a:latin typeface="Traditional Arabic" pitchFamily="18" charset="-78"/>
                <a:cs typeface="Traditional Arabic" pitchFamily="18" charset="-78"/>
              </a:rPr>
              <a:t> كلّ </a:t>
            </a:r>
            <a:r>
              <a:rPr lang="ar-SA" sz="1300" dirty="0" err="1" smtClean="0">
                <a:solidFill>
                  <a:srgbClr val="0070C0"/>
                </a:solidFill>
                <a:latin typeface="Traditional Arabic" pitchFamily="18" charset="-78"/>
                <a:cs typeface="Traditional Arabic" pitchFamily="18" charset="-78"/>
              </a:rPr>
              <a:t>متأول</a:t>
            </a:r>
            <a:r>
              <a:rPr lang="ar-SA" sz="1300" dirty="0" smtClean="0">
                <a:solidFill>
                  <a:srgbClr val="0070C0"/>
                </a:solidFill>
                <a:latin typeface="Traditional Arabic" pitchFamily="18" charset="-78"/>
                <a:cs typeface="Traditional Arabic" pitchFamily="18" charset="-78"/>
              </a:rPr>
              <a:t> مضيّع، </a:t>
            </a:r>
            <a:r>
              <a:rPr lang="ar-SA" sz="1300" dirty="0" err="1" smtClean="0">
                <a:solidFill>
                  <a:srgbClr val="0070C0"/>
                </a:solidFill>
                <a:latin typeface="Traditional Arabic" pitchFamily="18" charset="-78"/>
                <a:cs typeface="Traditional Arabic" pitchFamily="18" charset="-78"/>
              </a:rPr>
              <a:t>لذلك :</a:t>
            </a:r>
            <a:endParaRPr lang="en-US" sz="1300" dirty="0" smtClean="0">
              <a:solidFill>
                <a:srgbClr val="0070C0"/>
              </a:solidFill>
              <a:latin typeface="Traditional Arabic" pitchFamily="18" charset="-78"/>
              <a:cs typeface="Traditional Arabic" pitchFamily="18" charset="-78"/>
            </a:endParaRPr>
          </a:p>
          <a:p>
            <a:pPr algn="just" rtl="1"/>
            <a:r>
              <a:rPr lang="ar-SA" sz="2000" dirty="0" err="1" smtClean="0">
                <a:solidFill>
                  <a:srgbClr val="C00000"/>
                </a:solidFill>
                <a:latin typeface="Traditional Arabic" pitchFamily="18" charset="-78"/>
                <a:cs typeface="Traditional Arabic" pitchFamily="18" charset="-78"/>
              </a:rPr>
              <a:t>قراءة </a:t>
            </a:r>
            <a:r>
              <a:rPr lang="ar-SA" sz="2000" dirty="0" smtClean="0">
                <a:solidFill>
                  <a:srgbClr val="C00000"/>
                </a:solidFill>
                <a:latin typeface="Traditional Arabic" pitchFamily="18" charset="-78"/>
                <a:cs typeface="Traditional Arabic" pitchFamily="18" charset="-78"/>
              </a:rPr>
              <a:t>(ملك</a:t>
            </a:r>
            <a:r>
              <a:rPr lang="ar-SA" sz="2000" dirty="0" err="1" smtClean="0">
                <a:solidFill>
                  <a:srgbClr val="C00000"/>
                </a:solidFill>
                <a:latin typeface="Traditional Arabic" pitchFamily="18" charset="-78"/>
                <a:cs typeface="Traditional Arabic" pitchFamily="18" charset="-78"/>
              </a:rPr>
              <a:t>)</a:t>
            </a:r>
            <a:endParaRPr lang="en-US" sz="2000" dirty="0" smtClean="0">
              <a:solidFill>
                <a:srgbClr val="C00000"/>
              </a:solidFill>
              <a:latin typeface="Traditional Arabic" pitchFamily="18" charset="-78"/>
              <a:cs typeface="Traditional Arabic" pitchFamily="18" charset="-78"/>
            </a:endParaRPr>
          </a:p>
          <a:p>
            <a:pPr algn="just" rtl="1"/>
            <a:r>
              <a:rPr lang="ar-SA" sz="1300" dirty="0" smtClean="0">
                <a:solidFill>
                  <a:srgbClr val="0070C0"/>
                </a:solidFill>
                <a:latin typeface="Traditional Arabic" pitchFamily="18" charset="-78"/>
                <a:cs typeface="Traditional Arabic" pitchFamily="18" charset="-78"/>
              </a:rPr>
              <a:t>1)قرأ </a:t>
            </a:r>
            <a:r>
              <a:rPr lang="ar-SA" sz="1300" dirty="0" err="1" smtClean="0">
                <a:solidFill>
                  <a:srgbClr val="0070C0"/>
                </a:solidFill>
                <a:latin typeface="Traditional Arabic" pitchFamily="18" charset="-78"/>
                <a:cs typeface="Traditional Arabic" pitchFamily="18" charset="-78"/>
              </a:rPr>
              <a:t>الجمهور </a:t>
            </a:r>
            <a:r>
              <a:rPr lang="ar-SA" sz="1300" dirty="0" smtClean="0">
                <a:solidFill>
                  <a:srgbClr val="0070C0"/>
                </a:solidFill>
                <a:latin typeface="Traditional Arabic" pitchFamily="18" charset="-78"/>
                <a:cs typeface="Traditional Arabic" pitchFamily="18" charset="-78"/>
              </a:rPr>
              <a:t>(مالك يوم الدين) والمالك هو المتصرف في الأعيان المملوكة كيف يشاء، مأخوذة من </a:t>
            </a:r>
            <a:r>
              <a:rPr lang="ar-SA" sz="1300" dirty="0" err="1" smtClean="0">
                <a:solidFill>
                  <a:srgbClr val="0070C0"/>
                </a:solidFill>
                <a:latin typeface="Traditional Arabic" pitchFamily="18" charset="-78"/>
                <a:cs typeface="Traditional Arabic" pitchFamily="18" charset="-78"/>
              </a:rPr>
              <a:t>المِلك </a:t>
            </a:r>
            <a:r>
              <a:rPr lang="ar-SA" sz="1300" dirty="0" smtClean="0">
                <a:solidFill>
                  <a:srgbClr val="0070C0"/>
                </a:solidFill>
                <a:latin typeface="Traditional Arabic" pitchFamily="18" charset="-78"/>
                <a:cs typeface="Traditional Arabic" pitchFamily="18" charset="-78"/>
              </a:rPr>
              <a:t>–بكسر </a:t>
            </a:r>
            <a:r>
              <a:rPr lang="ar-SA" sz="1300" dirty="0" err="1" smtClean="0">
                <a:solidFill>
                  <a:srgbClr val="0070C0"/>
                </a:solidFill>
                <a:latin typeface="Traditional Arabic" pitchFamily="18" charset="-78"/>
                <a:cs typeface="Traditional Arabic" pitchFamily="18" charset="-78"/>
              </a:rPr>
              <a:t>الميم-.</a:t>
            </a:r>
            <a:endParaRPr lang="en-US" sz="1300" dirty="0" smtClean="0">
              <a:solidFill>
                <a:srgbClr val="0070C0"/>
              </a:solidFill>
              <a:latin typeface="Traditional Arabic" pitchFamily="18" charset="-78"/>
              <a:cs typeface="Traditional Arabic" pitchFamily="18" charset="-78"/>
            </a:endParaRPr>
          </a:p>
          <a:p>
            <a:pPr algn="just" rtl="1"/>
            <a:r>
              <a:rPr lang="ar-SA" sz="1300" dirty="0" smtClean="0">
                <a:solidFill>
                  <a:srgbClr val="0070C0"/>
                </a:solidFill>
                <a:latin typeface="Traditional Arabic" pitchFamily="18" charset="-78"/>
                <a:cs typeface="Traditional Arabic" pitchFamily="18" charset="-78"/>
              </a:rPr>
              <a:t>2)وقرأ ابن كثيـر وأبو </a:t>
            </a:r>
            <a:r>
              <a:rPr lang="ar-SA" sz="1300" dirty="0" err="1" smtClean="0">
                <a:solidFill>
                  <a:srgbClr val="0070C0"/>
                </a:solidFill>
                <a:latin typeface="Traditional Arabic" pitchFamily="18" charset="-78"/>
                <a:cs typeface="Traditional Arabic" pitchFamily="18" charset="-78"/>
              </a:rPr>
              <a:t>عمرو  </a:t>
            </a:r>
            <a:r>
              <a:rPr lang="ar-SA" sz="1300" dirty="0" smtClean="0">
                <a:solidFill>
                  <a:srgbClr val="0070C0"/>
                </a:solidFill>
                <a:latin typeface="Traditional Arabic" pitchFamily="18" charset="-78"/>
                <a:cs typeface="Traditional Arabic" pitchFamily="18" charset="-78"/>
              </a:rPr>
              <a:t>(ملك يوم الدين) من المُلك وهو </a:t>
            </a:r>
            <a:r>
              <a:rPr lang="ar-SA" sz="1300" dirty="0" err="1" smtClean="0">
                <a:solidFill>
                  <a:srgbClr val="0070C0"/>
                </a:solidFill>
                <a:latin typeface="Traditional Arabic" pitchFamily="18" charset="-78"/>
                <a:cs typeface="Traditional Arabic" pitchFamily="18" charset="-78"/>
              </a:rPr>
              <a:t>السطان</a:t>
            </a:r>
            <a:r>
              <a:rPr lang="ar-SA" sz="1300" dirty="0" smtClean="0">
                <a:solidFill>
                  <a:srgbClr val="0070C0"/>
                </a:solidFill>
                <a:latin typeface="Traditional Arabic" pitchFamily="18" charset="-78"/>
                <a:cs typeface="Traditional Arabic" pitchFamily="18" charset="-78"/>
              </a:rPr>
              <a:t> القاهر والغلبة التامة والقدرة على التصرف الكلي بالأمر والنهي قال </a:t>
            </a:r>
            <a:r>
              <a:rPr lang="ar-SA" sz="1300" dirty="0" err="1" smtClean="0">
                <a:solidFill>
                  <a:srgbClr val="0070C0"/>
                </a:solidFill>
                <a:latin typeface="Traditional Arabic" pitchFamily="18" charset="-78"/>
                <a:cs typeface="Traditional Arabic" pitchFamily="18" charset="-78"/>
              </a:rPr>
              <a:t>تعالى: </a:t>
            </a:r>
            <a:r>
              <a:rPr lang="ar-SA" sz="1300" dirty="0" smtClean="0">
                <a:solidFill>
                  <a:srgbClr val="0070C0"/>
                </a:solidFill>
                <a:latin typeface="Traditional Arabic" pitchFamily="18" charset="-78"/>
                <a:cs typeface="Traditional Arabic" pitchFamily="18" charset="-78"/>
              </a:rPr>
              <a:t>(لِمَنِ الْمُلْكُ الْيَوْمَ لِلَّهِ الْوَاحِدِ الْقَهَّارِ</a:t>
            </a:r>
            <a:r>
              <a:rPr lang="ar-SA" sz="1300" dirty="0" err="1" smtClean="0">
                <a:solidFill>
                  <a:srgbClr val="0070C0"/>
                </a:solidFill>
                <a:latin typeface="Traditional Arabic" pitchFamily="18" charset="-78"/>
                <a:cs typeface="Traditional Arabic" pitchFamily="18" charset="-78"/>
              </a:rPr>
              <a:t>)</a:t>
            </a:r>
            <a:r>
              <a:rPr lang="ar-SA" sz="1300" dirty="0" smtClean="0">
                <a:solidFill>
                  <a:srgbClr val="0070C0"/>
                </a:solidFill>
                <a:latin typeface="Traditional Arabic" pitchFamily="18" charset="-78"/>
                <a:cs typeface="Traditional Arabic" pitchFamily="18" charset="-78"/>
              </a:rPr>
              <a:t>(غافر: 16</a:t>
            </a:r>
            <a:r>
              <a:rPr lang="ar-SA" sz="1300" dirty="0" err="1" smtClean="0">
                <a:solidFill>
                  <a:srgbClr val="0070C0"/>
                </a:solidFill>
                <a:latin typeface="Traditional Arabic" pitchFamily="18" charset="-78"/>
                <a:cs typeface="Traditional Arabic" pitchFamily="18" charset="-78"/>
              </a:rPr>
              <a:t>).</a:t>
            </a:r>
            <a:endParaRPr lang="en-US" sz="1300" dirty="0" smtClean="0">
              <a:solidFill>
                <a:srgbClr val="0070C0"/>
              </a:solidFill>
              <a:latin typeface="Traditional Arabic" pitchFamily="18" charset="-78"/>
              <a:cs typeface="Traditional Arabic" pitchFamily="18" charset="-78"/>
            </a:endParaRPr>
          </a:p>
          <a:p>
            <a:pPr algn="just" rtl="1"/>
            <a:r>
              <a:rPr lang="ar-SA" u="sng" dirty="0" smtClean="0">
                <a:solidFill>
                  <a:srgbClr val="C00000"/>
                </a:solidFill>
                <a:latin typeface="Traditional Arabic" pitchFamily="18" charset="-78"/>
                <a:cs typeface="Traditional Arabic" pitchFamily="18" charset="-78"/>
              </a:rPr>
              <a:t>وقد اختلف في أيّهما أبلغ، </a:t>
            </a:r>
            <a:r>
              <a:rPr lang="ar-SA" sz="1300" dirty="0" smtClean="0">
                <a:solidFill>
                  <a:srgbClr val="0070C0"/>
                </a:solidFill>
                <a:latin typeface="Traditional Arabic" pitchFamily="18" charset="-78"/>
                <a:cs typeface="Traditional Arabic" pitchFamily="18" charset="-78"/>
              </a:rPr>
              <a:t>مع أنّهما قراءتان متواترتان، فقيل: ملك أعم وأبلغ من مالك، إذ كلّ مَلِك مالك، وليس كل مالك مَلِكاً، ولأنّ أمر المَلِك نافذ على المالك في ملكه، حتى لا يتصرّف المالك إلا عن تدبيـر المَلِك.</a:t>
            </a:r>
            <a:endParaRPr lang="en-US" sz="1300" dirty="0" smtClean="0">
              <a:solidFill>
                <a:srgbClr val="0070C0"/>
              </a:solidFill>
              <a:latin typeface="Traditional Arabic" pitchFamily="18" charset="-78"/>
              <a:cs typeface="Traditional Arabic" pitchFamily="18" charset="-78"/>
            </a:endParaRPr>
          </a:p>
          <a:p>
            <a:pPr algn="just" rtl="1"/>
            <a:r>
              <a:rPr lang="ar-SA" sz="1300" dirty="0" smtClean="0">
                <a:solidFill>
                  <a:srgbClr val="0070C0"/>
                </a:solidFill>
                <a:latin typeface="Traditional Arabic" pitchFamily="18" charset="-78"/>
                <a:cs typeface="Traditional Arabic" pitchFamily="18" charset="-78"/>
              </a:rPr>
              <a:t>وقيل: مالك أبلغ، لأنّ الملك يدبّر أعما رعيّته العامّة، ولا تصرّف له بشيء من شؤونهم </a:t>
            </a:r>
            <a:r>
              <a:rPr lang="ar-SA" sz="1300" dirty="0" err="1" smtClean="0">
                <a:solidFill>
                  <a:srgbClr val="0070C0"/>
                </a:solidFill>
                <a:latin typeface="Traditional Arabic" pitchFamily="18" charset="-78"/>
                <a:cs typeface="Traditional Arabic" pitchFamily="18" charset="-78"/>
              </a:rPr>
              <a:t>الخاصّة.</a:t>
            </a:r>
            <a:r>
              <a:rPr lang="ar-SA" sz="1300" dirty="0" smtClean="0">
                <a:solidFill>
                  <a:srgbClr val="0070C0"/>
                </a:solidFill>
                <a:latin typeface="Traditional Arabic" pitchFamily="18" charset="-78"/>
                <a:cs typeface="Traditional Arabic" pitchFamily="18" charset="-78"/>
              </a:rPr>
              <a:t> </a:t>
            </a:r>
            <a:endParaRPr lang="en-US" sz="1300" dirty="0" smtClean="0">
              <a:solidFill>
                <a:srgbClr val="0070C0"/>
              </a:solidFill>
              <a:latin typeface="Traditional Arabic" pitchFamily="18" charset="-78"/>
              <a:cs typeface="Traditional Arabic" pitchFamily="18" charset="-78"/>
            </a:endParaRPr>
          </a:p>
          <a:p>
            <a:pPr algn="just" rtl="1"/>
            <a:r>
              <a:rPr lang="ar-SA" sz="2000" u="sng" dirty="0" smtClean="0">
                <a:solidFill>
                  <a:srgbClr val="C00000"/>
                </a:solidFill>
                <a:latin typeface="Traditional Arabic" pitchFamily="18" charset="-78"/>
                <a:cs typeface="Traditional Arabic" pitchFamily="18" charset="-78"/>
              </a:rPr>
              <a:t>الدين: </a:t>
            </a:r>
            <a:r>
              <a:rPr lang="ar-SA" sz="1300" dirty="0" smtClean="0">
                <a:solidFill>
                  <a:srgbClr val="0070C0"/>
                </a:solidFill>
                <a:latin typeface="Traditional Arabic" pitchFamily="18" charset="-78"/>
                <a:cs typeface="Traditional Arabic" pitchFamily="18" charset="-78"/>
              </a:rPr>
              <a:t>الجزاء والحساب، في الحديث بقول: الكيّس من دان نفسه وعمل لما بعد الموت، أي حاسب نفسه.</a:t>
            </a:r>
            <a:endParaRPr lang="en-US" sz="1300" dirty="0" smtClean="0">
              <a:solidFill>
                <a:srgbClr val="0070C0"/>
              </a:solidFill>
              <a:latin typeface="Traditional Arabic" pitchFamily="18" charset="-78"/>
              <a:cs typeface="Traditional Arabic" pitchFamily="18" charset="-78"/>
            </a:endParaRPr>
          </a:p>
          <a:p>
            <a:pPr algn="just" rtl="1"/>
            <a:r>
              <a:rPr lang="ar-SA" u="sng" dirty="0" smtClean="0">
                <a:solidFill>
                  <a:srgbClr val="C00000"/>
                </a:solidFill>
                <a:latin typeface="Traditional Arabic" pitchFamily="18" charset="-78"/>
                <a:cs typeface="Traditional Arabic" pitchFamily="18" charset="-78"/>
              </a:rPr>
              <a:t>سؤال: لماذا قال مالك يوم الدين، ولم يقل مالك الدين؟</a:t>
            </a:r>
            <a:endParaRPr lang="en-US" u="sng" dirty="0" smtClean="0">
              <a:solidFill>
                <a:srgbClr val="C00000"/>
              </a:solidFill>
              <a:latin typeface="Traditional Arabic" pitchFamily="18" charset="-78"/>
              <a:cs typeface="Traditional Arabic" pitchFamily="18" charset="-78"/>
            </a:endParaRPr>
          </a:p>
          <a:p>
            <a:pPr algn="just" rtl="1"/>
            <a:r>
              <a:rPr lang="ar-SA" sz="1300" dirty="0" smtClean="0">
                <a:solidFill>
                  <a:srgbClr val="0070C0"/>
                </a:solidFill>
                <a:latin typeface="Traditional Arabic" pitchFamily="18" charset="-78"/>
                <a:cs typeface="Traditional Arabic" pitchFamily="18" charset="-78"/>
              </a:rPr>
              <a:t>لإعلامنا أن للدين يوما يمتاز عن سائر الأيام، ويمتاز </a:t>
            </a:r>
            <a:r>
              <a:rPr lang="ar-SA" sz="1300" dirty="0" err="1" smtClean="0">
                <a:solidFill>
                  <a:srgbClr val="0070C0"/>
                </a:solidFill>
                <a:latin typeface="Traditional Arabic" pitchFamily="18" charset="-78"/>
                <a:cs typeface="Traditional Arabic" pitchFamily="18" charset="-78"/>
              </a:rPr>
              <a:t>بماذا:</a:t>
            </a:r>
            <a:endParaRPr lang="en-US" sz="1300" dirty="0" smtClean="0">
              <a:solidFill>
                <a:srgbClr val="0070C0"/>
              </a:solidFill>
              <a:latin typeface="Traditional Arabic" pitchFamily="18" charset="-78"/>
              <a:cs typeface="Traditional Arabic" pitchFamily="18" charset="-78"/>
            </a:endParaRPr>
          </a:p>
          <a:p>
            <a:pPr algn="just" rtl="1"/>
            <a:r>
              <a:rPr lang="ar-SA" sz="1300" dirty="0" smtClean="0">
                <a:solidFill>
                  <a:srgbClr val="0070C0"/>
                </a:solidFill>
                <a:latin typeface="Traditional Arabic" pitchFamily="18" charset="-78"/>
                <a:cs typeface="Traditional Arabic" pitchFamily="18" charset="-78"/>
              </a:rPr>
              <a:t>أ)الإنسان يلقى جزاءه على عمله في هذا اليوم.</a:t>
            </a:r>
            <a:endParaRPr lang="en-US" sz="1300" dirty="0" smtClean="0">
              <a:solidFill>
                <a:srgbClr val="0070C0"/>
              </a:solidFill>
              <a:latin typeface="Traditional Arabic" pitchFamily="18" charset="-78"/>
              <a:cs typeface="Traditional Arabic" pitchFamily="18" charset="-78"/>
            </a:endParaRPr>
          </a:p>
          <a:p>
            <a:pPr algn="just" rtl="1"/>
            <a:r>
              <a:rPr lang="ar-SA" sz="1300" dirty="0" smtClean="0">
                <a:solidFill>
                  <a:srgbClr val="0070C0"/>
                </a:solidFill>
                <a:latin typeface="Traditional Arabic" pitchFamily="18" charset="-78"/>
                <a:cs typeface="Traditional Arabic" pitchFamily="18" charset="-78"/>
              </a:rPr>
              <a:t>ب) لا يدّعى هناك أحد شيئاً.</a:t>
            </a:r>
            <a:endParaRPr lang="en-US" sz="1300" dirty="0" smtClean="0">
              <a:solidFill>
                <a:srgbClr val="0070C0"/>
              </a:solidFill>
              <a:latin typeface="Traditional Arabic" pitchFamily="18" charset="-78"/>
              <a:cs typeface="Traditional Arabic" pitchFamily="18" charset="-78"/>
            </a:endParaRPr>
          </a:p>
          <a:p>
            <a:pPr algn="just" rtl="1"/>
            <a:r>
              <a:rPr lang="ar-SA" sz="1300" dirty="0" smtClean="0">
                <a:solidFill>
                  <a:srgbClr val="0070C0"/>
                </a:solidFill>
                <a:latin typeface="Traditional Arabic" pitchFamily="18" charset="-78"/>
                <a:cs typeface="Traditional Arabic" pitchFamily="18" charset="-78"/>
              </a:rPr>
              <a:t>ج)لا يُتكلّم إلا بإذن الله.</a:t>
            </a:r>
            <a:endParaRPr lang="en-US" sz="1300" dirty="0" smtClean="0">
              <a:solidFill>
                <a:srgbClr val="0070C0"/>
              </a:solidFill>
              <a:latin typeface="Traditional Arabic" pitchFamily="18" charset="-78"/>
              <a:cs typeface="Traditional Arabic" pitchFamily="18" charset="-78"/>
            </a:endParaRPr>
          </a:p>
          <a:p>
            <a:pPr algn="just" rtl="1"/>
            <a:r>
              <a:rPr lang="ar-SA" sz="1300" dirty="0" smtClean="0">
                <a:solidFill>
                  <a:srgbClr val="0070C0"/>
                </a:solidFill>
                <a:latin typeface="Traditional Arabic" pitchFamily="18" charset="-78"/>
                <a:cs typeface="Traditional Arabic" pitchFamily="18" charset="-78"/>
              </a:rPr>
              <a:t>قال </a:t>
            </a:r>
            <a:r>
              <a:rPr lang="ar-SA" sz="1300" dirty="0" err="1" smtClean="0">
                <a:solidFill>
                  <a:srgbClr val="0070C0"/>
                </a:solidFill>
                <a:latin typeface="Traditional Arabic" pitchFamily="18" charset="-78"/>
                <a:cs typeface="Traditional Arabic" pitchFamily="18" charset="-78"/>
              </a:rPr>
              <a:t>تعالى: </a:t>
            </a:r>
            <a:r>
              <a:rPr lang="ar-SA" sz="1300" dirty="0" smtClean="0">
                <a:solidFill>
                  <a:srgbClr val="0070C0"/>
                </a:solidFill>
                <a:latin typeface="Traditional Arabic" pitchFamily="18" charset="-78"/>
                <a:cs typeface="Traditional Arabic" pitchFamily="18" charset="-78"/>
              </a:rPr>
              <a:t>(يَوْمَ يَقُومُ الرُّوحُ وَالْمَلائِكَةُ صَفّاً لا يَتَكَلَّمُونَ إِلَّا مَنْ أَذِنَ لَهُ الرَّحْمَنُ وَقَالَ صَوَاباً</a:t>
            </a:r>
            <a:r>
              <a:rPr lang="ar-SA" sz="1300" dirty="0" err="1" smtClean="0">
                <a:solidFill>
                  <a:srgbClr val="0070C0"/>
                </a:solidFill>
                <a:latin typeface="Traditional Arabic" pitchFamily="18" charset="-78"/>
                <a:cs typeface="Traditional Arabic" pitchFamily="18" charset="-78"/>
              </a:rPr>
              <a:t>) </a:t>
            </a:r>
            <a:r>
              <a:rPr lang="ar-SA" sz="1300" dirty="0" smtClean="0">
                <a:solidFill>
                  <a:srgbClr val="0070C0"/>
                </a:solidFill>
                <a:latin typeface="Traditional Arabic" pitchFamily="18" charset="-78"/>
                <a:cs typeface="Traditional Arabic" pitchFamily="18" charset="-78"/>
              </a:rPr>
              <a:t>(النبأ:38</a:t>
            </a:r>
            <a:r>
              <a:rPr lang="ar-SA" sz="1300" dirty="0" err="1" smtClean="0">
                <a:solidFill>
                  <a:srgbClr val="0070C0"/>
                </a:solidFill>
                <a:latin typeface="Traditional Arabic" pitchFamily="18" charset="-78"/>
                <a:cs typeface="Traditional Arabic" pitchFamily="18" charset="-78"/>
              </a:rPr>
              <a:t>).</a:t>
            </a:r>
            <a:endParaRPr lang="en-US" sz="1300" dirty="0" smtClean="0">
              <a:solidFill>
                <a:srgbClr val="0070C0"/>
              </a:solidFill>
              <a:latin typeface="Traditional Arabic" pitchFamily="18" charset="-78"/>
              <a:cs typeface="Traditional Arabic" pitchFamily="18" charset="-78"/>
            </a:endParaRPr>
          </a:p>
          <a:p>
            <a:pPr algn="just"/>
            <a:r>
              <a:rPr lang="ar-SA" sz="1300" dirty="0" smtClean="0">
                <a:solidFill>
                  <a:srgbClr val="0070C0"/>
                </a:solidFill>
                <a:latin typeface="Traditional Arabic" pitchFamily="18" charset="-78"/>
                <a:cs typeface="Traditional Arabic" pitchFamily="18" charset="-78"/>
              </a:rPr>
              <a:t/>
            </a:r>
            <a:br>
              <a:rPr lang="ar-SA" sz="1300" dirty="0" smtClean="0">
                <a:solidFill>
                  <a:srgbClr val="0070C0"/>
                </a:solidFill>
                <a:latin typeface="Traditional Arabic" pitchFamily="18" charset="-78"/>
                <a:cs typeface="Traditional Arabic" pitchFamily="18" charset="-78"/>
              </a:rPr>
            </a:br>
            <a:endParaRPr lang="en-US" sz="1300" dirty="0">
              <a:solidFill>
                <a:srgbClr val="0070C0"/>
              </a:solidFill>
              <a:latin typeface="Traditional Arabic" pitchFamily="18" charset="-78"/>
              <a:cs typeface="Traditional Arabic" pitchFamily="18" charset="-7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467544" y="260648"/>
            <a:ext cx="6172200" cy="670226"/>
          </a:xfrm>
          <a:solidFill>
            <a:schemeClr val="accent1">
              <a:lumMod val="40000"/>
              <a:lumOff val="60000"/>
            </a:schemeClr>
          </a:solidFill>
        </p:spPr>
        <p:txBody>
          <a:bodyPr/>
          <a:lstStyle/>
          <a:p>
            <a:r>
              <a:rPr lang="ar-SA" dirty="0" smtClean="0">
                <a:solidFill>
                  <a:srgbClr val="FF0000"/>
                </a:solidFill>
              </a:rPr>
              <a:t>تفسير قوله </a:t>
            </a:r>
            <a:r>
              <a:rPr lang="ar-SA" dirty="0" err="1" smtClean="0">
                <a:solidFill>
                  <a:srgbClr val="FF0000"/>
                </a:solidFill>
              </a:rPr>
              <a:t>تعالى: </a:t>
            </a:r>
            <a:r>
              <a:rPr lang="ar-SA" dirty="0" smtClean="0">
                <a:solidFill>
                  <a:srgbClr val="FF0000"/>
                </a:solidFill>
              </a:rPr>
              <a:t>(مالك يوم الدين</a:t>
            </a:r>
            <a:r>
              <a:rPr lang="ar-SA" dirty="0" err="1" smtClean="0">
                <a:solidFill>
                  <a:srgbClr val="FF0000"/>
                </a:solidFill>
              </a:rPr>
              <a:t>)</a:t>
            </a:r>
            <a:r>
              <a:rPr lang="ar-SA" dirty="0" smtClean="0">
                <a:solidFill>
                  <a:srgbClr val="FF0000"/>
                </a:solidFill>
              </a:rPr>
              <a:t>[الفاتحة: 4</a:t>
            </a:r>
            <a:r>
              <a:rPr lang="ar-SA" dirty="0" err="1" smtClean="0">
                <a:solidFill>
                  <a:srgbClr val="FF0000"/>
                </a:solidFill>
              </a:rPr>
              <a:t>)</a:t>
            </a:r>
            <a:endParaRPr lang="en-US" dirty="0"/>
          </a:p>
        </p:txBody>
      </p:sp>
      <p:sp>
        <p:nvSpPr>
          <p:cNvPr id="3" name="כותרת משנה 2"/>
          <p:cNvSpPr>
            <a:spLocks noGrp="1"/>
          </p:cNvSpPr>
          <p:nvPr>
            <p:ph type="subTitle" idx="1"/>
          </p:nvPr>
        </p:nvSpPr>
        <p:spPr>
          <a:xfrm>
            <a:off x="2051720" y="1052736"/>
            <a:ext cx="6696744" cy="5250178"/>
          </a:xfrm>
          <a:solidFill>
            <a:schemeClr val="accent1">
              <a:lumMod val="40000"/>
              <a:lumOff val="60000"/>
            </a:schemeClr>
          </a:solidFill>
        </p:spPr>
        <p:txBody>
          <a:bodyPr>
            <a:normAutofit fontScale="92500" lnSpcReduction="10000"/>
          </a:bodyPr>
          <a:lstStyle/>
          <a:p>
            <a:pPr algn="just" rtl="1"/>
            <a:r>
              <a:rPr lang="ar-SA" sz="2200" u="sng" dirty="0" smtClean="0">
                <a:solidFill>
                  <a:srgbClr val="C00000"/>
                </a:solidFill>
              </a:rPr>
              <a:t>سؤال: لما خصّ الله يوم الدين، مع أنّه تعالى مالك لكلّ الأيام؟</a:t>
            </a:r>
            <a:endParaRPr lang="en-US" sz="2200" u="sng" dirty="0" smtClean="0">
              <a:solidFill>
                <a:srgbClr val="C00000"/>
              </a:solidFill>
            </a:endParaRPr>
          </a:p>
          <a:p>
            <a:pPr algn="just" rtl="1"/>
            <a:r>
              <a:rPr lang="ar-SA" dirty="0" smtClean="0">
                <a:solidFill>
                  <a:srgbClr val="0070C0"/>
                </a:solidFill>
              </a:rPr>
              <a:t>1) إنّ ملكية الله لأيام الدنيا قد وجد من ينازعه فيها، كفرعون والنمرود، أمّا ملكيّته ليوم الدين، فلا ينازعه فيها أحد؛ بل جميع الخلائق يكونون في خضوع تام لعزّته.</a:t>
            </a:r>
            <a:endParaRPr lang="en-US" dirty="0" smtClean="0">
              <a:solidFill>
                <a:srgbClr val="0070C0"/>
              </a:solidFill>
            </a:endParaRPr>
          </a:p>
          <a:p>
            <a:pPr algn="just" rtl="1"/>
            <a:r>
              <a:rPr lang="ar-SA" dirty="0" smtClean="0">
                <a:solidFill>
                  <a:srgbClr val="0070C0"/>
                </a:solidFill>
              </a:rPr>
              <a:t>2) إن يوم الدين بإضافة الملك إليه، مع أنّه مالك له ولغيره: تعظيماً لشأن هذا اليوم، وتهويلاً لأمره.</a:t>
            </a:r>
            <a:endParaRPr lang="en-US" dirty="0" smtClean="0">
              <a:solidFill>
                <a:srgbClr val="0070C0"/>
              </a:solidFill>
            </a:endParaRPr>
          </a:p>
          <a:p>
            <a:pPr algn="just" rtl="1"/>
            <a:r>
              <a:rPr lang="ar-SA" dirty="0" smtClean="0">
                <a:solidFill>
                  <a:srgbClr val="0070C0"/>
                </a:solidFill>
              </a:rPr>
              <a:t> </a:t>
            </a:r>
            <a:r>
              <a:rPr lang="ar-SA" sz="1900" u="sng" dirty="0" smtClean="0">
                <a:solidFill>
                  <a:srgbClr val="C00000"/>
                </a:solidFill>
              </a:rPr>
              <a:t>سؤال: ربّ سائل يسأل فيقول: أليست كل الأيّام أيام جزاء، وكلّ ما يلاقيه الناس في هذه الحياة من البؤس هو جزاء على تفريطهم في أداء الحقوق والقيام بالواجبات التي عليهم؟</a:t>
            </a:r>
            <a:endParaRPr lang="en-US" sz="1900" u="sng" dirty="0" smtClean="0">
              <a:solidFill>
                <a:srgbClr val="C00000"/>
              </a:solidFill>
            </a:endParaRPr>
          </a:p>
          <a:p>
            <a:pPr algn="just" rtl="1"/>
            <a:r>
              <a:rPr lang="ar-SA" dirty="0" smtClean="0">
                <a:solidFill>
                  <a:srgbClr val="0070C0"/>
                </a:solidFill>
              </a:rPr>
              <a:t>الجواب: بلى من جهتين:</a:t>
            </a:r>
            <a:endParaRPr lang="en-US" dirty="0" smtClean="0">
              <a:solidFill>
                <a:srgbClr val="0070C0"/>
              </a:solidFill>
            </a:endParaRPr>
          </a:p>
          <a:p>
            <a:pPr algn="just" rtl="1"/>
            <a:r>
              <a:rPr lang="ar-SA" dirty="0" smtClean="0">
                <a:solidFill>
                  <a:srgbClr val="0070C0"/>
                </a:solidFill>
              </a:rPr>
              <a:t>1) إنَّ أيامنا التي نحن فيها قد يقع فيها الجزاء على أعمالنا، ولكن ربما لا يظهر لأربابه، إلا على بعضها دون جميعها.</a:t>
            </a:r>
            <a:endParaRPr lang="en-US" dirty="0" smtClean="0">
              <a:solidFill>
                <a:srgbClr val="0070C0"/>
              </a:solidFill>
            </a:endParaRPr>
          </a:p>
          <a:p>
            <a:pPr algn="just" rtl="1"/>
            <a:r>
              <a:rPr lang="ar-SA" dirty="0" smtClean="0">
                <a:solidFill>
                  <a:srgbClr val="0070C0"/>
                </a:solidFill>
              </a:rPr>
              <a:t>2) والجزاء على التفريط في العمل الواجب إنّما يظهر في الدنيا ظهوراً تاماً بالنسبة إلى مجموع الأمة، لا إلى كلّ فرد من الأفراد، فما من أمّة انحرفت عن صراط الله المستقيم، ولم تراع سننه في خليقته، وإلا وأحل </a:t>
            </a:r>
            <a:r>
              <a:rPr lang="ar-SA" dirty="0" err="1" smtClean="0">
                <a:solidFill>
                  <a:srgbClr val="0070C0"/>
                </a:solidFill>
              </a:rPr>
              <a:t>بها</a:t>
            </a:r>
            <a:r>
              <a:rPr lang="ar-SA" dirty="0" smtClean="0">
                <a:solidFill>
                  <a:srgbClr val="0070C0"/>
                </a:solidFill>
              </a:rPr>
              <a:t> العدل الإلهي ما تستحق من الجزاء: كالفقر، والذل، وفقد العز والسلطة، وأما الأفراد فإننا نرى كثـيراً من المسرفين الظالمين يقضون أعمارهم منغمسين في الشهوات واللذات.</a:t>
            </a:r>
            <a:endParaRPr lang="en-US" dirty="0" smtClean="0">
              <a:solidFill>
                <a:srgbClr val="0070C0"/>
              </a:solidFill>
            </a:endParaRPr>
          </a:p>
          <a:p>
            <a:pPr algn="just" rtl="1"/>
            <a:r>
              <a:rPr lang="ar-SA" dirty="0" smtClean="0">
                <a:solidFill>
                  <a:srgbClr val="0070C0"/>
                </a:solidFill>
              </a:rPr>
              <a:t>3) نرى من المحسنين في أنفسهم وللناس، من يُبتلى بهضم حقوقه، ولا ينال الجزاء الذي يستحقّه على عمله، فكان لا بُد من وجود يوم يُوفى كلُّ فرد من أفراد العاملين جزاءه كاملاً لا يُظلم شيئاً </a:t>
            </a:r>
            <a:r>
              <a:rPr lang="ar-SA" dirty="0" err="1" smtClean="0">
                <a:solidFill>
                  <a:srgbClr val="0070C0"/>
                </a:solidFill>
              </a:rPr>
              <a:t>منه:</a:t>
            </a:r>
            <a:r>
              <a:rPr lang="ar-SA" dirty="0" smtClean="0">
                <a:solidFill>
                  <a:srgbClr val="0070C0"/>
                </a:solidFill>
              </a:rPr>
              <a:t>(فَمَنْ يَعْمَلْ مِثْقَالَ ذَرَّةٍ خَيْراً يَرَهُ</a:t>
            </a:r>
            <a:r>
              <a:rPr lang="ar-SA" dirty="0" err="1" smtClean="0">
                <a:solidFill>
                  <a:srgbClr val="0070C0"/>
                </a:solidFill>
              </a:rPr>
              <a:t>) </a:t>
            </a:r>
            <a:r>
              <a:rPr lang="ar-SA" dirty="0" smtClean="0">
                <a:solidFill>
                  <a:srgbClr val="0070C0"/>
                </a:solidFill>
              </a:rPr>
              <a:t>* وَمَنْ يَعْمَلْ مِثْقَالَ ذَرَّةٍ شَرّاً يَرَهُ</a:t>
            </a:r>
            <a:r>
              <a:rPr lang="ar-SA" dirty="0" err="1" smtClean="0">
                <a:solidFill>
                  <a:srgbClr val="0070C0"/>
                </a:solidFill>
              </a:rPr>
              <a:t>)</a:t>
            </a:r>
            <a:r>
              <a:rPr lang="ar-SA" dirty="0" smtClean="0">
                <a:solidFill>
                  <a:srgbClr val="0070C0"/>
                </a:solidFill>
              </a:rPr>
              <a:t>(الزلزلة:7-8</a:t>
            </a:r>
            <a:r>
              <a:rPr lang="ar-SA" dirty="0" err="1" smtClean="0">
                <a:solidFill>
                  <a:srgbClr val="0070C0"/>
                </a:solidFill>
              </a:rPr>
              <a:t>).</a:t>
            </a:r>
            <a:endParaRPr lang="en-US" dirty="0" smtClean="0">
              <a:solidFill>
                <a:srgbClr val="0070C0"/>
              </a:solidFill>
            </a:endParaRPr>
          </a:p>
          <a:p>
            <a:pPr algn="just"/>
            <a:endParaRPr lang="en-US" dirty="0">
              <a:solidFill>
                <a:srgbClr val="0070C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a:spLocks noGrp="1"/>
          </p:cNvSpPr>
          <p:nvPr>
            <p:ph type="ctrTitle"/>
          </p:nvPr>
        </p:nvSpPr>
        <p:spPr>
          <a:xfrm>
            <a:off x="-756592" y="1916832"/>
            <a:ext cx="8134672" cy="1894362"/>
          </a:xfrm>
        </p:spPr>
        <p:txBody>
          <a:bodyPr>
            <a:normAutofit fontScale="90000"/>
          </a:bodyPr>
          <a:lstStyle/>
          <a:p>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endParaRPr lang="en-US" dirty="0"/>
          </a:p>
        </p:txBody>
      </p:sp>
      <p:sp>
        <p:nvSpPr>
          <p:cNvPr id="5" name="כותרת משנה 4"/>
          <p:cNvSpPr>
            <a:spLocks noGrp="1"/>
          </p:cNvSpPr>
          <p:nvPr>
            <p:ph type="subTitle" idx="1"/>
          </p:nvPr>
        </p:nvSpPr>
        <p:spPr>
          <a:xfrm>
            <a:off x="2286000" y="980728"/>
            <a:ext cx="6172200" cy="5394194"/>
          </a:xfrm>
          <a:solidFill>
            <a:schemeClr val="accent1">
              <a:lumMod val="40000"/>
              <a:lumOff val="60000"/>
            </a:schemeClr>
          </a:solidFill>
        </p:spPr>
        <p:txBody>
          <a:bodyPr>
            <a:normAutofit lnSpcReduction="10000"/>
          </a:bodyPr>
          <a:lstStyle/>
          <a:p>
            <a:pPr algn="r" rtl="1"/>
            <a:r>
              <a:rPr lang="ar-SA" sz="2200" u="sng" dirty="0" smtClean="0">
                <a:solidFill>
                  <a:srgbClr val="C00000"/>
                </a:solidFill>
                <a:latin typeface="Traditional Arabic" pitchFamily="18" charset="-78"/>
                <a:cs typeface="Traditional Arabic" pitchFamily="18" charset="-78"/>
              </a:rPr>
              <a:t>أعوذ: </a:t>
            </a:r>
            <a:r>
              <a:rPr lang="ar-SA" sz="1500" dirty="0" smtClean="0">
                <a:solidFill>
                  <a:srgbClr val="0070C0"/>
                </a:solidFill>
                <a:latin typeface="Traditional Arabic" pitchFamily="18" charset="-78"/>
                <a:cs typeface="Traditional Arabic" pitchFamily="18" charset="-78"/>
              </a:rPr>
              <a:t>استجيـر </a:t>
            </a:r>
            <a:r>
              <a:rPr lang="ar-SA" sz="1500" dirty="0" err="1" smtClean="0">
                <a:solidFill>
                  <a:srgbClr val="0070C0"/>
                </a:solidFill>
                <a:latin typeface="Traditional Arabic" pitchFamily="18" charset="-78"/>
                <a:cs typeface="Traditional Arabic" pitchFamily="18" charset="-78"/>
              </a:rPr>
              <a:t>والتجئ.</a:t>
            </a:r>
            <a:r>
              <a:rPr lang="ar-SA" sz="1500" dirty="0" smtClean="0">
                <a:solidFill>
                  <a:srgbClr val="0070C0"/>
                </a:solidFill>
                <a:latin typeface="Traditional Arabic" pitchFamily="18" charset="-78"/>
                <a:cs typeface="Traditional Arabic" pitchFamily="18" charset="-78"/>
              </a:rPr>
              <a:t> يُقال: </a:t>
            </a:r>
            <a:r>
              <a:rPr lang="ar-SA" sz="1500" dirty="0" err="1" smtClean="0">
                <a:solidFill>
                  <a:srgbClr val="0070C0"/>
                </a:solidFill>
                <a:latin typeface="Traditional Arabic" pitchFamily="18" charset="-78"/>
                <a:cs typeface="Traditional Arabic" pitchFamily="18" charset="-78"/>
              </a:rPr>
              <a:t>عُذت</a:t>
            </a:r>
            <a:r>
              <a:rPr lang="ar-SA" sz="1500" dirty="0" smtClean="0">
                <a:solidFill>
                  <a:srgbClr val="0070C0"/>
                </a:solidFill>
                <a:latin typeface="Traditional Arabic" pitchFamily="18" charset="-78"/>
                <a:cs typeface="Traditional Arabic" pitchFamily="18" charset="-78"/>
              </a:rPr>
              <a:t> </a:t>
            </a:r>
            <a:r>
              <a:rPr lang="ar-SA" sz="1500" dirty="0" err="1" smtClean="0">
                <a:solidFill>
                  <a:srgbClr val="0070C0"/>
                </a:solidFill>
                <a:latin typeface="Traditional Arabic" pitchFamily="18" charset="-78"/>
                <a:cs typeface="Traditional Arabic" pitchFamily="18" charset="-78"/>
              </a:rPr>
              <a:t>بفلان</a:t>
            </a:r>
            <a:r>
              <a:rPr lang="ar-SA" sz="1500" dirty="0" smtClean="0">
                <a:solidFill>
                  <a:srgbClr val="0070C0"/>
                </a:solidFill>
                <a:latin typeface="Traditional Arabic" pitchFamily="18" charset="-78"/>
                <a:cs typeface="Traditional Arabic" pitchFamily="18" charset="-78"/>
              </a:rPr>
              <a:t>، واستعذت </a:t>
            </a:r>
            <a:r>
              <a:rPr lang="ar-SA" sz="1500" dirty="0" err="1" smtClean="0">
                <a:solidFill>
                  <a:srgbClr val="0070C0"/>
                </a:solidFill>
                <a:latin typeface="Traditional Arabic" pitchFamily="18" charset="-78"/>
                <a:cs typeface="Traditional Arabic" pitchFamily="18" charset="-78"/>
              </a:rPr>
              <a:t>به</a:t>
            </a:r>
            <a:r>
              <a:rPr lang="ar-SA" sz="1500" dirty="0" smtClean="0">
                <a:solidFill>
                  <a:srgbClr val="0070C0"/>
                </a:solidFill>
                <a:latin typeface="Traditional Arabic" pitchFamily="18" charset="-78"/>
                <a:cs typeface="Traditional Arabic" pitchFamily="18" charset="-78"/>
              </a:rPr>
              <a:t>، أي التجأت إليه، واستجرت </a:t>
            </a:r>
            <a:r>
              <a:rPr lang="ar-SA" sz="1500" dirty="0" err="1" smtClean="0">
                <a:solidFill>
                  <a:srgbClr val="0070C0"/>
                </a:solidFill>
                <a:latin typeface="Traditional Arabic" pitchFamily="18" charset="-78"/>
                <a:cs typeface="Traditional Arabic" pitchFamily="18" charset="-78"/>
              </a:rPr>
              <a:t>به.</a:t>
            </a:r>
            <a:endParaRPr lang="en-US" sz="1500" dirty="0" smtClean="0">
              <a:solidFill>
                <a:srgbClr val="0070C0"/>
              </a:solidFill>
              <a:latin typeface="Traditional Arabic" pitchFamily="18" charset="-78"/>
              <a:cs typeface="Traditional Arabic" pitchFamily="18" charset="-78"/>
            </a:endParaRPr>
          </a:p>
          <a:p>
            <a:pPr algn="r" rtl="1"/>
            <a:r>
              <a:rPr lang="ar-SA" sz="1500" dirty="0" smtClean="0">
                <a:solidFill>
                  <a:srgbClr val="0070C0"/>
                </a:solidFill>
                <a:latin typeface="Traditional Arabic" pitchFamily="18" charset="-78"/>
                <a:cs typeface="Traditional Arabic" pitchFamily="18" charset="-78"/>
              </a:rPr>
              <a:t>الشيطان: المتمرد العاتي من الجنّ والإنس والحيوان، وهو مشتق:</a:t>
            </a:r>
            <a:endParaRPr lang="en-US" sz="1500" dirty="0" smtClean="0">
              <a:solidFill>
                <a:srgbClr val="0070C0"/>
              </a:solidFill>
              <a:latin typeface="Traditional Arabic" pitchFamily="18" charset="-78"/>
              <a:cs typeface="Traditional Arabic" pitchFamily="18" charset="-78"/>
            </a:endParaRPr>
          </a:p>
          <a:p>
            <a:pPr algn="r" rtl="1"/>
            <a:r>
              <a:rPr lang="ar-SA" sz="1500" dirty="0" smtClean="0">
                <a:solidFill>
                  <a:srgbClr val="0070C0"/>
                </a:solidFill>
                <a:latin typeface="Traditional Arabic" pitchFamily="18" charset="-78"/>
                <a:cs typeface="Traditional Arabic" pitchFamily="18" charset="-78"/>
              </a:rPr>
              <a:t>أ)من شط: بمعنى بَعُد، يقالُ: </a:t>
            </a:r>
            <a:r>
              <a:rPr lang="ar-SA" sz="1500" dirty="0" err="1" smtClean="0">
                <a:solidFill>
                  <a:srgbClr val="0070C0"/>
                </a:solidFill>
                <a:latin typeface="Traditional Arabic" pitchFamily="18" charset="-78"/>
                <a:cs typeface="Traditional Arabic" pitchFamily="18" charset="-78"/>
              </a:rPr>
              <a:t>شطنت</a:t>
            </a:r>
            <a:r>
              <a:rPr lang="ar-SA" sz="1500" dirty="0" smtClean="0">
                <a:solidFill>
                  <a:srgbClr val="0070C0"/>
                </a:solidFill>
                <a:latin typeface="Traditional Arabic" pitchFamily="18" charset="-78"/>
                <a:cs typeface="Traditional Arabic" pitchFamily="18" charset="-78"/>
              </a:rPr>
              <a:t> الدارُ أي بعدت، وبئـر </a:t>
            </a:r>
            <a:r>
              <a:rPr lang="ar-SA" sz="1500" dirty="0" err="1" smtClean="0">
                <a:solidFill>
                  <a:srgbClr val="0070C0"/>
                </a:solidFill>
                <a:latin typeface="Traditional Arabic" pitchFamily="18" charset="-78"/>
                <a:cs typeface="Traditional Arabic" pitchFamily="18" charset="-78"/>
              </a:rPr>
              <a:t>مشطون</a:t>
            </a:r>
            <a:r>
              <a:rPr lang="ar-SA" sz="1500" dirty="0" smtClean="0">
                <a:solidFill>
                  <a:srgbClr val="0070C0"/>
                </a:solidFill>
                <a:latin typeface="Traditional Arabic" pitchFamily="18" charset="-78"/>
                <a:cs typeface="Traditional Arabic" pitchFamily="18" charset="-78"/>
              </a:rPr>
              <a:t>: أي بعيدة </a:t>
            </a:r>
            <a:r>
              <a:rPr lang="ar-SA" sz="1500" dirty="0" err="1" smtClean="0">
                <a:solidFill>
                  <a:srgbClr val="0070C0"/>
                </a:solidFill>
                <a:latin typeface="Traditional Arabic" pitchFamily="18" charset="-78"/>
                <a:cs typeface="Traditional Arabic" pitchFamily="18" charset="-78"/>
              </a:rPr>
              <a:t>القعر.</a:t>
            </a:r>
            <a:endParaRPr lang="en-US" sz="1500" dirty="0" smtClean="0">
              <a:solidFill>
                <a:srgbClr val="0070C0"/>
              </a:solidFill>
              <a:latin typeface="Traditional Arabic" pitchFamily="18" charset="-78"/>
              <a:cs typeface="Traditional Arabic" pitchFamily="18" charset="-78"/>
            </a:endParaRPr>
          </a:p>
          <a:p>
            <a:pPr algn="r" rtl="1"/>
            <a:r>
              <a:rPr lang="ar-SA" sz="1500" dirty="0" smtClean="0">
                <a:solidFill>
                  <a:srgbClr val="0070C0"/>
                </a:solidFill>
                <a:latin typeface="Traditional Arabic" pitchFamily="18" charset="-78"/>
                <a:cs typeface="Traditional Arabic" pitchFamily="18" charset="-78"/>
              </a:rPr>
              <a:t>ب) من شاط يشيط إذا احترق وهلك، تقول: شيطن اللحم: إذا </a:t>
            </a:r>
            <a:r>
              <a:rPr lang="ar-SA" sz="1500" dirty="0" err="1" smtClean="0">
                <a:solidFill>
                  <a:srgbClr val="0070C0"/>
                </a:solidFill>
                <a:latin typeface="Traditional Arabic" pitchFamily="18" charset="-78"/>
                <a:cs typeface="Traditional Arabic" pitchFamily="18" charset="-78"/>
              </a:rPr>
              <a:t>دخنته.</a:t>
            </a:r>
            <a:r>
              <a:rPr lang="ar-SA" sz="1500" dirty="0" smtClean="0">
                <a:solidFill>
                  <a:srgbClr val="0070C0"/>
                </a:solidFill>
                <a:latin typeface="Traditional Arabic" pitchFamily="18" charset="-78"/>
                <a:cs typeface="Traditional Arabic" pitchFamily="18" charset="-78"/>
              </a:rPr>
              <a:t> وسمي بذلك لهلاكه بمعصيته.</a:t>
            </a:r>
            <a:endParaRPr lang="en-US" sz="1500" dirty="0" smtClean="0">
              <a:solidFill>
                <a:srgbClr val="0070C0"/>
              </a:solidFill>
              <a:latin typeface="Traditional Arabic" pitchFamily="18" charset="-78"/>
              <a:cs typeface="Traditional Arabic" pitchFamily="18" charset="-78"/>
            </a:endParaRPr>
          </a:p>
          <a:p>
            <a:pPr algn="r" rtl="1"/>
            <a:r>
              <a:rPr lang="ar-SA" sz="1500" dirty="0" smtClean="0">
                <a:solidFill>
                  <a:srgbClr val="0070C0"/>
                </a:solidFill>
                <a:latin typeface="Traditional Arabic" pitchFamily="18" charset="-78"/>
                <a:cs typeface="Traditional Arabic" pitchFamily="18" charset="-78"/>
              </a:rPr>
              <a:t>الرأي الراجح: هو الأول بمعنى بعد؛ لأنَّ العرب تقول: تشيطن فلان، إذا فعل أفعال الشياطين، فهذا يفيد أنّه شطن.</a:t>
            </a:r>
            <a:endParaRPr lang="en-US" sz="1500" dirty="0" smtClean="0">
              <a:solidFill>
                <a:srgbClr val="0070C0"/>
              </a:solidFill>
              <a:latin typeface="Traditional Arabic" pitchFamily="18" charset="-78"/>
              <a:cs typeface="Traditional Arabic" pitchFamily="18" charset="-78"/>
            </a:endParaRPr>
          </a:p>
          <a:p>
            <a:pPr algn="r" rtl="1"/>
            <a:r>
              <a:rPr lang="ar-SA" sz="1500" dirty="0" smtClean="0">
                <a:solidFill>
                  <a:srgbClr val="0070C0"/>
                </a:solidFill>
                <a:latin typeface="Traditional Arabic" pitchFamily="18" charset="-78"/>
                <a:cs typeface="Traditional Arabic" pitchFamily="18" charset="-78"/>
              </a:rPr>
              <a:t>والشيطان هو إبليس، وإبليس هو أصل الشيطان، فكان إبليس لنوع والشياطين والجن، بمنزلة آدم لنوع الإنسان.</a:t>
            </a:r>
            <a:endParaRPr lang="en-US" sz="1500" dirty="0" smtClean="0">
              <a:solidFill>
                <a:srgbClr val="0070C0"/>
              </a:solidFill>
              <a:latin typeface="Traditional Arabic" pitchFamily="18" charset="-78"/>
              <a:cs typeface="Traditional Arabic" pitchFamily="18" charset="-78"/>
            </a:endParaRPr>
          </a:p>
          <a:p>
            <a:pPr algn="r" rtl="1"/>
            <a:r>
              <a:rPr lang="ar-SA" sz="2200" u="sng" dirty="0" err="1" smtClean="0">
                <a:solidFill>
                  <a:srgbClr val="C00000"/>
                </a:solidFill>
                <a:latin typeface="Traditional Arabic" pitchFamily="18" charset="-78"/>
                <a:cs typeface="Traditional Arabic" pitchFamily="18" charset="-78"/>
              </a:rPr>
              <a:t>الرجيم:</a:t>
            </a:r>
            <a:r>
              <a:rPr lang="ar-SA" sz="2200" u="sng" dirty="0" smtClean="0">
                <a:solidFill>
                  <a:srgbClr val="C00000"/>
                </a:solidFill>
                <a:latin typeface="Traditional Arabic" pitchFamily="18" charset="-78"/>
                <a:cs typeface="Traditional Arabic" pitchFamily="18" charset="-78"/>
              </a:rPr>
              <a:t> </a:t>
            </a:r>
            <a:endParaRPr lang="en-US" sz="2200" u="sng" dirty="0" smtClean="0">
              <a:solidFill>
                <a:srgbClr val="C00000"/>
              </a:solidFill>
              <a:latin typeface="Traditional Arabic" pitchFamily="18" charset="-78"/>
              <a:cs typeface="Traditional Arabic" pitchFamily="18" charset="-78"/>
            </a:endParaRPr>
          </a:p>
          <a:p>
            <a:pPr algn="r" rtl="1"/>
            <a:r>
              <a:rPr lang="ar-SA" sz="1500" dirty="0" smtClean="0">
                <a:solidFill>
                  <a:srgbClr val="0070C0"/>
                </a:solidFill>
                <a:latin typeface="Traditional Arabic" pitchFamily="18" charset="-78"/>
                <a:cs typeface="Traditional Arabic" pitchFamily="18" charset="-78"/>
              </a:rPr>
              <a:t>أ)بمعنى المهان، على وزن فعيل، بمعنى مفعول، أي مرجوم مطرود من الخيـر كلِّه، ولأنّه مرجوم من النجوم عند استراقه السمع.</a:t>
            </a:r>
            <a:endParaRPr lang="en-US" sz="1500" dirty="0" smtClean="0">
              <a:solidFill>
                <a:srgbClr val="0070C0"/>
              </a:solidFill>
              <a:latin typeface="Traditional Arabic" pitchFamily="18" charset="-78"/>
              <a:cs typeface="Traditional Arabic" pitchFamily="18" charset="-78"/>
            </a:endParaRPr>
          </a:p>
          <a:p>
            <a:pPr algn="r" rtl="1"/>
            <a:r>
              <a:rPr lang="ar-SA" sz="1500" dirty="0" smtClean="0">
                <a:solidFill>
                  <a:srgbClr val="0070C0"/>
                </a:solidFill>
                <a:latin typeface="Traditional Arabic" pitchFamily="18" charset="-78"/>
                <a:cs typeface="Traditional Arabic" pitchFamily="18" charset="-78"/>
              </a:rPr>
              <a:t>وكانت العرب إذا أردت أن تحقر أحداً وتجعله حقيراً ومنبوذاً ترجمه، لذلك كانوا يرجمون قبـر أبي </a:t>
            </a:r>
            <a:r>
              <a:rPr lang="ar-SA" sz="1500" dirty="0" err="1" smtClean="0">
                <a:solidFill>
                  <a:srgbClr val="0070C0"/>
                </a:solidFill>
                <a:latin typeface="Traditional Arabic" pitchFamily="18" charset="-78"/>
                <a:cs typeface="Traditional Arabic" pitchFamily="18" charset="-78"/>
              </a:rPr>
              <a:t>رِغال</a:t>
            </a:r>
            <a:r>
              <a:rPr lang="ar-SA" sz="1500" dirty="0" smtClean="0">
                <a:solidFill>
                  <a:srgbClr val="0070C0"/>
                </a:solidFill>
                <a:latin typeface="Traditional Arabic" pitchFamily="18" charset="-78"/>
                <a:cs typeface="Traditional Arabic" pitchFamily="18" charset="-78"/>
              </a:rPr>
              <a:t> الثقفيّ الذي كان دليل جيش الحبشة إلى مكّة، قال جرير:        إذا مات </a:t>
            </a:r>
            <a:r>
              <a:rPr lang="ar-SA" sz="1500" dirty="0" err="1" smtClean="0">
                <a:solidFill>
                  <a:srgbClr val="0070C0"/>
                </a:solidFill>
                <a:latin typeface="Traditional Arabic" pitchFamily="18" charset="-78"/>
                <a:cs typeface="Traditional Arabic" pitchFamily="18" charset="-78"/>
              </a:rPr>
              <a:t>الفردق</a:t>
            </a:r>
            <a:r>
              <a:rPr lang="ar-SA" sz="1500" dirty="0" smtClean="0">
                <a:solidFill>
                  <a:srgbClr val="0070C0"/>
                </a:solidFill>
                <a:latin typeface="Traditional Arabic" pitchFamily="18" charset="-78"/>
                <a:cs typeface="Traditional Arabic" pitchFamily="18" charset="-78"/>
              </a:rPr>
              <a:t> فارجموه     كما ترمون قبـر أبي </a:t>
            </a:r>
            <a:r>
              <a:rPr lang="ar-SA" sz="1500" dirty="0" err="1" smtClean="0">
                <a:solidFill>
                  <a:srgbClr val="0070C0"/>
                </a:solidFill>
                <a:latin typeface="Traditional Arabic" pitchFamily="18" charset="-78"/>
                <a:cs typeface="Traditional Arabic" pitchFamily="18" charset="-78"/>
              </a:rPr>
              <a:t>رِغال</a:t>
            </a:r>
            <a:endParaRPr lang="ar-SA" sz="1500" dirty="0" smtClean="0">
              <a:solidFill>
                <a:srgbClr val="0070C0"/>
              </a:solidFill>
              <a:latin typeface="Traditional Arabic" pitchFamily="18" charset="-78"/>
              <a:cs typeface="Traditional Arabic" pitchFamily="18" charset="-78"/>
            </a:endParaRPr>
          </a:p>
          <a:p>
            <a:pPr algn="r" rtl="1"/>
            <a:r>
              <a:rPr lang="ar-SA" sz="1500" dirty="0" smtClean="0">
                <a:solidFill>
                  <a:srgbClr val="0070C0"/>
                </a:solidFill>
                <a:latin typeface="Traditional Arabic" pitchFamily="18" charset="-78"/>
                <a:cs typeface="Traditional Arabic" pitchFamily="18" charset="-78"/>
              </a:rPr>
              <a:t>والرجم عاد قديمة حكاها القرآن عن قوم نوح </a:t>
            </a:r>
            <a:r>
              <a:rPr lang="en-US" sz="1500" dirty="0" smtClean="0">
                <a:solidFill>
                  <a:srgbClr val="0070C0"/>
                </a:solidFill>
                <a:latin typeface="Traditional Arabic" pitchFamily="18" charset="-78"/>
                <a:cs typeface="Traditional Arabic" pitchFamily="18" charset="-78"/>
                <a:sym typeface="AGA Arabesque"/>
              </a:rPr>
              <a:t></a:t>
            </a:r>
            <a:r>
              <a:rPr lang="ar-SA" sz="1500" dirty="0" smtClean="0">
                <a:solidFill>
                  <a:srgbClr val="0070C0"/>
                </a:solidFill>
                <a:latin typeface="Traditional Arabic" pitchFamily="18" charset="-78"/>
                <a:cs typeface="Traditional Arabic" pitchFamily="18" charset="-78"/>
              </a:rPr>
              <a:t>قَالُوا لَئِنْ لَمْ تَنْتَهِ يَا نُوحُ لَتَكُونَنَّ مِنَ الْمَرْجُومِينَ</a:t>
            </a:r>
            <a:r>
              <a:rPr lang="en-US" sz="1500" dirty="0" smtClean="0">
                <a:solidFill>
                  <a:srgbClr val="0070C0"/>
                </a:solidFill>
                <a:latin typeface="Traditional Arabic" pitchFamily="18" charset="-78"/>
                <a:cs typeface="Traditional Arabic" pitchFamily="18" charset="-78"/>
                <a:sym typeface="AGA Arabesque"/>
              </a:rPr>
              <a:t></a:t>
            </a:r>
            <a:r>
              <a:rPr lang="ar-SA" sz="1500" dirty="0" smtClean="0">
                <a:solidFill>
                  <a:srgbClr val="0070C0"/>
                </a:solidFill>
                <a:latin typeface="Traditional Arabic" pitchFamily="18" charset="-78"/>
                <a:cs typeface="Traditional Arabic" pitchFamily="18" charset="-78"/>
              </a:rPr>
              <a:t> (الشعراء:116</a:t>
            </a:r>
            <a:r>
              <a:rPr lang="ar-SA" sz="1500" dirty="0" err="1" smtClean="0">
                <a:solidFill>
                  <a:srgbClr val="0070C0"/>
                </a:solidFill>
                <a:latin typeface="Traditional Arabic" pitchFamily="18" charset="-78"/>
                <a:cs typeface="Traditional Arabic" pitchFamily="18" charset="-78"/>
              </a:rPr>
              <a:t>)</a:t>
            </a:r>
            <a:r>
              <a:rPr lang="ar-SA" sz="1500" dirty="0" smtClean="0">
                <a:solidFill>
                  <a:srgbClr val="0070C0"/>
                </a:solidFill>
                <a:latin typeface="Traditional Arabic" pitchFamily="18" charset="-78"/>
                <a:cs typeface="Traditional Arabic" pitchFamily="18" charset="-78"/>
              </a:rPr>
              <a:t> </a:t>
            </a:r>
            <a:endParaRPr lang="en-US" sz="1500" dirty="0" smtClean="0">
              <a:solidFill>
                <a:srgbClr val="0070C0"/>
              </a:solidFill>
              <a:latin typeface="Traditional Arabic" pitchFamily="18" charset="-78"/>
              <a:cs typeface="Traditional Arabic" pitchFamily="18" charset="-78"/>
            </a:endParaRPr>
          </a:p>
          <a:p>
            <a:pPr algn="r" rtl="1"/>
            <a:r>
              <a:rPr lang="ar-SA" sz="1500" dirty="0" smtClean="0">
                <a:solidFill>
                  <a:srgbClr val="0070C0"/>
                </a:solidFill>
                <a:latin typeface="Traditional Arabic" pitchFamily="18" charset="-78"/>
                <a:cs typeface="Traditional Arabic" pitchFamily="18" charset="-78"/>
              </a:rPr>
              <a:t>ب) وقيل بمعنى راجم؛ لأنّه يرجم الناس بالهمز واللمز والوسواس.</a:t>
            </a:r>
            <a:endParaRPr lang="en-US" sz="1500" dirty="0" smtClean="0">
              <a:solidFill>
                <a:srgbClr val="0070C0"/>
              </a:solidFill>
              <a:latin typeface="Traditional Arabic" pitchFamily="18" charset="-78"/>
              <a:cs typeface="Traditional Arabic" pitchFamily="18" charset="-78"/>
            </a:endParaRPr>
          </a:p>
          <a:p>
            <a:pPr algn="r" rtl="1"/>
            <a:r>
              <a:rPr lang="ar-SA" sz="1500" dirty="0" smtClean="0">
                <a:solidFill>
                  <a:srgbClr val="0070C0"/>
                </a:solidFill>
                <a:latin typeface="Traditional Arabic" pitchFamily="18" charset="-78"/>
                <a:cs typeface="Traditional Arabic" pitchFamily="18" charset="-78"/>
              </a:rPr>
              <a:t>وعلى ذلك فمعنى الاستعاذة: استجيـر وألجأ إلى الله من شر الشيطان العاتي المتمرد حتى لا يغويني أو يضلَّني، واحتمي بالله العظيم من همزه ونفثه ونفخه ووساوسه، فلا يدفع عني شرَّه وضرَّه إلا الواحد القهّار.</a:t>
            </a:r>
            <a:endParaRPr lang="en-US" sz="1500" dirty="0" smtClean="0">
              <a:solidFill>
                <a:srgbClr val="0070C0"/>
              </a:solidFill>
              <a:latin typeface="Traditional Arabic" pitchFamily="18" charset="-78"/>
              <a:cs typeface="Traditional Arabic" pitchFamily="18" charset="-78"/>
            </a:endParaRPr>
          </a:p>
          <a:p>
            <a:pPr algn="r" rtl="1"/>
            <a:r>
              <a:rPr lang="ar-SA" sz="2000" u="sng" dirty="0" smtClean="0">
                <a:solidFill>
                  <a:srgbClr val="C00000"/>
                </a:solidFill>
                <a:latin typeface="Traditional Arabic" pitchFamily="18" charset="-78"/>
                <a:cs typeface="Traditional Arabic" pitchFamily="18" charset="-78"/>
              </a:rPr>
              <a:t>سؤال: ما هو الهمز والنفث والنفخ؟</a:t>
            </a:r>
            <a:endParaRPr lang="en-US" sz="2000" u="sng" dirty="0" smtClean="0">
              <a:solidFill>
                <a:srgbClr val="C00000"/>
              </a:solidFill>
              <a:latin typeface="Traditional Arabic" pitchFamily="18" charset="-78"/>
              <a:cs typeface="Traditional Arabic" pitchFamily="18" charset="-78"/>
            </a:endParaRPr>
          </a:p>
          <a:p>
            <a:pPr algn="r" rtl="1"/>
            <a:r>
              <a:rPr lang="ar-SA" sz="1500" dirty="0" smtClean="0">
                <a:solidFill>
                  <a:srgbClr val="0070C0"/>
                </a:solidFill>
                <a:latin typeface="Traditional Arabic" pitchFamily="18" charset="-78"/>
                <a:cs typeface="Traditional Arabic" pitchFamily="18" charset="-78"/>
              </a:rPr>
              <a:t>الهمزُ: الجنون، النفث: الشعر، وإنما كان الشعر من </a:t>
            </a:r>
            <a:r>
              <a:rPr lang="ar-SA" sz="1500" dirty="0" err="1" smtClean="0">
                <a:solidFill>
                  <a:srgbClr val="0070C0"/>
                </a:solidFill>
                <a:latin typeface="Traditional Arabic" pitchFamily="18" charset="-78"/>
                <a:cs typeface="Traditional Arabic" pitchFamily="18" charset="-78"/>
              </a:rPr>
              <a:t>نفثة</a:t>
            </a:r>
            <a:r>
              <a:rPr lang="ar-SA" sz="1500" dirty="0" smtClean="0">
                <a:solidFill>
                  <a:srgbClr val="0070C0"/>
                </a:solidFill>
                <a:latin typeface="Traditional Arabic" pitchFamily="18" charset="-78"/>
                <a:cs typeface="Traditional Arabic" pitchFamily="18" charset="-78"/>
              </a:rPr>
              <a:t> الشيطان إذا كان كلاماً مختلقاً لا حقيقة له، والنفخ: الكبـر؛ لأنّ المتكبـر يتعاظم لا </a:t>
            </a:r>
            <a:r>
              <a:rPr lang="ar-SA" sz="1500" dirty="0" err="1" smtClean="0">
                <a:solidFill>
                  <a:srgbClr val="0070C0"/>
                </a:solidFill>
                <a:latin typeface="Traditional Arabic" pitchFamily="18" charset="-78"/>
                <a:cs typeface="Traditional Arabic" pitchFamily="18" charset="-78"/>
              </a:rPr>
              <a:t>سيما</a:t>
            </a:r>
            <a:r>
              <a:rPr lang="ar-SA" sz="1500" dirty="0" smtClean="0">
                <a:solidFill>
                  <a:srgbClr val="0070C0"/>
                </a:solidFill>
                <a:latin typeface="Traditional Arabic" pitchFamily="18" charset="-78"/>
                <a:cs typeface="Traditional Arabic" pitchFamily="18" charset="-78"/>
              </a:rPr>
              <a:t> إذا مدح.</a:t>
            </a:r>
            <a:endParaRPr lang="en-US" sz="1500" dirty="0" smtClean="0">
              <a:solidFill>
                <a:srgbClr val="0070C0"/>
              </a:solidFill>
              <a:latin typeface="Traditional Arabic" pitchFamily="18" charset="-78"/>
              <a:cs typeface="Traditional Arabic" pitchFamily="18" charset="-78"/>
            </a:endParaRPr>
          </a:p>
          <a:p>
            <a:pPr algn="r" rtl="1"/>
            <a:endParaRPr lang="en-US" sz="1500" dirty="0" smtClean="0">
              <a:solidFill>
                <a:srgbClr val="0070C0"/>
              </a:solidFill>
              <a:latin typeface="Traditional Arabic" pitchFamily="18" charset="-78"/>
              <a:cs typeface="Traditional Arabic" pitchFamily="18" charset="-78"/>
            </a:endParaRPr>
          </a:p>
          <a:p>
            <a:pPr algn="r"/>
            <a:endParaRPr lang="en-US" sz="1500" dirty="0">
              <a:solidFill>
                <a:srgbClr val="0070C0"/>
              </a:solidFill>
              <a:latin typeface="Traditional Arabic" pitchFamily="18" charset="-78"/>
              <a:cs typeface="Traditional Arabic" pitchFamily="18" charset="-78"/>
            </a:endParaRPr>
          </a:p>
        </p:txBody>
      </p:sp>
      <p:sp>
        <p:nvSpPr>
          <p:cNvPr id="6" name="מלבן 5"/>
          <p:cNvSpPr/>
          <p:nvPr/>
        </p:nvSpPr>
        <p:spPr>
          <a:xfrm>
            <a:off x="323528" y="116632"/>
            <a:ext cx="2088232" cy="738664"/>
          </a:xfrm>
          <a:prstGeom prst="rect">
            <a:avLst/>
          </a:prstGeom>
          <a:solidFill>
            <a:schemeClr val="accent1">
              <a:lumMod val="40000"/>
              <a:lumOff val="60000"/>
            </a:schemeClr>
          </a:solidFill>
        </p:spPr>
        <p:txBody>
          <a:bodyPr wrap="square">
            <a:spAutoFit/>
          </a:bodyPr>
          <a:lstStyle/>
          <a:p>
            <a:r>
              <a:rPr lang="ar-SA" sz="2400" b="1" dirty="0" smtClean="0">
                <a:solidFill>
                  <a:srgbClr val="FF0000"/>
                </a:solidFill>
              </a:rPr>
              <a:t>تفسير الاستعاذة</a:t>
            </a:r>
            <a:r>
              <a:rPr lang="ar-SA" dirty="0" smtClean="0"/>
              <a:t/>
            </a:r>
            <a:br>
              <a:rPr lang="ar-SA" dirty="0" smtClean="0"/>
            </a:b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395536" y="116632"/>
            <a:ext cx="2808312" cy="814242"/>
          </a:xfrm>
          <a:solidFill>
            <a:schemeClr val="accent1">
              <a:lumMod val="40000"/>
              <a:lumOff val="60000"/>
            </a:schemeClr>
          </a:solidFill>
        </p:spPr>
        <p:txBody>
          <a:bodyPr/>
          <a:lstStyle/>
          <a:p>
            <a:r>
              <a:rPr lang="ar-SA" dirty="0" smtClean="0">
                <a:solidFill>
                  <a:srgbClr val="FF0000"/>
                </a:solidFill>
              </a:rPr>
              <a:t>فضل التعوذ</a:t>
            </a:r>
            <a:endParaRPr lang="en-US" dirty="0">
              <a:solidFill>
                <a:srgbClr val="FF0000"/>
              </a:solidFill>
            </a:endParaRPr>
          </a:p>
        </p:txBody>
      </p:sp>
      <p:sp>
        <p:nvSpPr>
          <p:cNvPr id="3" name="כותרת משנה 2"/>
          <p:cNvSpPr>
            <a:spLocks noGrp="1"/>
          </p:cNvSpPr>
          <p:nvPr>
            <p:ph type="subTitle" idx="1"/>
          </p:nvPr>
        </p:nvSpPr>
        <p:spPr>
          <a:xfrm>
            <a:off x="2286000" y="980728"/>
            <a:ext cx="6172200" cy="5394194"/>
          </a:xfrm>
          <a:solidFill>
            <a:schemeClr val="accent1">
              <a:lumMod val="40000"/>
              <a:lumOff val="60000"/>
            </a:schemeClr>
          </a:solidFill>
        </p:spPr>
        <p:txBody>
          <a:bodyPr>
            <a:normAutofit fontScale="92500" lnSpcReduction="20000"/>
          </a:bodyPr>
          <a:lstStyle/>
          <a:p>
            <a:pPr algn="r" rtl="1"/>
            <a:r>
              <a:rPr lang="ar-SA" sz="2100" u="sng" dirty="0" smtClean="0">
                <a:solidFill>
                  <a:srgbClr val="C00000"/>
                </a:solidFill>
                <a:latin typeface="Traditional Arabic" pitchFamily="18" charset="-78"/>
                <a:cs typeface="Traditional Arabic" pitchFamily="18" charset="-78"/>
              </a:rPr>
              <a:t>-وردت عدة أحاديث عن رسول </a:t>
            </a:r>
            <a:r>
              <a:rPr lang="ar-SA" sz="2100" u="sng" dirty="0" err="1" smtClean="0">
                <a:solidFill>
                  <a:srgbClr val="C00000"/>
                </a:solidFill>
                <a:latin typeface="Traditional Arabic" pitchFamily="18" charset="-78"/>
                <a:cs typeface="Traditional Arabic" pitchFamily="18" charset="-78"/>
              </a:rPr>
              <a:t>الله -</a:t>
            </a:r>
            <a:r>
              <a:rPr lang="en-US" sz="2100" u="sng" dirty="0" smtClean="0">
                <a:solidFill>
                  <a:srgbClr val="C00000"/>
                </a:solidFill>
                <a:latin typeface="Traditional Arabic" pitchFamily="18" charset="-78"/>
                <a:cs typeface="Traditional Arabic" pitchFamily="18" charset="-78"/>
                <a:sym typeface="AGA Arabesque"/>
              </a:rPr>
              <a:t></a:t>
            </a:r>
            <a:r>
              <a:rPr lang="ar-SA" sz="2100" u="sng" dirty="0" smtClean="0">
                <a:solidFill>
                  <a:srgbClr val="C00000"/>
                </a:solidFill>
                <a:latin typeface="Traditional Arabic" pitchFamily="18" charset="-78"/>
                <a:cs typeface="Traditional Arabic" pitchFamily="18" charset="-78"/>
              </a:rPr>
              <a:t>- في فضل التعوّذ منها:</a:t>
            </a:r>
            <a:endParaRPr lang="en-US" sz="2100" u="sng" dirty="0" smtClean="0">
              <a:solidFill>
                <a:srgbClr val="C00000"/>
              </a:solidFill>
              <a:latin typeface="Traditional Arabic" pitchFamily="18" charset="-78"/>
              <a:cs typeface="Traditional Arabic" pitchFamily="18" charset="-78"/>
            </a:endParaRPr>
          </a:p>
          <a:p>
            <a:pPr algn="r" rtl="1"/>
            <a:r>
              <a:rPr lang="ar-SA" dirty="0" smtClean="0">
                <a:solidFill>
                  <a:srgbClr val="0070C0"/>
                </a:solidFill>
                <a:latin typeface="Traditional Arabic" pitchFamily="18" charset="-78"/>
                <a:cs typeface="Traditional Arabic" pitchFamily="18" charset="-78"/>
              </a:rPr>
              <a:t>1) روى مسلم عن </a:t>
            </a:r>
            <a:r>
              <a:rPr lang="ar-SA" dirty="0" err="1" smtClean="0">
                <a:solidFill>
                  <a:srgbClr val="0070C0"/>
                </a:solidFill>
                <a:latin typeface="Traditional Arabic" pitchFamily="18" charset="-78"/>
                <a:cs typeface="Traditional Arabic" pitchFamily="18" charset="-78"/>
              </a:rPr>
              <a:t>خولة</a:t>
            </a:r>
            <a:r>
              <a:rPr lang="ar-SA" dirty="0" smtClean="0">
                <a:solidFill>
                  <a:srgbClr val="0070C0"/>
                </a:solidFill>
                <a:latin typeface="Traditional Arabic" pitchFamily="18" charset="-78"/>
                <a:cs typeface="Traditional Arabic" pitchFamily="18" charset="-78"/>
              </a:rPr>
              <a:t> بنت حكيم قالت: سمعت رسول </a:t>
            </a:r>
            <a:r>
              <a:rPr lang="ar-SA" dirty="0" err="1" smtClean="0">
                <a:solidFill>
                  <a:srgbClr val="0070C0"/>
                </a:solidFill>
                <a:latin typeface="Traditional Arabic" pitchFamily="18" charset="-78"/>
                <a:cs typeface="Traditional Arabic" pitchFamily="18" charset="-78"/>
              </a:rPr>
              <a:t>الله -</a:t>
            </a:r>
            <a:r>
              <a:rPr lang="en-US" dirty="0" smtClean="0">
                <a:solidFill>
                  <a:srgbClr val="0070C0"/>
                </a:solidFill>
                <a:latin typeface="Traditional Arabic" pitchFamily="18" charset="-78"/>
                <a:cs typeface="Traditional Arabic" pitchFamily="18" charset="-78"/>
                <a:sym typeface="AGA Arabesque"/>
              </a:rPr>
              <a:t></a:t>
            </a:r>
            <a:r>
              <a:rPr lang="ar-SA" dirty="0" smtClean="0">
                <a:solidFill>
                  <a:srgbClr val="0070C0"/>
                </a:solidFill>
                <a:latin typeface="Traditional Arabic" pitchFamily="18" charset="-78"/>
                <a:cs typeface="Traditional Arabic" pitchFamily="18" charset="-78"/>
              </a:rPr>
              <a:t>- يقول:« من نزل منزلاً ثم قال: أعوذ بكلمات الله التامّات من شرِّ ما خلق، لم يضرَّه شيء حتى </a:t>
            </a:r>
            <a:r>
              <a:rPr lang="ar-SA" dirty="0" err="1" smtClean="0">
                <a:solidFill>
                  <a:srgbClr val="0070C0"/>
                </a:solidFill>
                <a:latin typeface="Traditional Arabic" pitchFamily="18" charset="-78"/>
                <a:cs typeface="Traditional Arabic" pitchFamily="18" charset="-78"/>
              </a:rPr>
              <a:t>يرتحل».</a:t>
            </a:r>
            <a:endParaRPr lang="en-US" dirty="0" smtClean="0">
              <a:solidFill>
                <a:srgbClr val="0070C0"/>
              </a:solidFill>
              <a:latin typeface="Traditional Arabic" pitchFamily="18" charset="-78"/>
              <a:cs typeface="Traditional Arabic" pitchFamily="18" charset="-78"/>
            </a:endParaRPr>
          </a:p>
          <a:p>
            <a:pPr algn="r" rtl="1"/>
            <a:r>
              <a:rPr lang="ar-SA" sz="2100" u="sng" dirty="0" smtClean="0">
                <a:solidFill>
                  <a:srgbClr val="C00000"/>
                </a:solidFill>
                <a:latin typeface="Traditional Arabic" pitchFamily="18" charset="-78"/>
                <a:cs typeface="Traditional Arabic" pitchFamily="18" charset="-78"/>
              </a:rPr>
              <a:t>الكلمات </a:t>
            </a:r>
            <a:r>
              <a:rPr lang="ar-SA" sz="2100" u="sng" dirty="0" err="1" smtClean="0">
                <a:solidFill>
                  <a:srgbClr val="C00000"/>
                </a:solidFill>
                <a:latin typeface="Traditional Arabic" pitchFamily="18" charset="-78"/>
                <a:cs typeface="Traditional Arabic" pitchFamily="18" charset="-78"/>
              </a:rPr>
              <a:t>التامّات:</a:t>
            </a:r>
            <a:r>
              <a:rPr lang="ar-SA" sz="2100" u="sng" dirty="0" smtClean="0">
                <a:solidFill>
                  <a:srgbClr val="C00000"/>
                </a:solidFill>
                <a:latin typeface="Traditional Arabic" pitchFamily="18" charset="-78"/>
                <a:cs typeface="Traditional Arabic" pitchFamily="18" charset="-78"/>
              </a:rPr>
              <a:t> </a:t>
            </a:r>
            <a:endParaRPr lang="en-US" sz="2100" u="sng" dirty="0" smtClean="0">
              <a:solidFill>
                <a:srgbClr val="C00000"/>
              </a:solidFill>
              <a:latin typeface="Traditional Arabic" pitchFamily="18" charset="-78"/>
              <a:cs typeface="Traditional Arabic" pitchFamily="18" charset="-78"/>
            </a:endParaRPr>
          </a:p>
          <a:p>
            <a:pPr algn="r" rtl="1"/>
            <a:r>
              <a:rPr lang="ar-SA" dirty="0" smtClean="0">
                <a:solidFill>
                  <a:srgbClr val="0070C0"/>
                </a:solidFill>
                <a:latin typeface="Traditional Arabic" pitchFamily="18" charset="-78"/>
                <a:cs typeface="Traditional Arabic" pitchFamily="18" charset="-78"/>
              </a:rPr>
              <a:t>-الكاملات التي لا يدخل فيها نقص ولا عيب.</a:t>
            </a:r>
            <a:endParaRPr lang="en-US" dirty="0" smtClean="0">
              <a:solidFill>
                <a:srgbClr val="0070C0"/>
              </a:solidFill>
              <a:latin typeface="Traditional Arabic" pitchFamily="18" charset="-78"/>
              <a:cs typeface="Traditional Arabic" pitchFamily="18" charset="-78"/>
            </a:endParaRPr>
          </a:p>
          <a:p>
            <a:pPr algn="r" rtl="1"/>
            <a:r>
              <a:rPr lang="ar-SA" dirty="0" smtClean="0">
                <a:solidFill>
                  <a:srgbClr val="0070C0"/>
                </a:solidFill>
                <a:latin typeface="Traditional Arabic" pitchFamily="18" charset="-78"/>
                <a:cs typeface="Traditional Arabic" pitchFamily="18" charset="-78"/>
              </a:rPr>
              <a:t>-النافعة الشافية.</a:t>
            </a:r>
            <a:endParaRPr lang="en-US" dirty="0" smtClean="0">
              <a:solidFill>
                <a:srgbClr val="0070C0"/>
              </a:solidFill>
              <a:latin typeface="Traditional Arabic" pitchFamily="18" charset="-78"/>
              <a:cs typeface="Traditional Arabic" pitchFamily="18" charset="-78"/>
            </a:endParaRPr>
          </a:p>
          <a:p>
            <a:pPr algn="r" rtl="1"/>
            <a:r>
              <a:rPr lang="ar-SA" dirty="0" smtClean="0">
                <a:solidFill>
                  <a:srgbClr val="0070C0"/>
                </a:solidFill>
                <a:latin typeface="Traditional Arabic" pitchFamily="18" charset="-78"/>
                <a:cs typeface="Traditional Arabic" pitchFamily="18" charset="-78"/>
              </a:rPr>
              <a:t>-القرآن.</a:t>
            </a:r>
            <a:endParaRPr lang="en-US" dirty="0" smtClean="0">
              <a:solidFill>
                <a:srgbClr val="0070C0"/>
              </a:solidFill>
              <a:latin typeface="Traditional Arabic" pitchFamily="18" charset="-78"/>
              <a:cs typeface="Traditional Arabic" pitchFamily="18" charset="-78"/>
            </a:endParaRPr>
          </a:p>
          <a:p>
            <a:pPr algn="r" rtl="1"/>
            <a:r>
              <a:rPr lang="ar-SA" dirty="0" smtClean="0">
                <a:solidFill>
                  <a:srgbClr val="0070C0"/>
                </a:solidFill>
                <a:latin typeface="Traditional Arabic" pitchFamily="18" charset="-78"/>
                <a:cs typeface="Traditional Arabic" pitchFamily="18" charset="-78"/>
              </a:rPr>
              <a:t>2) وروى الإمام مسلم عن عثمان بن أبي العاص الثقفيِّ أنّ أتى </a:t>
            </a:r>
            <a:r>
              <a:rPr lang="ar-SA" dirty="0" err="1" smtClean="0">
                <a:solidFill>
                  <a:srgbClr val="0070C0"/>
                </a:solidFill>
                <a:latin typeface="Traditional Arabic" pitchFamily="18" charset="-78"/>
                <a:cs typeface="Traditional Arabic" pitchFamily="18" charset="-78"/>
              </a:rPr>
              <a:t>النبيَّ -</a:t>
            </a:r>
            <a:r>
              <a:rPr lang="en-US" dirty="0" smtClean="0">
                <a:solidFill>
                  <a:srgbClr val="0070C0"/>
                </a:solidFill>
                <a:latin typeface="Traditional Arabic" pitchFamily="18" charset="-78"/>
                <a:cs typeface="Traditional Arabic" pitchFamily="18" charset="-78"/>
                <a:sym typeface="AGA Arabesque"/>
              </a:rPr>
              <a:t></a:t>
            </a:r>
            <a:r>
              <a:rPr lang="ar-SA" dirty="0" smtClean="0">
                <a:solidFill>
                  <a:srgbClr val="0070C0"/>
                </a:solidFill>
                <a:latin typeface="Traditional Arabic" pitchFamily="18" charset="-78"/>
                <a:cs typeface="Traditional Arabic" pitchFamily="18" charset="-78"/>
              </a:rPr>
              <a:t>- فقال يا رسول الله، إنّ الشيطان قد حال بيني وبين صلاتي، وقراءتي يَلْبِسَها عليّ، فقال له رسول </a:t>
            </a:r>
            <a:r>
              <a:rPr lang="ar-SA" dirty="0" err="1" smtClean="0">
                <a:solidFill>
                  <a:srgbClr val="0070C0"/>
                </a:solidFill>
                <a:latin typeface="Traditional Arabic" pitchFamily="18" charset="-78"/>
                <a:cs typeface="Traditional Arabic" pitchFamily="18" charset="-78"/>
              </a:rPr>
              <a:t>الله -</a:t>
            </a:r>
            <a:r>
              <a:rPr lang="en-US" dirty="0" smtClean="0">
                <a:solidFill>
                  <a:srgbClr val="0070C0"/>
                </a:solidFill>
                <a:latin typeface="Traditional Arabic" pitchFamily="18" charset="-78"/>
                <a:cs typeface="Traditional Arabic" pitchFamily="18" charset="-78"/>
                <a:sym typeface="AGA Arabesque"/>
              </a:rPr>
              <a:t></a:t>
            </a:r>
            <a:r>
              <a:rPr lang="ar-SA" dirty="0" smtClean="0">
                <a:solidFill>
                  <a:srgbClr val="0070C0"/>
                </a:solidFill>
                <a:latin typeface="Traditional Arabic" pitchFamily="18" charset="-78"/>
                <a:cs typeface="Traditional Arabic" pitchFamily="18" charset="-78"/>
              </a:rPr>
              <a:t>-: ذاك الشيطان يقال له </a:t>
            </a:r>
            <a:r>
              <a:rPr lang="ar-SA" dirty="0" err="1" smtClean="0">
                <a:solidFill>
                  <a:srgbClr val="0070C0"/>
                </a:solidFill>
                <a:latin typeface="Traditional Arabic" pitchFamily="18" charset="-78"/>
                <a:cs typeface="Traditional Arabic" pitchFamily="18" charset="-78"/>
              </a:rPr>
              <a:t>خَنْزَب</a:t>
            </a:r>
            <a:r>
              <a:rPr lang="ar-SA" dirty="0" smtClean="0">
                <a:solidFill>
                  <a:srgbClr val="0070C0"/>
                </a:solidFill>
                <a:latin typeface="Traditional Arabic" pitchFamily="18" charset="-78"/>
                <a:cs typeface="Traditional Arabic" pitchFamily="18" charset="-78"/>
              </a:rPr>
              <a:t> فإذا أحْسَسْتُه فتعوّذ بالله منه، </a:t>
            </a:r>
            <a:r>
              <a:rPr lang="ar-SA" dirty="0" err="1" smtClean="0">
                <a:solidFill>
                  <a:srgbClr val="0070C0"/>
                </a:solidFill>
                <a:latin typeface="Traditional Arabic" pitchFamily="18" charset="-78"/>
                <a:cs typeface="Traditional Arabic" pitchFamily="18" charset="-78"/>
              </a:rPr>
              <a:t>واتفل</a:t>
            </a:r>
            <a:r>
              <a:rPr lang="ar-SA" dirty="0" smtClean="0">
                <a:solidFill>
                  <a:srgbClr val="0070C0"/>
                </a:solidFill>
                <a:latin typeface="Traditional Arabic" pitchFamily="18" charset="-78"/>
                <a:cs typeface="Traditional Arabic" pitchFamily="18" charset="-78"/>
              </a:rPr>
              <a:t> على يسارك ثلاثاً، قال: ففعلت فأذهبه الله </a:t>
            </a:r>
            <a:r>
              <a:rPr lang="ar-SA" dirty="0" err="1" smtClean="0">
                <a:solidFill>
                  <a:srgbClr val="0070C0"/>
                </a:solidFill>
                <a:latin typeface="Traditional Arabic" pitchFamily="18" charset="-78"/>
                <a:cs typeface="Traditional Arabic" pitchFamily="18" charset="-78"/>
              </a:rPr>
              <a:t>عنّي».</a:t>
            </a:r>
            <a:endParaRPr lang="en-US" dirty="0" smtClean="0">
              <a:solidFill>
                <a:srgbClr val="0070C0"/>
              </a:solidFill>
              <a:latin typeface="Traditional Arabic" pitchFamily="18" charset="-78"/>
              <a:cs typeface="Traditional Arabic" pitchFamily="18" charset="-78"/>
            </a:endParaRPr>
          </a:p>
          <a:p>
            <a:pPr algn="r" rtl="1"/>
            <a:r>
              <a:rPr lang="ar-SA" dirty="0" smtClean="0">
                <a:solidFill>
                  <a:srgbClr val="0070C0"/>
                </a:solidFill>
                <a:latin typeface="Traditional Arabic" pitchFamily="18" charset="-78"/>
                <a:cs typeface="Traditional Arabic" pitchFamily="18" charset="-78"/>
              </a:rPr>
              <a:t>يلبسها: أي يخلطها، ويشككني </a:t>
            </a:r>
            <a:r>
              <a:rPr lang="ar-SA" dirty="0" err="1" smtClean="0">
                <a:solidFill>
                  <a:srgbClr val="0070C0"/>
                </a:solidFill>
                <a:latin typeface="Traditional Arabic" pitchFamily="18" charset="-78"/>
                <a:cs typeface="Traditional Arabic" pitchFamily="18" charset="-78"/>
              </a:rPr>
              <a:t>فيها.</a:t>
            </a:r>
            <a:r>
              <a:rPr lang="ar-SA" dirty="0" smtClean="0">
                <a:solidFill>
                  <a:srgbClr val="0070C0"/>
                </a:solidFill>
                <a:latin typeface="Traditional Arabic" pitchFamily="18" charset="-78"/>
                <a:cs typeface="Traditional Arabic" pitchFamily="18" charset="-78"/>
              </a:rPr>
              <a:t> حال بيني وبين صلاتي: أي </a:t>
            </a:r>
            <a:r>
              <a:rPr lang="ar-SA" dirty="0" err="1" smtClean="0">
                <a:solidFill>
                  <a:srgbClr val="0070C0"/>
                </a:solidFill>
                <a:latin typeface="Traditional Arabic" pitchFamily="18" charset="-78"/>
                <a:cs typeface="Traditional Arabic" pitchFamily="18" charset="-78"/>
              </a:rPr>
              <a:t>نكدني</a:t>
            </a:r>
            <a:r>
              <a:rPr lang="ar-SA" dirty="0" smtClean="0">
                <a:solidFill>
                  <a:srgbClr val="0070C0"/>
                </a:solidFill>
                <a:latin typeface="Traditional Arabic" pitchFamily="18" charset="-78"/>
                <a:cs typeface="Traditional Arabic" pitchFamily="18" charset="-78"/>
              </a:rPr>
              <a:t> فيها، ومنعني لذّتها، والفراغ للخشوع فيها.</a:t>
            </a:r>
            <a:endParaRPr lang="en-US" dirty="0" smtClean="0">
              <a:solidFill>
                <a:srgbClr val="0070C0"/>
              </a:solidFill>
              <a:latin typeface="Traditional Arabic" pitchFamily="18" charset="-78"/>
              <a:cs typeface="Traditional Arabic" pitchFamily="18" charset="-78"/>
            </a:endParaRPr>
          </a:p>
          <a:p>
            <a:pPr algn="r" rtl="1"/>
            <a:r>
              <a:rPr lang="ar-SA" dirty="0" smtClean="0">
                <a:solidFill>
                  <a:srgbClr val="0070C0"/>
                </a:solidFill>
                <a:latin typeface="Traditional Arabic" pitchFamily="18" charset="-78"/>
                <a:cs typeface="Traditional Arabic" pitchFamily="18" charset="-78"/>
              </a:rPr>
              <a:t>3)وروى الإمام البخاريُّ ومسلم عن سليمان بن </a:t>
            </a:r>
            <a:r>
              <a:rPr lang="ar-SA" dirty="0" err="1" smtClean="0">
                <a:solidFill>
                  <a:srgbClr val="0070C0"/>
                </a:solidFill>
                <a:latin typeface="Traditional Arabic" pitchFamily="18" charset="-78"/>
                <a:cs typeface="Traditional Arabic" pitchFamily="18" charset="-78"/>
              </a:rPr>
              <a:t>صُرَدٍ</a:t>
            </a:r>
            <a:r>
              <a:rPr lang="ar-SA" dirty="0" smtClean="0">
                <a:solidFill>
                  <a:srgbClr val="0070C0"/>
                </a:solidFill>
                <a:latin typeface="Traditional Arabic" pitchFamily="18" charset="-78"/>
                <a:cs typeface="Traditional Arabic" pitchFamily="18" charset="-78"/>
              </a:rPr>
              <a:t> قال: استبَّ رجلان عند </a:t>
            </a:r>
            <a:r>
              <a:rPr lang="ar-SA" dirty="0" err="1" smtClean="0">
                <a:solidFill>
                  <a:srgbClr val="0070C0"/>
                </a:solidFill>
                <a:latin typeface="Traditional Arabic" pitchFamily="18" charset="-78"/>
                <a:cs typeface="Traditional Arabic" pitchFamily="18" charset="-78"/>
              </a:rPr>
              <a:t>النبيّ -</a:t>
            </a:r>
            <a:r>
              <a:rPr lang="en-US" dirty="0" smtClean="0">
                <a:solidFill>
                  <a:srgbClr val="0070C0"/>
                </a:solidFill>
                <a:latin typeface="Traditional Arabic" pitchFamily="18" charset="-78"/>
                <a:cs typeface="Traditional Arabic" pitchFamily="18" charset="-78"/>
                <a:sym typeface="AGA Arabesque"/>
              </a:rPr>
              <a:t></a:t>
            </a:r>
            <a:r>
              <a:rPr lang="ar-SA" dirty="0" smtClean="0">
                <a:solidFill>
                  <a:srgbClr val="0070C0"/>
                </a:solidFill>
                <a:latin typeface="Traditional Arabic" pitchFamily="18" charset="-78"/>
                <a:cs typeface="Traditional Arabic" pitchFamily="18" charset="-78"/>
              </a:rPr>
              <a:t>- فجعل أحدهما يغضب، ويحمرُّ وجهه وتنتفخ أوداجه، فنظر إليه </a:t>
            </a:r>
            <a:r>
              <a:rPr lang="ar-SA" dirty="0" err="1" smtClean="0">
                <a:solidFill>
                  <a:srgbClr val="0070C0"/>
                </a:solidFill>
                <a:latin typeface="Traditional Arabic" pitchFamily="18" charset="-78"/>
                <a:cs typeface="Traditional Arabic" pitchFamily="18" charset="-78"/>
              </a:rPr>
              <a:t>النبيُّ -</a:t>
            </a:r>
            <a:r>
              <a:rPr lang="en-US" dirty="0" smtClean="0">
                <a:solidFill>
                  <a:srgbClr val="0070C0"/>
                </a:solidFill>
                <a:latin typeface="Traditional Arabic" pitchFamily="18" charset="-78"/>
                <a:cs typeface="Traditional Arabic" pitchFamily="18" charset="-78"/>
                <a:sym typeface="AGA Arabesque"/>
              </a:rPr>
              <a:t></a:t>
            </a:r>
            <a:r>
              <a:rPr lang="ar-SA" dirty="0" smtClean="0">
                <a:solidFill>
                  <a:srgbClr val="0070C0"/>
                </a:solidFill>
                <a:latin typeface="Traditional Arabic" pitchFamily="18" charset="-78"/>
                <a:cs typeface="Traditional Arabic" pitchFamily="18" charset="-78"/>
              </a:rPr>
              <a:t>- فقال: إنّي لأعلم كلمة لو قالها لذهب عنه </a:t>
            </a:r>
            <a:r>
              <a:rPr lang="ar-SA" dirty="0" err="1" smtClean="0">
                <a:solidFill>
                  <a:srgbClr val="0070C0"/>
                </a:solidFill>
                <a:latin typeface="Traditional Arabic" pitchFamily="18" charset="-78"/>
                <a:cs typeface="Traditional Arabic" pitchFamily="18" charset="-78"/>
              </a:rPr>
              <a:t>هذا، </a:t>
            </a:r>
            <a:r>
              <a:rPr lang="ar-SA" dirty="0" smtClean="0">
                <a:solidFill>
                  <a:srgbClr val="0070C0"/>
                </a:solidFill>
                <a:latin typeface="Traditional Arabic" pitchFamily="18" charset="-78"/>
                <a:cs typeface="Traditional Arabic" pitchFamily="18" charset="-78"/>
              </a:rPr>
              <a:t>(أعوذ بالله من الشيطان الرجيم</a:t>
            </a:r>
            <a:r>
              <a:rPr lang="ar-SA" dirty="0" err="1" smtClean="0">
                <a:solidFill>
                  <a:srgbClr val="0070C0"/>
                </a:solidFill>
                <a:latin typeface="Traditional Arabic" pitchFamily="18" charset="-78"/>
                <a:cs typeface="Traditional Arabic" pitchFamily="18" charset="-78"/>
              </a:rPr>
              <a:t>).</a:t>
            </a:r>
            <a:r>
              <a:rPr lang="ar-SA" dirty="0" smtClean="0">
                <a:solidFill>
                  <a:srgbClr val="0070C0"/>
                </a:solidFill>
                <a:latin typeface="Traditional Arabic" pitchFamily="18" charset="-78"/>
                <a:cs typeface="Traditional Arabic" pitchFamily="18" charset="-78"/>
              </a:rPr>
              <a:t> فقال الرجل: وهل ترى </a:t>
            </a:r>
            <a:r>
              <a:rPr lang="ar-SA" dirty="0" err="1" smtClean="0">
                <a:solidFill>
                  <a:srgbClr val="0070C0"/>
                </a:solidFill>
                <a:latin typeface="Traditional Arabic" pitchFamily="18" charset="-78"/>
                <a:cs typeface="Traditional Arabic" pitchFamily="18" charset="-78"/>
              </a:rPr>
              <a:t>بي</a:t>
            </a:r>
            <a:r>
              <a:rPr lang="ar-SA" dirty="0" smtClean="0">
                <a:solidFill>
                  <a:srgbClr val="0070C0"/>
                </a:solidFill>
                <a:latin typeface="Traditional Arabic" pitchFamily="18" charset="-78"/>
                <a:cs typeface="Traditional Arabic" pitchFamily="18" charset="-78"/>
              </a:rPr>
              <a:t> من جنون.</a:t>
            </a:r>
            <a:endParaRPr lang="en-US" dirty="0" smtClean="0">
              <a:solidFill>
                <a:srgbClr val="0070C0"/>
              </a:solidFill>
              <a:latin typeface="Traditional Arabic" pitchFamily="18" charset="-78"/>
              <a:cs typeface="Traditional Arabic" pitchFamily="18" charset="-78"/>
            </a:endParaRPr>
          </a:p>
          <a:p>
            <a:pPr algn="r" rtl="1"/>
            <a:r>
              <a:rPr lang="ar-SA" dirty="0" smtClean="0">
                <a:solidFill>
                  <a:srgbClr val="0070C0"/>
                </a:solidFill>
                <a:latin typeface="Traditional Arabic" pitchFamily="18" charset="-78"/>
                <a:cs typeface="Traditional Arabic" pitchFamily="18" charset="-78"/>
              </a:rPr>
              <a:t>أولاً: هذا الحديث يدلّ في أنّ الغضب في غيـر الله تعالى من نزغ الشيطان، وأنّه ينبغي لصاحب الغضب يستعيذ فيقول: أعوذ بالله من الشيطان الرجيم، وأنّه سبب لزوال الغضب.</a:t>
            </a:r>
            <a:endParaRPr lang="en-US" dirty="0" smtClean="0">
              <a:solidFill>
                <a:srgbClr val="0070C0"/>
              </a:solidFill>
              <a:latin typeface="Traditional Arabic" pitchFamily="18" charset="-78"/>
              <a:cs typeface="Traditional Arabic" pitchFamily="18" charset="-78"/>
            </a:endParaRPr>
          </a:p>
          <a:p>
            <a:pPr algn="r" rtl="1"/>
            <a:r>
              <a:rPr lang="ar-SA" dirty="0" smtClean="0">
                <a:solidFill>
                  <a:srgbClr val="0070C0"/>
                </a:solidFill>
                <a:latin typeface="Traditional Arabic" pitchFamily="18" charset="-78"/>
                <a:cs typeface="Traditional Arabic" pitchFamily="18" charset="-78"/>
              </a:rPr>
              <a:t>ثانياً: قول الرجل الذي اشتد غضبه: وهل ترى </a:t>
            </a:r>
            <a:r>
              <a:rPr lang="ar-SA" dirty="0" err="1" smtClean="0">
                <a:solidFill>
                  <a:srgbClr val="0070C0"/>
                </a:solidFill>
                <a:latin typeface="Traditional Arabic" pitchFamily="18" charset="-78"/>
                <a:cs typeface="Traditional Arabic" pitchFamily="18" charset="-78"/>
              </a:rPr>
              <a:t>بي</a:t>
            </a:r>
            <a:r>
              <a:rPr lang="ar-SA" dirty="0" smtClean="0">
                <a:solidFill>
                  <a:srgbClr val="0070C0"/>
                </a:solidFill>
                <a:latin typeface="Traditional Arabic" pitchFamily="18" charset="-78"/>
                <a:cs typeface="Traditional Arabic" pitchFamily="18" charset="-78"/>
              </a:rPr>
              <a:t> من </a:t>
            </a:r>
            <a:r>
              <a:rPr lang="ar-SA" dirty="0" err="1" smtClean="0">
                <a:solidFill>
                  <a:srgbClr val="0070C0"/>
                </a:solidFill>
                <a:latin typeface="Traditional Arabic" pitchFamily="18" charset="-78"/>
                <a:cs typeface="Traditional Arabic" pitchFamily="18" charset="-78"/>
              </a:rPr>
              <a:t>جنون؟</a:t>
            </a:r>
            <a:r>
              <a:rPr lang="ar-SA" dirty="0" smtClean="0">
                <a:solidFill>
                  <a:srgbClr val="0070C0"/>
                </a:solidFill>
                <a:latin typeface="Traditional Arabic" pitchFamily="18" charset="-78"/>
                <a:cs typeface="Traditional Arabic" pitchFamily="18" charset="-78"/>
              </a:rPr>
              <a:t> كلام يدلّ على أنّ هذا الرجل لم يفقه في دين الله، ولم يتهذّب بأنوار الشريعة، ولم يتعلّم الأدب عند الحديث مع رسول </a:t>
            </a:r>
            <a:r>
              <a:rPr lang="ar-SA" dirty="0" err="1" smtClean="0">
                <a:solidFill>
                  <a:srgbClr val="0070C0"/>
                </a:solidFill>
                <a:latin typeface="Traditional Arabic" pitchFamily="18" charset="-78"/>
                <a:cs typeface="Traditional Arabic" pitchFamily="18" charset="-78"/>
              </a:rPr>
              <a:t>الله -</a:t>
            </a:r>
            <a:r>
              <a:rPr lang="en-US" dirty="0" smtClean="0">
                <a:solidFill>
                  <a:srgbClr val="0070C0"/>
                </a:solidFill>
                <a:latin typeface="Traditional Arabic" pitchFamily="18" charset="-78"/>
                <a:cs typeface="Traditional Arabic" pitchFamily="18" charset="-78"/>
                <a:sym typeface="AGA Arabesque"/>
              </a:rPr>
              <a:t></a:t>
            </a:r>
            <a:r>
              <a:rPr lang="ar-SA" dirty="0" smtClean="0">
                <a:solidFill>
                  <a:srgbClr val="0070C0"/>
                </a:solidFill>
                <a:latin typeface="Traditional Arabic" pitchFamily="18" charset="-78"/>
                <a:cs typeface="Traditional Arabic" pitchFamily="18" charset="-78"/>
              </a:rPr>
              <a:t>ويحتمل أنّ هذا القائل: كان من المنافقين أو من جفاة الأعراب.</a:t>
            </a:r>
            <a:endParaRPr lang="en-US" dirty="0">
              <a:solidFill>
                <a:srgbClr val="0070C0"/>
              </a:solidFill>
              <a:latin typeface="Traditional Arabic" pitchFamily="18" charset="-78"/>
              <a:cs typeface="Traditional Arabic" pitchFamily="18"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79512" y="260648"/>
            <a:ext cx="6192688" cy="936104"/>
          </a:xfrm>
          <a:solidFill>
            <a:schemeClr val="accent1">
              <a:lumMod val="40000"/>
              <a:lumOff val="60000"/>
            </a:schemeClr>
          </a:solidFill>
        </p:spPr>
        <p:txBody>
          <a:bodyPr>
            <a:normAutofit fontScale="90000"/>
          </a:bodyPr>
          <a:lstStyle/>
          <a:p>
            <a:r>
              <a:rPr lang="ar-SA" dirty="0" smtClean="0">
                <a:solidFill>
                  <a:srgbClr val="FF0000"/>
                </a:solidFill>
              </a:rPr>
              <a:t>لماذا شرعت الاستعاذة ولم تشرع لذلك </a:t>
            </a:r>
            <a:r>
              <a:rPr lang="ar-SA" dirty="0" err="1" smtClean="0">
                <a:solidFill>
                  <a:srgbClr val="FF0000"/>
                </a:solidFill>
              </a:rPr>
              <a:t>كلمة </a:t>
            </a:r>
            <a:r>
              <a:rPr lang="ar-SA" dirty="0" smtClean="0">
                <a:solidFill>
                  <a:srgbClr val="FF0000"/>
                </a:solidFill>
              </a:rPr>
              <a:t>(بسم الله</a:t>
            </a:r>
            <a:r>
              <a:rPr lang="ar-SA" dirty="0" err="1" smtClean="0">
                <a:solidFill>
                  <a:srgbClr val="FF0000"/>
                </a:solidFill>
              </a:rPr>
              <a:t>)؟</a:t>
            </a:r>
            <a:r>
              <a:rPr lang="en-US" dirty="0" smtClean="0">
                <a:solidFill>
                  <a:srgbClr val="FF0000"/>
                </a:solidFill>
              </a:rPr>
              <a:t/>
            </a:r>
            <a:br>
              <a:rPr lang="en-US" dirty="0" smtClean="0">
                <a:solidFill>
                  <a:srgbClr val="FF0000"/>
                </a:solidFill>
              </a:rPr>
            </a:br>
            <a:endParaRPr lang="en-US" dirty="0">
              <a:solidFill>
                <a:srgbClr val="FF0000"/>
              </a:solidFill>
            </a:endParaRPr>
          </a:p>
        </p:txBody>
      </p:sp>
      <p:sp>
        <p:nvSpPr>
          <p:cNvPr id="3" name="כותרת משנה 2"/>
          <p:cNvSpPr>
            <a:spLocks noGrp="1"/>
          </p:cNvSpPr>
          <p:nvPr>
            <p:ph type="subTitle" idx="1"/>
          </p:nvPr>
        </p:nvSpPr>
        <p:spPr>
          <a:xfrm>
            <a:off x="2286000" y="1484784"/>
            <a:ext cx="6172200" cy="4890138"/>
          </a:xfrm>
          <a:solidFill>
            <a:schemeClr val="accent1">
              <a:lumMod val="40000"/>
              <a:lumOff val="60000"/>
            </a:schemeClr>
          </a:solidFill>
        </p:spPr>
        <p:txBody>
          <a:bodyPr>
            <a:normAutofit/>
          </a:bodyPr>
          <a:lstStyle/>
          <a:p>
            <a:pPr algn="just" rtl="1"/>
            <a:r>
              <a:rPr lang="ar-SA" sz="2400" dirty="0" smtClean="0">
                <a:solidFill>
                  <a:srgbClr val="0070C0"/>
                </a:solidFill>
                <a:latin typeface="Traditional Arabic" pitchFamily="18" charset="-78"/>
                <a:cs typeface="Traditional Arabic" pitchFamily="18" charset="-78"/>
              </a:rPr>
              <a:t>1) لأنَّ المسلم إذا أراد أن يقرأ القرآن، الذي هو نازل من العلم القدسي الملكي، فلا بُدَّ أن يتجردَ عن النقائص النفسانيّة التي هي من عمل الشيطان، ولا استطاعة للعبد أن يدفع تلك النقائص عن نفسه إلا بأن يسأل الله تعالى أن يبعد الشيطان عنه بأن يعوذ </a:t>
            </a:r>
            <a:r>
              <a:rPr lang="ar-SA" sz="2400" dirty="0" err="1" smtClean="0">
                <a:solidFill>
                  <a:srgbClr val="0070C0"/>
                </a:solidFill>
                <a:latin typeface="Traditional Arabic" pitchFamily="18" charset="-78"/>
                <a:cs typeface="Traditional Arabic" pitchFamily="18" charset="-78"/>
              </a:rPr>
              <a:t>به</a:t>
            </a:r>
            <a:r>
              <a:rPr lang="ar-SA" sz="2400" dirty="0" smtClean="0">
                <a:solidFill>
                  <a:srgbClr val="0070C0"/>
                </a:solidFill>
                <a:latin typeface="Traditional Arabic" pitchFamily="18" charset="-78"/>
                <a:cs typeface="Traditional Arabic" pitchFamily="18" charset="-78"/>
              </a:rPr>
              <a:t>؛ لأن جانب الله جانب قدسي لا تسلك الشياطين إلى من يأوي إليه.</a:t>
            </a:r>
          </a:p>
          <a:p>
            <a:pPr algn="just" rtl="1"/>
            <a:endParaRPr lang="en-US" sz="2400" dirty="0" smtClean="0">
              <a:solidFill>
                <a:srgbClr val="0070C0"/>
              </a:solidFill>
              <a:latin typeface="Traditional Arabic" pitchFamily="18" charset="-78"/>
              <a:cs typeface="Traditional Arabic" pitchFamily="18" charset="-78"/>
            </a:endParaRPr>
          </a:p>
          <a:p>
            <a:pPr algn="just" rtl="1"/>
            <a:r>
              <a:rPr lang="ar-SA" sz="2400" dirty="0" smtClean="0">
                <a:solidFill>
                  <a:srgbClr val="0070C0"/>
                </a:solidFill>
                <a:latin typeface="Traditional Arabic" pitchFamily="18" charset="-78"/>
                <a:cs typeface="Traditional Arabic" pitchFamily="18" charset="-78"/>
              </a:rPr>
              <a:t>2) لأن المقام مقام تخلٍّ عن النقائص، لا مقام استجلاب التيمّن والبركة؛ لأنَّ القرآن نفسه يمن وبركة وكمال تام، فالتيمّن حاصل، وإنّما يُخشى أن يُنقص الشيطان من هذه البركات، فلا لا بُد من </a:t>
            </a:r>
            <a:r>
              <a:rPr lang="ar-SA" sz="2400" dirty="0" err="1" smtClean="0">
                <a:solidFill>
                  <a:srgbClr val="0070C0"/>
                </a:solidFill>
                <a:latin typeface="Traditional Arabic" pitchFamily="18" charset="-78"/>
                <a:cs typeface="Traditional Arabic" pitchFamily="18" charset="-78"/>
              </a:rPr>
              <a:t>التحصّن</a:t>
            </a:r>
            <a:r>
              <a:rPr lang="ar-SA" sz="2400" dirty="0" smtClean="0">
                <a:solidFill>
                  <a:srgbClr val="0070C0"/>
                </a:solidFill>
                <a:latin typeface="Traditional Arabic" pitchFamily="18" charset="-78"/>
                <a:cs typeface="Traditional Arabic" pitchFamily="18" charset="-78"/>
              </a:rPr>
              <a:t> بالله منه</a:t>
            </a:r>
            <a:r>
              <a:rPr lang="ar-SA" sz="2400" b="0" dirty="0" smtClean="0">
                <a:solidFill>
                  <a:srgbClr val="0070C0"/>
                </a:solidFill>
                <a:latin typeface="Traditional Arabic" pitchFamily="18" charset="-78"/>
                <a:cs typeface="Traditional Arabic" pitchFamily="18" charset="-78"/>
              </a:rPr>
              <a:t>.</a:t>
            </a:r>
            <a:endParaRPr lang="en-US" sz="2400" b="0" dirty="0" smtClean="0">
              <a:solidFill>
                <a:srgbClr val="0070C0"/>
              </a:solidFill>
              <a:latin typeface="Traditional Arabic" pitchFamily="18" charset="-78"/>
              <a:cs typeface="Traditional Arabic" pitchFamily="18" charset="-78"/>
            </a:endParaRPr>
          </a:p>
          <a:p>
            <a:pPr algn="r"/>
            <a:endParaRPr lang="en-US" dirty="0">
              <a:solidFill>
                <a:srgbClr val="0070C0"/>
              </a:solidFill>
              <a:latin typeface="Traditional Arabic" pitchFamily="18" charset="-78"/>
              <a:cs typeface="Traditional Arabic" pitchFamily="18"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899592" y="188640"/>
            <a:ext cx="2160240" cy="648072"/>
          </a:xfrm>
          <a:solidFill>
            <a:schemeClr val="accent1">
              <a:lumMod val="40000"/>
              <a:lumOff val="60000"/>
            </a:schemeClr>
          </a:solidFill>
        </p:spPr>
        <p:txBody>
          <a:bodyPr>
            <a:normAutofit/>
          </a:bodyPr>
          <a:lstStyle/>
          <a:p>
            <a:r>
              <a:rPr lang="ar-SA" dirty="0" smtClean="0">
                <a:solidFill>
                  <a:srgbClr val="FF0000"/>
                </a:solidFill>
              </a:rPr>
              <a:t>البسملة</a:t>
            </a:r>
            <a:endParaRPr lang="en-US" dirty="0">
              <a:solidFill>
                <a:srgbClr val="FF0000"/>
              </a:solidFill>
            </a:endParaRPr>
          </a:p>
        </p:txBody>
      </p:sp>
      <p:sp>
        <p:nvSpPr>
          <p:cNvPr id="3" name="כותרת משנה 2"/>
          <p:cNvSpPr>
            <a:spLocks noGrp="1"/>
          </p:cNvSpPr>
          <p:nvPr>
            <p:ph type="subTitle" idx="1"/>
          </p:nvPr>
        </p:nvSpPr>
        <p:spPr>
          <a:xfrm>
            <a:off x="2286000" y="1124744"/>
            <a:ext cx="6172200" cy="5250178"/>
          </a:xfrm>
          <a:solidFill>
            <a:schemeClr val="accent1">
              <a:lumMod val="40000"/>
              <a:lumOff val="60000"/>
            </a:schemeClr>
          </a:solidFill>
          <a:ln>
            <a:solidFill>
              <a:schemeClr val="accent1"/>
            </a:solidFill>
          </a:ln>
        </p:spPr>
        <p:txBody>
          <a:bodyPr>
            <a:normAutofit lnSpcReduction="10000"/>
          </a:bodyPr>
          <a:lstStyle/>
          <a:p>
            <a:pPr algn="just" rtl="1"/>
            <a:r>
              <a:rPr lang="ar-SA" u="sng" dirty="0" smtClean="0">
                <a:solidFill>
                  <a:schemeClr val="accent3">
                    <a:lumMod val="75000"/>
                  </a:schemeClr>
                </a:solidFill>
                <a:latin typeface="Traditional Arabic" pitchFamily="18" charset="-78"/>
                <a:cs typeface="Traditional Arabic" pitchFamily="18" charset="-78"/>
              </a:rPr>
              <a:t> </a:t>
            </a:r>
            <a:r>
              <a:rPr lang="ar-SA" sz="2200" u="sng" dirty="0" smtClean="0">
                <a:solidFill>
                  <a:schemeClr val="accent3">
                    <a:lumMod val="75000"/>
                  </a:schemeClr>
                </a:solidFill>
                <a:latin typeface="Traditional Arabic" pitchFamily="18" charset="-78"/>
                <a:cs typeface="Traditional Arabic" pitchFamily="18" charset="-78"/>
              </a:rPr>
              <a:t>حكمها</a:t>
            </a:r>
            <a:endParaRPr lang="en-US" sz="2200" u="sng" dirty="0" smtClean="0">
              <a:solidFill>
                <a:schemeClr val="accent3">
                  <a:lumMod val="75000"/>
                </a:schemeClr>
              </a:solidFill>
              <a:latin typeface="Traditional Arabic" pitchFamily="18" charset="-78"/>
              <a:cs typeface="Traditional Arabic" pitchFamily="18" charset="-78"/>
            </a:endParaRPr>
          </a:p>
          <a:p>
            <a:pPr algn="just" rtl="1"/>
            <a:r>
              <a:rPr lang="ar-SA" sz="2000" b="0" dirty="0" smtClean="0">
                <a:solidFill>
                  <a:srgbClr val="0070C0"/>
                </a:solidFill>
                <a:latin typeface="Traditional Arabic" pitchFamily="18" charset="-78"/>
                <a:cs typeface="Traditional Arabic" pitchFamily="18" charset="-78"/>
              </a:rPr>
              <a:t>أجمع المسلمون على أنَّ البسملة من القرآن الكريم، وأنّها جزء من آية سورة النحل، واختلفوا في مكانها من سائر السور:</a:t>
            </a:r>
            <a:endParaRPr lang="en-US" sz="2000" b="0" dirty="0" smtClean="0">
              <a:solidFill>
                <a:srgbClr val="0070C0"/>
              </a:solidFill>
              <a:latin typeface="Traditional Arabic" pitchFamily="18" charset="-78"/>
              <a:cs typeface="Traditional Arabic" pitchFamily="18" charset="-78"/>
            </a:endParaRPr>
          </a:p>
          <a:p>
            <a:pPr lvl="0" algn="just" rtl="1"/>
            <a:r>
              <a:rPr lang="ar-SA" sz="2000" b="0" dirty="0" smtClean="0">
                <a:solidFill>
                  <a:srgbClr val="0070C0"/>
                </a:solidFill>
                <a:latin typeface="Traditional Arabic" pitchFamily="18" charset="-78"/>
                <a:cs typeface="Traditional Arabic" pitchFamily="18" charset="-78"/>
              </a:rPr>
              <a:t>المشهور عند الحنفية، والأصح عند الحنابلة، وما قال </a:t>
            </a:r>
            <a:r>
              <a:rPr lang="ar-SA" sz="2000" b="0" dirty="0" err="1" smtClean="0">
                <a:solidFill>
                  <a:srgbClr val="0070C0"/>
                </a:solidFill>
                <a:latin typeface="Traditional Arabic" pitchFamily="18" charset="-78"/>
                <a:cs typeface="Traditional Arabic" pitchFamily="18" charset="-78"/>
              </a:rPr>
              <a:t>به</a:t>
            </a:r>
            <a:r>
              <a:rPr lang="ar-SA" sz="2000" b="0" dirty="0" smtClean="0">
                <a:solidFill>
                  <a:srgbClr val="0070C0"/>
                </a:solidFill>
                <a:latin typeface="Traditional Arabic" pitchFamily="18" charset="-78"/>
                <a:cs typeface="Traditional Arabic" pitchFamily="18" charset="-78"/>
              </a:rPr>
              <a:t> أكثر الفقهاء: أن البَسْمَلَة ليست آيةً من الفاتحة ومن كُلّ سورة، وإنما هي آية واحدة من القرآن الكريم كلِّه أُنزلت للفصلِ بين السُّوَر وذُكِرَتْ في أول </a:t>
            </a:r>
            <a:r>
              <a:rPr lang="ar-SA" sz="2000" b="0" dirty="0" err="1" smtClean="0">
                <a:solidFill>
                  <a:srgbClr val="0070C0"/>
                </a:solidFill>
                <a:latin typeface="Traditional Arabic" pitchFamily="18" charset="-78"/>
                <a:cs typeface="Traditional Arabic" pitchFamily="18" charset="-78"/>
              </a:rPr>
              <a:t>الفاتحة.</a:t>
            </a:r>
            <a:r>
              <a:rPr lang="ar-SA" sz="2000" b="0" dirty="0" smtClean="0">
                <a:solidFill>
                  <a:srgbClr val="0070C0"/>
                </a:solidFill>
                <a:latin typeface="Traditional Arabic" pitchFamily="18" charset="-78"/>
                <a:cs typeface="Traditional Arabic" pitchFamily="18" charset="-78"/>
              </a:rPr>
              <a:t> </a:t>
            </a:r>
            <a:endParaRPr lang="en-US" sz="2000" b="0" dirty="0" smtClean="0">
              <a:solidFill>
                <a:srgbClr val="0070C0"/>
              </a:solidFill>
              <a:latin typeface="Traditional Arabic" pitchFamily="18" charset="-78"/>
              <a:cs typeface="Traditional Arabic" pitchFamily="18" charset="-78"/>
            </a:endParaRPr>
          </a:p>
          <a:p>
            <a:pPr lvl="0" algn="just" rtl="1"/>
            <a:r>
              <a:rPr lang="ar-SA" sz="2000" b="0" dirty="0" smtClean="0">
                <a:solidFill>
                  <a:srgbClr val="0070C0"/>
                </a:solidFill>
                <a:latin typeface="Traditional Arabic" pitchFamily="18" charset="-78"/>
                <a:cs typeface="Traditional Arabic" pitchFamily="18" charset="-78"/>
              </a:rPr>
              <a:t>وذهب الشافعيَّةُ إلى أن البَسْمَلَةَ آيةٌ كاملةٌ من سورة الفاتحة ومن كُلِّ سورةٍ.</a:t>
            </a:r>
            <a:endParaRPr lang="en-US" sz="2000" b="0" dirty="0" smtClean="0">
              <a:solidFill>
                <a:srgbClr val="0070C0"/>
              </a:solidFill>
              <a:latin typeface="Traditional Arabic" pitchFamily="18" charset="-78"/>
              <a:cs typeface="Traditional Arabic" pitchFamily="18" charset="-78"/>
            </a:endParaRPr>
          </a:p>
          <a:p>
            <a:pPr algn="just" rtl="1"/>
            <a:r>
              <a:rPr lang="ar-SA" sz="2000" b="0" dirty="0" smtClean="0">
                <a:solidFill>
                  <a:srgbClr val="0070C0"/>
                </a:solidFill>
                <a:latin typeface="Traditional Arabic" pitchFamily="18" charset="-78"/>
                <a:cs typeface="Traditional Arabic" pitchFamily="18" charset="-78"/>
              </a:rPr>
              <a:t>قال ابن العربيّ: ويكفيك أنّها ليست بقرآن للاختلاف فيها، والقرآن لا يُختلف فيه، فإنّ إنكار القرآن كفر.</a:t>
            </a:r>
            <a:endParaRPr lang="en-US" sz="2000" b="0" dirty="0" smtClean="0">
              <a:solidFill>
                <a:srgbClr val="0070C0"/>
              </a:solidFill>
              <a:latin typeface="Traditional Arabic" pitchFamily="18" charset="-78"/>
              <a:cs typeface="Traditional Arabic" pitchFamily="18" charset="-78"/>
            </a:endParaRPr>
          </a:p>
          <a:p>
            <a:pPr algn="just" rtl="1"/>
            <a:r>
              <a:rPr lang="ar-SA" sz="2200" u="sng" dirty="0" smtClean="0">
                <a:solidFill>
                  <a:schemeClr val="accent3">
                    <a:lumMod val="75000"/>
                  </a:schemeClr>
                </a:solidFill>
                <a:latin typeface="Traditional Arabic" pitchFamily="18" charset="-78"/>
                <a:cs typeface="Traditional Arabic" pitchFamily="18" charset="-78"/>
              </a:rPr>
              <a:t>قراءتها في الصلاة</a:t>
            </a:r>
            <a:endParaRPr lang="en-US" sz="2200" u="sng" dirty="0" smtClean="0">
              <a:solidFill>
                <a:schemeClr val="accent3">
                  <a:lumMod val="75000"/>
                </a:schemeClr>
              </a:solidFill>
              <a:latin typeface="Traditional Arabic" pitchFamily="18" charset="-78"/>
              <a:cs typeface="Traditional Arabic" pitchFamily="18" charset="-78"/>
            </a:endParaRPr>
          </a:p>
          <a:p>
            <a:pPr lvl="0" algn="just" rtl="1"/>
            <a:r>
              <a:rPr lang="ar-SA" sz="2200" b="0" dirty="0" smtClean="0">
                <a:solidFill>
                  <a:srgbClr val="0070C0"/>
                </a:solidFill>
                <a:latin typeface="Traditional Arabic" pitchFamily="18" charset="-78"/>
                <a:cs typeface="Traditional Arabic" pitchFamily="18" charset="-78"/>
              </a:rPr>
              <a:t>ذهب الإمام مالك إلى منع قراءتها في الصلاة المكتوبة جهراً كانت أو سراً.</a:t>
            </a:r>
            <a:endParaRPr lang="en-US" sz="2200" b="0" dirty="0" smtClean="0">
              <a:solidFill>
                <a:srgbClr val="0070C0"/>
              </a:solidFill>
              <a:latin typeface="Traditional Arabic" pitchFamily="18" charset="-78"/>
              <a:cs typeface="Traditional Arabic" pitchFamily="18" charset="-78"/>
            </a:endParaRPr>
          </a:p>
          <a:p>
            <a:pPr lvl="0" algn="just" rtl="1"/>
            <a:r>
              <a:rPr lang="ar-SA" sz="2200" b="0" dirty="0" smtClean="0">
                <a:solidFill>
                  <a:srgbClr val="0070C0"/>
                </a:solidFill>
                <a:latin typeface="Traditional Arabic" pitchFamily="18" charset="-78"/>
                <a:cs typeface="Traditional Arabic" pitchFamily="18" charset="-78"/>
              </a:rPr>
              <a:t>وقال أبو حنيفة تقرأ سراً مع الفاتحة وفي كل ركعة، وكذلك عند الإمام أحمد على الصحيح.</a:t>
            </a:r>
            <a:endParaRPr lang="en-US" sz="2200" b="0" dirty="0" smtClean="0">
              <a:solidFill>
                <a:srgbClr val="0070C0"/>
              </a:solidFill>
              <a:latin typeface="Traditional Arabic" pitchFamily="18" charset="-78"/>
              <a:cs typeface="Traditional Arabic" pitchFamily="18" charset="-78"/>
            </a:endParaRPr>
          </a:p>
          <a:p>
            <a:pPr lvl="0" algn="just" rtl="1"/>
            <a:r>
              <a:rPr lang="ar-SA" sz="2200" b="0" dirty="0" smtClean="0">
                <a:solidFill>
                  <a:srgbClr val="0070C0"/>
                </a:solidFill>
                <a:latin typeface="Traditional Arabic" pitchFamily="18" charset="-78"/>
                <a:cs typeface="Traditional Arabic" pitchFamily="18" charset="-78"/>
              </a:rPr>
              <a:t>وقال الشافعي وجوباً في كلّ صلاة، وفي كلّ ركعة، جهراَ في </a:t>
            </a:r>
            <a:r>
              <a:rPr lang="ar-SA" sz="2200" b="0" dirty="0" err="1" smtClean="0">
                <a:solidFill>
                  <a:srgbClr val="0070C0"/>
                </a:solidFill>
                <a:latin typeface="Traditional Arabic" pitchFamily="18" charset="-78"/>
                <a:cs typeface="Traditional Arabic" pitchFamily="18" charset="-78"/>
              </a:rPr>
              <a:t>الجهريّة</a:t>
            </a:r>
            <a:r>
              <a:rPr lang="ar-SA" sz="2200" b="0" dirty="0" smtClean="0">
                <a:solidFill>
                  <a:srgbClr val="0070C0"/>
                </a:solidFill>
                <a:latin typeface="Traditional Arabic" pitchFamily="18" charset="-78"/>
                <a:cs typeface="Traditional Arabic" pitchFamily="18" charset="-78"/>
              </a:rPr>
              <a:t>، وسراً في السريّة.</a:t>
            </a:r>
            <a:endParaRPr lang="en-US" sz="2200" b="0" dirty="0" smtClean="0">
              <a:solidFill>
                <a:srgbClr val="0070C0"/>
              </a:solidFill>
              <a:latin typeface="Traditional Arabic" pitchFamily="18" charset="-78"/>
              <a:cs typeface="Traditional Arabic" pitchFamily="18" charset="-78"/>
            </a:endParaRPr>
          </a:p>
          <a:p>
            <a:pPr rtl="1"/>
            <a:r>
              <a:rPr lang="ar-SA" dirty="0" smtClean="0">
                <a:solidFill>
                  <a:srgbClr val="0070C0"/>
                </a:solidFill>
                <a:latin typeface="Traditional Arabic" pitchFamily="18" charset="-78"/>
                <a:cs typeface="Traditional Arabic" pitchFamily="18" charset="-78"/>
              </a:rPr>
              <a:t> </a:t>
            </a:r>
            <a:endParaRPr lang="en-US" dirty="0" smtClean="0">
              <a:solidFill>
                <a:srgbClr val="0070C0"/>
              </a:solidFill>
              <a:latin typeface="Traditional Arabic" pitchFamily="18" charset="-78"/>
              <a:cs typeface="Traditional Arabic" pitchFamily="18" charset="-78"/>
            </a:endParaRPr>
          </a:p>
          <a:p>
            <a:endParaRPr lang="en-US" dirty="0">
              <a:solidFill>
                <a:srgbClr val="0070C0"/>
              </a:solidFill>
              <a:latin typeface="Traditional Arabic" pitchFamily="18" charset="-78"/>
              <a:cs typeface="Traditional Arabic" pitchFamily="18"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899592" y="116632"/>
            <a:ext cx="2448272" cy="648072"/>
          </a:xfrm>
          <a:solidFill>
            <a:schemeClr val="accent1">
              <a:lumMod val="40000"/>
              <a:lumOff val="60000"/>
            </a:schemeClr>
          </a:solidFill>
        </p:spPr>
        <p:txBody>
          <a:bodyPr/>
          <a:lstStyle/>
          <a:p>
            <a:r>
              <a:rPr lang="ar-SA" dirty="0" smtClean="0">
                <a:solidFill>
                  <a:srgbClr val="FF0000"/>
                </a:solidFill>
              </a:rPr>
              <a:t>فضل البسملة</a:t>
            </a:r>
            <a:endParaRPr lang="en-US" dirty="0">
              <a:solidFill>
                <a:srgbClr val="FF0000"/>
              </a:solidFill>
            </a:endParaRPr>
          </a:p>
        </p:txBody>
      </p:sp>
      <p:sp>
        <p:nvSpPr>
          <p:cNvPr id="3" name="כותרת משנה 2"/>
          <p:cNvSpPr>
            <a:spLocks noGrp="1"/>
          </p:cNvSpPr>
          <p:nvPr>
            <p:ph type="subTitle" idx="1"/>
          </p:nvPr>
        </p:nvSpPr>
        <p:spPr>
          <a:xfrm>
            <a:off x="1835696" y="836712"/>
            <a:ext cx="6172200" cy="6021288"/>
          </a:xfrm>
          <a:solidFill>
            <a:schemeClr val="accent1">
              <a:lumMod val="40000"/>
              <a:lumOff val="60000"/>
            </a:schemeClr>
          </a:solidFill>
        </p:spPr>
        <p:txBody>
          <a:bodyPr>
            <a:normAutofit/>
          </a:bodyPr>
          <a:lstStyle/>
          <a:p>
            <a:pPr algn="r" rtl="1"/>
            <a:r>
              <a:rPr lang="ar-SA" sz="2200" u="sng" dirty="0" smtClean="0">
                <a:solidFill>
                  <a:srgbClr val="C00000"/>
                </a:solidFill>
                <a:latin typeface="Traditional Arabic" pitchFamily="18" charset="-78"/>
                <a:cs typeface="Traditional Arabic" pitchFamily="18" charset="-78"/>
              </a:rPr>
              <a:t>يندب ذكر البسملة في أول كلّ فعل كالأكل والشرب والنحر والطهارة وغيـر ذلك من الأعمال:</a:t>
            </a:r>
            <a:endParaRPr lang="en-US" sz="2200" u="sng" dirty="0" smtClean="0">
              <a:solidFill>
                <a:srgbClr val="C00000"/>
              </a:solidFill>
              <a:latin typeface="Traditional Arabic" pitchFamily="18" charset="-78"/>
              <a:cs typeface="Traditional Arabic" pitchFamily="18" charset="-78"/>
            </a:endParaRPr>
          </a:p>
          <a:p>
            <a:pPr algn="r" rtl="1"/>
            <a:r>
              <a:rPr lang="ar-SA" u="sng" dirty="0" smtClean="0">
                <a:solidFill>
                  <a:srgbClr val="C00000"/>
                </a:solidFill>
                <a:latin typeface="Traditional Arabic" pitchFamily="18" charset="-78"/>
                <a:cs typeface="Traditional Arabic" pitchFamily="18" charset="-78"/>
              </a:rPr>
              <a:t>الأحكام التي يتضمنُها قوله </a:t>
            </a:r>
            <a:r>
              <a:rPr lang="en-US" u="sng" dirty="0" smtClean="0">
                <a:solidFill>
                  <a:srgbClr val="C00000"/>
                </a:solidFill>
                <a:latin typeface="Traditional Arabic" pitchFamily="18" charset="-78"/>
                <a:cs typeface="Traditional Arabic" pitchFamily="18" charset="-78"/>
                <a:sym typeface="AGA Arabesque"/>
              </a:rPr>
              <a:t></a:t>
            </a:r>
            <a:r>
              <a:rPr lang="ar-SA" u="sng" dirty="0" smtClean="0">
                <a:solidFill>
                  <a:srgbClr val="C00000"/>
                </a:solidFill>
                <a:latin typeface="Traditional Arabic" pitchFamily="18" charset="-78"/>
                <a:cs typeface="Traditional Arabic" pitchFamily="18" charset="-78"/>
              </a:rPr>
              <a:t>بسم الله الرّحمن الرحيم</a:t>
            </a:r>
            <a:r>
              <a:rPr lang="en-US" u="sng" dirty="0" smtClean="0">
                <a:solidFill>
                  <a:srgbClr val="C00000"/>
                </a:solidFill>
                <a:latin typeface="Traditional Arabic" pitchFamily="18" charset="-78"/>
                <a:cs typeface="Traditional Arabic" pitchFamily="18" charset="-78"/>
                <a:sym typeface="AGA Arabesque"/>
              </a:rPr>
              <a:t></a:t>
            </a:r>
            <a:r>
              <a:rPr lang="ar-SA" u="sng" dirty="0" err="1" smtClean="0">
                <a:solidFill>
                  <a:srgbClr val="C00000"/>
                </a:solidFill>
                <a:latin typeface="Traditional Arabic" pitchFamily="18" charset="-78"/>
                <a:cs typeface="Traditional Arabic" pitchFamily="18" charset="-78"/>
              </a:rPr>
              <a:t>:</a:t>
            </a:r>
            <a:endParaRPr lang="en-US" u="sng" dirty="0" smtClean="0">
              <a:solidFill>
                <a:srgbClr val="C00000"/>
              </a:solidFill>
              <a:latin typeface="Traditional Arabic" pitchFamily="18" charset="-78"/>
              <a:cs typeface="Traditional Arabic" pitchFamily="18" charset="-78"/>
            </a:endParaRPr>
          </a:p>
          <a:p>
            <a:pPr algn="r" rtl="1"/>
            <a:r>
              <a:rPr lang="ar-SA" dirty="0" smtClean="0">
                <a:solidFill>
                  <a:srgbClr val="0070C0"/>
                </a:solidFill>
                <a:latin typeface="Traditional Arabic" pitchFamily="18" charset="-78"/>
                <a:cs typeface="Traditional Arabic" pitchFamily="18" charset="-78"/>
              </a:rPr>
              <a:t> -</a:t>
            </a:r>
            <a:r>
              <a:rPr lang="ar-SA" sz="2200" dirty="0" smtClean="0">
                <a:solidFill>
                  <a:srgbClr val="0070C0"/>
                </a:solidFill>
                <a:latin typeface="Traditional Arabic" pitchFamily="18" charset="-78"/>
                <a:cs typeface="Traditional Arabic" pitchFamily="18" charset="-78"/>
              </a:rPr>
              <a:t>الأمرُ باستفتاح الأمور للتبرك بذلك</a:t>
            </a:r>
            <a:r>
              <a:rPr lang="ar-SA" dirty="0" smtClean="0">
                <a:solidFill>
                  <a:srgbClr val="0070C0"/>
                </a:solidFill>
                <a:latin typeface="Traditional Arabic" pitchFamily="18" charset="-78"/>
                <a:cs typeface="Traditional Arabic" pitchFamily="18" charset="-78"/>
              </a:rPr>
              <a:t>.</a:t>
            </a:r>
            <a:endParaRPr lang="en-US" dirty="0" smtClean="0">
              <a:solidFill>
                <a:srgbClr val="0070C0"/>
              </a:solidFill>
              <a:latin typeface="Traditional Arabic" pitchFamily="18" charset="-78"/>
              <a:cs typeface="Traditional Arabic" pitchFamily="18" charset="-78"/>
            </a:endParaRPr>
          </a:p>
          <a:p>
            <a:pPr algn="r" rtl="1"/>
            <a:r>
              <a:rPr lang="ar-SA" dirty="0" smtClean="0">
                <a:solidFill>
                  <a:srgbClr val="0070C0"/>
                </a:solidFill>
                <a:latin typeface="Traditional Arabic" pitchFamily="18" charset="-78"/>
                <a:cs typeface="Traditional Arabic" pitchFamily="18" charset="-78"/>
              </a:rPr>
              <a:t>-</a:t>
            </a:r>
            <a:r>
              <a:rPr lang="ar-SA" sz="2200" dirty="0" smtClean="0">
                <a:solidFill>
                  <a:srgbClr val="0070C0"/>
                </a:solidFill>
                <a:latin typeface="Traditional Arabic" pitchFamily="18" charset="-78"/>
                <a:cs typeface="Traditional Arabic" pitchFamily="18" charset="-78"/>
              </a:rPr>
              <a:t>والتعظيمُ لله عز وجل </a:t>
            </a:r>
            <a:r>
              <a:rPr lang="ar-SA" sz="2200" dirty="0" err="1" smtClean="0">
                <a:solidFill>
                  <a:srgbClr val="0070C0"/>
                </a:solidFill>
                <a:latin typeface="Traditional Arabic" pitchFamily="18" charset="-78"/>
                <a:cs typeface="Traditional Arabic" pitchFamily="18" charset="-78"/>
              </a:rPr>
              <a:t>به</a:t>
            </a:r>
            <a:r>
              <a:rPr lang="ar-SA" dirty="0" err="1" smtClean="0">
                <a:solidFill>
                  <a:srgbClr val="0070C0"/>
                </a:solidFill>
                <a:latin typeface="Traditional Arabic" pitchFamily="18" charset="-78"/>
                <a:cs typeface="Traditional Arabic" pitchFamily="18" charset="-78"/>
              </a:rPr>
              <a:t>.</a:t>
            </a:r>
            <a:endParaRPr lang="en-US" dirty="0" smtClean="0">
              <a:solidFill>
                <a:srgbClr val="0070C0"/>
              </a:solidFill>
              <a:latin typeface="Traditional Arabic" pitchFamily="18" charset="-78"/>
              <a:cs typeface="Traditional Arabic" pitchFamily="18" charset="-78"/>
            </a:endParaRPr>
          </a:p>
          <a:p>
            <a:pPr algn="r" rtl="1"/>
            <a:r>
              <a:rPr lang="ar-SA" dirty="0" smtClean="0">
                <a:solidFill>
                  <a:srgbClr val="0070C0"/>
                </a:solidFill>
                <a:latin typeface="Traditional Arabic" pitchFamily="18" charset="-78"/>
                <a:cs typeface="Traditional Arabic" pitchFamily="18" charset="-78"/>
              </a:rPr>
              <a:t>-</a:t>
            </a:r>
            <a:r>
              <a:rPr lang="ar-SA" sz="2200" dirty="0" smtClean="0">
                <a:solidFill>
                  <a:srgbClr val="C00000"/>
                </a:solidFill>
                <a:latin typeface="Traditional Arabic" pitchFamily="18" charset="-78"/>
                <a:cs typeface="Traditional Arabic" pitchFamily="18" charset="-78"/>
              </a:rPr>
              <a:t>وذكرها على الذبيحة</a:t>
            </a:r>
            <a:r>
              <a:rPr lang="ar-SA" dirty="0" smtClean="0">
                <a:solidFill>
                  <a:srgbClr val="0070C0"/>
                </a:solidFill>
                <a:latin typeface="Traditional Arabic" pitchFamily="18" charset="-78"/>
                <a:cs typeface="Traditional Arabic" pitchFamily="18" charset="-78"/>
              </a:rPr>
              <a:t>: ذهب الحنفيةُ والمالكيةُ والحنابلةُ في المشهور عندهم إلى أنّ التسميةَ واجبةٌ عند الذبح، ولا تجبُ التسميةُ على ناسٍ، ولا أخرسَ، ولا مكرَهٍ، ويكفي من الأخرسِ أن يومئ إلى السماء؛ لأن إشارته تقوم مَقام نطقِ </a:t>
            </a:r>
            <a:r>
              <a:rPr lang="ar-SA" dirty="0" err="1" smtClean="0">
                <a:solidFill>
                  <a:srgbClr val="0070C0"/>
                </a:solidFill>
                <a:latin typeface="Traditional Arabic" pitchFamily="18" charset="-78"/>
                <a:cs typeface="Traditional Arabic" pitchFamily="18" charset="-78"/>
              </a:rPr>
              <a:t>الناطق.</a:t>
            </a:r>
            <a:r>
              <a:rPr lang="ar-SA" dirty="0" smtClean="0">
                <a:solidFill>
                  <a:srgbClr val="0070C0"/>
                </a:solidFill>
                <a:latin typeface="Traditional Arabic" pitchFamily="18" charset="-78"/>
                <a:cs typeface="Traditional Arabic" pitchFamily="18" charset="-78"/>
              </a:rPr>
              <a:t> وذهب الشافعيةُ وهو رواية عن أحمدَ إلى أنَّ التسميةَ سنّةٌ عند الذبح، وصيغتها أن </a:t>
            </a:r>
            <a:r>
              <a:rPr lang="ar-SA" dirty="0" err="1" smtClean="0">
                <a:solidFill>
                  <a:srgbClr val="0070C0"/>
                </a:solidFill>
                <a:latin typeface="Traditional Arabic" pitchFamily="18" charset="-78"/>
                <a:cs typeface="Traditional Arabic" pitchFamily="18" charset="-78"/>
              </a:rPr>
              <a:t>يقول: </a:t>
            </a:r>
            <a:r>
              <a:rPr lang="ar-SA" dirty="0" smtClean="0">
                <a:solidFill>
                  <a:srgbClr val="0070C0"/>
                </a:solidFill>
                <a:latin typeface="Traditional Arabic" pitchFamily="18" charset="-78"/>
                <a:cs typeface="Traditional Arabic" pitchFamily="18" charset="-78"/>
              </a:rPr>
              <a:t>(بسم الله) عند الفعل، ويُكره عند الشافعية تعمّد ترك التسمية، ولكن لو تركها عمداً يَحلُّ ما ذبحه ويؤكل، </a:t>
            </a:r>
            <a:r>
              <a:rPr lang="ar-SA" dirty="0" err="1" smtClean="0">
                <a:solidFill>
                  <a:srgbClr val="0070C0"/>
                </a:solidFill>
                <a:latin typeface="Traditional Arabic" pitchFamily="18" charset="-78"/>
                <a:cs typeface="Traditional Arabic" pitchFamily="18" charset="-78"/>
              </a:rPr>
              <a:t>وفسروا </a:t>
            </a:r>
            <a:r>
              <a:rPr lang="ar-SA" dirty="0" smtClean="0">
                <a:solidFill>
                  <a:srgbClr val="0070C0"/>
                </a:solidFill>
                <a:latin typeface="Traditional Arabic" pitchFamily="18" charset="-78"/>
                <a:cs typeface="Traditional Arabic" pitchFamily="18" charset="-78"/>
              </a:rPr>
              <a:t>(ما ذُكِرَ عليه غيرُ اسم الله) في قوله </a:t>
            </a:r>
            <a:r>
              <a:rPr lang="ar-SA" dirty="0" err="1" smtClean="0">
                <a:solidFill>
                  <a:srgbClr val="0070C0"/>
                </a:solidFill>
                <a:latin typeface="Traditional Arabic" pitchFamily="18" charset="-78"/>
                <a:cs typeface="Traditional Arabic" pitchFamily="18" charset="-78"/>
              </a:rPr>
              <a:t>تعالى :</a:t>
            </a:r>
            <a:r>
              <a:rPr lang="ar-SA" dirty="0" smtClean="0">
                <a:solidFill>
                  <a:srgbClr val="0070C0"/>
                </a:solidFill>
                <a:latin typeface="Traditional Arabic" pitchFamily="18" charset="-78"/>
                <a:cs typeface="Traditional Arabic" pitchFamily="18" charset="-78"/>
              </a:rPr>
              <a:t> </a:t>
            </a:r>
            <a:r>
              <a:rPr lang="en-US" dirty="0" smtClean="0">
                <a:solidFill>
                  <a:srgbClr val="0070C0"/>
                </a:solidFill>
                <a:latin typeface="Traditional Arabic" pitchFamily="18" charset="-78"/>
                <a:cs typeface="Traditional Arabic" pitchFamily="18" charset="-78"/>
                <a:sym typeface="AGA Arabesque"/>
              </a:rPr>
              <a:t></a:t>
            </a:r>
            <a:r>
              <a:rPr lang="ar-SA" dirty="0" smtClean="0">
                <a:solidFill>
                  <a:srgbClr val="C00000"/>
                </a:solidFill>
                <a:latin typeface="Traditional Arabic" pitchFamily="18" charset="-78"/>
                <a:cs typeface="Traditional Arabic" pitchFamily="18" charset="-78"/>
              </a:rPr>
              <a:t>وَلا تَأْكُلُوا مِمَّا لَمْ يُذْكَرِ اسْمُ اللَّهِ عَلَيْهِ وَإِنَّهُ لَفِسْق</a:t>
            </a:r>
            <a:r>
              <a:rPr lang="ar-SA" dirty="0" smtClean="0">
                <a:solidFill>
                  <a:srgbClr val="0070C0"/>
                </a:solidFill>
                <a:latin typeface="Traditional Arabic" pitchFamily="18" charset="-78"/>
                <a:cs typeface="Traditional Arabic" pitchFamily="18" charset="-78"/>
              </a:rPr>
              <a:t>ٌ</a:t>
            </a:r>
            <a:r>
              <a:rPr lang="en-US" dirty="0" smtClean="0">
                <a:solidFill>
                  <a:srgbClr val="0070C0"/>
                </a:solidFill>
                <a:latin typeface="Traditional Arabic" pitchFamily="18" charset="-78"/>
                <a:cs typeface="Traditional Arabic" pitchFamily="18" charset="-78"/>
                <a:sym typeface="AGA Arabesque"/>
              </a:rPr>
              <a:t></a:t>
            </a:r>
            <a:r>
              <a:rPr lang="ar-SA" dirty="0" smtClean="0">
                <a:solidFill>
                  <a:srgbClr val="0070C0"/>
                </a:solidFill>
                <a:latin typeface="Traditional Arabic" pitchFamily="18" charset="-78"/>
                <a:cs typeface="Traditional Arabic" pitchFamily="18" charset="-78"/>
              </a:rPr>
              <a:t>؛أي: ما ذُبح للأصنام.</a:t>
            </a:r>
            <a:endParaRPr lang="en-US" dirty="0" smtClean="0">
              <a:solidFill>
                <a:srgbClr val="0070C0"/>
              </a:solidFill>
              <a:latin typeface="Traditional Arabic" pitchFamily="18" charset="-78"/>
              <a:cs typeface="Traditional Arabic" pitchFamily="18" charset="-78"/>
            </a:endParaRPr>
          </a:p>
          <a:p>
            <a:pPr algn="r" rtl="1"/>
            <a:r>
              <a:rPr lang="ar-SA" dirty="0" smtClean="0">
                <a:solidFill>
                  <a:srgbClr val="0070C0"/>
                </a:solidFill>
                <a:latin typeface="Traditional Arabic" pitchFamily="18" charset="-78"/>
                <a:cs typeface="Traditional Arabic" pitchFamily="18" charset="-78"/>
              </a:rPr>
              <a:t>-</a:t>
            </a:r>
            <a:r>
              <a:rPr lang="ar-SA" sz="2200" dirty="0" smtClean="0">
                <a:solidFill>
                  <a:srgbClr val="0070C0"/>
                </a:solidFill>
                <a:latin typeface="Traditional Arabic" pitchFamily="18" charset="-78"/>
                <a:cs typeface="Traditional Arabic" pitchFamily="18" charset="-78"/>
              </a:rPr>
              <a:t>وشِعارٌ وعَلَمٌ من أعلام الدِّين</a:t>
            </a:r>
            <a:r>
              <a:rPr lang="ar-SA" dirty="0" smtClean="0">
                <a:solidFill>
                  <a:srgbClr val="0070C0"/>
                </a:solidFill>
                <a:latin typeface="Traditional Arabic" pitchFamily="18" charset="-78"/>
                <a:cs typeface="Traditional Arabic" pitchFamily="18" charset="-78"/>
              </a:rPr>
              <a:t>.</a:t>
            </a:r>
            <a:endParaRPr lang="en-US" dirty="0" smtClean="0">
              <a:solidFill>
                <a:srgbClr val="0070C0"/>
              </a:solidFill>
              <a:latin typeface="Traditional Arabic" pitchFamily="18" charset="-78"/>
              <a:cs typeface="Traditional Arabic" pitchFamily="18" charset="-78"/>
            </a:endParaRPr>
          </a:p>
          <a:p>
            <a:pPr algn="r" rtl="1"/>
            <a:r>
              <a:rPr lang="ar-SA" dirty="0" smtClean="0">
                <a:solidFill>
                  <a:srgbClr val="0070C0"/>
                </a:solidFill>
                <a:latin typeface="Traditional Arabic" pitchFamily="18" charset="-78"/>
                <a:cs typeface="Traditional Arabic" pitchFamily="18" charset="-78"/>
              </a:rPr>
              <a:t>-</a:t>
            </a:r>
            <a:r>
              <a:rPr lang="ar-SA" sz="2200" dirty="0" smtClean="0">
                <a:solidFill>
                  <a:srgbClr val="0070C0"/>
                </a:solidFill>
                <a:latin typeface="Traditional Arabic" pitchFamily="18" charset="-78"/>
                <a:cs typeface="Traditional Arabic" pitchFamily="18" charset="-78"/>
              </a:rPr>
              <a:t>وطردُ الشيطان</a:t>
            </a:r>
            <a:r>
              <a:rPr lang="ar-SA" dirty="0" smtClean="0">
                <a:solidFill>
                  <a:srgbClr val="0070C0"/>
                </a:solidFill>
                <a:latin typeface="Traditional Arabic" pitchFamily="18" charset="-78"/>
                <a:cs typeface="Traditional Arabic" pitchFamily="18" charset="-78"/>
              </a:rPr>
              <a:t>.</a:t>
            </a:r>
            <a:endParaRPr lang="en-US" dirty="0" smtClean="0">
              <a:solidFill>
                <a:srgbClr val="0070C0"/>
              </a:solidFill>
              <a:latin typeface="Traditional Arabic" pitchFamily="18" charset="-78"/>
              <a:cs typeface="Traditional Arabic" pitchFamily="18" charset="-78"/>
            </a:endParaRPr>
          </a:p>
          <a:p>
            <a:pPr algn="r" rtl="1"/>
            <a:r>
              <a:rPr lang="ar-SA" dirty="0" smtClean="0">
                <a:solidFill>
                  <a:srgbClr val="0070C0"/>
                </a:solidFill>
                <a:latin typeface="Traditional Arabic" pitchFamily="18" charset="-78"/>
                <a:cs typeface="Traditional Arabic" pitchFamily="18" charset="-78"/>
              </a:rPr>
              <a:t>لأنّه رُوي في الحديث الصحيح عن النَّبـيّ،</a:t>
            </a:r>
            <a:r>
              <a:rPr lang="en-US" dirty="0" smtClean="0">
                <a:solidFill>
                  <a:srgbClr val="0070C0"/>
                </a:solidFill>
                <a:latin typeface="Traditional Arabic" pitchFamily="18" charset="-78"/>
                <a:cs typeface="Traditional Arabic" pitchFamily="18" charset="-78"/>
                <a:sym typeface="AGA Arabesque"/>
              </a:rPr>
              <a:t></a:t>
            </a:r>
            <a:r>
              <a:rPr lang="ar-SA" dirty="0" smtClean="0">
                <a:solidFill>
                  <a:srgbClr val="0070C0"/>
                </a:solidFill>
                <a:latin typeface="Traditional Arabic" pitchFamily="18" charset="-78"/>
                <a:cs typeface="Traditional Arabic" pitchFamily="18" charset="-78"/>
              </a:rPr>
              <a:t>، أنّه </a:t>
            </a:r>
            <a:r>
              <a:rPr lang="ar-SA" dirty="0" err="1" smtClean="0">
                <a:solidFill>
                  <a:srgbClr val="0070C0"/>
                </a:solidFill>
                <a:latin typeface="Traditional Arabic" pitchFamily="18" charset="-78"/>
                <a:cs typeface="Traditional Arabic" pitchFamily="18" charset="-78"/>
              </a:rPr>
              <a:t>قال: </a:t>
            </a:r>
            <a:r>
              <a:rPr lang="ar-SA" dirty="0" smtClean="0">
                <a:solidFill>
                  <a:srgbClr val="0070C0"/>
                </a:solidFill>
                <a:latin typeface="Traditional Arabic" pitchFamily="18" charset="-78"/>
                <a:cs typeface="Traditional Arabic" pitchFamily="18" charset="-78"/>
              </a:rPr>
              <a:t>(</a:t>
            </a:r>
            <a:r>
              <a:rPr lang="ar-SA" dirty="0" smtClean="0">
                <a:solidFill>
                  <a:srgbClr val="C00000"/>
                </a:solidFill>
                <a:latin typeface="Traditional Arabic" pitchFamily="18" charset="-78"/>
                <a:cs typeface="Traditional Arabic" pitchFamily="18" charset="-78"/>
              </a:rPr>
              <a:t>إذا دخل الرجل بيته، فذكر الله عند دخوله وعند طعامه، قال الشيطان: لا مبيت لكم ولا عشاء، وإذا دخل فلم يذكر الله عند دخوله، قال: الشيطان: أدركتم المبيت، وإذا لم يذكر الله عند الطعام، قال: أدركتم المبيت والعشاء</a:t>
            </a:r>
            <a:r>
              <a:rPr lang="ar-SA" dirty="0" err="1" smtClean="0">
                <a:solidFill>
                  <a:srgbClr val="0070C0"/>
                </a:solidFill>
                <a:latin typeface="Traditional Arabic" pitchFamily="18" charset="-78"/>
                <a:cs typeface="Traditional Arabic" pitchFamily="18" charset="-78"/>
              </a:rPr>
              <a:t>).</a:t>
            </a:r>
            <a:endParaRPr lang="en-US" dirty="0" smtClean="0">
              <a:solidFill>
                <a:srgbClr val="0070C0"/>
              </a:solidFill>
              <a:latin typeface="Traditional Arabic" pitchFamily="18" charset="-78"/>
              <a:cs typeface="Traditional Arabic" pitchFamily="18" charset="-78"/>
            </a:endParaRPr>
          </a:p>
          <a:p>
            <a:pPr algn="r"/>
            <a:endParaRPr lang="en-US" dirty="0">
              <a:solidFill>
                <a:srgbClr val="00B0F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79512" y="0"/>
            <a:ext cx="3168352" cy="836712"/>
          </a:xfrm>
          <a:solidFill>
            <a:schemeClr val="accent1">
              <a:lumMod val="40000"/>
              <a:lumOff val="60000"/>
            </a:schemeClr>
          </a:solidFill>
        </p:spPr>
        <p:txBody>
          <a:bodyPr/>
          <a:lstStyle/>
          <a:p>
            <a:r>
              <a:rPr lang="ar-SA" dirty="0" smtClean="0">
                <a:solidFill>
                  <a:srgbClr val="C00000"/>
                </a:solidFill>
              </a:rPr>
              <a:t>فضل البسملة</a:t>
            </a:r>
            <a:endParaRPr lang="en-US" dirty="0">
              <a:solidFill>
                <a:srgbClr val="C00000"/>
              </a:solidFill>
            </a:endParaRPr>
          </a:p>
        </p:txBody>
      </p:sp>
      <p:sp>
        <p:nvSpPr>
          <p:cNvPr id="3" name="כותרת משנה 2"/>
          <p:cNvSpPr>
            <a:spLocks noGrp="1"/>
          </p:cNvSpPr>
          <p:nvPr>
            <p:ph type="subTitle" idx="1"/>
          </p:nvPr>
        </p:nvSpPr>
        <p:spPr>
          <a:xfrm>
            <a:off x="2286000" y="764704"/>
            <a:ext cx="6172200" cy="5904656"/>
          </a:xfrm>
          <a:solidFill>
            <a:schemeClr val="accent1">
              <a:lumMod val="40000"/>
              <a:lumOff val="60000"/>
            </a:schemeClr>
          </a:solidFill>
        </p:spPr>
        <p:txBody>
          <a:bodyPr>
            <a:normAutofit/>
          </a:bodyPr>
          <a:lstStyle/>
          <a:p>
            <a:pPr algn="r" rtl="1"/>
            <a:r>
              <a:rPr lang="ar-SA" dirty="0" smtClean="0"/>
              <a:t> </a:t>
            </a:r>
            <a:endParaRPr lang="en-US" dirty="0" smtClean="0"/>
          </a:p>
          <a:p>
            <a:pPr algn="r" rtl="1"/>
            <a:r>
              <a:rPr lang="ar-SA" dirty="0" smtClean="0">
                <a:solidFill>
                  <a:srgbClr val="0070C0"/>
                </a:solidFill>
                <a:latin typeface="Traditional Arabic" pitchFamily="18" charset="-78"/>
                <a:cs typeface="Traditional Arabic" pitchFamily="18" charset="-78"/>
              </a:rPr>
              <a:t>-</a:t>
            </a:r>
            <a:r>
              <a:rPr lang="ar-SA" sz="2000" dirty="0" smtClean="0">
                <a:solidFill>
                  <a:srgbClr val="C00000"/>
                </a:solidFill>
                <a:latin typeface="Traditional Arabic" pitchFamily="18" charset="-78"/>
                <a:cs typeface="Traditional Arabic" pitchFamily="18" charset="-78"/>
              </a:rPr>
              <a:t>وفيه إظهارُ مخالفةِ المشركين </a:t>
            </a:r>
            <a:r>
              <a:rPr lang="ar-SA" sz="2000" b="0" dirty="0" smtClean="0">
                <a:solidFill>
                  <a:srgbClr val="0070C0"/>
                </a:solidFill>
                <a:latin typeface="Traditional Arabic" pitchFamily="18" charset="-78"/>
                <a:cs typeface="Traditional Arabic" pitchFamily="18" charset="-78"/>
              </a:rPr>
              <a:t>الذين يفتتحون أمورَهم بذكر الأصنام، أو غيـرها من المخلوقين الذين كانوا يعبُدونَهم</a:t>
            </a:r>
            <a:r>
              <a:rPr lang="ar-SA" sz="2000" b="0" baseline="30000" dirty="0" err="1" smtClean="0">
                <a:solidFill>
                  <a:srgbClr val="0070C0"/>
                </a:solidFill>
                <a:latin typeface="Traditional Arabic" pitchFamily="18" charset="-78"/>
                <a:cs typeface="Traditional Arabic" pitchFamily="18" charset="-78"/>
              </a:rPr>
              <a:t>()</a:t>
            </a:r>
            <a:r>
              <a:rPr lang="ar-SA" sz="2000" b="0" dirty="0" err="1" smtClean="0">
                <a:solidFill>
                  <a:srgbClr val="0070C0"/>
                </a:solidFill>
                <a:latin typeface="Traditional Arabic" pitchFamily="18" charset="-78"/>
                <a:cs typeface="Traditional Arabic" pitchFamily="18" charset="-78"/>
              </a:rPr>
              <a:t>.</a:t>
            </a:r>
            <a:endParaRPr lang="en-US" sz="2000" b="0" dirty="0" smtClean="0">
              <a:solidFill>
                <a:srgbClr val="0070C0"/>
              </a:solidFill>
              <a:latin typeface="Traditional Arabic" pitchFamily="18" charset="-78"/>
              <a:cs typeface="Traditional Arabic" pitchFamily="18" charset="-78"/>
            </a:endParaRPr>
          </a:p>
          <a:p>
            <a:pPr algn="r" rtl="1"/>
            <a:r>
              <a:rPr lang="ar-SA" sz="2000" b="0" dirty="0" smtClean="0">
                <a:solidFill>
                  <a:srgbClr val="0070C0"/>
                </a:solidFill>
                <a:latin typeface="Traditional Arabic" pitchFamily="18" charset="-78"/>
                <a:cs typeface="Traditional Arabic" pitchFamily="18" charset="-78"/>
              </a:rPr>
              <a:t>-</a:t>
            </a:r>
            <a:r>
              <a:rPr lang="ar-SA" sz="2000" dirty="0" smtClean="0">
                <a:solidFill>
                  <a:srgbClr val="C00000"/>
                </a:solidFill>
                <a:latin typeface="Traditional Arabic" pitchFamily="18" charset="-78"/>
                <a:cs typeface="Traditional Arabic" pitchFamily="18" charset="-78"/>
              </a:rPr>
              <a:t>وهو مَفْزَعٌ للخائف</a:t>
            </a:r>
            <a:r>
              <a:rPr lang="ar-SA" sz="2000" b="0" dirty="0" smtClean="0">
                <a:solidFill>
                  <a:srgbClr val="0070C0"/>
                </a:solidFill>
                <a:latin typeface="Traditional Arabic" pitchFamily="18" charset="-78"/>
                <a:cs typeface="Traditional Arabic" pitchFamily="18" charset="-78"/>
              </a:rPr>
              <a:t>، ودلالةٌ من قائله على انقطاعه إلى الله تعالى </a:t>
            </a:r>
            <a:r>
              <a:rPr lang="ar-SA" sz="2000" b="0" dirty="0" err="1" smtClean="0">
                <a:solidFill>
                  <a:srgbClr val="0070C0"/>
                </a:solidFill>
                <a:latin typeface="Traditional Arabic" pitchFamily="18" charset="-78"/>
                <a:cs typeface="Traditional Arabic" pitchFamily="18" charset="-78"/>
              </a:rPr>
              <a:t>وَلَجَئِهِ</a:t>
            </a:r>
            <a:r>
              <a:rPr lang="ar-SA" sz="2000" b="0" dirty="0" smtClean="0">
                <a:solidFill>
                  <a:srgbClr val="0070C0"/>
                </a:solidFill>
                <a:latin typeface="Traditional Arabic" pitchFamily="18" charset="-78"/>
                <a:cs typeface="Traditional Arabic" pitchFamily="18" charset="-78"/>
              </a:rPr>
              <a:t> إليه.</a:t>
            </a:r>
            <a:endParaRPr lang="en-US" sz="2000" b="0" dirty="0" smtClean="0">
              <a:solidFill>
                <a:srgbClr val="0070C0"/>
              </a:solidFill>
              <a:latin typeface="Traditional Arabic" pitchFamily="18" charset="-78"/>
              <a:cs typeface="Traditional Arabic" pitchFamily="18" charset="-78"/>
            </a:endParaRPr>
          </a:p>
          <a:p>
            <a:pPr algn="r" rtl="1"/>
            <a:r>
              <a:rPr lang="ar-SA" sz="2000" b="0" dirty="0" smtClean="0">
                <a:solidFill>
                  <a:srgbClr val="0070C0"/>
                </a:solidFill>
                <a:latin typeface="Traditional Arabic" pitchFamily="18" charset="-78"/>
                <a:cs typeface="Traditional Arabic" pitchFamily="18" charset="-78"/>
              </a:rPr>
              <a:t>-</a:t>
            </a:r>
            <a:r>
              <a:rPr lang="ar-SA" sz="2000" b="0" dirty="0" smtClean="0">
                <a:solidFill>
                  <a:srgbClr val="C00000"/>
                </a:solidFill>
                <a:latin typeface="Traditional Arabic" pitchFamily="18" charset="-78"/>
                <a:cs typeface="Traditional Arabic" pitchFamily="18" charset="-78"/>
              </a:rPr>
              <a:t>وأُنسُ السامع.</a:t>
            </a:r>
            <a:endParaRPr lang="en-US" sz="2000" b="0" dirty="0" smtClean="0">
              <a:solidFill>
                <a:srgbClr val="C00000"/>
              </a:solidFill>
              <a:latin typeface="Traditional Arabic" pitchFamily="18" charset="-78"/>
              <a:cs typeface="Traditional Arabic" pitchFamily="18" charset="-78"/>
            </a:endParaRPr>
          </a:p>
          <a:p>
            <a:pPr algn="r" rtl="1"/>
            <a:r>
              <a:rPr lang="ar-SA" sz="2000" b="0" dirty="0" smtClean="0">
                <a:solidFill>
                  <a:srgbClr val="0070C0"/>
                </a:solidFill>
                <a:latin typeface="Traditional Arabic" pitchFamily="18" charset="-78"/>
                <a:cs typeface="Traditional Arabic" pitchFamily="18" charset="-78"/>
              </a:rPr>
              <a:t>-</a:t>
            </a:r>
            <a:r>
              <a:rPr lang="ar-SA" sz="2000" b="0" dirty="0" smtClean="0">
                <a:solidFill>
                  <a:srgbClr val="C00000"/>
                </a:solidFill>
                <a:latin typeface="Traditional Arabic" pitchFamily="18" charset="-78"/>
                <a:cs typeface="Traditional Arabic" pitchFamily="18" charset="-78"/>
              </a:rPr>
              <a:t>وإقرارٌ بالإلهيّة</a:t>
            </a:r>
            <a:r>
              <a:rPr lang="ar-SA" sz="2000" b="0" dirty="0" smtClean="0">
                <a:solidFill>
                  <a:srgbClr val="0070C0"/>
                </a:solidFill>
                <a:latin typeface="Traditional Arabic" pitchFamily="18" charset="-78"/>
                <a:cs typeface="Traditional Arabic" pitchFamily="18" charset="-78"/>
              </a:rPr>
              <a:t>.</a:t>
            </a:r>
            <a:endParaRPr lang="en-US" sz="2000" b="0" dirty="0" smtClean="0">
              <a:solidFill>
                <a:srgbClr val="0070C0"/>
              </a:solidFill>
              <a:latin typeface="Traditional Arabic" pitchFamily="18" charset="-78"/>
              <a:cs typeface="Traditional Arabic" pitchFamily="18" charset="-78"/>
            </a:endParaRPr>
          </a:p>
          <a:p>
            <a:pPr algn="r" rtl="1"/>
            <a:r>
              <a:rPr lang="ar-SA" sz="2000" b="0" dirty="0" smtClean="0">
                <a:solidFill>
                  <a:srgbClr val="0070C0"/>
                </a:solidFill>
                <a:latin typeface="Traditional Arabic" pitchFamily="18" charset="-78"/>
                <a:cs typeface="Traditional Arabic" pitchFamily="18" charset="-78"/>
              </a:rPr>
              <a:t>-</a:t>
            </a:r>
            <a:r>
              <a:rPr lang="ar-SA" sz="2000" b="0" dirty="0" smtClean="0">
                <a:solidFill>
                  <a:srgbClr val="C00000"/>
                </a:solidFill>
                <a:latin typeface="Traditional Arabic" pitchFamily="18" charset="-78"/>
                <a:cs typeface="Traditional Arabic" pitchFamily="18" charset="-78"/>
              </a:rPr>
              <a:t>واعترافٌ بالنِّعمة</a:t>
            </a:r>
            <a:r>
              <a:rPr lang="ar-SA" sz="2000" b="0" dirty="0" smtClean="0">
                <a:solidFill>
                  <a:srgbClr val="0070C0"/>
                </a:solidFill>
                <a:latin typeface="Traditional Arabic" pitchFamily="18" charset="-78"/>
                <a:cs typeface="Traditional Arabic" pitchFamily="18" charset="-78"/>
              </a:rPr>
              <a:t>.</a:t>
            </a:r>
            <a:endParaRPr lang="en-US" sz="2000" b="0" dirty="0" smtClean="0">
              <a:solidFill>
                <a:srgbClr val="0070C0"/>
              </a:solidFill>
              <a:latin typeface="Traditional Arabic" pitchFamily="18" charset="-78"/>
              <a:cs typeface="Traditional Arabic" pitchFamily="18" charset="-78"/>
            </a:endParaRPr>
          </a:p>
          <a:p>
            <a:pPr algn="r" rtl="1"/>
            <a:r>
              <a:rPr lang="ar-SA" sz="2000" b="0" dirty="0" smtClean="0">
                <a:solidFill>
                  <a:srgbClr val="0070C0"/>
                </a:solidFill>
                <a:latin typeface="Traditional Arabic" pitchFamily="18" charset="-78"/>
                <a:cs typeface="Traditional Arabic" pitchFamily="18" charset="-78"/>
              </a:rPr>
              <a:t>-</a:t>
            </a:r>
            <a:r>
              <a:rPr lang="ar-SA" sz="2000" b="0" dirty="0" smtClean="0">
                <a:solidFill>
                  <a:srgbClr val="C00000"/>
                </a:solidFill>
                <a:latin typeface="Traditional Arabic" pitchFamily="18" charset="-78"/>
                <a:cs typeface="Traditional Arabic" pitchFamily="18" charset="-78"/>
              </a:rPr>
              <a:t>واستعانةٌ بالله تعالى </a:t>
            </a:r>
            <a:r>
              <a:rPr lang="ar-SA" sz="2000" b="0" dirty="0" smtClean="0">
                <a:solidFill>
                  <a:srgbClr val="0070C0"/>
                </a:solidFill>
                <a:latin typeface="Traditional Arabic" pitchFamily="18" charset="-78"/>
                <a:cs typeface="Traditional Arabic" pitchFamily="18" charset="-78"/>
              </a:rPr>
              <a:t>وعياذةٌ </a:t>
            </a:r>
            <a:r>
              <a:rPr lang="ar-SA" sz="2000" b="0" dirty="0" err="1" smtClean="0">
                <a:solidFill>
                  <a:srgbClr val="0070C0"/>
                </a:solidFill>
                <a:latin typeface="Traditional Arabic" pitchFamily="18" charset="-78"/>
                <a:cs typeface="Traditional Arabic" pitchFamily="18" charset="-78"/>
              </a:rPr>
              <a:t>به.</a:t>
            </a:r>
            <a:endParaRPr lang="en-US" sz="2000" b="0" dirty="0" smtClean="0">
              <a:solidFill>
                <a:srgbClr val="0070C0"/>
              </a:solidFill>
              <a:latin typeface="Traditional Arabic" pitchFamily="18" charset="-78"/>
              <a:cs typeface="Traditional Arabic" pitchFamily="18" charset="-78"/>
            </a:endParaRPr>
          </a:p>
          <a:p>
            <a:pPr algn="r" rtl="1"/>
            <a:r>
              <a:rPr lang="ar-SA" sz="2000" b="0" dirty="0" smtClean="0">
                <a:solidFill>
                  <a:srgbClr val="0070C0"/>
                </a:solidFill>
                <a:latin typeface="Traditional Arabic" pitchFamily="18" charset="-78"/>
                <a:cs typeface="Traditional Arabic" pitchFamily="18" charset="-78"/>
              </a:rPr>
              <a:t>-</a:t>
            </a:r>
            <a:r>
              <a:rPr lang="ar-SA" sz="2000" b="0" dirty="0" smtClean="0">
                <a:solidFill>
                  <a:srgbClr val="C00000"/>
                </a:solidFill>
                <a:latin typeface="Traditional Arabic" pitchFamily="18" charset="-78"/>
                <a:cs typeface="Traditional Arabic" pitchFamily="18" charset="-78"/>
              </a:rPr>
              <a:t>وفيه اسمانِ من أسماء الله </a:t>
            </a:r>
            <a:r>
              <a:rPr lang="ar-SA" sz="2000" b="0" dirty="0" smtClean="0">
                <a:solidFill>
                  <a:srgbClr val="0070C0"/>
                </a:solidFill>
                <a:latin typeface="Traditional Arabic" pitchFamily="18" charset="-78"/>
                <a:cs typeface="Traditional Arabic" pitchFamily="18" charset="-78"/>
              </a:rPr>
              <a:t>تعالى المخصوصة </a:t>
            </a:r>
            <a:r>
              <a:rPr lang="ar-SA" sz="2000" b="0" dirty="0" err="1" smtClean="0">
                <a:solidFill>
                  <a:srgbClr val="0070C0"/>
                </a:solidFill>
                <a:latin typeface="Traditional Arabic" pitchFamily="18" charset="-78"/>
                <a:cs typeface="Traditional Arabic" pitchFamily="18" charset="-78"/>
              </a:rPr>
              <a:t>به</a:t>
            </a:r>
            <a:r>
              <a:rPr lang="ar-SA" sz="2000" b="0" dirty="0" smtClean="0">
                <a:solidFill>
                  <a:srgbClr val="0070C0"/>
                </a:solidFill>
                <a:latin typeface="Traditional Arabic" pitchFamily="18" charset="-78"/>
                <a:cs typeface="Traditional Arabic" pitchFamily="18" charset="-78"/>
              </a:rPr>
              <a:t>، لا يسمى </a:t>
            </a:r>
            <a:r>
              <a:rPr lang="ar-SA" sz="2000" b="0" dirty="0" err="1" smtClean="0">
                <a:solidFill>
                  <a:srgbClr val="0070C0"/>
                </a:solidFill>
                <a:latin typeface="Traditional Arabic" pitchFamily="18" charset="-78"/>
                <a:cs typeface="Traditional Arabic" pitchFamily="18" charset="-78"/>
              </a:rPr>
              <a:t>بِهما</a:t>
            </a:r>
            <a:r>
              <a:rPr lang="ar-SA" sz="2000" b="0" dirty="0" smtClean="0">
                <a:solidFill>
                  <a:srgbClr val="0070C0"/>
                </a:solidFill>
                <a:latin typeface="Traditional Arabic" pitchFamily="18" charset="-78"/>
                <a:cs typeface="Traditional Arabic" pitchFamily="18" charset="-78"/>
              </a:rPr>
              <a:t> غيـرُه، </a:t>
            </a:r>
            <a:r>
              <a:rPr lang="ar-SA" sz="2000" b="0" dirty="0" err="1" smtClean="0">
                <a:solidFill>
                  <a:srgbClr val="0070C0"/>
                </a:solidFill>
                <a:latin typeface="Traditional Arabic" pitchFamily="18" charset="-78"/>
                <a:cs typeface="Traditional Arabic" pitchFamily="18" charset="-78"/>
              </a:rPr>
              <a:t>وهما: </a:t>
            </a:r>
            <a:r>
              <a:rPr lang="ar-SA" sz="2000" b="0" dirty="0" smtClean="0">
                <a:solidFill>
                  <a:srgbClr val="0070C0"/>
                </a:solidFill>
                <a:latin typeface="Traditional Arabic" pitchFamily="18" charset="-78"/>
                <a:cs typeface="Traditional Arabic" pitchFamily="18" charset="-78"/>
              </a:rPr>
              <a:t>(الله</a:t>
            </a:r>
            <a:r>
              <a:rPr lang="ar-SA" sz="2000" b="0" dirty="0" err="1" smtClean="0">
                <a:solidFill>
                  <a:srgbClr val="0070C0"/>
                </a:solidFill>
                <a:latin typeface="Traditional Arabic" pitchFamily="18" charset="-78"/>
                <a:cs typeface="Traditional Arabic" pitchFamily="18" charset="-78"/>
              </a:rPr>
              <a:t>)</a:t>
            </a:r>
            <a:r>
              <a:rPr lang="ar-SA" sz="2000" b="0" baseline="30000" dirty="0" err="1" smtClean="0">
                <a:solidFill>
                  <a:srgbClr val="0070C0"/>
                </a:solidFill>
                <a:latin typeface="Traditional Arabic" pitchFamily="18" charset="-78"/>
                <a:cs typeface="Traditional Arabic" pitchFamily="18" charset="-78"/>
              </a:rPr>
              <a:t>(</a:t>
            </a:r>
            <a:r>
              <a:rPr lang="ar-SA" sz="2000" b="0" baseline="30000" dirty="0" smtClean="0">
                <a:solidFill>
                  <a:srgbClr val="0070C0"/>
                </a:solidFill>
                <a:latin typeface="Traditional Arabic" pitchFamily="18" charset="-78"/>
                <a:cs typeface="Traditional Arabic" pitchFamily="18" charset="-78"/>
              </a:rPr>
              <a:t>)</a:t>
            </a:r>
            <a:r>
              <a:rPr lang="ar-SA" sz="2000" b="0" dirty="0" smtClean="0">
                <a:solidFill>
                  <a:srgbClr val="0070C0"/>
                </a:solidFill>
                <a:latin typeface="Traditional Arabic" pitchFamily="18" charset="-78"/>
                <a:cs typeface="Traditional Arabic" pitchFamily="18" charset="-78"/>
              </a:rPr>
              <a:t> و(الرّحـمن</a:t>
            </a:r>
            <a:r>
              <a:rPr lang="ar-SA" sz="2000" b="0" dirty="0" err="1" smtClean="0">
                <a:solidFill>
                  <a:srgbClr val="0070C0"/>
                </a:solidFill>
                <a:latin typeface="Traditional Arabic" pitchFamily="18" charset="-78"/>
                <a:cs typeface="Traditional Arabic" pitchFamily="18" charset="-78"/>
              </a:rPr>
              <a:t>).</a:t>
            </a:r>
            <a:endParaRPr lang="ar-SA" sz="2000" b="0" dirty="0" smtClean="0">
              <a:solidFill>
                <a:srgbClr val="0070C0"/>
              </a:solidFill>
              <a:latin typeface="Traditional Arabic" pitchFamily="18" charset="-78"/>
              <a:cs typeface="Traditional Arabic" pitchFamily="18" charset="-78"/>
            </a:endParaRPr>
          </a:p>
          <a:p>
            <a:pPr algn="r" rtl="1"/>
            <a:r>
              <a:rPr lang="ar-SA" sz="2000" b="0" dirty="0" smtClean="0">
                <a:solidFill>
                  <a:srgbClr val="0070C0"/>
                </a:solidFill>
                <a:latin typeface="Traditional Arabic" pitchFamily="18" charset="-78"/>
                <a:cs typeface="Traditional Arabic" pitchFamily="18" charset="-78"/>
              </a:rPr>
              <a:t>- </a:t>
            </a:r>
            <a:r>
              <a:rPr lang="ar-SA" sz="2000" dirty="0" smtClean="0">
                <a:solidFill>
                  <a:srgbClr val="C00000"/>
                </a:solidFill>
                <a:latin typeface="Traditional Arabic" pitchFamily="18" charset="-78"/>
                <a:cs typeface="Traditional Arabic" pitchFamily="18" charset="-78"/>
              </a:rPr>
              <a:t>علامة يُعرف </a:t>
            </a:r>
            <a:r>
              <a:rPr lang="ar-SA" sz="2000" dirty="0" err="1" smtClean="0">
                <a:solidFill>
                  <a:srgbClr val="C00000"/>
                </a:solidFill>
                <a:latin typeface="Traditional Arabic" pitchFamily="18" charset="-78"/>
                <a:cs typeface="Traditional Arabic" pitchFamily="18" charset="-78"/>
              </a:rPr>
              <a:t>بها</a:t>
            </a:r>
            <a:r>
              <a:rPr lang="ar-SA" sz="2000" dirty="0" smtClean="0">
                <a:solidFill>
                  <a:srgbClr val="C00000"/>
                </a:solidFill>
                <a:latin typeface="Traditional Arabic" pitchFamily="18" charset="-78"/>
                <a:cs typeface="Traditional Arabic" pitchFamily="18" charset="-78"/>
              </a:rPr>
              <a:t> المسلم </a:t>
            </a:r>
            <a:r>
              <a:rPr lang="ar-SA" sz="2000" b="0" dirty="0" err="1" smtClean="0">
                <a:solidFill>
                  <a:srgbClr val="0070C0"/>
                </a:solidFill>
                <a:latin typeface="Traditional Arabic" pitchFamily="18" charset="-78"/>
                <a:cs typeface="Traditional Arabic" pitchFamily="18" charset="-78"/>
              </a:rPr>
              <a:t>ويتميّـر</a:t>
            </a:r>
            <a:r>
              <a:rPr lang="ar-SA" sz="2000" b="0" dirty="0" smtClean="0">
                <a:solidFill>
                  <a:srgbClr val="0070C0"/>
                </a:solidFill>
                <a:latin typeface="Traditional Arabic" pitchFamily="18" charset="-78"/>
                <a:cs typeface="Traditional Arabic" pitchFamily="18" charset="-78"/>
              </a:rPr>
              <a:t> </a:t>
            </a:r>
            <a:r>
              <a:rPr lang="ar-SA" sz="2000" b="0" dirty="0" err="1" smtClean="0">
                <a:solidFill>
                  <a:srgbClr val="0070C0"/>
                </a:solidFill>
                <a:latin typeface="Traditional Arabic" pitchFamily="18" charset="-78"/>
                <a:cs typeface="Traditional Arabic" pitchFamily="18" charset="-78"/>
              </a:rPr>
              <a:t>بها</a:t>
            </a:r>
            <a:r>
              <a:rPr lang="ar-SA" sz="2000" b="0" dirty="0" smtClean="0">
                <a:solidFill>
                  <a:srgbClr val="0070C0"/>
                </a:solidFill>
                <a:latin typeface="Traditional Arabic" pitchFamily="18" charset="-78"/>
                <a:cs typeface="Traditional Arabic" pitchFamily="18" charset="-78"/>
              </a:rPr>
              <a:t> عن غيـره من النّاس.</a:t>
            </a:r>
            <a:endParaRPr lang="en-US" sz="2000" b="0" dirty="0" smtClean="0">
              <a:solidFill>
                <a:srgbClr val="0070C0"/>
              </a:solidFill>
              <a:latin typeface="Traditional Arabic" pitchFamily="18" charset="-78"/>
              <a:cs typeface="Traditional Arabic" pitchFamily="18" charset="-78"/>
            </a:endParaRPr>
          </a:p>
          <a:p>
            <a:pPr algn="r" rtl="1"/>
            <a:r>
              <a:rPr lang="ar-SA" sz="2400" b="0" dirty="0" smtClean="0">
                <a:solidFill>
                  <a:srgbClr val="C00000"/>
                </a:solidFill>
                <a:latin typeface="Traditional Arabic" pitchFamily="18" charset="-78"/>
                <a:cs typeface="Traditional Arabic" pitchFamily="18" charset="-78"/>
              </a:rPr>
              <a:t>ملاحظة: </a:t>
            </a:r>
            <a:r>
              <a:rPr lang="ar-SA" sz="2000" b="0" dirty="0" smtClean="0">
                <a:solidFill>
                  <a:srgbClr val="0070C0"/>
                </a:solidFill>
                <a:latin typeface="Traditional Arabic" pitchFamily="18" charset="-78"/>
                <a:cs typeface="Traditional Arabic" pitchFamily="18" charset="-78"/>
              </a:rPr>
              <a:t>لا يجوز ذكر البسملة على الأشياء المحرمة ولو ذكرها الإنسان استهزاء واستخفافا فإنه يكفر والعياذ بالله.</a:t>
            </a:r>
            <a:r>
              <a:rPr lang="en-US" sz="2000" b="0" dirty="0" smtClean="0">
                <a:solidFill>
                  <a:srgbClr val="0070C0"/>
                </a:solidFill>
                <a:latin typeface="Traditional Arabic" pitchFamily="18" charset="-78"/>
                <a:cs typeface="Traditional Arabic" pitchFamily="18" charset="-78"/>
              </a:rPr>
              <a:t> </a:t>
            </a:r>
            <a:endParaRPr lang="ar-SA" sz="2000" b="0" dirty="0" smtClean="0">
              <a:solidFill>
                <a:srgbClr val="0070C0"/>
              </a:solidFill>
              <a:latin typeface="Traditional Arabic" pitchFamily="18" charset="-78"/>
              <a:cs typeface="Traditional Arabic" pitchFamily="18" charset="-78"/>
            </a:endParaRPr>
          </a:p>
          <a:p>
            <a:pPr algn="r" rtl="1"/>
            <a:r>
              <a:rPr lang="ar-SA" sz="2000" b="0" dirty="0" smtClean="0">
                <a:solidFill>
                  <a:srgbClr val="0070C0"/>
                </a:solidFill>
                <a:latin typeface="Traditional Arabic" pitchFamily="18" charset="-78"/>
                <a:cs typeface="Traditional Arabic" pitchFamily="18" charset="-78"/>
              </a:rPr>
              <a:t>  </a:t>
            </a:r>
            <a:endParaRPr lang="en-US" sz="2000" b="0" dirty="0" smtClean="0">
              <a:solidFill>
                <a:srgbClr val="0070C0"/>
              </a:solidFill>
              <a:latin typeface="Traditional Arabic" pitchFamily="18" charset="-78"/>
              <a:cs typeface="Traditional Arabic" pitchFamily="18" charset="-78"/>
            </a:endParaRPr>
          </a:p>
          <a:p>
            <a:pPr algn="r" rtl="1"/>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395536" y="188640"/>
            <a:ext cx="2555776" cy="908720"/>
          </a:xfrm>
          <a:solidFill>
            <a:schemeClr val="accent1">
              <a:lumMod val="40000"/>
              <a:lumOff val="60000"/>
            </a:schemeClr>
          </a:solidFill>
        </p:spPr>
        <p:txBody>
          <a:bodyPr/>
          <a:lstStyle/>
          <a:p>
            <a:r>
              <a:rPr lang="ar-SA" dirty="0" smtClean="0">
                <a:solidFill>
                  <a:srgbClr val="C00000"/>
                </a:solidFill>
              </a:rPr>
              <a:t>تفسير البسملة</a:t>
            </a:r>
            <a:endParaRPr lang="en-US" dirty="0">
              <a:solidFill>
                <a:srgbClr val="C00000"/>
              </a:solidFill>
            </a:endParaRPr>
          </a:p>
        </p:txBody>
      </p:sp>
      <p:sp>
        <p:nvSpPr>
          <p:cNvPr id="3" name="כותרת משנה 2"/>
          <p:cNvSpPr>
            <a:spLocks noGrp="1"/>
          </p:cNvSpPr>
          <p:nvPr>
            <p:ph type="subTitle" idx="1"/>
          </p:nvPr>
        </p:nvSpPr>
        <p:spPr>
          <a:xfrm>
            <a:off x="2286000" y="1052736"/>
            <a:ext cx="6172200" cy="5472608"/>
          </a:xfrm>
          <a:solidFill>
            <a:schemeClr val="accent1">
              <a:lumMod val="40000"/>
              <a:lumOff val="60000"/>
            </a:schemeClr>
          </a:solidFill>
        </p:spPr>
        <p:txBody>
          <a:bodyPr>
            <a:normAutofit fontScale="85000" lnSpcReduction="10000"/>
          </a:bodyPr>
          <a:lstStyle/>
          <a:p>
            <a:pPr algn="just" rtl="1"/>
            <a:r>
              <a:rPr lang="ar-SA" sz="2600" dirty="0" smtClean="0">
                <a:solidFill>
                  <a:srgbClr val="C00000"/>
                </a:solidFill>
                <a:latin typeface="Traditional Arabic" pitchFamily="18" charset="-78"/>
                <a:cs typeface="Traditional Arabic" pitchFamily="18" charset="-78"/>
              </a:rPr>
              <a:t>(بسم</a:t>
            </a:r>
            <a:r>
              <a:rPr lang="ar-SA" sz="2600" dirty="0" err="1" smtClean="0">
                <a:solidFill>
                  <a:srgbClr val="C00000"/>
                </a:solidFill>
                <a:latin typeface="Traditional Arabic" pitchFamily="18" charset="-78"/>
                <a:cs typeface="Traditional Arabic" pitchFamily="18" charset="-78"/>
              </a:rPr>
              <a:t>)</a:t>
            </a:r>
            <a:r>
              <a:rPr lang="ar-SA" sz="2600" dirty="0" smtClean="0">
                <a:solidFill>
                  <a:srgbClr val="C00000"/>
                </a:solidFill>
                <a:latin typeface="Traditional Arabic" pitchFamily="18" charset="-78"/>
                <a:cs typeface="Traditional Arabic" pitchFamily="18" charset="-78"/>
              </a:rPr>
              <a:t> </a:t>
            </a:r>
            <a:endParaRPr lang="en-US" sz="2600" dirty="0" smtClean="0">
              <a:solidFill>
                <a:srgbClr val="C00000"/>
              </a:solidFill>
              <a:latin typeface="Traditional Arabic" pitchFamily="18" charset="-78"/>
              <a:cs typeface="Traditional Arabic" pitchFamily="18" charset="-78"/>
            </a:endParaRPr>
          </a:p>
          <a:p>
            <a:pPr algn="just" rtl="1"/>
            <a:r>
              <a:rPr lang="ar-SA" sz="1900" dirty="0" smtClean="0">
                <a:solidFill>
                  <a:srgbClr val="0070C0"/>
                </a:solidFill>
                <a:latin typeface="Traditional Arabic" pitchFamily="18" charset="-78"/>
                <a:cs typeface="Traditional Arabic" pitchFamily="18" charset="-78"/>
              </a:rPr>
              <a:t>الاسم: قيل إنه: مشتقٌّ من السمو: بمعنى الرفعة </a:t>
            </a:r>
            <a:r>
              <a:rPr lang="ar-SA" sz="1900" dirty="0" err="1" smtClean="0">
                <a:solidFill>
                  <a:srgbClr val="0070C0"/>
                </a:solidFill>
                <a:latin typeface="Traditional Arabic" pitchFamily="18" charset="-78"/>
                <a:cs typeface="Traditional Arabic" pitchFamily="18" charset="-78"/>
              </a:rPr>
              <a:t>والعلو.</a:t>
            </a:r>
            <a:r>
              <a:rPr lang="ar-SA" sz="1900" dirty="0" smtClean="0">
                <a:solidFill>
                  <a:srgbClr val="0070C0"/>
                </a:solidFill>
                <a:latin typeface="Traditional Arabic" pitchFamily="18" charset="-78"/>
                <a:cs typeface="Traditional Arabic" pitchFamily="18" charset="-78"/>
              </a:rPr>
              <a:t> وقيل مشتق من السمة وهي العلامة.</a:t>
            </a:r>
            <a:endParaRPr lang="en-US" sz="1900" dirty="0" smtClean="0">
              <a:solidFill>
                <a:srgbClr val="0070C0"/>
              </a:solidFill>
              <a:latin typeface="Traditional Arabic" pitchFamily="18" charset="-78"/>
              <a:cs typeface="Traditional Arabic" pitchFamily="18" charset="-78"/>
            </a:endParaRPr>
          </a:p>
          <a:p>
            <a:pPr algn="just" rtl="1"/>
            <a:r>
              <a:rPr lang="ar-SA" sz="1900" dirty="0" smtClean="0">
                <a:solidFill>
                  <a:srgbClr val="0070C0"/>
                </a:solidFill>
                <a:latin typeface="Traditional Arabic" pitchFamily="18" charset="-78"/>
                <a:cs typeface="Traditional Arabic" pitchFamily="18" charset="-78"/>
              </a:rPr>
              <a:t>(الباء) متعلقة بفعل محذوف مناسب للمقام، فالقارئ حين يقول: بسم الله، معناه: اقرأ مستعيناً باسم </a:t>
            </a:r>
            <a:r>
              <a:rPr lang="ar-SA" sz="1900" dirty="0" err="1" smtClean="0">
                <a:solidFill>
                  <a:srgbClr val="0070C0"/>
                </a:solidFill>
                <a:latin typeface="Traditional Arabic" pitchFamily="18" charset="-78"/>
                <a:cs typeface="Traditional Arabic" pitchFamily="18" charset="-78"/>
              </a:rPr>
              <a:t>الله.</a:t>
            </a:r>
            <a:r>
              <a:rPr lang="ar-SA" sz="1900" dirty="0" smtClean="0">
                <a:solidFill>
                  <a:srgbClr val="0070C0"/>
                </a:solidFill>
                <a:latin typeface="Traditional Arabic" pitchFamily="18" charset="-78"/>
                <a:cs typeface="Traditional Arabic" pitchFamily="18" charset="-78"/>
              </a:rPr>
              <a:t> والكاتب حين </a:t>
            </a:r>
            <a:r>
              <a:rPr lang="ar-SA" sz="1900" dirty="0" err="1" smtClean="0">
                <a:solidFill>
                  <a:srgbClr val="0070C0"/>
                </a:solidFill>
                <a:latin typeface="Traditional Arabic" pitchFamily="18" charset="-78"/>
                <a:cs typeface="Traditional Arabic" pitchFamily="18" charset="-78"/>
              </a:rPr>
              <a:t>يقول: </a:t>
            </a:r>
            <a:r>
              <a:rPr lang="ar-SA" sz="1900" dirty="0" smtClean="0">
                <a:solidFill>
                  <a:srgbClr val="0070C0"/>
                </a:solidFill>
                <a:latin typeface="Traditional Arabic" pitchFamily="18" charset="-78"/>
                <a:cs typeface="Traditional Arabic" pitchFamily="18" charset="-78"/>
              </a:rPr>
              <a:t>(بسم الله) معناه: اكتب مستعيناً باسم </a:t>
            </a:r>
            <a:r>
              <a:rPr lang="ar-SA" sz="1900" dirty="0" err="1" smtClean="0">
                <a:solidFill>
                  <a:srgbClr val="0070C0"/>
                </a:solidFill>
                <a:latin typeface="Traditional Arabic" pitchFamily="18" charset="-78"/>
                <a:cs typeface="Traditional Arabic" pitchFamily="18" charset="-78"/>
              </a:rPr>
              <a:t>الله.</a:t>
            </a:r>
            <a:r>
              <a:rPr lang="ar-SA" sz="1900" dirty="0" smtClean="0">
                <a:solidFill>
                  <a:srgbClr val="0070C0"/>
                </a:solidFill>
                <a:latin typeface="Traditional Arabic" pitchFamily="18" charset="-78"/>
                <a:cs typeface="Traditional Arabic" pitchFamily="18" charset="-78"/>
              </a:rPr>
              <a:t> وتكتب بغيـر ألف لكثرة الاستعمال</a:t>
            </a:r>
            <a:r>
              <a:rPr lang="ar-SA" dirty="0" smtClean="0">
                <a:solidFill>
                  <a:srgbClr val="0070C0"/>
                </a:solidFill>
                <a:latin typeface="Traditional Arabic" pitchFamily="18" charset="-78"/>
                <a:cs typeface="Traditional Arabic" pitchFamily="18" charset="-78"/>
              </a:rPr>
              <a:t>.</a:t>
            </a:r>
            <a:endParaRPr lang="en-US" dirty="0" smtClean="0">
              <a:solidFill>
                <a:srgbClr val="0070C0"/>
              </a:solidFill>
              <a:latin typeface="Traditional Arabic" pitchFamily="18" charset="-78"/>
              <a:cs typeface="Traditional Arabic" pitchFamily="18" charset="-78"/>
            </a:endParaRPr>
          </a:p>
          <a:p>
            <a:pPr algn="just" rtl="1"/>
            <a:r>
              <a:rPr lang="ar-SA" sz="2400" dirty="0" smtClean="0">
                <a:solidFill>
                  <a:srgbClr val="C00000"/>
                </a:solidFill>
                <a:latin typeface="Traditional Arabic" pitchFamily="18" charset="-78"/>
                <a:cs typeface="Traditional Arabic" pitchFamily="18" charset="-78"/>
              </a:rPr>
              <a:t> (الله</a:t>
            </a:r>
            <a:r>
              <a:rPr lang="ar-SA" sz="2400" dirty="0" err="1" smtClean="0">
                <a:solidFill>
                  <a:srgbClr val="C00000"/>
                </a:solidFill>
                <a:latin typeface="Traditional Arabic" pitchFamily="18" charset="-78"/>
                <a:cs typeface="Traditional Arabic" pitchFamily="18" charset="-78"/>
              </a:rPr>
              <a:t>):</a:t>
            </a:r>
            <a:r>
              <a:rPr lang="ar-SA" sz="2400" dirty="0" smtClean="0">
                <a:solidFill>
                  <a:srgbClr val="C00000"/>
                </a:solidFill>
                <a:latin typeface="Traditional Arabic" pitchFamily="18" charset="-78"/>
                <a:cs typeface="Traditional Arabic" pitchFamily="18" charset="-78"/>
              </a:rPr>
              <a:t> </a:t>
            </a:r>
            <a:endParaRPr lang="en-US" sz="2400" dirty="0" smtClean="0">
              <a:solidFill>
                <a:srgbClr val="C00000"/>
              </a:solidFill>
              <a:latin typeface="Traditional Arabic" pitchFamily="18" charset="-78"/>
              <a:cs typeface="Traditional Arabic" pitchFamily="18" charset="-78"/>
            </a:endParaRPr>
          </a:p>
          <a:p>
            <a:pPr algn="just" rtl="1"/>
            <a:r>
              <a:rPr lang="ar-SA" sz="1900" dirty="0" smtClean="0">
                <a:solidFill>
                  <a:srgbClr val="0070C0"/>
                </a:solidFill>
                <a:latin typeface="Traditional Arabic" pitchFamily="18" charset="-78"/>
                <a:cs typeface="Traditional Arabic" pitchFamily="18" charset="-78"/>
              </a:rPr>
              <a:t>لفظ الجلالة، علم على ذات الحقّ الجامع لكلّ الصفات، انفرد </a:t>
            </a:r>
            <a:r>
              <a:rPr lang="ar-SA" sz="1900" dirty="0" err="1" smtClean="0">
                <a:solidFill>
                  <a:srgbClr val="0070C0"/>
                </a:solidFill>
                <a:latin typeface="Traditional Arabic" pitchFamily="18" charset="-78"/>
                <a:cs typeface="Traditional Arabic" pitchFamily="18" charset="-78"/>
              </a:rPr>
              <a:t>به</a:t>
            </a:r>
            <a:r>
              <a:rPr lang="ar-SA" sz="1900" dirty="0" smtClean="0">
                <a:solidFill>
                  <a:srgbClr val="0070C0"/>
                </a:solidFill>
                <a:latin typeface="Traditional Arabic" pitchFamily="18" charset="-78"/>
                <a:cs typeface="Traditional Arabic" pitchFamily="18" charset="-78"/>
              </a:rPr>
              <a:t> الحقّ، وهو أخصُّ الأسماء، إذا لا يطلقه أحد على غيـر ذاته، وهو الاسم الأعظم.، وقيل إنّه مشتق من أله، أي </a:t>
            </a:r>
            <a:r>
              <a:rPr lang="ar-SA" sz="1900" dirty="0" err="1" smtClean="0">
                <a:solidFill>
                  <a:srgbClr val="0070C0"/>
                </a:solidFill>
                <a:latin typeface="Traditional Arabic" pitchFamily="18" charset="-78"/>
                <a:cs typeface="Traditional Arabic" pitchFamily="18" charset="-78"/>
              </a:rPr>
              <a:t>عبدأ</a:t>
            </a:r>
            <a:r>
              <a:rPr lang="ar-SA" sz="1900" dirty="0" smtClean="0">
                <a:solidFill>
                  <a:srgbClr val="0070C0"/>
                </a:solidFill>
                <a:latin typeface="Traditional Arabic" pitchFamily="18" charset="-78"/>
                <a:cs typeface="Traditional Arabic" pitchFamily="18" charset="-78"/>
              </a:rPr>
              <a:t> فالله </a:t>
            </a:r>
            <a:r>
              <a:rPr lang="ar-SA" sz="1900" dirty="0" err="1" smtClean="0">
                <a:solidFill>
                  <a:srgbClr val="0070C0"/>
                </a:solidFill>
                <a:latin typeface="Traditional Arabic" pitchFamily="18" charset="-78"/>
                <a:cs typeface="Traditional Arabic" pitchFamily="18" charset="-78"/>
              </a:rPr>
              <a:t>مألوه</a:t>
            </a:r>
            <a:r>
              <a:rPr lang="ar-SA" sz="1900" dirty="0" smtClean="0">
                <a:solidFill>
                  <a:srgbClr val="0070C0"/>
                </a:solidFill>
                <a:latin typeface="Traditional Arabic" pitchFamily="18" charset="-78"/>
                <a:cs typeface="Traditional Arabic" pitchFamily="18" charset="-78"/>
              </a:rPr>
              <a:t>: أي: معبود.</a:t>
            </a:r>
            <a:endParaRPr lang="en-US" sz="1900" dirty="0" smtClean="0">
              <a:solidFill>
                <a:srgbClr val="0070C0"/>
              </a:solidFill>
              <a:latin typeface="Traditional Arabic" pitchFamily="18" charset="-78"/>
              <a:cs typeface="Traditional Arabic" pitchFamily="18" charset="-78"/>
            </a:endParaRPr>
          </a:p>
          <a:p>
            <a:pPr algn="just" rtl="1"/>
            <a:r>
              <a:rPr lang="ar-SA" sz="2400" dirty="0" smtClean="0">
                <a:solidFill>
                  <a:srgbClr val="C00000"/>
                </a:solidFill>
                <a:latin typeface="Traditional Arabic" pitchFamily="18" charset="-78"/>
                <a:cs typeface="Traditional Arabic" pitchFamily="18" charset="-78"/>
              </a:rPr>
              <a:t>(الرحمن الرحيم</a:t>
            </a:r>
            <a:r>
              <a:rPr lang="ar-SA" sz="2400" dirty="0" err="1" smtClean="0">
                <a:solidFill>
                  <a:srgbClr val="C00000"/>
                </a:solidFill>
                <a:latin typeface="Traditional Arabic" pitchFamily="18" charset="-78"/>
                <a:cs typeface="Traditional Arabic" pitchFamily="18" charset="-78"/>
              </a:rPr>
              <a:t>):</a:t>
            </a:r>
            <a:endParaRPr lang="en-US" sz="2400" dirty="0" smtClean="0">
              <a:solidFill>
                <a:srgbClr val="C00000"/>
              </a:solidFill>
              <a:latin typeface="Traditional Arabic" pitchFamily="18" charset="-78"/>
              <a:cs typeface="Traditional Arabic" pitchFamily="18" charset="-78"/>
            </a:endParaRPr>
          </a:p>
          <a:p>
            <a:pPr algn="just" rtl="1"/>
            <a:r>
              <a:rPr lang="ar-SA" sz="1900" dirty="0" smtClean="0">
                <a:solidFill>
                  <a:srgbClr val="0070C0"/>
                </a:solidFill>
                <a:latin typeface="Traditional Arabic" pitchFamily="18" charset="-78"/>
                <a:cs typeface="Traditional Arabic" pitchFamily="18" charset="-78"/>
              </a:rPr>
              <a:t>اسمان من أسمائه تبارك وتعالى، مشتقّان من الرحمة، والدليل على أنَّ الرحمن مشتقّ من الرحمة </a:t>
            </a:r>
            <a:r>
              <a:rPr lang="ar-SA" sz="1900" dirty="0" err="1" smtClean="0">
                <a:solidFill>
                  <a:srgbClr val="0070C0"/>
                </a:solidFill>
                <a:latin typeface="Traditional Arabic" pitchFamily="18" charset="-78"/>
                <a:cs typeface="Traditional Arabic" pitchFamily="18" charset="-78"/>
              </a:rPr>
              <a:t>قوله -</a:t>
            </a:r>
            <a:r>
              <a:rPr lang="en-US" sz="1900" dirty="0" smtClean="0">
                <a:solidFill>
                  <a:srgbClr val="0070C0"/>
                </a:solidFill>
                <a:latin typeface="Traditional Arabic" pitchFamily="18" charset="-78"/>
                <a:cs typeface="Traditional Arabic" pitchFamily="18" charset="-78"/>
                <a:sym typeface="AGA Arabesque"/>
              </a:rPr>
              <a:t></a:t>
            </a:r>
            <a:r>
              <a:rPr lang="ar-SA" sz="1900" dirty="0" smtClean="0">
                <a:solidFill>
                  <a:srgbClr val="0070C0"/>
                </a:solidFill>
                <a:latin typeface="Traditional Arabic" pitchFamily="18" charset="-78"/>
                <a:cs typeface="Traditional Arabic" pitchFamily="18" charset="-78"/>
              </a:rPr>
              <a:t>- فيما يرويه عن </a:t>
            </a:r>
            <a:r>
              <a:rPr lang="ar-SA" sz="1900" dirty="0" err="1" smtClean="0">
                <a:solidFill>
                  <a:srgbClr val="0070C0"/>
                </a:solidFill>
                <a:latin typeface="Traditional Arabic" pitchFamily="18" charset="-78"/>
                <a:cs typeface="Traditional Arabic" pitchFamily="18" charset="-78"/>
              </a:rPr>
              <a:t>ربّه </a:t>
            </a:r>
            <a:r>
              <a:rPr lang="ar-SA" sz="1900" dirty="0" smtClean="0">
                <a:solidFill>
                  <a:srgbClr val="0070C0"/>
                </a:solidFill>
                <a:latin typeface="Traditional Arabic" pitchFamily="18" charset="-78"/>
                <a:cs typeface="Traditional Arabic" pitchFamily="18" charset="-78"/>
              </a:rPr>
              <a:t>(أنا الرحمن خلقت الرحم وشققت لها اسماً من اسمي فمن وصلها وصلته، ومن قطعها قطعته</a:t>
            </a:r>
            <a:r>
              <a:rPr lang="ar-SA" sz="1900" dirty="0" err="1" smtClean="0">
                <a:solidFill>
                  <a:srgbClr val="0070C0"/>
                </a:solidFill>
                <a:latin typeface="Traditional Arabic" pitchFamily="18" charset="-78"/>
                <a:cs typeface="Traditional Arabic" pitchFamily="18" charset="-78"/>
              </a:rPr>
              <a:t>).</a:t>
            </a:r>
            <a:endParaRPr lang="en-US" sz="1900" dirty="0" smtClean="0">
              <a:solidFill>
                <a:srgbClr val="0070C0"/>
              </a:solidFill>
              <a:latin typeface="Traditional Arabic" pitchFamily="18" charset="-78"/>
              <a:cs typeface="Traditional Arabic" pitchFamily="18" charset="-78"/>
            </a:endParaRPr>
          </a:p>
          <a:p>
            <a:pPr algn="just" rtl="1"/>
            <a:r>
              <a:rPr lang="ar-SA" sz="1900" dirty="0" smtClean="0">
                <a:solidFill>
                  <a:srgbClr val="0070C0"/>
                </a:solidFill>
                <a:latin typeface="Traditional Arabic" pitchFamily="18" charset="-78"/>
                <a:cs typeface="Traditional Arabic" pitchFamily="18" charset="-78"/>
              </a:rPr>
              <a:t>والرحمة في اللغة، لا تليق </a:t>
            </a:r>
            <a:r>
              <a:rPr lang="ar-SA" sz="1900" dirty="0" err="1" smtClean="0">
                <a:solidFill>
                  <a:srgbClr val="0070C0"/>
                </a:solidFill>
                <a:latin typeface="Traditional Arabic" pitchFamily="18" charset="-78"/>
                <a:cs typeface="Traditional Arabic" pitchFamily="18" charset="-78"/>
              </a:rPr>
              <a:t>به</a:t>
            </a:r>
            <a:r>
              <a:rPr lang="ar-SA" sz="1900" dirty="0" smtClean="0">
                <a:solidFill>
                  <a:srgbClr val="0070C0"/>
                </a:solidFill>
                <a:latin typeface="Traditional Arabic" pitchFamily="18" charset="-78"/>
                <a:cs typeface="Traditional Arabic" pitchFamily="18" charset="-78"/>
              </a:rPr>
              <a:t> سبحانه تعالى؛ لأنّها رقة وانكسار في القلب، فما المراد </a:t>
            </a:r>
            <a:r>
              <a:rPr lang="ar-SA" sz="1900" dirty="0" err="1" smtClean="0">
                <a:solidFill>
                  <a:srgbClr val="0070C0"/>
                </a:solidFill>
                <a:latin typeface="Traditional Arabic" pitchFamily="18" charset="-78"/>
                <a:cs typeface="Traditional Arabic" pitchFamily="18" charset="-78"/>
              </a:rPr>
              <a:t>بها</a:t>
            </a:r>
            <a:r>
              <a:rPr lang="ar-SA" sz="1900" dirty="0" smtClean="0">
                <a:solidFill>
                  <a:srgbClr val="0070C0"/>
                </a:solidFill>
                <a:latin typeface="Traditional Arabic" pitchFamily="18" charset="-78"/>
                <a:cs typeface="Traditional Arabic" pitchFamily="18" charset="-78"/>
              </a:rPr>
              <a:t> في حق الله تعالى؟</a:t>
            </a:r>
            <a:endParaRPr lang="en-US" sz="1900" dirty="0" smtClean="0">
              <a:solidFill>
                <a:srgbClr val="0070C0"/>
              </a:solidFill>
              <a:latin typeface="Traditional Arabic" pitchFamily="18" charset="-78"/>
              <a:cs typeface="Traditional Arabic" pitchFamily="18" charset="-78"/>
            </a:endParaRPr>
          </a:p>
          <a:p>
            <a:pPr algn="just" rtl="1"/>
            <a:r>
              <a:rPr lang="ar-SA" sz="1900" dirty="0" smtClean="0">
                <a:solidFill>
                  <a:srgbClr val="0070C0"/>
                </a:solidFill>
                <a:latin typeface="Traditional Arabic" pitchFamily="18" charset="-78"/>
                <a:cs typeface="Traditional Arabic" pitchFamily="18" charset="-78"/>
              </a:rPr>
              <a:t>ذهب بعض العلماء إلى التأويل والحمل على المجاز، ولكن المذهب الحق في ذلك هو إجراء ما ورد من </a:t>
            </a:r>
            <a:r>
              <a:rPr lang="ar-SA" sz="1900" dirty="0" err="1" smtClean="0">
                <a:solidFill>
                  <a:srgbClr val="0070C0"/>
                </a:solidFill>
                <a:latin typeface="Traditional Arabic" pitchFamily="18" charset="-78"/>
                <a:cs typeface="Traditional Arabic" pitchFamily="18" charset="-78"/>
              </a:rPr>
              <a:t>صفاته </a:t>
            </a:r>
            <a:r>
              <a:rPr lang="ar-SA" sz="1900" dirty="0" smtClean="0">
                <a:solidFill>
                  <a:srgbClr val="0070C0"/>
                </a:solidFill>
                <a:latin typeface="Traditional Arabic" pitchFamily="18" charset="-78"/>
                <a:cs typeface="Traditional Arabic" pitchFamily="18" charset="-78"/>
              </a:rPr>
              <a:t>–تعالى- على حالها بلا كيف، مع عدم التعرّض للتأويل فيها، بل نثبت لله ما أثبته لنفسه، وعلى ذلك فالرحمة صفة لائقة بكمال </a:t>
            </a:r>
            <a:r>
              <a:rPr lang="ar-SA" sz="1900" dirty="0" err="1" smtClean="0">
                <a:solidFill>
                  <a:srgbClr val="0070C0"/>
                </a:solidFill>
                <a:latin typeface="Traditional Arabic" pitchFamily="18" charset="-78"/>
                <a:cs typeface="Traditional Arabic" pitchFamily="18" charset="-78"/>
              </a:rPr>
              <a:t>ذاته </a:t>
            </a:r>
            <a:r>
              <a:rPr lang="ar-SA" sz="1900" dirty="0" smtClean="0">
                <a:solidFill>
                  <a:srgbClr val="0070C0"/>
                </a:solidFill>
                <a:latin typeface="Traditional Arabic" pitchFamily="18" charset="-78"/>
                <a:cs typeface="Traditional Arabic" pitchFamily="18" charset="-78"/>
              </a:rPr>
              <a:t>–تعالى- كسائر صفاته، وتعالى الله أن تُقاس صفاته بصفات </a:t>
            </a:r>
            <a:r>
              <a:rPr lang="ar-SA" sz="1900" dirty="0" err="1" smtClean="0">
                <a:solidFill>
                  <a:srgbClr val="0070C0"/>
                </a:solidFill>
                <a:latin typeface="Traditional Arabic" pitchFamily="18" charset="-78"/>
                <a:cs typeface="Traditional Arabic" pitchFamily="18" charset="-78"/>
              </a:rPr>
              <a:t>خلقه.</a:t>
            </a:r>
            <a:r>
              <a:rPr lang="ar-SA" sz="1900" dirty="0" smtClean="0">
                <a:solidFill>
                  <a:srgbClr val="0070C0"/>
                </a:solidFill>
                <a:latin typeface="Traditional Arabic" pitchFamily="18" charset="-78"/>
                <a:cs typeface="Traditional Arabic" pitchFamily="18" charset="-78"/>
              </a:rPr>
              <a:t>  </a:t>
            </a:r>
            <a:endParaRPr lang="en-US" sz="1900" dirty="0" smtClean="0">
              <a:solidFill>
                <a:srgbClr val="0070C0"/>
              </a:solidFill>
              <a:latin typeface="Traditional Arabic" pitchFamily="18" charset="-78"/>
              <a:cs typeface="Traditional Arabic" pitchFamily="18" charset="-78"/>
            </a:endParaRPr>
          </a:p>
          <a:p>
            <a:pPr algn="just" rtl="1"/>
            <a:r>
              <a:rPr lang="ar-SA" sz="1900" dirty="0" smtClean="0">
                <a:solidFill>
                  <a:srgbClr val="0070C0"/>
                </a:solidFill>
                <a:latin typeface="Traditional Arabic" pitchFamily="18" charset="-78"/>
                <a:cs typeface="Traditional Arabic" pitchFamily="18" charset="-78"/>
              </a:rPr>
              <a:t>قال </a:t>
            </a:r>
            <a:r>
              <a:rPr lang="ar-SA" sz="1900" dirty="0" err="1" smtClean="0">
                <a:solidFill>
                  <a:srgbClr val="0070C0"/>
                </a:solidFill>
                <a:latin typeface="Traditional Arabic" pitchFamily="18" charset="-78"/>
                <a:cs typeface="Traditional Arabic" pitchFamily="18" charset="-78"/>
              </a:rPr>
              <a:t>حبنكة</a:t>
            </a:r>
            <a:r>
              <a:rPr lang="ar-SA" sz="1900" dirty="0" smtClean="0">
                <a:solidFill>
                  <a:srgbClr val="0070C0"/>
                </a:solidFill>
                <a:latin typeface="Traditional Arabic" pitchFamily="18" charset="-78"/>
                <a:cs typeface="Traditional Arabic" pitchFamily="18" charset="-78"/>
              </a:rPr>
              <a:t>: صفة مشبّهة مأخوذة من الرحمة، ومعنى الرحمة في المخلوق: رقة في القلب، ولكن هذا المعنى لا يليق بالخالق سبحانه، فالمراد منها بالنسبة إليه أنها صفة تليق بجلاله سبحانه ولازمها </a:t>
            </a:r>
            <a:r>
              <a:rPr lang="ar-SA" sz="1900" dirty="0" err="1" smtClean="0">
                <a:solidFill>
                  <a:srgbClr val="0070C0"/>
                </a:solidFill>
                <a:latin typeface="Traditional Arabic" pitchFamily="18" charset="-78"/>
                <a:cs typeface="Traditional Arabic" pitchFamily="18" charset="-78"/>
              </a:rPr>
              <a:t>الإنعام.</a:t>
            </a:r>
            <a:r>
              <a:rPr lang="ar-SA" sz="1900" dirty="0" smtClean="0">
                <a:solidFill>
                  <a:srgbClr val="0070C0"/>
                </a:solidFill>
                <a:latin typeface="Traditional Arabic" pitchFamily="18" charset="-78"/>
                <a:cs typeface="Traditional Arabic" pitchFamily="18" charset="-78"/>
              </a:rPr>
              <a:t> </a:t>
            </a:r>
            <a:r>
              <a:rPr lang="ar-SA" sz="1900" dirty="0" err="1" smtClean="0">
                <a:solidFill>
                  <a:srgbClr val="0070C0"/>
                </a:solidFill>
                <a:latin typeface="Traditional Arabic" pitchFamily="18" charset="-78"/>
                <a:cs typeface="Traditional Arabic" pitchFamily="18" charset="-78"/>
              </a:rPr>
              <a:t>فمعنى </a:t>
            </a:r>
            <a:r>
              <a:rPr lang="ar-SA" sz="1900" dirty="0" smtClean="0">
                <a:solidFill>
                  <a:srgbClr val="0070C0"/>
                </a:solidFill>
                <a:latin typeface="Traditional Arabic" pitchFamily="18" charset="-78"/>
                <a:cs typeface="Traditional Arabic" pitchFamily="18" charset="-78"/>
              </a:rPr>
              <a:t>(الرحمن): المنعم بـجلائل النعم على مستحقها وغيـر </a:t>
            </a:r>
            <a:r>
              <a:rPr lang="ar-SA" sz="1900" dirty="0" err="1" smtClean="0">
                <a:solidFill>
                  <a:srgbClr val="0070C0"/>
                </a:solidFill>
                <a:latin typeface="Traditional Arabic" pitchFamily="18" charset="-78"/>
                <a:cs typeface="Traditional Arabic" pitchFamily="18" charset="-78"/>
              </a:rPr>
              <a:t>مستحقها.</a:t>
            </a:r>
            <a:r>
              <a:rPr lang="ar-SA" sz="1900" dirty="0" smtClean="0">
                <a:solidFill>
                  <a:srgbClr val="0070C0"/>
                </a:solidFill>
                <a:latin typeface="Traditional Arabic" pitchFamily="18" charset="-78"/>
                <a:cs typeface="Traditional Arabic" pitchFamily="18" charset="-78"/>
              </a:rPr>
              <a:t> قال الأزهري: ولا يجوز أن </a:t>
            </a:r>
            <a:r>
              <a:rPr lang="ar-SA" sz="1900" dirty="0" err="1" smtClean="0">
                <a:solidFill>
                  <a:srgbClr val="0070C0"/>
                </a:solidFill>
                <a:latin typeface="Traditional Arabic" pitchFamily="18" charset="-78"/>
                <a:cs typeface="Traditional Arabic" pitchFamily="18" charset="-78"/>
              </a:rPr>
              <a:t>يقال: </a:t>
            </a:r>
            <a:r>
              <a:rPr lang="ar-SA" sz="1900" dirty="0" smtClean="0">
                <a:solidFill>
                  <a:srgbClr val="0070C0"/>
                </a:solidFill>
                <a:latin typeface="Traditional Arabic" pitchFamily="18" charset="-78"/>
                <a:cs typeface="Traditional Arabic" pitchFamily="18" charset="-78"/>
              </a:rPr>
              <a:t>(رحـمان) إلا لله عز وجل.</a:t>
            </a:r>
            <a:endParaRPr lang="en-US" sz="1900" dirty="0" smtClean="0">
              <a:solidFill>
                <a:srgbClr val="0070C0"/>
              </a:solidFill>
              <a:latin typeface="Traditional Arabic" pitchFamily="18" charset="-78"/>
              <a:cs typeface="Traditional Arabic" pitchFamily="18" charset="-78"/>
            </a:endParaRPr>
          </a:p>
          <a:p>
            <a:pPr algn="r" rtl="1"/>
            <a:endParaRPr lang="en-US" sz="1900" dirty="0">
              <a:solidFill>
                <a:srgbClr val="0070C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467544" y="116632"/>
            <a:ext cx="3744416" cy="720080"/>
          </a:xfrm>
          <a:solidFill>
            <a:schemeClr val="accent1">
              <a:lumMod val="40000"/>
              <a:lumOff val="60000"/>
            </a:schemeClr>
          </a:solidFill>
        </p:spPr>
        <p:txBody>
          <a:bodyPr/>
          <a:lstStyle/>
          <a:p>
            <a:r>
              <a:rPr lang="ar-SA" dirty="0" smtClean="0">
                <a:solidFill>
                  <a:srgbClr val="FF0000"/>
                </a:solidFill>
              </a:rPr>
              <a:t>الفرق بين الرحمن والرحيم</a:t>
            </a:r>
            <a:endParaRPr lang="en-US" dirty="0">
              <a:solidFill>
                <a:srgbClr val="FF0000"/>
              </a:solidFill>
            </a:endParaRPr>
          </a:p>
        </p:txBody>
      </p:sp>
      <p:sp>
        <p:nvSpPr>
          <p:cNvPr id="3" name="כותרת משנה 2"/>
          <p:cNvSpPr>
            <a:spLocks noGrp="1"/>
          </p:cNvSpPr>
          <p:nvPr>
            <p:ph type="subTitle" idx="1"/>
          </p:nvPr>
        </p:nvSpPr>
        <p:spPr>
          <a:xfrm>
            <a:off x="2286000" y="980728"/>
            <a:ext cx="6172200" cy="5394194"/>
          </a:xfrm>
          <a:solidFill>
            <a:schemeClr val="accent1">
              <a:lumMod val="40000"/>
              <a:lumOff val="60000"/>
            </a:schemeClr>
          </a:solidFill>
        </p:spPr>
        <p:txBody>
          <a:bodyPr>
            <a:normAutofit fontScale="92500" lnSpcReduction="20000"/>
          </a:bodyPr>
          <a:lstStyle/>
          <a:p>
            <a:pPr algn="just" rtl="1"/>
            <a:r>
              <a:rPr lang="ar-SA" dirty="0" smtClean="0">
                <a:solidFill>
                  <a:srgbClr val="0070C0"/>
                </a:solidFill>
                <a:latin typeface="Traditional Arabic" pitchFamily="18" charset="-78"/>
                <a:cs typeface="Traditional Arabic" pitchFamily="18" charset="-78"/>
              </a:rPr>
              <a:t>1) </a:t>
            </a:r>
            <a:r>
              <a:rPr lang="ar-SA" dirty="0" smtClean="0">
                <a:solidFill>
                  <a:srgbClr val="C00000"/>
                </a:solidFill>
                <a:latin typeface="Traditional Arabic" pitchFamily="18" charset="-78"/>
                <a:cs typeface="Traditional Arabic" pitchFamily="18" charset="-78"/>
              </a:rPr>
              <a:t>قيل: إنّهما بمعنى واحد</a:t>
            </a:r>
            <a:r>
              <a:rPr lang="ar-SA" dirty="0" smtClean="0">
                <a:solidFill>
                  <a:srgbClr val="0070C0"/>
                </a:solidFill>
                <a:latin typeface="Traditional Arabic" pitchFamily="18" charset="-78"/>
                <a:cs typeface="Traditional Arabic" pitchFamily="18" charset="-78"/>
              </a:rPr>
              <a:t>، وجمع بينهما </a:t>
            </a:r>
            <a:r>
              <a:rPr lang="ar-SA" dirty="0" err="1" smtClean="0">
                <a:solidFill>
                  <a:srgbClr val="0070C0"/>
                </a:solidFill>
                <a:latin typeface="Traditional Arabic" pitchFamily="18" charset="-78"/>
                <a:cs typeface="Traditional Arabic" pitchFamily="18" charset="-78"/>
              </a:rPr>
              <a:t>للتأكيد.</a:t>
            </a:r>
            <a:r>
              <a:rPr lang="ar-SA" dirty="0" smtClean="0">
                <a:solidFill>
                  <a:srgbClr val="0070C0"/>
                </a:solidFill>
                <a:latin typeface="Traditional Arabic" pitchFamily="18" charset="-78"/>
                <a:cs typeface="Traditional Arabic" pitchFamily="18" charset="-78"/>
              </a:rPr>
              <a:t> </a:t>
            </a:r>
            <a:endParaRPr lang="en-US" dirty="0" smtClean="0">
              <a:solidFill>
                <a:srgbClr val="0070C0"/>
              </a:solidFill>
              <a:latin typeface="Traditional Arabic" pitchFamily="18" charset="-78"/>
              <a:cs typeface="Traditional Arabic" pitchFamily="18" charset="-78"/>
            </a:endParaRPr>
          </a:p>
          <a:p>
            <a:pPr algn="just" rtl="1"/>
            <a:r>
              <a:rPr lang="ar-SA" dirty="0" smtClean="0">
                <a:solidFill>
                  <a:srgbClr val="0070C0"/>
                </a:solidFill>
                <a:latin typeface="Traditional Arabic" pitchFamily="18" charset="-78"/>
                <a:cs typeface="Traditional Arabic" pitchFamily="18" charset="-78"/>
              </a:rPr>
              <a:t>2) </a:t>
            </a:r>
            <a:r>
              <a:rPr lang="ar-SA" dirty="0" smtClean="0">
                <a:solidFill>
                  <a:srgbClr val="C00000"/>
                </a:solidFill>
                <a:latin typeface="Traditional Arabic" pitchFamily="18" charset="-78"/>
                <a:cs typeface="Traditional Arabic" pitchFamily="18" charset="-78"/>
              </a:rPr>
              <a:t>يرى الإمام </a:t>
            </a:r>
            <a:r>
              <a:rPr lang="ar-SA" dirty="0" err="1" smtClean="0">
                <a:solidFill>
                  <a:srgbClr val="C00000"/>
                </a:solidFill>
                <a:latin typeface="Traditional Arabic" pitchFamily="18" charset="-78"/>
                <a:cs typeface="Traditional Arabic" pitchFamily="18" charset="-78"/>
              </a:rPr>
              <a:t>الألوسي</a:t>
            </a:r>
            <a:r>
              <a:rPr lang="ar-SA" dirty="0" smtClean="0">
                <a:solidFill>
                  <a:srgbClr val="0070C0"/>
                </a:solidFill>
                <a:latin typeface="Traditional Arabic" pitchFamily="18" charset="-78"/>
                <a:cs typeface="Traditional Arabic" pitchFamily="18" charset="-78"/>
              </a:rPr>
              <a:t> </a:t>
            </a:r>
            <a:r>
              <a:rPr lang="ar-SA" dirty="0" err="1" smtClean="0">
                <a:solidFill>
                  <a:srgbClr val="0070C0"/>
                </a:solidFill>
                <a:latin typeface="Traditional Arabic" pitchFamily="18" charset="-78"/>
                <a:cs typeface="Traditional Arabic" pitchFamily="18" charset="-78"/>
              </a:rPr>
              <a:t>أنَّ </a:t>
            </a:r>
            <a:r>
              <a:rPr lang="ar-SA" dirty="0" smtClean="0">
                <a:solidFill>
                  <a:srgbClr val="0070C0"/>
                </a:solidFill>
                <a:latin typeface="Traditional Arabic" pitchFamily="18" charset="-78"/>
                <a:cs typeface="Traditional Arabic" pitchFamily="18" charset="-78"/>
              </a:rPr>
              <a:t>(الرحمن) فيه من البلاغة والمبالغة ما ليس </a:t>
            </a:r>
            <a:r>
              <a:rPr lang="ar-SA" dirty="0" err="1" smtClean="0">
                <a:solidFill>
                  <a:srgbClr val="0070C0"/>
                </a:solidFill>
                <a:latin typeface="Traditional Arabic" pitchFamily="18" charset="-78"/>
                <a:cs typeface="Traditional Arabic" pitchFamily="18" charset="-78"/>
              </a:rPr>
              <a:t>في </a:t>
            </a:r>
            <a:r>
              <a:rPr lang="ar-SA" dirty="0" smtClean="0">
                <a:solidFill>
                  <a:srgbClr val="0070C0"/>
                </a:solidFill>
                <a:latin typeface="Traditional Arabic" pitchFamily="18" charset="-78"/>
                <a:cs typeface="Traditional Arabic" pitchFamily="18" charset="-78"/>
              </a:rPr>
              <a:t>(الرحيم) لأنّ زيادة المبنى تدلّ على زيادة في المعنى، ولذا </a:t>
            </a:r>
            <a:r>
              <a:rPr lang="ar-SA" dirty="0" err="1" smtClean="0">
                <a:solidFill>
                  <a:srgbClr val="0070C0"/>
                </a:solidFill>
                <a:latin typeface="Traditional Arabic" pitchFamily="18" charset="-78"/>
                <a:cs typeface="Traditional Arabic" pitchFamily="18" charset="-78"/>
              </a:rPr>
              <a:t>يقال: </a:t>
            </a:r>
            <a:r>
              <a:rPr lang="ar-SA" dirty="0" smtClean="0">
                <a:solidFill>
                  <a:srgbClr val="0070C0"/>
                </a:solidFill>
                <a:latin typeface="Traditional Arabic" pitchFamily="18" charset="-78"/>
                <a:cs typeface="Traditional Arabic" pitchFamily="18" charset="-78"/>
              </a:rPr>
              <a:t>(رحمن الدنيا) لأنّها تعم الكافر والمؤمن، ورحيم الآخرة لأنّها مختصة </a:t>
            </a:r>
            <a:r>
              <a:rPr lang="ar-SA" dirty="0" err="1" smtClean="0">
                <a:solidFill>
                  <a:srgbClr val="0070C0"/>
                </a:solidFill>
                <a:latin typeface="Traditional Arabic" pitchFamily="18" charset="-78"/>
                <a:cs typeface="Traditional Arabic" pitchFamily="18" charset="-78"/>
              </a:rPr>
              <a:t>بالمؤمن.</a:t>
            </a:r>
            <a:r>
              <a:rPr lang="ar-SA" dirty="0" smtClean="0">
                <a:solidFill>
                  <a:srgbClr val="0070C0"/>
                </a:solidFill>
                <a:latin typeface="Traditional Arabic" pitchFamily="18" charset="-78"/>
                <a:cs typeface="Traditional Arabic" pitchFamily="18" charset="-78"/>
              </a:rPr>
              <a:t> </a:t>
            </a:r>
            <a:endParaRPr lang="en-US" dirty="0" smtClean="0">
              <a:solidFill>
                <a:srgbClr val="0070C0"/>
              </a:solidFill>
              <a:latin typeface="Traditional Arabic" pitchFamily="18" charset="-78"/>
              <a:cs typeface="Traditional Arabic" pitchFamily="18" charset="-78"/>
            </a:endParaRPr>
          </a:p>
          <a:p>
            <a:pPr algn="just" rtl="1"/>
            <a:r>
              <a:rPr lang="ar-SA" dirty="0" smtClean="0">
                <a:solidFill>
                  <a:srgbClr val="0070C0"/>
                </a:solidFill>
                <a:latin typeface="Traditional Arabic" pitchFamily="18" charset="-78"/>
                <a:cs typeface="Traditional Arabic" pitchFamily="18" charset="-78"/>
              </a:rPr>
              <a:t>وقدّم الرحمن على الرحيم لأنّ رحمة الدنيا متقدّمة على رحمة الآخرة.</a:t>
            </a:r>
            <a:endParaRPr lang="en-US" dirty="0" smtClean="0">
              <a:solidFill>
                <a:srgbClr val="0070C0"/>
              </a:solidFill>
              <a:latin typeface="Traditional Arabic" pitchFamily="18" charset="-78"/>
              <a:cs typeface="Traditional Arabic" pitchFamily="18" charset="-78"/>
            </a:endParaRPr>
          </a:p>
          <a:p>
            <a:pPr algn="just" rtl="1"/>
            <a:r>
              <a:rPr lang="ar-SA" dirty="0" smtClean="0">
                <a:solidFill>
                  <a:srgbClr val="0070C0"/>
                </a:solidFill>
                <a:latin typeface="Traditional Arabic" pitchFamily="18" charset="-78"/>
                <a:cs typeface="Traditional Arabic" pitchFamily="18" charset="-78"/>
              </a:rPr>
              <a:t>3) </a:t>
            </a:r>
            <a:r>
              <a:rPr lang="ar-SA" dirty="0" smtClean="0">
                <a:solidFill>
                  <a:srgbClr val="C00000"/>
                </a:solidFill>
                <a:latin typeface="Traditional Arabic" pitchFamily="18" charset="-78"/>
                <a:cs typeface="Traditional Arabic" pitchFamily="18" charset="-78"/>
              </a:rPr>
              <a:t>قول الإمام الطبريّ</a:t>
            </a:r>
            <a:r>
              <a:rPr lang="ar-SA" dirty="0" smtClean="0">
                <a:solidFill>
                  <a:srgbClr val="0070C0"/>
                </a:solidFill>
                <a:latin typeface="Traditional Arabic" pitchFamily="18" charset="-78"/>
                <a:cs typeface="Traditional Arabic" pitchFamily="18" charset="-78"/>
              </a:rPr>
              <a:t>: الرحمن عنده أعم من الرحيم، وهو يشمل المؤمنين والكافرين، ويشمل الدنيا والآخرة:</a:t>
            </a:r>
            <a:endParaRPr lang="en-US" dirty="0" smtClean="0">
              <a:solidFill>
                <a:srgbClr val="0070C0"/>
              </a:solidFill>
              <a:latin typeface="Traditional Arabic" pitchFamily="18" charset="-78"/>
              <a:cs typeface="Traditional Arabic" pitchFamily="18" charset="-78"/>
            </a:endParaRPr>
          </a:p>
          <a:p>
            <a:pPr algn="just" rtl="1"/>
            <a:r>
              <a:rPr lang="ar-SA" dirty="0" err="1" smtClean="0">
                <a:solidFill>
                  <a:srgbClr val="C00000"/>
                </a:solidFill>
                <a:latin typeface="Traditional Arabic" pitchFamily="18" charset="-78"/>
                <a:cs typeface="Traditional Arabic" pitchFamily="18" charset="-78"/>
              </a:rPr>
              <a:t>-الله </a:t>
            </a:r>
            <a:r>
              <a:rPr lang="ar-SA" dirty="0" smtClean="0">
                <a:solidFill>
                  <a:srgbClr val="C00000"/>
                </a:solidFill>
                <a:latin typeface="Traditional Arabic" pitchFamily="18" charset="-78"/>
                <a:cs typeface="Traditional Arabic" pitchFamily="18" charset="-78"/>
              </a:rPr>
              <a:t>(رحمن) في الدنيا والآخرة للمؤمنين والكفّار:</a:t>
            </a:r>
            <a:endParaRPr lang="en-US" dirty="0" smtClean="0">
              <a:solidFill>
                <a:srgbClr val="C00000"/>
              </a:solidFill>
              <a:latin typeface="Traditional Arabic" pitchFamily="18" charset="-78"/>
              <a:cs typeface="Traditional Arabic" pitchFamily="18" charset="-78"/>
            </a:endParaRPr>
          </a:p>
          <a:p>
            <a:pPr algn="just" rtl="1"/>
            <a:r>
              <a:rPr lang="ar-SA" dirty="0" smtClean="0">
                <a:solidFill>
                  <a:srgbClr val="0070C0"/>
                </a:solidFill>
                <a:latin typeface="Traditional Arabic" pitchFamily="18" charset="-78"/>
                <a:cs typeface="Traditional Arabic" pitchFamily="18" charset="-78"/>
              </a:rPr>
              <a:t>أ) رحمته للفريقين في الدنيا والآخرة إنعام ورزق، يعطي الله المؤمنين والكافرين المال والمتاع والصحة والعافية.</a:t>
            </a:r>
            <a:endParaRPr lang="en-US" dirty="0" smtClean="0">
              <a:solidFill>
                <a:srgbClr val="0070C0"/>
              </a:solidFill>
              <a:latin typeface="Traditional Arabic" pitchFamily="18" charset="-78"/>
              <a:cs typeface="Traditional Arabic" pitchFamily="18" charset="-78"/>
            </a:endParaRPr>
          </a:p>
          <a:p>
            <a:pPr algn="just" rtl="1"/>
            <a:r>
              <a:rPr lang="ar-SA" dirty="0" smtClean="0">
                <a:solidFill>
                  <a:srgbClr val="0070C0"/>
                </a:solidFill>
                <a:latin typeface="Traditional Arabic" pitchFamily="18" charset="-78"/>
                <a:cs typeface="Traditional Arabic" pitchFamily="18" charset="-78"/>
              </a:rPr>
              <a:t>ب) ورحمته في الآخرة للفريقين رحمة عدل، فهو يحاسبهم بعدله، فلا يظلم أحداً منهم شيئاً، فلا ينقص المؤمن شيئاً من أجره، ولا يزيد على الكافر شيئاً من ذنوب ومعاصٍ لم يعملها.</a:t>
            </a:r>
            <a:endParaRPr lang="en-US" dirty="0" smtClean="0">
              <a:solidFill>
                <a:srgbClr val="0070C0"/>
              </a:solidFill>
              <a:latin typeface="Traditional Arabic" pitchFamily="18" charset="-78"/>
              <a:cs typeface="Traditional Arabic" pitchFamily="18" charset="-78"/>
            </a:endParaRPr>
          </a:p>
          <a:p>
            <a:pPr algn="just" rtl="1"/>
            <a:r>
              <a:rPr lang="ar-SA" dirty="0" err="1" smtClean="0">
                <a:solidFill>
                  <a:srgbClr val="C00000"/>
                </a:solidFill>
                <a:latin typeface="Traditional Arabic" pitchFamily="18" charset="-78"/>
                <a:cs typeface="Traditional Arabic" pitchFamily="18" charset="-78"/>
              </a:rPr>
              <a:t>-والله </a:t>
            </a:r>
            <a:r>
              <a:rPr lang="ar-SA" dirty="0" smtClean="0">
                <a:solidFill>
                  <a:srgbClr val="C00000"/>
                </a:solidFill>
                <a:latin typeface="Traditional Arabic" pitchFamily="18" charset="-78"/>
                <a:cs typeface="Traditional Arabic" pitchFamily="18" charset="-78"/>
              </a:rPr>
              <a:t>(رحيم) في الدنيا والآخرة للمؤمنين فقط:</a:t>
            </a:r>
            <a:endParaRPr lang="en-US" dirty="0" smtClean="0">
              <a:solidFill>
                <a:srgbClr val="C00000"/>
              </a:solidFill>
              <a:latin typeface="Traditional Arabic" pitchFamily="18" charset="-78"/>
              <a:cs typeface="Traditional Arabic" pitchFamily="18" charset="-78"/>
            </a:endParaRPr>
          </a:p>
          <a:p>
            <a:pPr algn="just" rtl="1"/>
            <a:r>
              <a:rPr lang="ar-SA" dirty="0" smtClean="0">
                <a:solidFill>
                  <a:srgbClr val="0070C0"/>
                </a:solidFill>
                <a:latin typeface="Traditional Arabic" pitchFamily="18" charset="-78"/>
                <a:cs typeface="Traditional Arabic" pitchFamily="18" charset="-78"/>
              </a:rPr>
              <a:t>أ) الله رحيم بالمؤمنين في الدنيا رحمة توفيق وإعانة، حيث يوفقهم للإيمان والطاعة والعمل الصالح، ويعينهم على ذلك، والكفّار لا ينالون هذه الرحمة في الدنيا.</a:t>
            </a:r>
            <a:endParaRPr lang="en-US" dirty="0" smtClean="0">
              <a:solidFill>
                <a:srgbClr val="0070C0"/>
              </a:solidFill>
              <a:latin typeface="Traditional Arabic" pitchFamily="18" charset="-78"/>
              <a:cs typeface="Traditional Arabic" pitchFamily="18" charset="-78"/>
            </a:endParaRPr>
          </a:p>
          <a:p>
            <a:pPr algn="just" rtl="1"/>
            <a:r>
              <a:rPr lang="ar-SA" dirty="0" smtClean="0">
                <a:solidFill>
                  <a:srgbClr val="0070C0"/>
                </a:solidFill>
                <a:latin typeface="Traditional Arabic" pitchFamily="18" charset="-78"/>
                <a:cs typeface="Traditional Arabic" pitchFamily="18" charset="-78"/>
              </a:rPr>
              <a:t>ب) والله رحيم بالمؤمنين في الآخرة رحمة إدخالهم الجنّة، وحصولهم على ما فيها من نعيم.</a:t>
            </a:r>
            <a:endParaRPr lang="en-US" dirty="0" smtClean="0">
              <a:solidFill>
                <a:srgbClr val="0070C0"/>
              </a:solidFill>
              <a:latin typeface="Traditional Arabic" pitchFamily="18" charset="-78"/>
              <a:cs typeface="Traditional Arabic" pitchFamily="18" charset="-78"/>
            </a:endParaRPr>
          </a:p>
          <a:p>
            <a:pPr algn="just" rtl="1"/>
            <a:r>
              <a:rPr lang="ar-SA" dirty="0" smtClean="0">
                <a:solidFill>
                  <a:srgbClr val="0070C0"/>
                </a:solidFill>
                <a:latin typeface="Traditional Arabic" pitchFamily="18" charset="-78"/>
                <a:cs typeface="Traditional Arabic" pitchFamily="18" charset="-78"/>
              </a:rPr>
              <a:t>4) </a:t>
            </a:r>
            <a:r>
              <a:rPr lang="ar-SA" dirty="0" smtClean="0">
                <a:solidFill>
                  <a:srgbClr val="C00000"/>
                </a:solidFill>
                <a:latin typeface="Traditional Arabic" pitchFamily="18" charset="-78"/>
                <a:cs typeface="Traditional Arabic" pitchFamily="18" charset="-78"/>
              </a:rPr>
              <a:t>قال ابن القيّم:</a:t>
            </a:r>
            <a:r>
              <a:rPr lang="ar-SA" dirty="0" smtClean="0">
                <a:solidFill>
                  <a:srgbClr val="0070C0"/>
                </a:solidFill>
                <a:latin typeface="Traditional Arabic" pitchFamily="18" charset="-78"/>
                <a:cs typeface="Traditional Arabic" pitchFamily="18" charset="-78"/>
              </a:rPr>
              <a:t> الجمع بين الرحمن والرحيم فيه معنى بديع، وهو أنَّ الرحمن دالٌّ على الصفة القائمة الثابتة </a:t>
            </a:r>
            <a:r>
              <a:rPr lang="ar-SA" dirty="0" err="1" smtClean="0">
                <a:solidFill>
                  <a:srgbClr val="0070C0"/>
                </a:solidFill>
                <a:latin typeface="Traditional Arabic" pitchFamily="18" charset="-78"/>
                <a:cs typeface="Traditional Arabic" pitchFamily="18" charset="-78"/>
              </a:rPr>
              <a:t>به</a:t>
            </a:r>
            <a:r>
              <a:rPr lang="ar-SA" dirty="0" smtClean="0">
                <a:solidFill>
                  <a:srgbClr val="0070C0"/>
                </a:solidFill>
                <a:latin typeface="Traditional Arabic" pitchFamily="18" charset="-78"/>
                <a:cs typeface="Traditional Arabic" pitchFamily="18" charset="-78"/>
              </a:rPr>
              <a:t> سبحانه، والرحيم دالّ على تعلّقها بالمرحوم، وكأنّ الأول الوصف، والثاني الفعل، فالأول دال على أنَّ الرحمة صفته- أي صفة ذات له سبحانه، والثاني دالّ على أنّه يرحم خلقه برحمته- أي صفة فعل لـه له سبحانه.</a:t>
            </a:r>
            <a:endParaRPr lang="en-US" dirty="0" smtClean="0">
              <a:solidFill>
                <a:srgbClr val="0070C0"/>
              </a:solidFill>
              <a:latin typeface="Traditional Arabic" pitchFamily="18" charset="-78"/>
              <a:cs typeface="Traditional Arabic" pitchFamily="18" charset="-78"/>
            </a:endParaRPr>
          </a:p>
          <a:p>
            <a:pPr algn="just"/>
            <a:endParaRPr lang="en-US" dirty="0">
              <a:solidFill>
                <a:srgbClr val="0070C0"/>
              </a:solidFill>
              <a:latin typeface="Traditional Arabic" pitchFamily="18" charset="-78"/>
              <a:cs typeface="Traditional Arabic" pitchFamily="18" charset="-78"/>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חלון">
  <a:themeElements>
    <a:clrScheme name="חלון">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חלון">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חלון">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132</TotalTime>
  <Words>3415</Words>
  <Application>Microsoft Office PowerPoint</Application>
  <PresentationFormat>‫הצגה על המסך (4:3)</PresentationFormat>
  <Paragraphs>170</Paragraphs>
  <Slides>16</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16</vt:i4>
      </vt:variant>
    </vt:vector>
  </HeadingPairs>
  <TitlesOfParts>
    <vt:vector size="17" baseType="lpstr">
      <vt:lpstr>חלון</vt:lpstr>
      <vt:lpstr>الاستعاذة</vt:lpstr>
      <vt:lpstr>         </vt:lpstr>
      <vt:lpstr>فضل التعوذ</vt:lpstr>
      <vt:lpstr>لماذا شرعت الاستعاذة ولم تشرع لذلك كلمة (بسم الله)؟ </vt:lpstr>
      <vt:lpstr>البسملة</vt:lpstr>
      <vt:lpstr>فضل البسملة</vt:lpstr>
      <vt:lpstr>فضل البسملة</vt:lpstr>
      <vt:lpstr>تفسير البسملة</vt:lpstr>
      <vt:lpstr>الفرق بين الرحمن والرحيم</vt:lpstr>
      <vt:lpstr>تفسير قوله تعالى (الحمد لله)[الفاتحة: 2]</vt:lpstr>
      <vt:lpstr>موازنة بين الحمد والشكر والمدح </vt:lpstr>
      <vt:lpstr>فضل الدعاء (الحمد لله)</vt:lpstr>
      <vt:lpstr>تفسير قوله تعالى: (رب العالمين)[الفاتحة: 2]</vt:lpstr>
      <vt:lpstr>تفسير قوله تعالى: (الرحمن الرحيم)[الفاتحة: 3]</vt:lpstr>
      <vt:lpstr>تفسير قوله تعالى: (مالك يوم الدين)[الفاتحة: 4)</vt:lpstr>
      <vt:lpstr>تفسير قوله تعالى: (مالك يوم الدين)[الفاتحة: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الاستعاذة</dc:title>
  <dc:creator>2010</dc:creator>
  <cp:lastModifiedBy>2010</cp:lastModifiedBy>
  <cp:revision>27</cp:revision>
  <dcterms:created xsi:type="dcterms:W3CDTF">2013-05-08T16:10:08Z</dcterms:created>
  <dcterms:modified xsi:type="dcterms:W3CDTF">2013-05-08T18:24:34Z</dcterms:modified>
</cp:coreProperties>
</file>