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49"/>
  </p:notesMasterIdLst>
  <p:sldIdLst>
    <p:sldId id="258" r:id="rId2"/>
    <p:sldId id="259" r:id="rId3"/>
    <p:sldId id="260" r:id="rId4"/>
    <p:sldId id="261" r:id="rId5"/>
    <p:sldId id="265" r:id="rId6"/>
    <p:sldId id="267" r:id="rId7"/>
    <p:sldId id="292" r:id="rId8"/>
    <p:sldId id="263" r:id="rId9"/>
    <p:sldId id="264" r:id="rId10"/>
    <p:sldId id="262" r:id="rId11"/>
    <p:sldId id="269" r:id="rId12"/>
    <p:sldId id="290" r:id="rId13"/>
    <p:sldId id="291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9" r:id="rId23"/>
    <p:sldId id="288" r:id="rId24"/>
    <p:sldId id="320" r:id="rId25"/>
    <p:sldId id="321" r:id="rId26"/>
    <p:sldId id="322" r:id="rId27"/>
    <p:sldId id="323" r:id="rId28"/>
    <p:sldId id="324" r:id="rId29"/>
    <p:sldId id="325" r:id="rId30"/>
    <p:sldId id="284" r:id="rId31"/>
    <p:sldId id="294" r:id="rId32"/>
    <p:sldId id="289" r:id="rId33"/>
    <p:sldId id="296" r:id="rId34"/>
    <p:sldId id="295" r:id="rId35"/>
    <p:sldId id="297" r:id="rId36"/>
    <p:sldId id="298" r:id="rId37"/>
    <p:sldId id="300" r:id="rId38"/>
    <p:sldId id="302" r:id="rId39"/>
    <p:sldId id="303" r:id="rId40"/>
    <p:sldId id="304" r:id="rId41"/>
    <p:sldId id="305" r:id="rId42"/>
    <p:sldId id="307" r:id="rId43"/>
    <p:sldId id="308" r:id="rId44"/>
    <p:sldId id="310" r:id="rId45"/>
    <p:sldId id="311" r:id="rId46"/>
    <p:sldId id="280" r:id="rId47"/>
    <p:sldId id="281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12" autoAdjust="0"/>
    <p:restoredTop sz="94660"/>
  </p:normalViewPr>
  <p:slideViewPr>
    <p:cSldViewPr>
      <p:cViewPr>
        <p:scale>
          <a:sx n="80" d="100"/>
          <a:sy n="80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2A04B8-7F99-4411-BFBF-F8394BD389D6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09A713-BE27-404C-BC02-07A2DEBE5ED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9A713-BE27-404C-BC02-07A2DEBE5ED1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9A713-BE27-404C-BC02-07A2DEBE5ED1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9A713-BE27-404C-BC02-07A2DEBE5ED1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F4A3-01FF-41D9-AB61-6C99152CB29E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E25E-B4C7-4A73-8627-5B23E567A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blinds dir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1.xml"/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12" Type="http://schemas.openxmlformats.org/officeDocument/2006/relationships/image" Target="../media/image15.gif"/><Relationship Id="rId17" Type="http://schemas.openxmlformats.org/officeDocument/2006/relationships/image" Target="../media/image16.gif"/><Relationship Id="rId2" Type="http://schemas.openxmlformats.org/officeDocument/2006/relationships/image" Target="../media/image10.gif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slide" Target="slide20.xml"/><Relationship Id="rId5" Type="http://schemas.openxmlformats.org/officeDocument/2006/relationships/image" Target="../media/image12.gif"/><Relationship Id="rId15" Type="http://schemas.openxmlformats.org/officeDocument/2006/relationships/slide" Target="slide46.xml"/><Relationship Id="rId10" Type="http://schemas.openxmlformats.org/officeDocument/2006/relationships/slide" Target="slide18.xml"/><Relationship Id="rId4" Type="http://schemas.openxmlformats.org/officeDocument/2006/relationships/slide" Target="slide16.xml"/><Relationship Id="rId9" Type="http://schemas.openxmlformats.org/officeDocument/2006/relationships/slide" Target="slide19.xml"/><Relationship Id="rId1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2000"/>
            <a:ext cx="5638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أكاديمية القاسمي-كلية التربية والتعليم</a:t>
            </a:r>
          </a:p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باقة الغربية</a:t>
            </a:r>
          </a:p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المساق:</a:t>
            </a:r>
            <a:r>
              <a:rPr lang="he-I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פיתוח חשיבה </a:t>
            </a:r>
          </a:p>
          <a:p>
            <a:pPr algn="ctr"/>
            <a:endParaRPr lang="ar-SA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فعالية تنمي التفكير الموسع</a:t>
            </a:r>
          </a:p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مقدم من الطالبات:</a:t>
            </a:r>
          </a:p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آية اغبارية </a:t>
            </a:r>
          </a:p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آلاء اغبارية</a:t>
            </a:r>
          </a:p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صفاء محاميد </a:t>
            </a:r>
          </a:p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مقدم الى:د.عبير عابد</a:t>
            </a:r>
          </a:p>
        </p:txBody>
      </p:sp>
      <p:pic>
        <p:nvPicPr>
          <p:cNvPr id="3" name="Picture 2" descr="C:\Users\win7209\Pictures\1385656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 rot="18929068">
            <a:off x="216501" y="1518428"/>
            <a:ext cx="6613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السلام عليكم احبائي الطلاب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4941168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للصف الخامس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95536" y="1484784"/>
            <a:ext cx="82444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بعد أن تعرفنا على معنى الفكرة المركزية وعلى سير الفعالية هيا بنا نجرب في البداية أن نلعب لعبة قطار الأفكار المركزية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UjiTSU\Downloads\123245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403648" y="1484784"/>
            <a:ext cx="65162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هيا بنا نلعب لعبة قطار الأفكار المركزية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FUjiTSU\Pictures\z88z_pic_1313702663_6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834" y="4077072"/>
            <a:ext cx="2679166" cy="212556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FUjiTSU\Downloads\20080609051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تعليمات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/>
          <a:lstStyle/>
          <a:p>
            <a:r>
              <a:rPr lang="ar-SA" dirty="0" smtClean="0"/>
              <a:t>يقسم الصف إلى </a:t>
            </a:r>
            <a:r>
              <a:rPr lang="ar-SA" dirty="0" err="1" smtClean="0"/>
              <a:t>فرقتين:</a:t>
            </a:r>
            <a:endParaRPr lang="ar-SA" dirty="0" smtClean="0"/>
          </a:p>
          <a:p>
            <a:r>
              <a:rPr lang="ar-SA" dirty="0" smtClean="0"/>
              <a:t>فرقة أ  وفرقة ب</a:t>
            </a:r>
          </a:p>
          <a:p>
            <a:r>
              <a:rPr lang="ar-SA" dirty="0" smtClean="0"/>
              <a:t>لكل فرقة خمس أسئلة ولكل سؤال يوجد 3 خيارات </a:t>
            </a:r>
          </a:p>
          <a:p>
            <a:r>
              <a:rPr lang="ar-SA" dirty="0" smtClean="0"/>
              <a:t>إذا اخطأ في الإجابة سيكون لديه فرصة اخرى للتجربة </a:t>
            </a:r>
            <a:r>
              <a:rPr lang="ar-SA" dirty="0" err="1" smtClean="0"/>
              <a:t>واذا</a:t>
            </a:r>
            <a:r>
              <a:rPr lang="ar-SA" dirty="0" smtClean="0"/>
              <a:t> لم يتوصل إلى الإجابة الصحيحة يبقى القطار دون أن يتقدم</a:t>
            </a:r>
            <a:endParaRPr lang="ar-SA" dirty="0"/>
          </a:p>
        </p:txBody>
      </p:sp>
      <p:pic>
        <p:nvPicPr>
          <p:cNvPr id="1026" name="Picture 2" descr="C:\Users\FUjiTSU\Downloads\hyytytjt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365104"/>
            <a:ext cx="1495425" cy="2000250"/>
          </a:xfrm>
          <a:prstGeom prst="rect">
            <a:avLst/>
          </a:prstGeom>
          <a:noFill/>
        </p:spPr>
      </p:pic>
      <p:pic>
        <p:nvPicPr>
          <p:cNvPr id="1027" name="Picture 3" descr="C:\Users\FUjiTSU\Downloads\barraamor1w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7596336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UjiTSU\Downloads\spongebob_0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0425"/>
            <a:ext cx="3495675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FUjiTSU\Downloads\13035592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3468824" cy="312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1388724" y="764704"/>
            <a:ext cx="62584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أرجو منكم الإلتزام بالهدوء</a:t>
            </a:r>
          </a:p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ورفع الاصبع قبل الاجابة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بيضاوية 4"/>
          <p:cNvSpPr/>
          <p:nvPr/>
        </p:nvSpPr>
        <p:spPr>
          <a:xfrm>
            <a:off x="539552" y="620688"/>
            <a:ext cx="7560840" cy="3096344"/>
          </a:xfrm>
          <a:prstGeom prst="wedgeEllipseCallout">
            <a:avLst>
              <a:gd name="adj1" fmla="val -51777"/>
              <a:gd name="adj2" fmla="val 96719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رَكِبَ ماهِرٌ سيارةَ </a:t>
            </a:r>
            <a:r>
              <a:rPr lang="ar-SA" sz="3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باصٍ</a:t>
            </a:r>
            <a:r>
              <a:rPr lang="ar-SA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مُزْدَحِمة </a:t>
            </a:r>
            <a:r>
              <a:rPr lang="ar-SA" sz="3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بالرُّكَّابِ </a:t>
            </a:r>
            <a:r>
              <a:rPr lang="ar-SA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, فصعدت سيِّدَةٌ تَحمِلُ </a:t>
            </a:r>
            <a:r>
              <a:rPr lang="ar-SA" sz="3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طِفلاً </a:t>
            </a:r>
            <a:r>
              <a:rPr lang="ar-SA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,فلمْ تَجدْ لها مكاناً تجلِسُ </a:t>
            </a:r>
            <a:r>
              <a:rPr lang="ar-SA" sz="3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فيهِ </a:t>
            </a:r>
            <a:r>
              <a:rPr lang="ar-SA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, رأى ماهِرٌ ذلك فلم </a:t>
            </a:r>
            <a:r>
              <a:rPr lang="ar-SA" sz="3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يترَدَّد </a:t>
            </a:r>
            <a:r>
              <a:rPr lang="ar-SA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, ودعا السيدة للجلوس مكانه</a:t>
            </a:r>
            <a:r>
              <a:rPr lang="ar-SA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3635896" y="4437112"/>
            <a:ext cx="1917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3" action="ppaction://hlinksldjump"/>
              </a:rPr>
              <a:t>احترامُ الْكَبيرِ</a:t>
            </a:r>
            <a:endParaRPr lang="ar-SA" sz="3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372200" y="3861048"/>
            <a:ext cx="1191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u="sng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3" action="ppaction://hlinksldjump"/>
              </a:rPr>
              <a:t>الصدق</a:t>
            </a:r>
            <a:endParaRPr lang="ar-SA" u="sng" dirty="0"/>
          </a:p>
        </p:txBody>
      </p:sp>
      <p:sp>
        <p:nvSpPr>
          <p:cNvPr id="7" name="مستطيل 6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71194" y="4725144"/>
            <a:ext cx="1288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3" action="ppaction://hlinksldjump"/>
              </a:rPr>
              <a:t>الرحمة</a:t>
            </a:r>
            <a:endParaRPr lang="ar-SA" sz="3200" u="sng" dirty="0"/>
          </a:p>
        </p:txBody>
      </p:sp>
      <p:pic>
        <p:nvPicPr>
          <p:cNvPr id="1026" name="Picture 2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941168"/>
            <a:ext cx="576064" cy="576064"/>
          </a:xfrm>
          <a:prstGeom prst="rect">
            <a:avLst/>
          </a:prstGeom>
          <a:noFill/>
        </p:spPr>
      </p:pic>
      <p:pic>
        <p:nvPicPr>
          <p:cNvPr id="1027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933056"/>
            <a:ext cx="551309" cy="551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بيضاوية 3"/>
          <p:cNvSpPr/>
          <p:nvPr/>
        </p:nvSpPr>
        <p:spPr>
          <a:xfrm>
            <a:off x="827584" y="908720"/>
            <a:ext cx="7560840" cy="3096344"/>
          </a:xfrm>
          <a:prstGeom prst="wedgeEllipseCallout">
            <a:avLst>
              <a:gd name="adj1" fmla="val -51777"/>
              <a:gd name="adj2" fmla="val 96719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سافرَ صديقُ سعيد إلى رحلةٍ مع والديه ووضع عند صديقهِ احمد مالاً </a:t>
            </a:r>
            <a:r>
              <a:rPr lang="ar-SA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وسافر </a:t>
            </a:r>
            <a:r>
              <a:rPr lang="ar-SA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, ولما رجعَ رده اليه </a:t>
            </a:r>
            <a:r>
              <a:rPr lang="ar-SA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كاملاً </a:t>
            </a:r>
            <a:r>
              <a:rPr lang="ar-SA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,فشكره على ذلك.</a:t>
            </a:r>
            <a:endParaRPr lang="en-US" sz="4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2339752" y="5661248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2" action="ppaction://hlinksldjump"/>
              </a:rPr>
              <a:t>الامانة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7024026" y="4293096"/>
            <a:ext cx="97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u="sng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الرحمة</a:t>
            </a:r>
            <a:endParaRPr lang="ar-SA" u="sng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50908" y="188640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99992" y="5085184"/>
            <a:ext cx="2101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العفو عند المقدرة</a:t>
            </a:r>
            <a:endParaRPr lang="ar-SA" sz="28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221088"/>
            <a:ext cx="551309" cy="551309"/>
          </a:xfrm>
          <a:prstGeom prst="rect">
            <a:avLst/>
          </a:prstGeom>
          <a:noFill/>
        </p:spPr>
      </p:pic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551309" cy="551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وسيلة شرح بيضاوية 3"/>
          <p:cNvSpPr/>
          <p:nvPr/>
        </p:nvSpPr>
        <p:spPr>
          <a:xfrm>
            <a:off x="755576" y="764704"/>
            <a:ext cx="7560840" cy="3096344"/>
          </a:xfrm>
          <a:prstGeom prst="wedgeEllipseCallout">
            <a:avLst>
              <a:gd name="adj1" fmla="val -51777"/>
              <a:gd name="adj2" fmla="val 96719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كان للجار زياد عدو ينام تحت </a:t>
            </a:r>
            <a:r>
              <a:rPr lang="ar-SA" sz="3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شجرةٍ </a:t>
            </a:r>
            <a:r>
              <a:rPr lang="ar-SA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فاقترب منه </a:t>
            </a:r>
            <a:r>
              <a:rPr lang="ar-SA" sz="3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ثعبانٌ </a:t>
            </a:r>
            <a:r>
              <a:rPr lang="ar-SA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فأسرع ونبهه للخطرِ, فنجا من الثعبانِ.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60355" y="4005064"/>
            <a:ext cx="2101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2" action="ppaction://hlinksldjump"/>
              </a:rPr>
              <a:t>العفو عند المقدرة</a:t>
            </a:r>
            <a:endParaRPr lang="ar-SA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47453" y="4653136"/>
            <a:ext cx="185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u="sng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الرفق بالحيوان</a:t>
            </a:r>
            <a:endParaRPr lang="ar-SA" sz="2800" u="sng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84120" y="5085184"/>
            <a:ext cx="917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معركة</a:t>
            </a:r>
            <a:endParaRPr lang="ar-SA" u="sng" dirty="0"/>
          </a:p>
        </p:txBody>
      </p:sp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653136"/>
            <a:ext cx="551309" cy="551309"/>
          </a:xfrm>
          <a:prstGeom prst="rect">
            <a:avLst/>
          </a:prstGeom>
          <a:noFill/>
        </p:spPr>
      </p:pic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085184"/>
            <a:ext cx="551309" cy="551309"/>
          </a:xfrm>
          <a:prstGeom prst="rect">
            <a:avLst/>
          </a:prstGeom>
          <a:noFill/>
        </p:spPr>
      </p:pic>
      <p:pic>
        <p:nvPicPr>
          <p:cNvPr id="1026" name="Picture 2" descr="C:\Users\FUjiTSU\Downloads\2306_2010-04-11_4jg8616sb8j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6964" y="4725144"/>
            <a:ext cx="1467036" cy="195604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وسيلة شرح بيضاوية 3"/>
          <p:cNvSpPr/>
          <p:nvPr/>
        </p:nvSpPr>
        <p:spPr>
          <a:xfrm>
            <a:off x="539552" y="404664"/>
            <a:ext cx="7560840" cy="3096344"/>
          </a:xfrm>
          <a:prstGeom prst="wedgeEllipseCallout">
            <a:avLst>
              <a:gd name="adj1" fmla="val -51777"/>
              <a:gd name="adj2" fmla="val 96719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ذهب سمير مع والديه في نزهةٍ إلى البحرِ وبينما كان سمير يلهو ويلعب قرب </a:t>
            </a:r>
            <a:r>
              <a:rPr lang="ar-SA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شاطىء</a:t>
            </a:r>
            <a:r>
              <a:rPr lang="ar-SA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البحر رأى طِفلاً يغرَقُ في البحرِ, فأسرع اليهِ </a:t>
            </a:r>
            <a:r>
              <a:rPr lang="ar-SA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وانقذهُ.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67944" y="4437112"/>
            <a:ext cx="1088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2" action="ppaction://hlinksldjump"/>
              </a:rPr>
              <a:t>الرحمة</a:t>
            </a:r>
            <a:endParaRPr lang="ar-SA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96136" y="3789040"/>
            <a:ext cx="1572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u="sng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بر الوالدين</a:t>
            </a:r>
            <a:endParaRPr lang="ar-SA" sz="3200" u="sng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73451" y="0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28649" y="5013176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صديق السوء</a:t>
            </a:r>
            <a:endParaRPr lang="ar-SA" sz="32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551309" cy="551309"/>
          </a:xfrm>
          <a:prstGeom prst="rect">
            <a:avLst/>
          </a:prstGeom>
          <a:noFill/>
        </p:spPr>
      </p:pic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085184"/>
            <a:ext cx="551309" cy="551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بيضاوية 3"/>
          <p:cNvSpPr/>
          <p:nvPr/>
        </p:nvSpPr>
        <p:spPr>
          <a:xfrm>
            <a:off x="611560" y="764704"/>
            <a:ext cx="7560840" cy="3096344"/>
          </a:xfrm>
          <a:prstGeom prst="wedgeEllipseCallout">
            <a:avLst>
              <a:gd name="adj1" fmla="val -51777"/>
              <a:gd name="adj2" fmla="val 96719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الحيوانُ خَلْقٌ              له عليكَ حَقُّ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إن كَلَّ دعه يسترح        وداوِهِ إذا جُرِحْ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ولا يَجُع في </a:t>
            </a:r>
            <a:r>
              <a:rPr lang="ar-SA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داركا</a:t>
            </a:r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أو يَظْمَ في </a:t>
            </a:r>
            <a:r>
              <a:rPr lang="ar-SA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جواركا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لسانهُ مقطوع              وما لهُ دُموع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592975" y="4365104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2" action="ppaction://hlinksldjump"/>
              </a:rPr>
              <a:t>الرفق بالحيوان</a:t>
            </a:r>
            <a:endParaRPr lang="ar-SA" sz="3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27986" y="5157192"/>
            <a:ext cx="1024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u="sng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معركة</a:t>
            </a:r>
            <a:endParaRPr lang="ar-SA" u="sng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27768" y="5661248"/>
            <a:ext cx="1196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الاخلاق</a:t>
            </a:r>
            <a:endParaRPr lang="ar-SA" sz="3200" u="sng" dirty="0"/>
          </a:p>
        </p:txBody>
      </p:sp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229200"/>
            <a:ext cx="551309" cy="551309"/>
          </a:xfrm>
          <a:prstGeom prst="rect">
            <a:avLst/>
          </a:prstGeom>
          <a:noFill/>
        </p:spPr>
      </p:pic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733256"/>
            <a:ext cx="551309" cy="551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بيضاوية 3"/>
          <p:cNvSpPr/>
          <p:nvPr/>
        </p:nvSpPr>
        <p:spPr>
          <a:xfrm>
            <a:off x="611560" y="692696"/>
            <a:ext cx="7560840" cy="3096344"/>
          </a:xfrm>
          <a:prstGeom prst="wedgeEllipseCallout">
            <a:avLst>
              <a:gd name="adj1" fmla="val -51777"/>
              <a:gd name="adj2" fmla="val 96719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ما رضاءُ اللهِ إلا        في رضاءِ الوالدينِ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ما بقاء الكونِ إلا        بحنانِ الابوين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والدا الإنسانِ بعد الله    اولى بالمحبةِ	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كل منْ يغضبُ أُماً      او اباً يغضب ربَّهْ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68432" y="3789040"/>
            <a:ext cx="1572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2" action="ppaction://hlinksldjump"/>
              </a:rPr>
              <a:t>بر الوالدين</a:t>
            </a:r>
            <a:endParaRPr lang="ar-SA" sz="3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716016" y="4581128"/>
            <a:ext cx="1079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u="sng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الصدق</a:t>
            </a:r>
            <a:endParaRPr lang="ar-SA" u="sng" dirty="0"/>
          </a:p>
        </p:txBody>
      </p:sp>
      <p:sp>
        <p:nvSpPr>
          <p:cNvPr id="7" name="مستطيل 6"/>
          <p:cNvSpPr/>
          <p:nvPr/>
        </p:nvSpPr>
        <p:spPr>
          <a:xfrm>
            <a:off x="6650908" y="332656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67744" y="5085184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الطاعة</a:t>
            </a:r>
            <a:endParaRPr lang="ar-SA" sz="3200" u="sng" dirty="0"/>
          </a:p>
        </p:txBody>
      </p:sp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653136"/>
            <a:ext cx="551309" cy="551309"/>
          </a:xfrm>
          <a:prstGeom prst="rect">
            <a:avLst/>
          </a:prstGeom>
          <a:noFill/>
        </p:spPr>
      </p:pic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551309" cy="551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UjiTSU\Downloads\BG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143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750861">
            <a:off x="3988476" y="455232"/>
            <a:ext cx="40446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S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ماهي الفكرة المركزية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MH90035798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86200"/>
            <a:ext cx="3657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FUjiTSU\Downloads\saudifree_ab939 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76937" flipH="1">
            <a:off x="1620849" y="2454422"/>
            <a:ext cx="30480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بيضاوية 4"/>
          <p:cNvSpPr/>
          <p:nvPr/>
        </p:nvSpPr>
        <p:spPr>
          <a:xfrm>
            <a:off x="467544" y="836712"/>
            <a:ext cx="7560840" cy="3096344"/>
          </a:xfrm>
          <a:prstGeom prst="wedgeEllipseCallout">
            <a:avLst>
              <a:gd name="adj1" fmla="val -51777"/>
              <a:gd name="adj2" fmla="val 96719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وقعَ نزاع بين ديكين فتقاتلا, واضر القويُّ منهما بالضعيفِ ضرراً شديداً, </a:t>
            </a:r>
            <a:r>
              <a:rPr lang="ar-SA" sz="3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فقهرهُ .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48697" y="4077072"/>
            <a:ext cx="102464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ar-SA" sz="3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3" action="ppaction://hlinksldjump"/>
              </a:rPr>
              <a:t>معركة</a:t>
            </a:r>
            <a:endParaRPr lang="ar-SA" sz="3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36296" y="4797152"/>
            <a:ext cx="144783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ar-SA" sz="32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الحيوانات</a:t>
            </a:r>
            <a:endParaRPr lang="ar-SA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09522" y="5445224"/>
            <a:ext cx="90922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SA" sz="3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القوة</a:t>
            </a:r>
            <a:endParaRPr lang="ar-SA" sz="3200" u="sng" dirty="0"/>
          </a:p>
        </p:txBody>
      </p:sp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085184"/>
            <a:ext cx="551309" cy="551309"/>
          </a:xfrm>
          <a:prstGeom prst="rect">
            <a:avLst/>
          </a:prstGeom>
          <a:noFill/>
        </p:spPr>
      </p:pic>
      <p:pic>
        <p:nvPicPr>
          <p:cNvPr id="11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805264"/>
            <a:ext cx="551309" cy="551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بيضاوية 3"/>
          <p:cNvSpPr/>
          <p:nvPr/>
        </p:nvSpPr>
        <p:spPr>
          <a:xfrm>
            <a:off x="0" y="692696"/>
            <a:ext cx="8819456" cy="3744416"/>
          </a:xfrm>
          <a:prstGeom prst="wedgeEllipseCallout">
            <a:avLst>
              <a:gd name="adj1" fmla="val -39396"/>
              <a:gd name="adj2" fmla="val 71725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عادَ نزارٌ من المدرسةِ فقال لامه: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رأيتُ الفاكهانيَّ يجعل التفاح الفاسد في موضع والتفاح السليم في موضع ويضيع وقته في العمل </a:t>
            </a:r>
            <a:r>
              <a:rPr lang="ar-SA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بامر</a:t>
            </a:r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لا يوجد منه فائدة 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فقالت له </a:t>
            </a:r>
            <a:r>
              <a:rPr lang="ar-SA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امُّه </a:t>
            </a:r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يا بني أن التفاحة الفاسدة إذا خالطت السليمات افسدتها مثل قرين السوء يفسدُ من يعاشرهُ </a:t>
            </a:r>
            <a:r>
              <a:rPr lang="ar-SA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فاحذره.</a:t>
            </a:r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لذا قيل: من ساءت اخلاقهُ وجب فراقهُ.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40152" y="4509120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  <a:hlinkClick r:id="rId2" action="ppaction://hlinksldjump"/>
              </a:rPr>
              <a:t>صديق السوء</a:t>
            </a:r>
            <a:endParaRPr lang="ar-SA" sz="3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98627" y="5157192"/>
            <a:ext cx="1566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طلب العلم</a:t>
            </a:r>
            <a:endParaRPr lang="ar-SA" sz="32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73451" y="0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10589" y="5733256"/>
            <a:ext cx="1034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الفاكهة</a:t>
            </a:r>
            <a:endParaRPr lang="ar-SA" sz="32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45224"/>
            <a:ext cx="551309" cy="551309"/>
          </a:xfrm>
          <a:prstGeom prst="rect">
            <a:avLst/>
          </a:prstGeom>
          <a:noFill/>
        </p:spPr>
      </p:pic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877272"/>
            <a:ext cx="551309" cy="551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بيضاوية 3"/>
          <p:cNvSpPr/>
          <p:nvPr/>
        </p:nvSpPr>
        <p:spPr>
          <a:xfrm>
            <a:off x="-324544" y="692696"/>
            <a:ext cx="9144000" cy="3744416"/>
          </a:xfrm>
          <a:prstGeom prst="wedgeEllipseCallout">
            <a:avLst>
              <a:gd name="adj1" fmla="val -39396"/>
              <a:gd name="adj2" fmla="val 71725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وَجَدَ وَلَدٌ سُلَحْفاةً تَزْحَفُ في الْحَديقَةِ،وعندما حَمَلها أدْخَلَتِ السُّلَحْفاةُ رَأسَها وَأطْرافَها داخِلَ دِرْعِها خَوْفًا مِن الْوَلَد،فَأخَذَ الْوَلَدُ عصًا وأرادَ فَتْحَ الدِّرْعِ بِالْقوّة،فقالَ لَهُ أبوهُ:“هَذِهِ الطَّريقَةُ لا تُجْدي“.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4088" y="269776"/>
            <a:ext cx="462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.فرقة أ</a:t>
            </a:r>
            <a:b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092280" y="4581128"/>
            <a:ext cx="1512168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1.إنكار الجميل</a:t>
            </a:r>
            <a:endParaRPr lang="en-US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4572000" y="5085184"/>
            <a:ext cx="1512168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2.العنف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59632" y="5445224"/>
            <a:ext cx="1584176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3.العَطْفُ واللطافة</a:t>
            </a:r>
            <a:endParaRPr lang="en-US" dirty="0"/>
          </a:p>
        </p:txBody>
      </p:sp>
      <p:pic>
        <p:nvPicPr>
          <p:cNvPr id="8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941168"/>
            <a:ext cx="551309" cy="551309"/>
          </a:xfrm>
          <a:prstGeom prst="rect">
            <a:avLst/>
          </a:prstGeom>
          <a:noFill/>
        </p:spPr>
      </p:pic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733256"/>
            <a:ext cx="551309" cy="551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وسيلة شرح بيضاوية 3"/>
          <p:cNvSpPr/>
          <p:nvPr/>
        </p:nvSpPr>
        <p:spPr>
          <a:xfrm>
            <a:off x="0" y="692696"/>
            <a:ext cx="8819456" cy="3744416"/>
          </a:xfrm>
          <a:prstGeom prst="wedgeEllipseCallout">
            <a:avLst>
              <a:gd name="adj1" fmla="val -39396"/>
              <a:gd name="adj2" fmla="val 71725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أَخَذَ الْأبُ السُّلحْفاةَ وَوَضَعَها قُرْبَ الْمِدْفَأْةِ،وَبَعْدَ قَليلٍ أَخْرَجَتِ السُّلحْفاةُ رَاْسَها،وَأَطْرافَها مِنَ الْدِّرْع وَزَحَفَتْ عَلى الأرْضِ بِهُدوءٍ.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6675856" y="0"/>
            <a:ext cx="2465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7092280" y="4581128"/>
            <a:ext cx="158417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1.الرِفقُ بالحيوان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04048" y="5229200"/>
            <a:ext cx="158417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2.الْعُنْفْ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979712" y="5661248"/>
            <a:ext cx="158417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3.إنكار الجميل</a:t>
            </a:r>
            <a:endParaRPr lang="en-US" dirty="0"/>
          </a:p>
        </p:txBody>
      </p:sp>
      <p:pic>
        <p:nvPicPr>
          <p:cNvPr id="13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45224"/>
            <a:ext cx="551309" cy="551309"/>
          </a:xfrm>
          <a:prstGeom prst="rect">
            <a:avLst/>
          </a:prstGeom>
          <a:noFill/>
        </p:spPr>
      </p:pic>
      <p:pic>
        <p:nvPicPr>
          <p:cNvPr id="14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949280"/>
            <a:ext cx="551309" cy="5513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بيضاوية 3"/>
          <p:cNvSpPr/>
          <p:nvPr/>
        </p:nvSpPr>
        <p:spPr>
          <a:xfrm>
            <a:off x="0" y="692696"/>
            <a:ext cx="8819456" cy="3744416"/>
          </a:xfrm>
          <a:prstGeom prst="wedgeEllipseCallout">
            <a:avLst>
              <a:gd name="adj1" fmla="val -39396"/>
              <a:gd name="adj2" fmla="val 71725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فَقالَ الْأبُ:“النَّاسُ يا بُنيَّ كالسُّلحفاة،فلا تُحاوِل إرغامَ إنْسان على فِعلِ شَيْءٍ،بَلْ لاطِفْهُ وَأظْهِر لَهُ عَطْفَكَ تَجِد أنَّهُ يَفْعَلُ ما تُريد“.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92280" y="4581128"/>
            <a:ext cx="158417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1.الرِفقُ بالحيوان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04048" y="5229200"/>
            <a:ext cx="158417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2.الْعُنْفْ</a:t>
            </a:r>
            <a:endParaRPr lang="en-US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691680" y="5661248"/>
            <a:ext cx="1872208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3.العَطْفُ واللطافة.</a:t>
            </a:r>
            <a:endParaRPr lang="en-US" dirty="0"/>
          </a:p>
        </p:txBody>
      </p:sp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25144"/>
            <a:ext cx="551309" cy="551309"/>
          </a:xfrm>
          <a:prstGeom prst="rect">
            <a:avLst/>
          </a:prstGeom>
          <a:noFill/>
        </p:spPr>
      </p:pic>
      <p:pic>
        <p:nvPicPr>
          <p:cNvPr id="11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517232"/>
            <a:ext cx="551309" cy="55130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355976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6.فرقة أ</a:t>
            </a:r>
            <a:b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200" y="41379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6.فرقة ب</a:t>
            </a:r>
            <a:b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وسيلة شرح بيضاوية 3"/>
          <p:cNvSpPr/>
          <p:nvPr/>
        </p:nvSpPr>
        <p:spPr>
          <a:xfrm>
            <a:off x="0" y="692696"/>
            <a:ext cx="8819456" cy="3744416"/>
          </a:xfrm>
          <a:prstGeom prst="wedgeEllipseCallout">
            <a:avLst>
              <a:gd name="adj1" fmla="val -39396"/>
              <a:gd name="adj2" fmla="val 71725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فَقالَ الْأبُ:“النَّاسُ يا بُنيَّ كالسُّلحفاة،فلا تُحاوِل إرغامَ إنْسان على فِعلِ شَيْءٍ،بَلْ لاطِفْهُ وَأظْهِر لَهُ عَطْفَكَ تَجِد أنَّهُ يَفْعَلُ ما تُريد“.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48264" y="4581128"/>
            <a:ext cx="2051720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1.يجب إرغام الآخرين على كل الأمور التي أريدها.</a:t>
            </a:r>
            <a:endParaRPr lang="en-US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4355976" y="5229200"/>
            <a:ext cx="158417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2.المعاملة مع الآخرين بالطف.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31640" y="5661248"/>
            <a:ext cx="2232248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3.عدم احترام رَغبَةِ الْآخرين.</a:t>
            </a:r>
            <a:endParaRPr lang="en-US" dirty="0"/>
          </a:p>
        </p:txBody>
      </p:sp>
      <p:pic>
        <p:nvPicPr>
          <p:cNvPr id="8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21907"/>
            <a:ext cx="551309" cy="551309"/>
          </a:xfrm>
          <a:prstGeom prst="rect">
            <a:avLst/>
          </a:prstGeom>
          <a:noFill/>
        </p:spPr>
      </p:pic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23" y="5830019"/>
            <a:ext cx="551309" cy="5513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5071" y="0"/>
            <a:ext cx="211468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المغزى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وسيلة شرح بيضاوية 3"/>
          <p:cNvSpPr/>
          <p:nvPr/>
        </p:nvSpPr>
        <p:spPr>
          <a:xfrm>
            <a:off x="0" y="692696"/>
            <a:ext cx="8819456" cy="3744416"/>
          </a:xfrm>
          <a:prstGeom prst="wedgeEllipseCallout">
            <a:avLst>
              <a:gd name="adj1" fmla="val -39396"/>
              <a:gd name="adj2" fmla="val 71725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أَخَذَ الْأبُ السُّلحْفاةَ وَوَضَعَها قُرْبَ الْمِدْفَأْةِ،وَبَعْدَ قَليلٍ أَخْرَجَتِ السُّلحْفاةُ رَاْسَها،وَأَطْرافَها مِنَ الْدِّرْع وَزَحَفَتْ عَلى الأرْضِ بِهُدوءٍ.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6"/>
          <p:cNvSpPr/>
          <p:nvPr/>
        </p:nvSpPr>
        <p:spPr>
          <a:xfrm>
            <a:off x="6851385" y="0"/>
            <a:ext cx="2114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7.فرقة أ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92280" y="4581128"/>
            <a:ext cx="158417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1.حَنان الأب.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04048" y="5229200"/>
            <a:ext cx="158417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2.العنف</a:t>
            </a:r>
            <a:endParaRPr lang="en-US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979712" y="5661248"/>
            <a:ext cx="1584176" cy="8640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3.مساعدة الحيوان،ومعاملته بلطف.</a:t>
            </a:r>
            <a:endParaRPr lang="en-US" dirty="0"/>
          </a:p>
        </p:txBody>
      </p:sp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25144"/>
            <a:ext cx="551309" cy="551309"/>
          </a:xfrm>
          <a:prstGeom prst="rect">
            <a:avLst/>
          </a:prstGeom>
          <a:noFill/>
        </p:spPr>
      </p:pic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517232"/>
            <a:ext cx="551309" cy="5513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5071" y="0"/>
            <a:ext cx="211468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المغزى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وسيلة شرح بيضاوية 3"/>
          <p:cNvSpPr/>
          <p:nvPr/>
        </p:nvSpPr>
        <p:spPr>
          <a:xfrm>
            <a:off x="0" y="692696"/>
            <a:ext cx="8819456" cy="3744416"/>
          </a:xfrm>
          <a:prstGeom prst="wedgeEllipseCallout">
            <a:avLst>
              <a:gd name="adj1" fmla="val -39396"/>
              <a:gd name="adj2" fmla="val 71725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وَجَدَ وَلَدٌ سُلَحْفاةً تَزْحَفُ في الْحَديقَةِ،وعندما حَمَلها أدْخَلَتِ السُّلَحْفاةُ رَأسَها وَأطْرافَها داخِلَ دِرْعِها خَوْفًا مِن الْوَلَد،فَأخَذَ الْوَلَدُ عصًا وأرادَ فَتْحَ الدِّرْعِ بِالْقوّة،فقالَ لَهُ أبوهُ:“هَذِهِ الطَّريقَةُ لا تُجْدي“.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092280" y="4581128"/>
            <a:ext cx="1512168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1.عَدم استخدام طريقة العنف مع الحيوانات.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5085184"/>
            <a:ext cx="1512168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2.العصا مفيدة لفتح درع السّلحفاة.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59632" y="5445224"/>
            <a:ext cx="1584176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3.السلحفاة تخاف من الولد.</a:t>
            </a:r>
            <a:endParaRPr lang="en-US" dirty="0"/>
          </a:p>
        </p:txBody>
      </p:sp>
      <p:pic>
        <p:nvPicPr>
          <p:cNvPr id="8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445224"/>
            <a:ext cx="551309" cy="551309"/>
          </a:xfrm>
          <a:prstGeom prst="rect">
            <a:avLst/>
          </a:prstGeom>
          <a:noFill/>
        </p:spPr>
      </p:pic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733256"/>
            <a:ext cx="551309" cy="55130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408712" y="-3577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7.فرقة ب</a:t>
            </a:r>
            <a:endParaRPr lang="ar-SA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071" y="0"/>
            <a:ext cx="211468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المغزى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وسيلة شرح بيضاوية 3"/>
          <p:cNvSpPr/>
          <p:nvPr/>
        </p:nvSpPr>
        <p:spPr>
          <a:xfrm>
            <a:off x="0" y="476672"/>
            <a:ext cx="8819456" cy="3744416"/>
          </a:xfrm>
          <a:prstGeom prst="wedgeEllipseCallout">
            <a:avLst>
              <a:gd name="adj1" fmla="val -39396"/>
              <a:gd name="adj2" fmla="val 71725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عادَ نزارٌ من المدرسةِ فقال لامه: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رأيتُ الفاكهانيَّ يجعل التفاح الفاسد في موضع والتفاح السليم في موضع ويضيع وقته في العمل بامر لا يوجد منه فائدة .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فقالت له </a:t>
            </a:r>
            <a:r>
              <a:rPr lang="ar-SA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امُّه </a:t>
            </a:r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يا بني أن التفاحة الفاسدة إذا خالطت السليمات افسدتها مثل قرين السوء يفسدُ من يعاشرهُ </a:t>
            </a:r>
            <a:r>
              <a:rPr lang="ar-SA" sz="2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فاحذره.</a:t>
            </a:r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لذا قيل: من ساءت اخلاقهُ وجب فراقهُ.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071" y="0"/>
            <a:ext cx="211468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المغزى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7092280" y="4581128"/>
            <a:ext cx="1512168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الابتعاد عن صديق الجيد.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0" y="5085184"/>
            <a:ext cx="1512168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2.عدم وضع التفاح السيء مع التفاح السليم.</a:t>
            </a:r>
            <a:endParaRPr lang="en-US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59632" y="5445224"/>
            <a:ext cx="1584176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3.الإبتعاد عن صديق السوء.</a:t>
            </a:r>
            <a:endParaRPr lang="en-US" dirty="0"/>
          </a:p>
        </p:txBody>
      </p:sp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445224"/>
            <a:ext cx="551309" cy="551309"/>
          </a:xfrm>
          <a:prstGeom prst="rect">
            <a:avLst/>
          </a:prstGeom>
          <a:noFill/>
        </p:spPr>
      </p:pic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941168"/>
            <a:ext cx="551309" cy="55130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993822" y="-27384"/>
            <a:ext cx="21146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8.فرقة أ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60233" y="-27384"/>
            <a:ext cx="2581322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8.فرقة ب</a:t>
            </a:r>
            <a:endParaRPr lang="ar-S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وسيلة شرح بيضاوية 3"/>
          <p:cNvSpPr/>
          <p:nvPr/>
        </p:nvSpPr>
        <p:spPr>
          <a:xfrm>
            <a:off x="611560" y="764704"/>
            <a:ext cx="7560840" cy="3096344"/>
          </a:xfrm>
          <a:prstGeom prst="wedgeEllipseCallout">
            <a:avLst>
              <a:gd name="adj1" fmla="val -51777"/>
              <a:gd name="adj2" fmla="val 96719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الحيوانُ خَلْقٌ              له عليكَ حَقُّ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إن كَلَّ دعه يسترح        وداوِهِ إذا جُرِحْ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ولا يَجُع في دارِكا        أو يَظْمَ في جوارِكا</a:t>
            </a:r>
            <a:endParaRPr lang="en-US" sz="2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لسانهُ مقطوع              وما لهُ دُموع</a:t>
            </a:r>
            <a:endParaRPr lang="en-US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7236296" y="4365104"/>
            <a:ext cx="1584176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1.أن أرفق بالحيوان.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99992" y="4941168"/>
            <a:ext cx="1584176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2.أن أساعد الكبير.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71600" y="5157192"/>
            <a:ext cx="2160240" cy="12241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3.أن الحيوان لسانه ومقطوع لذلك لا يستطيع الكلام.</a:t>
            </a:r>
            <a:endParaRPr lang="en-US" dirty="0"/>
          </a:p>
        </p:txBody>
      </p:sp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301208"/>
            <a:ext cx="551309" cy="551309"/>
          </a:xfrm>
          <a:prstGeom prst="rect">
            <a:avLst/>
          </a:prstGeom>
          <a:noFill/>
        </p:spPr>
      </p:pic>
      <p:pic>
        <p:nvPicPr>
          <p:cNvPr id="10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733256"/>
            <a:ext cx="551309" cy="5513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5071" y="0"/>
            <a:ext cx="211468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المغزى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UjiTSU\Downloads\BG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866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480294">
            <a:off x="1149986" y="1383134"/>
            <a:ext cx="6598822" cy="4938150"/>
          </a:xfrm>
        </p:spPr>
        <p:txBody>
          <a:bodyPr>
            <a:normAutofit/>
          </a:bodyPr>
          <a:lstStyle/>
          <a:p>
            <a:pPr rtl="1"/>
            <a:r>
              <a:rPr lang="he-IL" sz="4600" dirty="0"/>
              <a:t> </a:t>
            </a:r>
            <a:endParaRPr lang="en-US" sz="4600" dirty="0"/>
          </a:p>
          <a:p>
            <a:pPr rtl="1"/>
            <a:r>
              <a:rPr lang="he-IL" sz="4600" dirty="0"/>
              <a:t> </a:t>
            </a:r>
            <a:endParaRPr lang="en-US" sz="4600" dirty="0"/>
          </a:p>
          <a:p>
            <a:pPr rtl="1"/>
            <a:r>
              <a:rPr lang="he-IL" dirty="0"/>
              <a:t> </a:t>
            </a:r>
            <a:endParaRPr lang="en-US" dirty="0"/>
          </a:p>
          <a:p>
            <a:pPr rtl="1"/>
            <a:r>
              <a:rPr lang="he-IL" dirty="0"/>
              <a:t> </a:t>
            </a:r>
            <a:endParaRPr lang="en-US" dirty="0"/>
          </a:p>
          <a:p>
            <a:pPr rtl="1"/>
            <a:r>
              <a:rPr lang="he-IL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6-Point Star 3"/>
          <p:cNvSpPr/>
          <p:nvPr/>
        </p:nvSpPr>
        <p:spPr>
          <a:xfrm rot="21447530">
            <a:off x="3050432" y="-351323"/>
            <a:ext cx="6211488" cy="5237499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/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الفكرة المركزية</a:t>
            </a:r>
            <a:endParaRPr lang="en-US" sz="2400" b="1" dirty="0" smtClean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2400" b="1" dirty="0" smtClean="0">
                <a:ln/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2400" b="1" dirty="0" smtClean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 rtl="1"/>
            <a:r>
              <a:rPr lang="ar-SA" sz="2400" b="1" dirty="0" smtClean="0">
                <a:ln/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هي الفكرة التي يتحدث عنها النّص بشكل عام،ولكل نص فكرة مركزية واحدة.</a:t>
            </a:r>
          </a:p>
          <a:p>
            <a:pPr lvl="0" algn="ctr" rtl="1"/>
            <a:r>
              <a:rPr lang="ar-SA" sz="2400" b="1" dirty="0" smtClean="0">
                <a:ln/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وهنا امكانية من تقسيم النّص لفِقرات،ووضع لكل فِقرة فكرة مركزية.</a:t>
            </a:r>
            <a:endParaRPr lang="en-US" sz="2400" b="1" dirty="0" smtClean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6-Point Star 3"/>
          <p:cNvSpPr/>
          <p:nvPr/>
        </p:nvSpPr>
        <p:spPr>
          <a:xfrm rot="20847311">
            <a:off x="-29273" y="1180528"/>
            <a:ext cx="4510633" cy="5760514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الفكرة المركزية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 rtl="1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تُجيب على السؤال: </a:t>
            </a:r>
            <a:r>
              <a:rPr lang="ar-SA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عمّ يتحدث النص؟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 rtl="1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الجواب يكون بجملة أو جملتين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13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pic>
        <p:nvPicPr>
          <p:cNvPr id="23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540568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9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0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36" name="مستطيل 35"/>
          <p:cNvSpPr/>
          <p:nvPr/>
        </p:nvSpPr>
        <p:spPr>
          <a:xfrm>
            <a:off x="7596336" y="191683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8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9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40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41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42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7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43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45" name="سهم إلى اليمين 44">
            <a:hlinkClick r:id="rId4" action="ppaction://hlinksldjump"/>
          </p:cNvPr>
          <p:cNvSpPr/>
          <p:nvPr/>
        </p:nvSpPr>
        <p:spPr>
          <a:xfrm flipH="1">
            <a:off x="3419872" y="3429000"/>
            <a:ext cx="151216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 سؤال </a:t>
            </a:r>
            <a:r>
              <a:rPr lang="ar-SA" dirty="0" err="1" smtClean="0"/>
              <a:t>1ب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6244E-6 L 0.03577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7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15" name="مستطيل 35"/>
          <p:cNvSpPr/>
          <p:nvPr/>
        </p:nvSpPr>
        <p:spPr>
          <a:xfrm>
            <a:off x="7596336" y="191683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0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1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3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4">
            <a:hlinkClick r:id="rId4" action="ppaction://hlinksldjump"/>
          </p:cNvPr>
          <p:cNvSpPr/>
          <p:nvPr/>
        </p:nvSpPr>
        <p:spPr>
          <a:xfrm flipH="1">
            <a:off x="3347864" y="3429000"/>
            <a:ext cx="151216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 سؤال </a:t>
            </a:r>
            <a:r>
              <a:rPr lang="en-US" dirty="0" smtClean="0"/>
              <a:t>2</a:t>
            </a:r>
            <a:r>
              <a:rPr lang="ar-SA" dirty="0" smtClean="0"/>
              <a:t>أ</a:t>
            </a:r>
            <a:endParaRPr lang="ar-SA" dirty="0"/>
          </a:p>
        </p:txBody>
      </p:sp>
      <p:pic>
        <p:nvPicPr>
          <p:cNvPr id="26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720080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444E-6 L 0.04931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13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pic>
        <p:nvPicPr>
          <p:cNvPr id="23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9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0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36" name="مستطيل 35"/>
          <p:cNvSpPr/>
          <p:nvPr/>
        </p:nvSpPr>
        <p:spPr>
          <a:xfrm>
            <a:off x="7596336" y="191683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8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39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40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41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42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7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43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6" name="سهم إلى اليمين 25">
            <a:hlinkClick r:id="rId4" action="ppaction://hlinksldjump"/>
          </p:cNvPr>
          <p:cNvSpPr/>
          <p:nvPr/>
        </p:nvSpPr>
        <p:spPr>
          <a:xfrm flipH="1">
            <a:off x="4211960" y="3429000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 2 ب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00115 L 0.11458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pic>
        <p:nvPicPr>
          <p:cNvPr id="7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24544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16" name="مستطيل 35"/>
          <p:cNvSpPr/>
          <p:nvPr/>
        </p:nvSpPr>
        <p:spPr>
          <a:xfrm>
            <a:off x="7596336" y="191683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0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1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3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5" name="سهم إلى اليمين 43">
            <a:hlinkClick r:id="rId4" action="ppaction://hlinksldjump"/>
          </p:cNvPr>
          <p:cNvSpPr/>
          <p:nvPr/>
        </p:nvSpPr>
        <p:spPr>
          <a:xfrm>
            <a:off x="4499992" y="3284984"/>
            <a:ext cx="1071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 smtClean="0"/>
              <a:t>سؤال3</a:t>
            </a:r>
            <a:r>
              <a:rPr lang="ar-SA" dirty="0" smtClean="0"/>
              <a:t> أ</a:t>
            </a:r>
            <a:endParaRPr lang="ar-SA" dirty="0"/>
          </a:p>
        </p:txBody>
      </p:sp>
      <p:pic>
        <p:nvPicPr>
          <p:cNvPr id="26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2.0444E-6 L 0.11632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pic>
        <p:nvPicPr>
          <p:cNvPr id="7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0040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4" action="ppaction://hlinksldjump"/>
          </p:cNvPr>
          <p:cNvSpPr/>
          <p:nvPr/>
        </p:nvSpPr>
        <p:spPr>
          <a:xfrm>
            <a:off x="5724128" y="3429000"/>
            <a:ext cx="1071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سؤال3 ب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19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7428E-6 L 0.1059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pic>
        <p:nvPicPr>
          <p:cNvPr id="7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0040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4" action="ppaction://hlinksldjump"/>
          </p:cNvPr>
          <p:cNvSpPr/>
          <p:nvPr/>
        </p:nvSpPr>
        <p:spPr>
          <a:xfrm>
            <a:off x="4716016" y="3573016"/>
            <a:ext cx="1071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سؤال4أ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19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444E-6 L 0.14375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7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19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0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2" name="سهم إلى اليمين 25">
            <a:hlinkClick r:id="rId3" action="ppaction://hlinksldjump"/>
          </p:cNvPr>
          <p:cNvSpPr/>
          <p:nvPr/>
        </p:nvSpPr>
        <p:spPr>
          <a:xfrm flipH="1">
            <a:off x="4211960" y="3429000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 4 ب</a:t>
            </a:r>
            <a:endParaRPr lang="ar-SA" dirty="0"/>
          </a:p>
        </p:txBody>
      </p:sp>
      <p:pic>
        <p:nvPicPr>
          <p:cNvPr id="24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419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0040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7428E-6 L 0.16111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3" action="ppaction://hlinksldjump"/>
          </p:cNvPr>
          <p:cNvSpPr/>
          <p:nvPr/>
        </p:nvSpPr>
        <p:spPr>
          <a:xfrm>
            <a:off x="4716016" y="3356992"/>
            <a:ext cx="1071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سؤال5 أ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419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0040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444E-6 L 0.2303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3" action="ppaction://hlinksldjump"/>
          </p:cNvPr>
          <p:cNvSpPr/>
          <p:nvPr/>
        </p:nvSpPr>
        <p:spPr>
          <a:xfrm>
            <a:off x="5436096" y="3429000"/>
            <a:ext cx="13597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 5 ب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419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0040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7428E-6 L 0.26337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3" action="ppaction://hlinksldjump"/>
          </p:cNvPr>
          <p:cNvSpPr/>
          <p:nvPr/>
        </p:nvSpPr>
        <p:spPr>
          <a:xfrm>
            <a:off x="4860032" y="3356992"/>
            <a:ext cx="1071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سؤال6أ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419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60040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444E-6 L 0.33264 -0.0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UjiTSU\Downloads\BG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33551">
            <a:off x="570532" y="242601"/>
            <a:ext cx="8229600" cy="3040050"/>
          </a:xfrm>
        </p:spPr>
        <p:txBody>
          <a:bodyPr>
            <a:noAutofit/>
          </a:bodyPr>
          <a:lstStyle/>
          <a:p>
            <a:r>
              <a:rPr lang="ar-SA" sz="10000" dirty="0"/>
              <a:t/>
            </a:r>
            <a:br>
              <a:rPr lang="ar-SA" sz="10000" dirty="0"/>
            </a:br>
            <a:endParaRPr lang="en-US" sz="100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" name="Picture 5" descr="imagesCA0XGN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9600"/>
            <a:ext cx="3200400" cy="27432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524000" y="228600"/>
            <a:ext cx="4191000" cy="2590800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 smtClean="0">
                <a:latin typeface="Traditional Arabic" pitchFamily="18" charset="-78"/>
                <a:cs typeface="Traditional Arabic" pitchFamily="18" charset="-78"/>
              </a:rPr>
              <a:t>المغزى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21024352">
            <a:off x="3913932" y="2435816"/>
            <a:ext cx="4833135" cy="34815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هي العبرة من الدرس وتُجيب على السؤال: </a:t>
            </a:r>
            <a:endParaRPr 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3200" b="1" u="sng" dirty="0" smtClean="0">
                <a:latin typeface="Traditional Arabic" pitchFamily="18" charset="-78"/>
                <a:cs typeface="Traditional Arabic" pitchFamily="18" charset="-78"/>
              </a:rPr>
              <a:t>ماذا تعلّمتُ من النّص؟</a:t>
            </a:r>
            <a:r>
              <a:rPr lang="he-IL" sz="3200" dirty="0" smtClean="0">
                <a:latin typeface="Traditional Arabic" pitchFamily="18" charset="-78"/>
              </a:rPr>
              <a:t> </a:t>
            </a:r>
            <a:endParaRPr lang="en-US" sz="3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3" action="ppaction://hlinksldjump"/>
          </p:cNvPr>
          <p:cNvSpPr/>
          <p:nvPr/>
        </p:nvSpPr>
        <p:spPr>
          <a:xfrm>
            <a:off x="5364088" y="3429000"/>
            <a:ext cx="143177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 6 ب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0709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6104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7428E-6 L 0.32656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3" action="ppaction://hlinksldjump"/>
          </p:cNvPr>
          <p:cNvSpPr/>
          <p:nvPr/>
        </p:nvSpPr>
        <p:spPr>
          <a:xfrm>
            <a:off x="5724128" y="3429000"/>
            <a:ext cx="1071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سؤال7 أ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877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32248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0444E-6 L 0.29323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3" action="ppaction://hlinksldjump"/>
          </p:cNvPr>
          <p:cNvSpPr/>
          <p:nvPr/>
        </p:nvSpPr>
        <p:spPr>
          <a:xfrm>
            <a:off x="5724128" y="3429000"/>
            <a:ext cx="1071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سؤال7 ب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893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55776" y="4077072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0115 L 0.27916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3" action="ppaction://hlinksldjump"/>
          </p:cNvPr>
          <p:cNvSpPr/>
          <p:nvPr/>
        </p:nvSpPr>
        <p:spPr>
          <a:xfrm>
            <a:off x="5724128" y="3429000"/>
            <a:ext cx="1071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 8 أ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6933" y="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27784" y="4077072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2362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4" name="سهم إلى اليمين 43">
            <a:hlinkClick r:id="rId3" action="ppaction://hlinksldjump"/>
          </p:cNvPr>
          <p:cNvSpPr/>
          <p:nvPr/>
        </p:nvSpPr>
        <p:spPr>
          <a:xfrm>
            <a:off x="5724128" y="3429000"/>
            <a:ext cx="1071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سؤال8 ب</a:t>
            </a:r>
            <a:endParaRPr lang="ar-SA" dirty="0"/>
          </a:p>
        </p:txBody>
      </p: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5005" y="116632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80120" y="4005064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5809E-6 L 0.40521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179512" y="2852936"/>
            <a:ext cx="8964488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8" name="مستطيل 24"/>
          <p:cNvSpPr/>
          <p:nvPr/>
        </p:nvSpPr>
        <p:spPr>
          <a:xfrm>
            <a:off x="7452320" y="5589240"/>
            <a:ext cx="1691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النهاية</a:t>
            </a:r>
            <a:endParaRPr lang="ar-S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27"/>
          <p:cNvSpPr/>
          <p:nvPr/>
        </p:nvSpPr>
        <p:spPr>
          <a:xfrm>
            <a:off x="6598287" y="404664"/>
            <a:ext cx="2545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فرقة 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827584" y="5517232"/>
            <a:ext cx="8316416" cy="72008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755576" y="1556792"/>
            <a:ext cx="8388424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26997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4427984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flipH="1">
            <a:off x="630019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7740352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</p:cNvCxnSpPr>
          <p:nvPr/>
        </p:nvCxnSpPr>
        <p:spPr bwMode="auto">
          <a:xfrm flipH="1">
            <a:off x="291581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759633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H="1">
            <a:off x="61561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435597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sp>
        <p:nvSpPr>
          <p:cNvPr id="20" name="مستطيل 41"/>
          <p:cNvSpPr/>
          <p:nvPr/>
        </p:nvSpPr>
        <p:spPr>
          <a:xfrm>
            <a:off x="7268165" y="321297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فرقة ب</a:t>
            </a:r>
            <a:endParaRPr lang="ar-SA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1331640" y="1556792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 flipH="1">
            <a:off x="1475656" y="5561856"/>
            <a:ext cx="50800" cy="1296144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pic>
        <p:nvPicPr>
          <p:cNvPr id="25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901" y="188640"/>
            <a:ext cx="179309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960" y="4149080"/>
            <a:ext cx="1907704" cy="145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4E-6 L 0.34462 -0.011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UjiTSU\Downloads\e6b438d3eba6ef3f298a484845773a2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67544" y="1124744"/>
            <a:ext cx="813690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r-SA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تعلمنا اليوم عن الفكرة المركزية وقمنا بفعالية قطار الأفكار المركزية وفيها يتم  استنباط ألافكار المركزية من الفقرات المكتوبة.</a:t>
            </a:r>
          </a:p>
          <a:p>
            <a:r>
              <a:rPr lang="ar-SA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والفكرة المركزية هي خلاصة مضمون النص وكي نعرفها نسأل انفسنا عن ما يتحدث النص</a:t>
            </a:r>
            <a:endParaRPr lang="ar-SA" sz="5400" b="1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91880" y="260648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اجمال </a:t>
            </a:r>
            <a:endParaRPr lang="ar-SA" sz="54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UjiTSU\Downloads\user1211_pic308_1215638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FUjiTSU\Downloads\h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312368" cy="257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 rot="19916407">
            <a:off x="2644887" y="1322692"/>
            <a:ext cx="5854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إلى اللقاء اعزائي الطلاب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FUjiTSU\Downloads\56772kgrm4fpm7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1231">
            <a:off x="-1003061" y="417777"/>
            <a:ext cx="3771900" cy="370522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FUjiTSU\Downloads\56772kgrm4fpm7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14857">
            <a:off x="6020108" y="2404502"/>
            <a:ext cx="4049259" cy="397768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457200"/>
            <a:ext cx="4038600" cy="274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ذَهَبَ ثَعْلَبٌ إِلى خَيّاطِ الْغابَةِ، وَقالَ لَهُ: أُريدُ ذَيْلاً أَفْتَخِرُ بِهِ.</a:t>
            </a:r>
            <a:br>
              <a:rPr lang="ar-SA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عَرَضَ عَلَيْهِ الْخَيّاطُ: ذَيْلَ أَسَدٍ؛ لِتَخافَهُ الْحَيَوَاناتُ.</a:t>
            </a:r>
            <a:br>
              <a:rPr lang="ar-SA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لكِنَّ الْفِكْرَةَ لَمْ تُعْجِبِ الثَّعْلَب.</a:t>
            </a:r>
            <a:br>
              <a:rPr lang="ar-SA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عَرَضَ عَلَيْهِ ذَنَبَ نَمِرٍ، ثُمَّ ذَيْلَ فيلٍ لكِنَّ الثَّعْلَبَ رَفَضَ.</a:t>
            </a:r>
            <a:br>
              <a:rPr lang="ar-SA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وَطَلَبَ ذَيْلَ طاووسٍ.</a:t>
            </a:r>
            <a:endParaRPr lang="ar-SA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 rot="20542272">
            <a:off x="314377" y="474612"/>
            <a:ext cx="327748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مثال: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loud Callout 5">
            <a:hlinkClick r:id="rId2" action="ppaction://hlinksldjump"/>
          </p:cNvPr>
          <p:cNvSpPr/>
          <p:nvPr/>
        </p:nvSpPr>
        <p:spPr>
          <a:xfrm>
            <a:off x="5334000" y="3581400"/>
            <a:ext cx="2057400" cy="990600"/>
          </a:xfrm>
          <a:prstGeom prst="cloudCallout">
            <a:avLst>
              <a:gd name="adj1" fmla="val -40064"/>
              <a:gd name="adj2" fmla="val 8208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الثَّعْلَبُ يُريدُ ذَيْلاً يَفْتَخِرُ بِهِ </a:t>
            </a:r>
            <a:endParaRPr lang="en-US" dirty="0"/>
          </a:p>
        </p:txBody>
      </p:sp>
      <p:sp>
        <p:nvSpPr>
          <p:cNvPr id="7" name="Cloud Callout 6">
            <a:hlinkClick r:id="rId4" action="ppaction://hlinksldjump"/>
          </p:cNvPr>
          <p:cNvSpPr/>
          <p:nvPr/>
        </p:nvSpPr>
        <p:spPr>
          <a:xfrm>
            <a:off x="6705600" y="5181600"/>
            <a:ext cx="1905000" cy="990600"/>
          </a:xfrm>
          <a:prstGeom prst="cloudCallout">
            <a:avLst>
              <a:gd name="adj1" fmla="val -40064"/>
              <a:gd name="adj2" fmla="val 8208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  <a:hlinkClick r:id="rId5" action="ppaction://hlinksldjump"/>
              </a:rPr>
              <a:t>عَدَمُ التَّكَبُّرِ وَالْخُيَلاءِ </a:t>
            </a:r>
            <a:endParaRPr lang="en-US" dirty="0"/>
          </a:p>
        </p:txBody>
      </p:sp>
      <p:sp>
        <p:nvSpPr>
          <p:cNvPr id="8" name="Cloud Callout 7">
            <a:hlinkClick r:id="rId4" action="ppaction://hlinksldjump"/>
          </p:cNvPr>
          <p:cNvSpPr/>
          <p:nvPr/>
        </p:nvSpPr>
        <p:spPr>
          <a:xfrm>
            <a:off x="1447800" y="3200400"/>
            <a:ext cx="1828800" cy="990600"/>
          </a:xfrm>
          <a:prstGeom prst="cloudCallout">
            <a:avLst>
              <a:gd name="adj1" fmla="val -40064"/>
              <a:gd name="adj2" fmla="val 8208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  <a:hlinkClick r:id="rId5" action="ppaction://hlinksldjump"/>
              </a:rPr>
              <a:t>الثَّعْلَبُ وَالأسَدُ</a:t>
            </a:r>
            <a:endParaRPr lang="en-US" dirty="0"/>
          </a:p>
        </p:txBody>
      </p:sp>
      <p:sp>
        <p:nvSpPr>
          <p:cNvPr id="9" name="Cloud Callout 8">
            <a:hlinkClick r:id="rId4" action="ppaction://hlinksldjump"/>
          </p:cNvPr>
          <p:cNvSpPr/>
          <p:nvPr/>
        </p:nvSpPr>
        <p:spPr>
          <a:xfrm>
            <a:off x="2971800" y="4724400"/>
            <a:ext cx="1905000" cy="990600"/>
          </a:xfrm>
          <a:prstGeom prst="cloudCallout">
            <a:avLst>
              <a:gd name="adj1" fmla="val -40064"/>
              <a:gd name="adj2" fmla="val 8208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  <a:hlinkClick r:id="rId5" action="ppaction://hlinksldjump"/>
              </a:rPr>
              <a:t>الثَّعْلَبُ الْجائِعُ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3" name="AutoShape 7"/>
          <p:cNvCxnSpPr>
            <a:cxnSpLocks noChangeShapeType="1"/>
          </p:cNvCxnSpPr>
          <p:nvPr/>
        </p:nvCxnSpPr>
        <p:spPr bwMode="auto">
          <a:xfrm>
            <a:off x="2209800" y="51816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 flipH="1">
            <a:off x="2590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H="1">
            <a:off x="42672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flipH="1">
            <a:off x="6019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21" name="AutoShape 12"/>
          <p:cNvCxnSpPr>
            <a:cxnSpLocks noChangeShapeType="1"/>
          </p:cNvCxnSpPr>
          <p:nvPr/>
        </p:nvCxnSpPr>
        <p:spPr bwMode="auto">
          <a:xfrm flipH="1">
            <a:off x="7924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pic>
        <p:nvPicPr>
          <p:cNvPr id="23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2548088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FUjiTSU\Downloads\1t83375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404" y="457200"/>
            <a:ext cx="3330596" cy="2286000"/>
          </a:xfrm>
          <a:prstGeom prst="rect">
            <a:avLst/>
          </a:prstGeom>
          <a:noFill/>
        </p:spPr>
      </p:pic>
      <p:pic>
        <p:nvPicPr>
          <p:cNvPr id="2051" name="Picture 3" descr="C:\Users\FUjiTSU\Downloads\13262744798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5" y="2895600"/>
            <a:ext cx="1000125" cy="962025"/>
          </a:xfrm>
          <a:prstGeom prst="rect">
            <a:avLst/>
          </a:prstGeom>
          <a:noFill/>
        </p:spPr>
      </p:pic>
      <p:pic>
        <p:nvPicPr>
          <p:cNvPr id="2052" name="Picture 4" descr="C:\Users\FUjiTSU\Downloads\13262744798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09600"/>
            <a:ext cx="1000125" cy="9620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FUjiTSU\Downloads\i244843413_84792_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FUjiTSU\Pictures\111281_1197308152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11752" y="3861048"/>
            <a:ext cx="2232248" cy="2815977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 rot="20559483">
            <a:off x="2497555" y="1116500"/>
            <a:ext cx="4560618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</a:t>
            </a:r>
            <a:r>
              <a:rPr lang="ar-S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</a:t>
            </a: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غير صحيحة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FUjiTSU\Pictures\2523708f1d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18394" y="1412776"/>
            <a:ext cx="396044" cy="576064"/>
          </a:xfrm>
          <a:prstGeom prst="rect">
            <a:avLst/>
          </a:prstGeom>
          <a:noFill/>
        </p:spPr>
      </p:pic>
      <p:pic>
        <p:nvPicPr>
          <p:cNvPr id="4098" name="Picture 2" descr="C:\Users\FUjiTSU\Downloads\00008800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10050"/>
            <a:ext cx="3609975" cy="2647950"/>
          </a:xfrm>
          <a:prstGeom prst="rect">
            <a:avLst/>
          </a:prstGeom>
          <a:noFill/>
        </p:spPr>
      </p:pic>
      <p:pic>
        <p:nvPicPr>
          <p:cNvPr id="409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077072"/>
            <a:ext cx="1390650" cy="1390650"/>
          </a:xfrm>
          <a:prstGeom prst="rect">
            <a:avLst/>
          </a:prstGeom>
          <a:noFill/>
        </p:spPr>
      </p:pic>
      <p:pic>
        <p:nvPicPr>
          <p:cNvPr id="9" name="Picture 4" descr="C:\Users\FUjiTSU\Pictures\2523708f1d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18394" y="836712"/>
            <a:ext cx="396044" cy="576064"/>
          </a:xfrm>
          <a:prstGeom prst="rect">
            <a:avLst/>
          </a:prstGeom>
          <a:noFill/>
        </p:spPr>
      </p:pic>
      <p:pic>
        <p:nvPicPr>
          <p:cNvPr id="12" name="Picture 4" descr="C:\Users\FUjiTSU\Pictures\2523708f1d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72400" y="2996952"/>
            <a:ext cx="396044" cy="576064"/>
          </a:xfrm>
          <a:prstGeom prst="rect">
            <a:avLst/>
          </a:prstGeom>
          <a:noFill/>
        </p:spPr>
      </p:pic>
      <p:pic>
        <p:nvPicPr>
          <p:cNvPr id="13" name="Picture 4" descr="C:\Users\FUjiTSU\Pictures\2523708f1d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18394" y="1844824"/>
            <a:ext cx="396044" cy="576064"/>
          </a:xfrm>
          <a:prstGeom prst="rect">
            <a:avLst/>
          </a:prstGeom>
          <a:noFill/>
        </p:spPr>
      </p:pic>
      <p:pic>
        <p:nvPicPr>
          <p:cNvPr id="14" name="Picture 4" descr="C:\Users\FUjiTSU\Pictures\2523708f1d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72400" y="2348880"/>
            <a:ext cx="396044" cy="576064"/>
          </a:xfrm>
          <a:prstGeom prst="rect">
            <a:avLst/>
          </a:prstGeom>
          <a:noFill/>
        </p:spPr>
      </p:pic>
      <p:pic>
        <p:nvPicPr>
          <p:cNvPr id="48" name="Picture 2" descr="C:\Users\FUjiTSU\Pictures\2523708f1d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flipH="1">
            <a:off x="283531" y="836712"/>
            <a:ext cx="297033" cy="432048"/>
          </a:xfrm>
          <a:prstGeom prst="rect">
            <a:avLst/>
          </a:prstGeom>
          <a:noFill/>
        </p:spPr>
      </p:pic>
      <p:pic>
        <p:nvPicPr>
          <p:cNvPr id="49" name="Picture 2" descr="C:\Users\FUjiTSU\Pictures\2523708f1d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flipH="1">
            <a:off x="283531" y="1484784"/>
            <a:ext cx="297033" cy="432048"/>
          </a:xfrm>
          <a:prstGeom prst="rect">
            <a:avLst/>
          </a:prstGeom>
          <a:noFill/>
        </p:spPr>
      </p:pic>
      <p:pic>
        <p:nvPicPr>
          <p:cNvPr id="50" name="Picture 2" descr="C:\Users\FUjiTSU\Pictures\2523708f1d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flipH="1">
            <a:off x="283531" y="2204864"/>
            <a:ext cx="297033" cy="432048"/>
          </a:xfrm>
          <a:prstGeom prst="rect">
            <a:avLst/>
          </a:prstGeom>
          <a:noFill/>
        </p:spPr>
      </p:pic>
      <p:pic>
        <p:nvPicPr>
          <p:cNvPr id="51" name="Picture 2" descr="C:\Users\FUjiTSU\Pictures\2523708f1d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flipH="1">
            <a:off x="283531" y="2780928"/>
            <a:ext cx="297033" cy="432048"/>
          </a:xfrm>
          <a:prstGeom prst="rect">
            <a:avLst/>
          </a:prstGeom>
          <a:noFill/>
        </p:spPr>
      </p:pic>
      <p:pic>
        <p:nvPicPr>
          <p:cNvPr id="52" name="Picture 2" descr="C:\Users\FUjiTSU\Pictures\2523708f1d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flipH="1">
            <a:off x="283531" y="3356992"/>
            <a:ext cx="297033" cy="432048"/>
          </a:xfrm>
          <a:prstGeom prst="rect">
            <a:avLst/>
          </a:prstGeom>
          <a:noFill/>
        </p:spPr>
      </p:pic>
      <p:pic>
        <p:nvPicPr>
          <p:cNvPr id="53" name="Picture 4" descr="C:\Users\FUjiTSU\Pictures\2523708f1d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1920" y="5949280"/>
            <a:ext cx="1152128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7"/>
          <p:cNvCxnSpPr>
            <a:cxnSpLocks noChangeShapeType="1"/>
          </p:cNvCxnSpPr>
          <p:nvPr/>
        </p:nvCxnSpPr>
        <p:spPr bwMode="auto">
          <a:xfrm>
            <a:off x="2209800" y="51816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 flipH="1">
            <a:off x="2590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12"/>
          <p:cNvCxnSpPr>
            <a:cxnSpLocks noChangeShapeType="1"/>
          </p:cNvCxnSpPr>
          <p:nvPr/>
        </p:nvCxnSpPr>
        <p:spPr bwMode="auto">
          <a:xfrm flipH="1">
            <a:off x="34544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H="1">
            <a:off x="42672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9" name="AutoShape 12"/>
          <p:cNvCxnSpPr>
            <a:cxnSpLocks noChangeShapeType="1"/>
          </p:cNvCxnSpPr>
          <p:nvPr/>
        </p:nvCxnSpPr>
        <p:spPr bwMode="auto">
          <a:xfrm flipH="1">
            <a:off x="51054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0" name="AutoShape 12"/>
          <p:cNvCxnSpPr>
            <a:cxnSpLocks noChangeShapeType="1"/>
          </p:cNvCxnSpPr>
          <p:nvPr/>
        </p:nvCxnSpPr>
        <p:spPr bwMode="auto">
          <a:xfrm flipH="1">
            <a:off x="6019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12"/>
          <p:cNvCxnSpPr>
            <a:cxnSpLocks noChangeShapeType="1"/>
          </p:cNvCxnSpPr>
          <p:nvPr/>
        </p:nvCxnSpPr>
        <p:spPr bwMode="auto">
          <a:xfrm flipH="1">
            <a:off x="70104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7924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8686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 flipH="1">
            <a:off x="2438400" y="3276600"/>
            <a:ext cx="381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90800" y="2819400"/>
            <a:ext cx="13740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نقطة البداية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2819400" y="3276600"/>
            <a:ext cx="2286000" cy="15240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 rot="21218018">
            <a:off x="5127691" y="1794540"/>
            <a:ext cx="3817661" cy="2420862"/>
          </a:xfrm>
          <a:prstGeom prst="clou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بعد قراءة الفقرة،ومعرفة الفكرة المركزية للفقرة تسير العربة للأمام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8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2548088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18"/>
          <p:cNvSpPr/>
          <p:nvPr/>
        </p:nvSpPr>
        <p:spPr>
          <a:xfrm rot="20502165">
            <a:off x="601914" y="587481"/>
            <a:ext cx="302316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سير الفعالية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7"/>
          <p:cNvCxnSpPr>
            <a:cxnSpLocks noChangeShapeType="1"/>
          </p:cNvCxnSpPr>
          <p:nvPr/>
        </p:nvCxnSpPr>
        <p:spPr bwMode="auto">
          <a:xfrm>
            <a:off x="2209800" y="51816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 flipH="1">
            <a:off x="2590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12"/>
          <p:cNvCxnSpPr>
            <a:cxnSpLocks noChangeShapeType="1"/>
          </p:cNvCxnSpPr>
          <p:nvPr/>
        </p:nvCxnSpPr>
        <p:spPr bwMode="auto">
          <a:xfrm flipH="1">
            <a:off x="34544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H="1">
            <a:off x="42672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9" name="AutoShape 12"/>
          <p:cNvCxnSpPr>
            <a:cxnSpLocks noChangeShapeType="1"/>
          </p:cNvCxnSpPr>
          <p:nvPr/>
        </p:nvCxnSpPr>
        <p:spPr bwMode="auto">
          <a:xfrm flipH="1">
            <a:off x="51054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0" name="AutoShape 12"/>
          <p:cNvCxnSpPr>
            <a:cxnSpLocks noChangeShapeType="1"/>
          </p:cNvCxnSpPr>
          <p:nvPr/>
        </p:nvCxnSpPr>
        <p:spPr bwMode="auto">
          <a:xfrm flipH="1">
            <a:off x="6019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1" name="AutoShape 12"/>
          <p:cNvCxnSpPr>
            <a:cxnSpLocks noChangeShapeType="1"/>
          </p:cNvCxnSpPr>
          <p:nvPr/>
        </p:nvCxnSpPr>
        <p:spPr bwMode="auto">
          <a:xfrm flipH="1">
            <a:off x="70104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H="1">
            <a:off x="7924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8686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pic>
        <p:nvPicPr>
          <p:cNvPr id="14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2548088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533400" y="4876800"/>
            <a:ext cx="15240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 rot="20826963">
            <a:off x="-5068" y="869518"/>
            <a:ext cx="3284621" cy="238954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سير عربة القطار في حين معرفة الفكرة المركزية للفقرة.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961</Words>
  <Application>Microsoft Office PowerPoint</Application>
  <PresentationFormat>On-screen Show (4:3)</PresentationFormat>
  <Paragraphs>223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سمة Office</vt:lpstr>
      <vt:lpstr>Slide 1</vt:lpstr>
      <vt:lpstr>Slide 2</vt:lpstr>
      <vt:lpstr>Slide 3</vt:lpstr>
      <vt:lpstr> </vt:lpstr>
      <vt:lpstr>Slide 5</vt:lpstr>
      <vt:lpstr>Slide 6</vt:lpstr>
      <vt:lpstr>Slide 7</vt:lpstr>
      <vt:lpstr>Slide 8</vt:lpstr>
      <vt:lpstr>Slide 9</vt:lpstr>
      <vt:lpstr>Slide 10</vt:lpstr>
      <vt:lpstr>Slide 11</vt:lpstr>
      <vt:lpstr>تعليمات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5.فرقة أ     </vt:lpstr>
      <vt:lpstr>Slide 23</vt:lpstr>
      <vt:lpstr>Slide 24</vt:lpstr>
      <vt:lpstr>6.فرقة ب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win7207</cp:lastModifiedBy>
  <cp:revision>44</cp:revision>
  <dcterms:created xsi:type="dcterms:W3CDTF">2012-04-17T19:07:49Z</dcterms:created>
  <dcterms:modified xsi:type="dcterms:W3CDTF">2013-03-18T16:30:15Z</dcterms:modified>
</cp:coreProperties>
</file>