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5"/>
  </p:notesMasterIdLst>
  <p:sldIdLst>
    <p:sldId id="281" r:id="rId2"/>
    <p:sldId id="261" r:id="rId3"/>
    <p:sldId id="262" r:id="rId4"/>
    <p:sldId id="282" r:id="rId5"/>
    <p:sldId id="28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C7A6D9-DC0B-425F-8C5E-B4D45A455C1F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BCE90A-8782-4F71-BCC4-9A6BECDD2D5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962B5-6403-4D07-ADEA-43A005903C06}" type="slidenum">
              <a:rPr lang="ar-SA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660C3-A541-4AA7-9715-FAD31A5B96B8}" type="slidenum">
              <a:rPr lang="ar-SA"/>
              <a:pPr/>
              <a:t>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B3A10-064F-41CE-9B46-CF8C21B30B0E}" type="datetimeFigureOut">
              <a:rPr lang="he-IL" smtClean="0"/>
              <a:pPr/>
              <a:t>ז'/ניסן/תשע"ג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01FAB11-5A31-45F2-B166-8B390E4CA61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294.imageshack.us/img294/3953/3655507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imgres?imgurl=http://www.zira3a.net/wp-content/post-files/2009/07/phoenix-2.jpg&amp;imgrefurl=http://women.bo7.net/girls180023&amp;h=306&amp;w=500&amp;sz=32&amp;tbnid=-gwGq8DW5E3ZPM:&amp;tbnh=80&amp;tbnw=130&amp;prev=/images?q=%D8%B5%D9%88%D8%B1+%D8%A7%D8%B4%D8%AC%D8%A7%D8%B1+%D9%86%D8%AE%D9%8A%D9%84&amp;zoom=1&amp;q=%D8%B5%D9%88%D8%B1+%D8%A7%D8%B4%D8%AC%D8%A7%D8%B1+%D9%86%D8%AE%D9%8A%D9%84&amp;hl=iw&amp;usg=__tVXdlymXgcYyjJ6KkKoFr_Mcgcs=&amp;sa=X&amp;ei=PDz1TNe3D83CswaroKzLBA&amp;ved=0CBAQ9QEwB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914400"/>
          </a:xfrm>
        </p:spPr>
        <p:txBody>
          <a:bodyPr/>
          <a:lstStyle/>
          <a:p>
            <a:r>
              <a:rPr lang="ar-SA" sz="4400" b="1" smtClean="0">
                <a:solidFill>
                  <a:schemeClr val="tx1"/>
                </a:solidFill>
              </a:rPr>
              <a:t>بسم الله الرحمن الرحيم </a:t>
            </a:r>
            <a:endParaRPr lang="en-US" sz="4400" smtClean="0">
              <a:solidFill>
                <a:schemeClr val="tx1"/>
              </a:solidFill>
            </a:endParaRPr>
          </a:p>
        </p:txBody>
      </p:sp>
      <p:pic>
        <p:nvPicPr>
          <p:cNvPr id="2056" name="Picture 8" descr="ראה תמונה בגודל מלא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209" y="188640"/>
            <a:ext cx="328796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763688" y="2204864"/>
            <a:ext cx="5715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72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الـهِـجــرَةُ الـنـَّبــَوِيَّةُ</a:t>
            </a:r>
            <a:endParaRPr lang="he-IL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11psdlx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6888"/>
            <a:ext cx="6161112" cy="616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62000" y="137160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ar-SA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إجتمع</a:t>
            </a:r>
            <a:r>
              <a:rPr lang="ar-S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شباب الكفارِ المنتدبين أمام بيت رسول الله صلى الله عليه </a:t>
            </a:r>
            <a:r>
              <a:rPr lang="ar-SA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وسلم .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533400" y="40386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solidFill>
                  <a:srgbClr val="FFFFFF"/>
                </a:solidFill>
                <a:latin typeface="Calibri" pitchFamily="34" charset="0"/>
              </a:rPr>
              <a:t> فخرج إليهم، وأخذ حفنة من ترابٍ فجعلَ يذرهُ على رؤوسِهم، فعمى الله أبصارَهم عنه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20688"/>
            <a:ext cx="82756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SA" sz="32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</a:t>
            </a:r>
            <a:r>
              <a:rPr lang="ar-SA" sz="4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لما دخل الرسولُ صلى اللهُ عليهِ وسلمَ وَصاحِبُهُ </a:t>
            </a:r>
          </a:p>
          <a:p>
            <a:pPr algn="r" rtl="1"/>
            <a:r>
              <a:rPr lang="ar-SA" sz="4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أبو بكرٍ الغار أمر الله شجرة فنبتت في وجه الغار</a:t>
            </a:r>
          </a:p>
          <a:p>
            <a:pPr algn="r" rtl="1"/>
            <a:r>
              <a:rPr lang="ar-SA" sz="40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فسترته بفروعها</a:t>
            </a:r>
            <a:r>
              <a:rPr lang="en-US" sz="2400" b="1" dirty="0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. </a:t>
            </a:r>
            <a:endParaRPr lang="en-US" dirty="0"/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755576" y="3140968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وبعث الله العنكبوت فنسجت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 ما بين فروعها نسجاً متراكماً 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بعضه على بعض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762000" y="5638800"/>
            <a:ext cx="7043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وأمر الله حمامتين تَبيضُ وَترقُدُ بابَ الغارِ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9223" name="Picture 7" descr="صور عملاقة نسيج العنكبوت صو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505200" cy="282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09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754216" cy="502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800px-Mecca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file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762328" cy="579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4267200" y="762000"/>
            <a:ext cx="4146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000" b="1">
                <a:solidFill>
                  <a:schemeClr val="hlink"/>
                </a:solidFill>
                <a:latin typeface="Calibri" pitchFamily="34" charset="0"/>
              </a:rPr>
              <a:t>في المدينة المنورة</a:t>
            </a:r>
            <a:endParaRPr lang="en-US" sz="40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533400" y="175260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أما المؤمنون في يَثْربَ فينتظرونَ بلهفةٍ وصولِ الحبيبِ المصطفى حبّا فيه ، وشوقًا إليه .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835025" y="3962400"/>
            <a:ext cx="7764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يتوافدون فرادًا وجماعاتٍ إلى مشارف المدينة</a:t>
            </a:r>
          </a:p>
          <a:p>
            <a:pPr algn="r" rtl="1"/>
            <a:r>
              <a:rPr lang="ar-SA" sz="4000" b="1">
                <a:latin typeface="Calibri" pitchFamily="34" charset="0"/>
              </a:rPr>
              <a:t> من ناحية طريق مكّة 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alharam_610"/>
          <p:cNvPicPr>
            <a:picLocks noChangeAspect="1" noChangeArrowheads="1"/>
          </p:cNvPicPr>
          <p:nvPr/>
        </p:nvPicPr>
        <p:blipFill>
          <a:blip r:embed="rId2" cstate="print"/>
          <a:srcRect t="8290" b="7433"/>
          <a:stretch>
            <a:fillRect/>
          </a:stretch>
        </p:blipFill>
        <p:spPr bwMode="auto">
          <a:xfrm>
            <a:off x="899592" y="692696"/>
            <a:ext cx="7499176" cy="605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685800" y="8382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بعضهم يتسلّق الأشجار وينظُرُ إلى بُعْدٍ عَلَّهُ يرى    أثرًا لقدوم الحبيب صلّى الله عليه وسلّم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457200" y="3581400"/>
            <a:ext cx="8180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تمضي الأيام والساعات ويعودون أدراجهم حزينين الى بيوتهم .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AutoShape 5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52875" y="3048000"/>
            <a:ext cx="1238250" cy="7620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sp>
        <p:nvSpPr>
          <p:cNvPr id="45063" name="AutoShape 7" descr="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52875" y="3048000"/>
            <a:ext cx="1238250" cy="762000"/>
          </a:xfrm>
          <a:prstGeom prst="rect">
            <a:avLst/>
          </a:prstGeom>
          <a:noFill/>
        </p:spPr>
        <p:txBody>
          <a:bodyPr/>
          <a:lstStyle/>
          <a:p>
            <a:endParaRPr lang="he-IL"/>
          </a:p>
        </p:txBody>
      </p:sp>
      <p:pic>
        <p:nvPicPr>
          <p:cNvPr id="45067" name="Picture 11" descr="phoenix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23720" cy="532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4800" b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أبا الزَّهراء قد جاوَزتُ قَدري</a:t>
            </a:r>
            <a:r>
              <a:rPr lang="en-US" sz="4800" b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                                     </a:t>
            </a:r>
            <a:r>
              <a:rPr lang="ar-SA" sz="4800" b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بِمَدحِكَ بَيْدَ أن لي انتِسابا</a:t>
            </a:r>
            <a:r>
              <a:rPr lang="en-US" sz="4800" b="1"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</a:p>
          <a:p>
            <a:pPr algn="r" rtl="1"/>
            <a:r>
              <a:rPr lang="en-US" sz="4800" b="1">
                <a:solidFill>
                  <a:srgbClr val="800080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endParaRPr lang="en-US" sz="4800"/>
          </a:p>
        </p:txBody>
      </p:sp>
      <p:pic>
        <p:nvPicPr>
          <p:cNvPr id="3076" name="Picture 4" descr="Mecca-1850"/>
          <p:cNvPicPr>
            <a:picLocks noChangeAspect="1" noChangeArrowheads="1"/>
          </p:cNvPicPr>
          <p:nvPr/>
        </p:nvPicPr>
        <p:blipFill>
          <a:blip r:embed="rId2" cstate="print"/>
          <a:srcRect l="2512" t="3711" r="3297" b="5336"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55576" y="692696"/>
            <a:ext cx="777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 dirty="0">
                <a:latin typeface="Calibri" pitchFamily="34" charset="0"/>
              </a:rPr>
              <a:t>حتى صار الموعِد والناس في انتظار بلهفٍة وشوقٍ، وقد انتصف النهار واشتدّ </a:t>
            </a:r>
            <a:r>
              <a:rPr lang="ar-SA" sz="4000" b="1" dirty="0" err="1">
                <a:latin typeface="Calibri" pitchFamily="34" charset="0"/>
              </a:rPr>
              <a:t>الحرّ ،</a:t>
            </a:r>
            <a:r>
              <a:rPr lang="ar-SA" sz="4000" b="1" dirty="0">
                <a:latin typeface="Calibri" pitchFamily="34" charset="0"/>
              </a:rPr>
              <a:t> 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 وإذ برجل ينادي بأعلى صوته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905000" y="2743200"/>
            <a:ext cx="6442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ها قد جاء من تنتظرون يا أهل المدينة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2627784" y="3645024"/>
            <a:ext cx="5808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ها قد حضر رسول </a:t>
            </a:r>
            <a:r>
              <a:rPr lang="ar-SA" sz="4000" b="1" dirty="0" err="1">
                <a:latin typeface="Calibri" pitchFamily="34" charset="0"/>
              </a:rPr>
              <a:t>الله </a:t>
            </a:r>
            <a:r>
              <a:rPr lang="ar-SA" sz="4000" b="1" dirty="0">
                <a:latin typeface="Calibri" pitchFamily="34" charset="0"/>
              </a:rPr>
              <a:t>،</a:t>
            </a:r>
            <a:r>
              <a:rPr lang="ar-SA" sz="4000" b="1" dirty="0" err="1">
                <a:latin typeface="Calibri" pitchFamily="34" charset="0"/>
              </a:rPr>
              <a:t>فهلمُّوا</a:t>
            </a:r>
            <a:r>
              <a:rPr lang="ar-SA" sz="4000" b="1" dirty="0">
                <a:latin typeface="Calibri" pitchFamily="34" charset="0"/>
              </a:rPr>
              <a:t> اليه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1907704" y="620688"/>
            <a:ext cx="6613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 dirty="0">
                <a:latin typeface="Calibri" pitchFamily="34" charset="0"/>
              </a:rPr>
              <a:t>فتهب الجموع لاستقبال الحبيب محمدا 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 بنشيدٍ عذبٍ راقٍ</a:t>
            </a: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838200" y="4648200"/>
            <a:ext cx="769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 لبوا دعوة الداعي إلى الله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4000" b="1">
                <a:latin typeface="Calibri" pitchFamily="34" charset="0"/>
              </a:rPr>
              <a:t>دعوة  الحبيب الهادي  إلى الصراط المستقيم</a:t>
            </a:r>
          </a:p>
          <a:p>
            <a:pPr algn="r" rtl="1"/>
            <a:r>
              <a:rPr lang="ar-SA" sz="4000" b="1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827584" y="2348880"/>
            <a:ext cx="7986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طلع البدر علينا من </a:t>
            </a:r>
            <a:r>
              <a:rPr lang="ar-SA" sz="4000" b="1" dirty="0" err="1">
                <a:latin typeface="Calibri" pitchFamily="34" charset="0"/>
              </a:rPr>
              <a:t>ثنيات</a:t>
            </a:r>
            <a:r>
              <a:rPr lang="ar-SA" sz="4000" b="1" dirty="0">
                <a:latin typeface="Calibri" pitchFamily="34" charset="0"/>
              </a:rPr>
              <a:t> الوداع</a:t>
            </a:r>
          </a:p>
          <a:p>
            <a:pPr algn="r" rtl="1"/>
            <a:r>
              <a:rPr lang="ar-SA" sz="4000" b="1" dirty="0">
                <a:latin typeface="Calibri" pitchFamily="34" charset="0"/>
              </a:rPr>
              <a:t>                 وَجَبَ الشكرُ علينا ما دعا لله داع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thsgftggtedt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40352" cy="549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  <p:controls>
      <p:control spid="1026" name="ShockwaveFlash1" r:id="rId2" imgW="8280572" imgH="5401429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412776"/>
            <a:ext cx="8229600" cy="1066800"/>
          </a:xfrm>
        </p:spPr>
        <p:txBody>
          <a:bodyPr/>
          <a:lstStyle/>
          <a:p>
            <a:pPr algn="r" rtl="1"/>
            <a:r>
              <a:rPr lang="ar-S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itchFamily="18" charset="0"/>
              </a:rPr>
              <a:t>الحمد لله الذي نسبنا للإسلام 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11560" y="3356992"/>
            <a:ext cx="5715000" cy="163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عليه أفضلُ الصلاةِ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والسلام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133600" y="2438400"/>
            <a:ext cx="4800600" cy="10668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وبعثَ إلينا خيرَ الأنام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765175"/>
            <a:ext cx="9180513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ar-SA" sz="2800" b="1" dirty="0">
                <a:solidFill>
                  <a:srgbClr val="008000"/>
                </a:solidFill>
              </a:rPr>
              <a:t>   </a:t>
            </a:r>
            <a:r>
              <a:rPr lang="ar-SA" sz="3600" b="1" dirty="0">
                <a:solidFill>
                  <a:srgbClr val="002060"/>
                </a:solidFill>
                <a:cs typeface="Andalus" pitchFamily="18" charset="-78"/>
              </a:rPr>
              <a:t>الهجرة </a:t>
            </a:r>
            <a:r>
              <a:rPr lang="ar-SA" sz="3600" b="1" dirty="0" smtClean="0">
                <a:solidFill>
                  <a:srgbClr val="002060"/>
                </a:solidFill>
                <a:cs typeface="Andalus" pitchFamily="18" charset="-78"/>
              </a:rPr>
              <a:t>النبوية</a:t>
            </a:r>
            <a:endParaRPr lang="ar-SA" sz="3600" b="1" dirty="0">
              <a:solidFill>
                <a:srgbClr val="002060"/>
              </a:solidFill>
              <a:cs typeface="Andalus" pitchFamily="18" charset="-78"/>
            </a:endParaRPr>
          </a:p>
          <a:p>
            <a:pPr marL="342900" indent="-342900" algn="just">
              <a:lnSpc>
                <a:spcPct val="50000"/>
              </a:lnSpc>
            </a:pPr>
            <a:endParaRPr lang="ar-SA" sz="2800" b="1" dirty="0">
              <a:solidFill>
                <a:srgbClr val="008000"/>
              </a:solidFill>
            </a:endParaRPr>
          </a:p>
          <a:p>
            <a:pPr marL="342900" indent="-342900" algn="just"/>
            <a:r>
              <a:rPr lang="ar-SA" sz="2800" b="1" dirty="0">
                <a:solidFill>
                  <a:srgbClr val="3333FF"/>
                </a:solidFill>
              </a:rPr>
              <a:t>   </a:t>
            </a:r>
            <a:r>
              <a:rPr lang="ar-SA" sz="2800" b="1" dirty="0">
                <a:solidFill>
                  <a:srgbClr val="A50021"/>
                </a:solidFill>
              </a:rPr>
              <a:t>فسيرة المصطفى صلى الله عليه وسلم لا ت</a:t>
            </a:r>
            <a:r>
              <a:rPr lang="ar-EG" sz="2800" b="1" dirty="0">
                <a:solidFill>
                  <a:srgbClr val="A50021"/>
                </a:solidFill>
              </a:rPr>
              <a:t>ُ</a:t>
            </a:r>
            <a:r>
              <a:rPr lang="ar-SA" sz="2800" b="1" dirty="0">
                <a:solidFill>
                  <a:srgbClr val="A50021"/>
                </a:solidFill>
              </a:rPr>
              <a:t>حد</a:t>
            </a:r>
            <a:r>
              <a:rPr lang="ar-EG" sz="2800" b="1" dirty="0">
                <a:solidFill>
                  <a:srgbClr val="A50021"/>
                </a:solidFill>
              </a:rPr>
              <a:t>ُّ</a:t>
            </a:r>
            <a:r>
              <a:rPr lang="ar-SA" sz="2800" b="1" dirty="0">
                <a:solidFill>
                  <a:srgbClr val="A50021"/>
                </a:solidFill>
              </a:rPr>
              <a:t> آثارها بحدود الزمان والمكان، وخاصة أنها سيرة </a:t>
            </a:r>
            <a:r>
              <a:rPr lang="ar-SA" sz="2800" b="1" dirty="0">
                <a:solidFill>
                  <a:srgbClr val="3333FF"/>
                </a:solidFill>
              </a:rPr>
              <a:t>القدوة الحسنة والقيادة الراشدة</a:t>
            </a:r>
            <a:r>
              <a:rPr lang="ar-SA" sz="2800" b="1" dirty="0">
                <a:solidFill>
                  <a:srgbClr val="A50021"/>
                </a:solidFill>
              </a:rPr>
              <a:t> قيادة محمد صلى الله عليه وسلم الذي أرسله الله رحمة</a:t>
            </a:r>
            <a:r>
              <a:rPr lang="ar-EG" sz="2800" b="1" dirty="0">
                <a:solidFill>
                  <a:srgbClr val="A50021"/>
                </a:solidFill>
              </a:rPr>
              <a:t>ً</a:t>
            </a:r>
            <a:r>
              <a:rPr lang="ar-SA" sz="2800" b="1" dirty="0">
                <a:solidFill>
                  <a:srgbClr val="A50021"/>
                </a:solidFill>
              </a:rPr>
              <a:t> للعالمين، وما نتج عن هذه الهجرة من أحكام ليست منسوخة</a:t>
            </a:r>
            <a:r>
              <a:rPr lang="ar-EG" sz="2800" b="1" dirty="0">
                <a:solidFill>
                  <a:srgbClr val="A50021"/>
                </a:solidFill>
              </a:rPr>
              <a:t>ً</a:t>
            </a:r>
            <a:r>
              <a:rPr lang="ar-SA" sz="2800" b="1" dirty="0">
                <a:solidFill>
                  <a:srgbClr val="A50021"/>
                </a:solidFill>
              </a:rPr>
              <a:t> ولكنها تصلح للتطبيق في كل زمان ومكان ما دام حال المسلمين مشابهً</a:t>
            </a:r>
            <a:r>
              <a:rPr lang="ar-EG" sz="2800" b="1" dirty="0">
                <a:solidFill>
                  <a:srgbClr val="A50021"/>
                </a:solidFill>
              </a:rPr>
              <a:t>ا</a:t>
            </a:r>
            <a:r>
              <a:rPr lang="ar-SA" sz="2800" b="1" dirty="0">
                <a:solidFill>
                  <a:srgbClr val="A50021"/>
                </a:solidFill>
              </a:rPr>
              <a:t> للحال التي كانت عليها حالهم أيام الهجرة إلى </a:t>
            </a:r>
            <a:r>
              <a:rPr lang="ar-SA" sz="2800" b="1" dirty="0" err="1">
                <a:solidFill>
                  <a:srgbClr val="A50021"/>
                </a:solidFill>
              </a:rPr>
              <a:t>يثرب.</a:t>
            </a:r>
            <a:r>
              <a:rPr lang="ar-SA" sz="2800" b="1" dirty="0">
                <a:solidFill>
                  <a:srgbClr val="3333FF"/>
                </a:solidFill>
              </a:rPr>
              <a:t> </a:t>
            </a:r>
          </a:p>
          <a:p>
            <a:pPr marL="342900" indent="-342900" algn="just"/>
            <a:endParaRPr lang="ar-SA" sz="2800" b="1" dirty="0">
              <a:solidFill>
                <a:srgbClr val="3333FF"/>
              </a:solidFill>
            </a:endParaRPr>
          </a:p>
          <a:p>
            <a:pPr marL="342900" indent="-342900" algn="just"/>
            <a:r>
              <a:rPr lang="ar-SA" sz="2800" b="1" dirty="0">
                <a:solidFill>
                  <a:srgbClr val="3333FF"/>
                </a:solidFill>
              </a:rPr>
              <a:t>    وعلى هذا فإن من معاني الهجرة يمكن أن يأخذ </a:t>
            </a:r>
            <a:r>
              <a:rPr lang="ar-SA" sz="2800" b="1" dirty="0" err="1">
                <a:solidFill>
                  <a:srgbClr val="3333FF"/>
                </a:solidFill>
              </a:rPr>
              <a:t>بها</a:t>
            </a:r>
            <a:r>
              <a:rPr lang="ar-SA" sz="2800" b="1" dirty="0">
                <a:solidFill>
                  <a:srgbClr val="3333FF"/>
                </a:solidFill>
              </a:rPr>
              <a:t> المسلمون في زماننا هذا، بل إن الأخذ </a:t>
            </a:r>
            <a:r>
              <a:rPr lang="ar-SA" sz="2800" b="1" dirty="0" err="1">
                <a:solidFill>
                  <a:srgbClr val="3333FF"/>
                </a:solidFill>
              </a:rPr>
              <a:t>بها</a:t>
            </a:r>
            <a:r>
              <a:rPr lang="ar-SA" sz="2800" b="1" dirty="0">
                <a:solidFill>
                  <a:srgbClr val="3333FF"/>
                </a:solidFill>
              </a:rPr>
              <a:t> ضرورة حياتية</a:t>
            </a:r>
            <a:r>
              <a:rPr lang="ar-EG" sz="2800" b="1" dirty="0" err="1">
                <a:solidFill>
                  <a:srgbClr val="3333FF"/>
                </a:solidFill>
              </a:rPr>
              <a:t>؛</a:t>
            </a:r>
            <a:r>
              <a:rPr lang="ar-SA" sz="2800" b="1" dirty="0">
                <a:solidFill>
                  <a:srgbClr val="3333FF"/>
                </a:solidFill>
              </a:rPr>
              <a:t> </a:t>
            </a:r>
            <a:r>
              <a:rPr lang="ar-SA" sz="2800" b="1" dirty="0">
                <a:solidFill>
                  <a:srgbClr val="A50021"/>
                </a:solidFill>
              </a:rPr>
              <a:t>لأن الهجرة لم تكن انتقالاً مادي</a:t>
            </a:r>
            <a:r>
              <a:rPr lang="ar-EG" sz="2800" b="1" dirty="0" err="1">
                <a:solidFill>
                  <a:srgbClr val="A50021"/>
                </a:solidFill>
              </a:rPr>
              <a:t>ًّا</a:t>
            </a:r>
            <a:r>
              <a:rPr lang="ar-SA" sz="2800" b="1" dirty="0">
                <a:solidFill>
                  <a:srgbClr val="A50021"/>
                </a:solidFill>
              </a:rPr>
              <a:t> من بلد إلى آخر فحسب، ولكنها كانت انتقالاً معنوي</a:t>
            </a:r>
            <a:r>
              <a:rPr lang="ar-EG" sz="2800" b="1" dirty="0" err="1">
                <a:solidFill>
                  <a:srgbClr val="A50021"/>
                </a:solidFill>
              </a:rPr>
              <a:t>ًّا</a:t>
            </a:r>
            <a:r>
              <a:rPr lang="ar-SA" sz="2800" b="1" dirty="0">
                <a:solidFill>
                  <a:srgbClr val="A50021"/>
                </a:solidFill>
              </a:rPr>
              <a:t> من حال إلى حال</a:t>
            </a:r>
            <a:r>
              <a:rPr lang="ar-EG" sz="2800" b="1" dirty="0" err="1">
                <a:solidFill>
                  <a:srgbClr val="3333FF"/>
                </a:solidFill>
              </a:rPr>
              <a:t>؛</a:t>
            </a:r>
            <a:r>
              <a:rPr lang="ar-SA" sz="2800" b="1" dirty="0">
                <a:solidFill>
                  <a:srgbClr val="3333FF"/>
                </a:solidFill>
              </a:rPr>
              <a:t> إذ نقلت الدعوة الإسلامية من حالة الضعف إلى القوة ومن حالة القلة إلى الكثرة، ومن حالة التفرقة إلى الوحدة، ومن حالة الجمود إلى </a:t>
            </a:r>
            <a:r>
              <a:rPr lang="ar-SA" sz="2800" b="1" dirty="0" err="1">
                <a:solidFill>
                  <a:srgbClr val="3333FF"/>
                </a:solidFill>
              </a:rPr>
              <a:t>الحركة.</a:t>
            </a:r>
            <a:r>
              <a:rPr lang="ar-SA" sz="2800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0363" y="908050"/>
            <a:ext cx="83883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ar-SA" sz="2800" b="1" dirty="0">
                <a:solidFill>
                  <a:srgbClr val="008000"/>
                </a:solidFill>
              </a:rPr>
              <a:t>   </a:t>
            </a:r>
            <a:r>
              <a:rPr lang="ar-SA" sz="2800" b="1" dirty="0" smtClean="0">
                <a:solidFill>
                  <a:srgbClr val="002060"/>
                </a:solidFill>
              </a:rPr>
              <a:t>الهجرة النبوية</a:t>
            </a:r>
            <a:endParaRPr lang="ar-SA" sz="2800" b="1" dirty="0">
              <a:solidFill>
                <a:srgbClr val="002060"/>
              </a:solidFill>
            </a:endParaRPr>
          </a:p>
          <a:p>
            <a:pPr marL="342900" indent="-342900" algn="just"/>
            <a:endParaRPr lang="ar-SA" sz="2800" b="1" dirty="0">
              <a:solidFill>
                <a:srgbClr val="002060"/>
              </a:solidFill>
            </a:endParaRPr>
          </a:p>
          <a:p>
            <a:pPr marL="342900" indent="-342900" algn="just"/>
            <a:r>
              <a:rPr lang="ar-SA" sz="2800" b="1" dirty="0">
                <a:solidFill>
                  <a:srgbClr val="002060"/>
                </a:solidFill>
              </a:rPr>
              <a:t>   الهجرة لغة:  </a:t>
            </a:r>
            <a:r>
              <a:rPr lang="ar-SA" sz="2800" b="1" dirty="0">
                <a:solidFill>
                  <a:srgbClr val="3333FF"/>
                </a:solidFill>
              </a:rPr>
              <a:t>تعني ترك شي إلى آخر، أو الانتقال من حال إلى حال، أو من بلد إلى بلد، يقول </a:t>
            </a:r>
            <a:r>
              <a:rPr lang="ar-SA" sz="2800" b="1" dirty="0" err="1">
                <a:solidFill>
                  <a:srgbClr val="3333FF"/>
                </a:solidFill>
              </a:rPr>
              <a:t>تعالى: </a:t>
            </a:r>
            <a:r>
              <a:rPr lang="ar-SA" sz="2800" b="1" dirty="0">
                <a:solidFill>
                  <a:srgbClr val="00CC00"/>
                </a:solidFill>
              </a:rPr>
              <a:t>{والرجزَ فاهجرْ</a:t>
            </a:r>
            <a:r>
              <a:rPr lang="ar-SA" sz="2800" b="1" dirty="0" err="1">
                <a:solidFill>
                  <a:srgbClr val="00CC00"/>
                </a:solidFill>
              </a:rPr>
              <a:t>}</a:t>
            </a:r>
            <a:r>
              <a:rPr lang="ar-SA" sz="2800" b="1" dirty="0" err="1">
                <a:solidFill>
                  <a:srgbClr val="3333FF"/>
                </a:solidFill>
              </a:rPr>
              <a:t> </a:t>
            </a:r>
            <a:r>
              <a:rPr lang="ar-SA" sz="2800" b="1" dirty="0">
                <a:solidFill>
                  <a:srgbClr val="3333FF"/>
                </a:solidFill>
              </a:rPr>
              <a:t>(المزمل</a:t>
            </a:r>
            <a:r>
              <a:rPr lang="ar-EG" sz="2800" b="1" dirty="0" err="1">
                <a:solidFill>
                  <a:srgbClr val="3333FF"/>
                </a:solidFill>
              </a:rPr>
              <a:t>:</a:t>
            </a:r>
            <a:r>
              <a:rPr lang="ar-SA" sz="2800" b="1" dirty="0">
                <a:solidFill>
                  <a:srgbClr val="3333FF"/>
                </a:solidFill>
              </a:rPr>
              <a:t> 5)، وقال </a:t>
            </a:r>
            <a:r>
              <a:rPr lang="ar-SA" sz="2800" b="1" dirty="0" err="1">
                <a:solidFill>
                  <a:srgbClr val="3333FF"/>
                </a:solidFill>
              </a:rPr>
              <a:t>أيضاً: </a:t>
            </a:r>
            <a:r>
              <a:rPr lang="ar-SA" sz="2800" b="1" dirty="0">
                <a:solidFill>
                  <a:srgbClr val="00CC00"/>
                </a:solidFill>
              </a:rPr>
              <a:t>{ واهجرهم هجراً </a:t>
            </a:r>
            <a:r>
              <a:rPr lang="ar-SA" sz="2800" b="1" dirty="0" err="1">
                <a:solidFill>
                  <a:srgbClr val="00CC00"/>
                </a:solidFill>
              </a:rPr>
              <a:t>جميلاً } </a:t>
            </a:r>
            <a:r>
              <a:rPr lang="ar-SA" sz="2800" b="1" dirty="0">
                <a:solidFill>
                  <a:srgbClr val="3333FF"/>
                </a:solidFill>
              </a:rPr>
              <a:t>(المزمل</a:t>
            </a:r>
            <a:r>
              <a:rPr lang="ar-EG" sz="2800" b="1" dirty="0" err="1">
                <a:solidFill>
                  <a:srgbClr val="3333FF"/>
                </a:solidFill>
              </a:rPr>
              <a:t>:</a:t>
            </a:r>
            <a:r>
              <a:rPr lang="ar-SA" sz="2800" b="1" dirty="0">
                <a:solidFill>
                  <a:srgbClr val="3333FF"/>
                </a:solidFill>
              </a:rPr>
              <a:t> 10</a:t>
            </a:r>
            <a:r>
              <a:rPr lang="ar-SA" sz="2800" b="1" dirty="0" err="1">
                <a:solidFill>
                  <a:srgbClr val="3333FF"/>
                </a:solidFill>
              </a:rPr>
              <a:t>).</a:t>
            </a:r>
            <a:endParaRPr lang="ar-SA" sz="2800" b="1" dirty="0">
              <a:solidFill>
                <a:srgbClr val="3333FF"/>
              </a:solidFill>
            </a:endParaRPr>
          </a:p>
          <a:p>
            <a:pPr marL="342900" indent="-342900" algn="just"/>
            <a:endParaRPr lang="ar-SA" sz="2800" b="1" dirty="0">
              <a:solidFill>
                <a:srgbClr val="3333FF"/>
              </a:solidFill>
            </a:endParaRPr>
          </a:p>
          <a:p>
            <a:pPr marL="342900" indent="-342900" algn="just"/>
            <a:r>
              <a:rPr lang="ar-SA" sz="2800" b="1" dirty="0">
                <a:solidFill>
                  <a:srgbClr val="008000"/>
                </a:solidFill>
              </a:rPr>
              <a:t>    </a:t>
            </a:r>
            <a:r>
              <a:rPr lang="ar-SA" sz="2800" b="1" dirty="0">
                <a:solidFill>
                  <a:srgbClr val="002060"/>
                </a:solidFill>
              </a:rPr>
              <a:t>واصطلاحً</a:t>
            </a:r>
            <a:r>
              <a:rPr lang="ar-EG" sz="2800" b="1" dirty="0">
                <a:solidFill>
                  <a:srgbClr val="002060"/>
                </a:solidFill>
              </a:rPr>
              <a:t>ا</a:t>
            </a:r>
            <a:r>
              <a:rPr lang="ar-SA" sz="2800" b="1" dirty="0">
                <a:solidFill>
                  <a:srgbClr val="002060"/>
                </a:solidFill>
              </a:rPr>
              <a:t>: </a:t>
            </a:r>
            <a:r>
              <a:rPr lang="ar-SA" sz="2800" b="1" dirty="0">
                <a:solidFill>
                  <a:srgbClr val="3333FF"/>
                </a:solidFill>
              </a:rPr>
              <a:t>الانتقال من بلاد الشرك إلى بلاد الإسلام، وهذه هي الهجرة المادية</a:t>
            </a:r>
          </a:p>
          <a:p>
            <a:pPr marL="342900" indent="-342900" algn="just"/>
            <a:r>
              <a:rPr lang="ar-SA" sz="2800" b="1" dirty="0">
                <a:solidFill>
                  <a:srgbClr val="3333FF"/>
                </a:solidFill>
              </a:rPr>
              <a:t>   </a:t>
            </a:r>
          </a:p>
          <a:p>
            <a:pPr marL="342900" indent="-342900" algn="just"/>
            <a:r>
              <a:rPr lang="ar-SA" sz="2800" b="1" dirty="0">
                <a:solidFill>
                  <a:srgbClr val="002060"/>
                </a:solidFill>
              </a:rPr>
              <a:t>    أما الهجرة الشعورية </a:t>
            </a:r>
            <a:r>
              <a:rPr lang="ar-SA" sz="2800" b="1" dirty="0">
                <a:solidFill>
                  <a:srgbClr val="3333FF"/>
                </a:solidFill>
              </a:rPr>
              <a:t>فتعني الانتقال بالنفسية الإسلامية من مرحلة إلى مرحلة أخرى بحيث تعتبر المرحلة الثانية </a:t>
            </a:r>
            <a:r>
              <a:rPr lang="ar-SA" sz="2800" b="1" dirty="0">
                <a:solidFill>
                  <a:srgbClr val="A50021"/>
                </a:solidFill>
              </a:rPr>
              <a:t>أفضل</a:t>
            </a:r>
            <a:r>
              <a:rPr lang="ar-SA" sz="2800" b="1" dirty="0">
                <a:solidFill>
                  <a:srgbClr val="3333FF"/>
                </a:solidFill>
              </a:rPr>
              <a:t> من الأولى كالانتقال من حالة التفرقة إلى حالة الوحدة، أو تعتبر </a:t>
            </a:r>
            <a:r>
              <a:rPr lang="ar-SA" sz="2800" b="1" dirty="0">
                <a:solidFill>
                  <a:srgbClr val="A50021"/>
                </a:solidFill>
              </a:rPr>
              <a:t>مكملة</a:t>
            </a:r>
            <a:r>
              <a:rPr lang="ar-EG" sz="2800" b="1" dirty="0">
                <a:solidFill>
                  <a:srgbClr val="A50021"/>
                </a:solidFill>
              </a:rPr>
              <a:t>ً</a:t>
            </a:r>
            <a:r>
              <a:rPr lang="ar-SA" sz="2800" b="1" dirty="0">
                <a:solidFill>
                  <a:srgbClr val="3333FF"/>
                </a:solidFill>
              </a:rPr>
              <a:t> لها كالانتقال بالدعوة الإسلامية من مرحلة الدعوة إلى مرحلة </a:t>
            </a:r>
            <a:r>
              <a:rPr lang="ar-SA" sz="2800" b="1" dirty="0" err="1">
                <a:solidFill>
                  <a:srgbClr val="3333FF"/>
                </a:solidFill>
              </a:rPr>
              <a:t>الدولة.</a:t>
            </a:r>
            <a:r>
              <a:rPr lang="ar-SA" sz="2800" dirty="0">
                <a:solidFill>
                  <a:srgbClr val="3333FF"/>
                </a:solidFill>
              </a:rPr>
              <a:t> 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323528" y="1052736"/>
            <a:ext cx="777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  </a:t>
            </a:r>
            <a:r>
              <a:rPr lang="ar-S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لقد تمتْ الهجرةُ النبويةُ بأمرِ الله من مكةَ المكرمةَ إلى المدينةِ </a:t>
            </a:r>
            <a:r>
              <a:rPr lang="ar-SA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المنورةِ </a:t>
            </a:r>
            <a:r>
              <a:rPr lang="ar-SA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.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79512" y="3356992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</a:rPr>
              <a:t>   ولهذه الرحلةِ المباركةِ معجزات كثيرة يجب غرسها في عقيدة أبنائنا.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8f0f7da319"/>
          <p:cNvPicPr>
            <a:picLocks noChangeAspect="1" noChangeArrowheads="1"/>
          </p:cNvPicPr>
          <p:nvPr/>
        </p:nvPicPr>
        <p:blipFill>
          <a:blip r:embed="rId2" cstate="print"/>
          <a:srcRect t="11801" r="25156"/>
          <a:stretch>
            <a:fillRect/>
          </a:stretch>
        </p:blipFill>
        <p:spPr bwMode="auto">
          <a:xfrm>
            <a:off x="1763688" y="548680"/>
            <a:ext cx="5072608" cy="608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539552" y="2852936"/>
            <a:ext cx="8001000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معجزات الهجرة النبوية</a:t>
            </a:r>
            <a:endParaRPr lang="he-IL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32090" y="1066592"/>
            <a:ext cx="830868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أتى جبريلُ عليهِ السلامُ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فأخبر رسولَ الله صلى الله عليهِ وسلمَ  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أن الكفار اجتمعوا في دار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الندوةِ</a:t>
            </a:r>
          </a:p>
          <a:p>
            <a:pPr algn="r" rtl="1">
              <a:defRPr/>
            </a:pP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</a:t>
            </a: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وقررا انتدابَ شابا من كلِّ قبيلة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حتى يتربَصوا بالرَّسولِ ويقتلوه،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وأن الله أذن له في الخروج، </a:t>
            </a:r>
          </a:p>
          <a:p>
            <a:pPr algn="r" rtl="1">
              <a:defRPr/>
            </a:pPr>
            <a:r>
              <a:rPr lang="ar-SA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  وحدد له وقت الهجرة.</a:t>
            </a:r>
            <a:endParaRPr lang="ar-S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</TotalTime>
  <Words>563</Words>
  <Application>Microsoft Office PowerPoint</Application>
  <PresentationFormat>On-screen Show (4:3)</PresentationFormat>
  <Paragraphs>57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Slide 1</vt:lpstr>
      <vt:lpstr>Slide 2</vt:lpstr>
      <vt:lpstr>الحمد لله الذي نسبنا للإسلام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win7207</cp:lastModifiedBy>
  <cp:revision>3</cp:revision>
  <dcterms:created xsi:type="dcterms:W3CDTF">2012-12-23T20:02:17Z</dcterms:created>
  <dcterms:modified xsi:type="dcterms:W3CDTF">2013-03-18T16:40:02Z</dcterms:modified>
</cp:coreProperties>
</file>