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273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0" r:id="rId16"/>
    <p:sldId id="271" r:id="rId17"/>
    <p:sldId id="274" r:id="rId18"/>
    <p:sldId id="272" r:id="rId19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3AFD7"/>
    <a:srgbClr val="EE92C9"/>
    <a:srgbClr val="BABCB1"/>
    <a:srgbClr val="CEDA9D"/>
    <a:srgbClr val="999933"/>
    <a:srgbClr val="9DA09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8" autoAdjust="0"/>
    <p:restoredTop sz="94660"/>
  </p:normalViewPr>
  <p:slideViewPr>
    <p:cSldViewPr>
      <p:cViewPr varScale="1">
        <p:scale>
          <a:sx n="65" d="100"/>
          <a:sy n="65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95B0DD-5FD5-4302-90F5-CA7CDD8FFD48}" type="datetimeFigureOut">
              <a:rPr lang="ar-SA" smtClean="0"/>
              <a:pPr/>
              <a:t>07/05/1434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0E7FED-39B6-4A07-93C5-69F6335B82F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9B820D-8744-41EE-BB16-20A445A9BDF4}" type="slidenum">
              <a:rPr lang="en-US"/>
              <a:pPr/>
              <a:t>7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2050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2051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52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2054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55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57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58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59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2060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1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2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63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65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6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7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0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1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3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4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5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77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2078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79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0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82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83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2084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5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87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208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8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093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094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096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7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8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099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0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1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2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3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4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5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6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07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2108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11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1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2117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18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133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4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5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6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7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8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39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2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3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4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5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6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7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8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49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0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1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2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3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4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5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6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7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158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64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65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A85CA8F-118F-4CC8-98CA-C833EEFA176A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72617-2021-400C-A71C-DA7DE87E6DD4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7EC89-053A-4E0E-8C91-05E3688A86D1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D63668-A9EA-4874-AE1E-B8C879C17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4102-6E87-4D46-AEF1-C3F92D421921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990B0-CE1B-4A13-9F6F-DCF30B50F2A5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FA64C-9AF2-4CD8-AF59-F261AA4C91AA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A701A-30D3-493C-A005-20AF1D22884D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E009A-9830-4AE9-AC04-82E7C64CC7E0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BCB56-CEB9-464F-AD67-96EA6C4EB573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82858-7871-4E60-B38B-0071C46FD4DF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328C6-BAA1-474F-A9ED-81780008E361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1026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28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33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34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grpSp>
              <p:nvGrpSpPr>
                <p:cNvPr id="11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084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/>
            </a:lvl1pPr>
          </a:lstStyle>
          <a:p>
            <a:fld id="{A4D19CDE-B70E-47C1-A878-EC560CC50CF5}" type="slidenum">
              <a:rPr lang="ar-SA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5.gif"/><Relationship Id="rId4" Type="http://schemas.openxmlformats.org/officeDocument/2006/relationships/image" Target="../media/image3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gif"/><Relationship Id="rId5" Type="http://schemas.openxmlformats.org/officeDocument/2006/relationships/image" Target="../media/image34.gif"/><Relationship Id="rId4" Type="http://schemas.openxmlformats.org/officeDocument/2006/relationships/image" Target="../media/image3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gif"/><Relationship Id="rId5" Type="http://schemas.openxmlformats.org/officeDocument/2006/relationships/image" Target="../media/image35.gif"/><Relationship Id="rId4" Type="http://schemas.openxmlformats.org/officeDocument/2006/relationships/image" Target="../media/image40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gif"/><Relationship Id="rId4" Type="http://schemas.openxmlformats.org/officeDocument/2006/relationships/image" Target="../media/image4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0.emf"/><Relationship Id="rId7" Type="http://schemas.openxmlformats.org/officeDocument/2006/relationships/image" Target="../media/image7.gi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Relationship Id="rId9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gif"/><Relationship Id="rId5" Type="http://schemas.openxmlformats.org/officeDocument/2006/relationships/image" Target="../media/image23.em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5.emf"/><Relationship Id="rId7" Type="http://schemas.openxmlformats.org/officeDocument/2006/relationships/image" Target="../media/image28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5" Type="http://schemas.openxmlformats.org/officeDocument/2006/relationships/image" Target="../media/image26.wmf"/><Relationship Id="rId4" Type="http://schemas.openxmlformats.org/officeDocument/2006/relationships/image" Target="../media/image21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gif"/><Relationship Id="rId3" Type="http://schemas.openxmlformats.org/officeDocument/2006/relationships/image" Target="../media/image31.gif"/><Relationship Id="rId7" Type="http://schemas.openxmlformats.org/officeDocument/2006/relationships/image" Target="../media/image7.gi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gif"/><Relationship Id="rId5" Type="http://schemas.openxmlformats.org/officeDocument/2006/relationships/image" Target="../media/image6.gif"/><Relationship Id="rId4" Type="http://schemas.openxmlformats.org/officeDocument/2006/relationships/image" Target="../media/image3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al-fateh.net/images/i-216/na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971800"/>
            <a:ext cx="4286250" cy="3629025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ماذا ترى في الصور التي </a:t>
            </a:r>
            <a:r>
              <a:rPr lang="ar-SA" b="1" dirty="0" err="1" smtClean="0"/>
              <a:t>أمامك؟</a:t>
            </a:r>
            <a:endParaRPr lang="ar-SA" b="1" dirty="0"/>
          </a:p>
        </p:txBody>
      </p:sp>
      <p:pic>
        <p:nvPicPr>
          <p:cNvPr id="4" name="عنصر نائب للمحتوى 3" descr="21499869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72200" y="0"/>
            <a:ext cx="2376488" cy="3223758"/>
          </a:xfrm>
        </p:spPr>
      </p:pic>
      <p:pic>
        <p:nvPicPr>
          <p:cNvPr id="6" name="صورة 5" descr="3497257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3962400"/>
            <a:ext cx="2277030" cy="2543176"/>
          </a:xfrm>
          <a:prstGeom prst="rect">
            <a:avLst/>
          </a:prstGeom>
        </p:spPr>
      </p:pic>
      <p:pic>
        <p:nvPicPr>
          <p:cNvPr id="7" name="صورة 6" descr="9498236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72865" y="3810000"/>
            <a:ext cx="1771135" cy="2286000"/>
          </a:xfrm>
          <a:prstGeom prst="rect">
            <a:avLst/>
          </a:prstGeom>
        </p:spPr>
      </p:pic>
      <p:pic>
        <p:nvPicPr>
          <p:cNvPr id="8" name="Picture 11" descr="كتكوت متحرك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1828800"/>
            <a:ext cx="1022350" cy="1081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algn="ctr"/>
            <a:r>
              <a:rPr lang="ar-SA" dirty="0" smtClean="0">
                <a:effectLst>
                  <a:outerShdw blurRad="38100" dist="38100" dir="2700000" algn="tl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ما هُوَ عُنْوانُ </a:t>
            </a:r>
            <a:r>
              <a:rPr lang="ar-SA" dirty="0" err="1" smtClean="0">
                <a:effectLst>
                  <a:outerShdw blurRad="38100" dist="38100" dir="2700000" algn="tl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</a:rPr>
              <a:t>القِصَّةِ؟</a:t>
            </a:r>
            <a:endParaRPr lang="ar-SA" dirty="0">
              <a:effectLst>
                <a:outerShdw blurRad="38100" dist="38100" dir="2700000" algn="tl">
                  <a:srgbClr val="000000"/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pic>
        <p:nvPicPr>
          <p:cNvPr id="4" name="Picture 11" descr="Clapping.gif - (4K)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4495800"/>
            <a:ext cx="1490285" cy="1433512"/>
          </a:xfrm>
          <a:prstGeom prst="rect">
            <a:avLst/>
          </a:prstGeom>
          <a:noFill/>
        </p:spPr>
      </p:pic>
      <p:pic>
        <p:nvPicPr>
          <p:cNvPr id="5" name="Picture 5" descr="crying_baby_2.gif - (5K)"/>
          <p:cNvPicPr>
            <a:picLocks noChangeAspect="1" noChangeArrowheads="1" noCrop="1"/>
          </p:cNvPicPr>
          <p:nvPr/>
        </p:nvPicPr>
        <p:blipFill>
          <a:blip r:embed="rId5" cstate="print">
            <a:lum contrast="6000"/>
          </a:blip>
          <a:srcRect/>
          <a:stretch>
            <a:fillRect/>
          </a:stretch>
        </p:blipFill>
        <p:spPr bwMode="auto">
          <a:xfrm>
            <a:off x="6629400" y="1981200"/>
            <a:ext cx="1545367" cy="1704703"/>
          </a:xfrm>
          <a:prstGeom prst="rect">
            <a:avLst/>
          </a:prstGeom>
          <a:noFill/>
        </p:spPr>
      </p:pic>
      <p:pic>
        <p:nvPicPr>
          <p:cNvPr id="6" name="Picture 5" descr="crying_baby_2.gif - (5K)"/>
          <p:cNvPicPr>
            <a:picLocks noChangeAspect="1" noChangeArrowheads="1" noCrop="1"/>
          </p:cNvPicPr>
          <p:nvPr/>
        </p:nvPicPr>
        <p:blipFill>
          <a:blip r:embed="rId5" cstate="print">
            <a:lum contrast="6000"/>
          </a:blip>
          <a:srcRect/>
          <a:stretch>
            <a:fillRect/>
          </a:stretch>
        </p:blipFill>
        <p:spPr bwMode="auto">
          <a:xfrm>
            <a:off x="914400" y="1981200"/>
            <a:ext cx="1588787" cy="1752600"/>
          </a:xfrm>
          <a:prstGeom prst="rect">
            <a:avLst/>
          </a:prstGeom>
          <a:noFill/>
        </p:spPr>
      </p:pic>
      <p:sp>
        <p:nvSpPr>
          <p:cNvPr id="7" name="انفجار 2 6"/>
          <p:cNvSpPr/>
          <p:nvPr/>
        </p:nvSpPr>
        <p:spPr>
          <a:xfrm>
            <a:off x="304800" y="1143000"/>
            <a:ext cx="3429000" cy="3276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الدَّجاجَةُ وَالكَتاكيت</a:t>
            </a:r>
            <a:endParaRPr lang="ar-SA" sz="36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10" name="انفجار 2 9"/>
          <p:cNvSpPr/>
          <p:nvPr/>
        </p:nvSpPr>
        <p:spPr>
          <a:xfrm>
            <a:off x="5943600" y="1295400"/>
            <a:ext cx="3200400" cy="3124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الدَّجاجَةُ وَأَصْحابَها</a:t>
            </a:r>
            <a:endParaRPr lang="ar-SA" sz="36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11" name="انفجار 2 10"/>
          <p:cNvSpPr/>
          <p:nvPr/>
        </p:nvSpPr>
        <p:spPr>
          <a:xfrm>
            <a:off x="3200400" y="3581400"/>
            <a:ext cx="3886200" cy="3048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1430"/>
                <a:solidFill>
                  <a:schemeClr val="tx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Akhbar MT" pitchFamily="2" charset="-78"/>
              </a:rPr>
              <a:t>الدَّجاجَةُ النَّشيطَةُ</a:t>
            </a:r>
            <a:endParaRPr lang="en-US" sz="4000" b="1" dirty="0" smtClean="0">
              <a:ln w="11430"/>
              <a:solidFill>
                <a:schemeClr val="tx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aditional Arabic" pitchFamily="18" charset="-78"/>
              <a:cs typeface="Akhbar MT" pitchFamily="2" charset="-78"/>
            </a:endParaRPr>
          </a:p>
          <a:p>
            <a:pPr algn="ctr"/>
            <a:endParaRPr lang="ar-SA" dirty="0">
              <a:effectLst/>
            </a:endParaRPr>
          </a:p>
        </p:txBody>
      </p:sp>
      <p:pic>
        <p:nvPicPr>
          <p:cNvPr id="9" name="Picture 11" descr="كتكوت متحرك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4572000"/>
            <a:ext cx="1022350" cy="1081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r"/>
            <a:r>
              <a:rPr lang="ar-SA" sz="540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ماذا تُحِبُّ </a:t>
            </a:r>
            <a:r>
              <a:rPr lang="ar-SA" sz="5400" dirty="0" err="1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البَطَّةُ؟</a:t>
            </a:r>
            <a:endParaRPr lang="ar-SA" sz="540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Picture 5" descr="crying_baby_2.gif - (5K)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print">
            <a:lum contrast="6000"/>
          </a:blip>
          <a:srcRect/>
          <a:stretch>
            <a:fillRect/>
          </a:stretch>
        </p:blipFill>
        <p:spPr bwMode="auto">
          <a:xfrm>
            <a:off x="5334000" y="2057400"/>
            <a:ext cx="1362075" cy="1502979"/>
          </a:xfrm>
          <a:prstGeom prst="rect">
            <a:avLst/>
          </a:prstGeom>
          <a:noFill/>
        </p:spPr>
      </p:pic>
      <p:pic>
        <p:nvPicPr>
          <p:cNvPr id="5" name="Picture 5" descr="crying_baby_2.gif - (5K)"/>
          <p:cNvPicPr>
            <a:picLocks noChangeAspect="1" noChangeArrowheads="1" noCrop="1"/>
          </p:cNvPicPr>
          <p:nvPr/>
        </p:nvPicPr>
        <p:blipFill>
          <a:blip r:embed="rId4" cstate="print">
            <a:lum contrast="6000"/>
          </a:blip>
          <a:srcRect/>
          <a:stretch>
            <a:fillRect/>
          </a:stretch>
        </p:blipFill>
        <p:spPr bwMode="auto">
          <a:xfrm>
            <a:off x="1052555" y="1981200"/>
            <a:ext cx="1450632" cy="1600200"/>
          </a:xfrm>
          <a:prstGeom prst="rect">
            <a:avLst/>
          </a:prstGeom>
          <a:noFill/>
        </p:spPr>
      </p:pic>
      <p:pic>
        <p:nvPicPr>
          <p:cNvPr id="6" name="Picture 11" descr="Clapping.gif - (4K)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4648200"/>
            <a:ext cx="149028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قلب 6"/>
          <p:cNvSpPr/>
          <p:nvPr/>
        </p:nvSpPr>
        <p:spPr>
          <a:xfrm>
            <a:off x="609600" y="1524000"/>
            <a:ext cx="2286000" cy="2438400"/>
          </a:xfrm>
          <a:prstGeom prst="hear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>
                    <a:lumMod val="50000"/>
                  </a:schemeClr>
                </a:solidFill>
              </a:rPr>
              <a:t>اصْطِيادُ العصافير</a:t>
            </a:r>
            <a:endParaRPr lang="ar-SA" sz="3600" dirty="0"/>
          </a:p>
        </p:txBody>
      </p:sp>
      <p:sp>
        <p:nvSpPr>
          <p:cNvPr id="8" name="قلب 7"/>
          <p:cNvSpPr/>
          <p:nvPr/>
        </p:nvSpPr>
        <p:spPr>
          <a:xfrm>
            <a:off x="4953000" y="1524000"/>
            <a:ext cx="2286000" cy="2438400"/>
          </a:xfrm>
          <a:prstGeom prst="hear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>
                    <a:lumMod val="50000"/>
                  </a:schemeClr>
                </a:solidFill>
              </a:rPr>
              <a:t>اصْطِيادُ النمل</a:t>
            </a:r>
            <a:endParaRPr lang="ar-SA" sz="3600" dirty="0"/>
          </a:p>
        </p:txBody>
      </p:sp>
      <p:sp>
        <p:nvSpPr>
          <p:cNvPr id="9" name="قلب 8"/>
          <p:cNvSpPr/>
          <p:nvPr/>
        </p:nvSpPr>
        <p:spPr>
          <a:xfrm>
            <a:off x="3505200" y="4038600"/>
            <a:ext cx="2286000" cy="2438400"/>
          </a:xfrm>
          <a:prstGeom prst="hear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chemeClr val="tx1">
                    <a:lumMod val="50000"/>
                  </a:schemeClr>
                </a:solidFill>
              </a:rPr>
              <a:t>اصْطِيادُ السَّمَك</a:t>
            </a:r>
            <a:endParaRPr lang="ar-SA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0" name="صورة 9" descr="mus-167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81800" y="4191000"/>
            <a:ext cx="1857376" cy="2122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1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اكتب صح أو خطأ بَعدَ قراءَة كل </a:t>
            </a:r>
            <a:r>
              <a:rPr lang="ar-EG" dirty="0" err="1" smtClean="0"/>
              <a:t>جملة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dirty="0" smtClean="0"/>
              <a:t>يوجد للدجاجة أربع </a:t>
            </a:r>
            <a:r>
              <a:rPr lang="ar-SA" sz="3600" dirty="0" err="1" smtClean="0"/>
              <a:t>كتاكيت _________</a:t>
            </a:r>
            <a:endParaRPr lang="ar-SA" sz="3600" dirty="0" smtClean="0"/>
          </a:p>
          <a:p>
            <a:r>
              <a:rPr lang="ar-SA" sz="3600" dirty="0" smtClean="0"/>
              <a:t>تعيش الدجاجة في بيت </a:t>
            </a:r>
            <a:r>
              <a:rPr lang="ar-SA" sz="3600" dirty="0" err="1" smtClean="0"/>
              <a:t>صغير ________</a:t>
            </a:r>
            <a:endParaRPr lang="ar-SA" sz="3600" dirty="0" smtClean="0"/>
          </a:p>
          <a:p>
            <a:r>
              <a:rPr lang="ar-SA" sz="3600" dirty="0" smtClean="0"/>
              <a:t>الأرنب ليس من أصدقاء </a:t>
            </a:r>
            <a:r>
              <a:rPr lang="ar-SA" sz="3600" dirty="0" err="1" smtClean="0"/>
              <a:t>الدجاجة ________</a:t>
            </a:r>
            <a:endParaRPr lang="ar-SA" sz="3600" dirty="0" smtClean="0"/>
          </a:p>
          <a:p>
            <a:r>
              <a:rPr lang="ar-SA" sz="3600" dirty="0" smtClean="0"/>
              <a:t>أحضرت البطة </a:t>
            </a:r>
            <a:r>
              <a:rPr lang="ar-SA" sz="3600" dirty="0" err="1" smtClean="0"/>
              <a:t>الملح ________</a:t>
            </a:r>
            <a:endParaRPr lang="ar-SA" sz="3600" dirty="0" smtClean="0"/>
          </a:p>
          <a:p>
            <a:r>
              <a:rPr lang="ar-SA" sz="3600" dirty="0" smtClean="0"/>
              <a:t>خبزت الدجاجة </a:t>
            </a:r>
            <a:r>
              <a:rPr lang="ar-SA" sz="3600" dirty="0" err="1" smtClean="0"/>
              <a:t>الكعكة ________</a:t>
            </a:r>
            <a:endParaRPr lang="ar-SA" sz="36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209800" y="1752600"/>
            <a:ext cx="1905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خطأ</a:t>
            </a:r>
            <a:endParaRPr lang="ar-SA" sz="40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447800" y="3048000"/>
            <a:ext cx="16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خطأ</a:t>
            </a:r>
            <a:endParaRPr lang="ar-SA" sz="40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276600" y="3733800"/>
            <a:ext cx="16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خطأ</a:t>
            </a:r>
            <a:endParaRPr lang="ar-SA" sz="40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57400" y="2438400"/>
            <a:ext cx="16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i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</a:t>
            </a:r>
            <a:endParaRPr lang="ar-SA" sz="3200" b="1" i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048000" y="4419600"/>
            <a:ext cx="16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i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</a:t>
            </a:r>
            <a:endParaRPr lang="ar-SA" sz="3200" b="1" i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mus-1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800600"/>
            <a:ext cx="1969374" cy="180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8458200" cy="1143000"/>
          </a:xfrm>
        </p:spPr>
        <p:txBody>
          <a:bodyPr/>
          <a:lstStyle/>
          <a:p>
            <a:r>
              <a:rPr lang="ar-EG" dirty="0" smtClean="0"/>
              <a:t>رَتِّب أحداث القِصَّة بوَضع أرقام من</a:t>
            </a:r>
            <a:r>
              <a:rPr lang="ar-SA" dirty="0" smtClean="0"/>
              <a:t> 1 إلى 4</a:t>
            </a:r>
            <a:r>
              <a:rPr lang="ar-EG" dirty="0" err="1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قالَت الدَّجاجَةُ: هَيّا نَعْمَلُ كَعْكَةً.</a:t>
            </a:r>
          </a:p>
          <a:p>
            <a:pPr>
              <a:lnSpc>
                <a:spcPct val="150000"/>
              </a:lnSpc>
              <a:buNone/>
            </a:pPr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أكل الجميع الكعكة.</a:t>
            </a:r>
          </a:p>
          <a:p>
            <a:pPr>
              <a:lnSpc>
                <a:spcPct val="150000"/>
              </a:lnSpc>
              <a:buNone/>
            </a:pPr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تعيش الدجاجة مع كتاكيتها بسرور.</a:t>
            </a:r>
          </a:p>
          <a:p>
            <a:pPr>
              <a:lnSpc>
                <a:spcPct val="150000"/>
              </a:lnSpc>
              <a:buNone/>
            </a:pPr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تخرج الدجاجة مع أصدقائها للبحث عن الطعام.</a:t>
            </a:r>
          </a:p>
          <a:p>
            <a:pPr>
              <a:lnSpc>
                <a:spcPct val="150000"/>
              </a:lnSpc>
              <a:buNone/>
            </a:pPr>
            <a:endParaRPr lang="ar-S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8458200" y="45720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ar-SA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8458200" y="57912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ar-SA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8458200" y="19812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ar-SA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8458200" y="32766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ar-SA" sz="4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mus-6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514600"/>
            <a:ext cx="28575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ضَعْ دائرة حولَ همزة الوَصْل، ومربعًا حول همزة </a:t>
            </a:r>
            <a:r>
              <a:rPr lang="ar-SA" dirty="0" err="1" smtClean="0"/>
              <a:t>القَطْع: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sz="4400" b="1" dirty="0" smtClean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  <a:p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نَأْكُلَ القَمْحَ وَالذُّرَةَ، وَنَأْكُلَ العِشْبَ الأَخْضَرَ في الحَقْلِ.</a:t>
            </a:r>
          </a:p>
          <a:p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هذا صَديقي الأَرْنَبَ، لَوْنُهُ</a:t>
            </a:r>
            <a:r>
              <a:rPr lang="ar-JO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أ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َ</a:t>
            </a:r>
            <a:r>
              <a:rPr lang="ar-JO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ْ</a:t>
            </a:r>
            <a:r>
              <a:rPr lang="ar-JO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ي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َ</a:t>
            </a:r>
            <a:r>
              <a:rPr lang="ar-JO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ض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، وَأُذُناهُ </a:t>
            </a:r>
            <a:r>
              <a:rPr lang="ar-SA" sz="4400" b="1" dirty="0" err="1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طَويلَتانِ.</a:t>
            </a:r>
            <a:r>
              <a:rPr lang="ar-SA" sz="18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endParaRPr lang="en-US" sz="4400" b="1" dirty="0" smtClean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  <a:p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38481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4135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مفرد</a:t>
                      </a:r>
                      <a:endParaRPr lang="ar-SA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مثنى</a:t>
                      </a:r>
                      <a:endParaRPr lang="ar-SA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جمع</a:t>
                      </a:r>
                      <a:endParaRPr lang="ar-SA" sz="28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دجاجتان</a:t>
                      </a:r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مزارع</a:t>
                      </a:r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حقول</a:t>
                      </a:r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كعكة</a:t>
                      </a:r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جزرتان</a:t>
                      </a:r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2800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6248400" y="1981200"/>
            <a:ext cx="1828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دجاجة</a:t>
            </a:r>
          </a:p>
          <a:p>
            <a:pPr algn="ctr"/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71600" y="1981200"/>
            <a:ext cx="1676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دجاج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5200" y="2590800"/>
            <a:ext cx="19812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مزرعتان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72200" y="2667000"/>
            <a:ext cx="19812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مزرعة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019800" y="3276600"/>
            <a:ext cx="2209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حقل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505200" y="3276600"/>
            <a:ext cx="19050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حقلان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048000" y="3962400"/>
            <a:ext cx="2590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كعكتان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62000" y="3998893"/>
            <a:ext cx="2209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كعك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324600" y="4572000"/>
            <a:ext cx="1676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جزرة</a:t>
            </a:r>
          </a:p>
          <a:p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295400" y="4608493"/>
            <a:ext cx="1066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جزر</a:t>
            </a:r>
          </a:p>
          <a:p>
            <a:pPr algn="ctr"/>
            <a:endParaRPr lang="ar-S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7" name="صورة 16" descr="mus-2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5181600"/>
            <a:ext cx="1909763" cy="1909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المَغْزى من النّص </a:t>
            </a:r>
            <a:r>
              <a:rPr lang="ar-SA" dirty="0" err="1" smtClean="0"/>
              <a:t>هو:</a:t>
            </a:r>
            <a:endParaRPr lang="ar-SA" dirty="0"/>
          </a:p>
        </p:txBody>
      </p:sp>
      <p:pic>
        <p:nvPicPr>
          <p:cNvPr id="10" name="عنصر نائب للمحتوى 9" descr="mus-53.gif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838199" y="5029200"/>
            <a:ext cx="2573421" cy="1466850"/>
          </a:xfrm>
        </p:spPr>
      </p:pic>
      <p:pic>
        <p:nvPicPr>
          <p:cNvPr id="4" name="Picture 5" descr="crying_baby_2.gif - (5K)"/>
          <p:cNvPicPr>
            <a:picLocks noChangeAspect="1" noChangeArrowheads="1" noCrop="1"/>
          </p:cNvPicPr>
          <p:nvPr/>
        </p:nvPicPr>
        <p:blipFill>
          <a:blip r:embed="rId5" cstate="print">
            <a:lum contrast="6000"/>
          </a:blip>
          <a:srcRect/>
          <a:stretch>
            <a:fillRect/>
          </a:stretch>
        </p:blipFill>
        <p:spPr bwMode="auto">
          <a:xfrm>
            <a:off x="4114800" y="4572000"/>
            <a:ext cx="1362075" cy="150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1" descr="Clapping.gif - (4K)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1828800"/>
            <a:ext cx="149028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crying_baby_2.gif - (5K)"/>
          <p:cNvPicPr>
            <a:picLocks noChangeAspect="1" noChangeArrowheads="1" noCrop="1"/>
          </p:cNvPicPr>
          <p:nvPr/>
        </p:nvPicPr>
        <p:blipFill>
          <a:blip r:embed="rId5" cstate="print">
            <a:lum contrast="6000"/>
          </a:blip>
          <a:srcRect/>
          <a:stretch>
            <a:fillRect/>
          </a:stretch>
        </p:blipFill>
        <p:spPr bwMode="auto">
          <a:xfrm>
            <a:off x="6324600" y="1676400"/>
            <a:ext cx="1362075" cy="150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سحابة 6"/>
          <p:cNvSpPr/>
          <p:nvPr/>
        </p:nvSpPr>
        <p:spPr>
          <a:xfrm>
            <a:off x="990600" y="1447800"/>
            <a:ext cx="2971800" cy="2209800"/>
          </a:xfrm>
          <a:prstGeom prst="cloud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3AF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التعاون أساس النجاح</a:t>
            </a:r>
            <a:endParaRPr lang="ar-SA" sz="3200" b="1" dirty="0">
              <a:solidFill>
                <a:srgbClr val="F3AFD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8" name="سحابة 7"/>
          <p:cNvSpPr/>
          <p:nvPr/>
        </p:nvSpPr>
        <p:spPr>
          <a:xfrm>
            <a:off x="3733800" y="4419600"/>
            <a:ext cx="2438400" cy="1905000"/>
          </a:xfrm>
          <a:prstGeom prst="cloud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3AF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الابتعاد عن أصدقاء السوء</a:t>
            </a:r>
            <a:endParaRPr lang="ar-SA" sz="3200" b="1" dirty="0">
              <a:solidFill>
                <a:srgbClr val="F3AFD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9" name="سحابة 8"/>
          <p:cNvSpPr/>
          <p:nvPr/>
        </p:nvSpPr>
        <p:spPr>
          <a:xfrm>
            <a:off x="5410200" y="1524000"/>
            <a:ext cx="3048000" cy="2209800"/>
          </a:xfrm>
          <a:prstGeom prst="cloud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 smtClean="0">
                <a:solidFill>
                  <a:srgbClr val="F3AF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khbar MT" pitchFamily="2" charset="-78"/>
              </a:rPr>
              <a:t>غذاءُ الدّجاجَة هو</a:t>
            </a:r>
            <a:r>
              <a:rPr lang="ar-SA" sz="3200" b="1" dirty="0" smtClean="0">
                <a:solidFill>
                  <a:srgbClr val="F3AF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khbar MT" pitchFamily="2" charset="-78"/>
              </a:rPr>
              <a:t> القَمْحَ وَالذُّرَةَ والعِشْبَ ألأَخْضَرَ </a:t>
            </a:r>
          </a:p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مهمة </a:t>
            </a:r>
            <a:r>
              <a:rPr lang="ar-SA" sz="5400" b="1" dirty="0" err="1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بيتية</a:t>
            </a:r>
            <a:endParaRPr lang="ar-SA" sz="5400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عزيزي </a:t>
            </a:r>
            <a:r>
              <a:rPr lang="ar-S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التلميذ...</a:t>
            </a:r>
            <a:endParaRPr lang="ar-SA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اكتب في دفترك ثلاثة فوائد وايجابيات للدجاجة مع إعطاء أمثلة </a:t>
            </a:r>
            <a:r>
              <a:rPr lang="ar-S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عليها...</a:t>
            </a:r>
            <a:endParaRPr lang="ar-SA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صف مشاعرك عن طريق قصة تَتَحَدّثُ فيها عن عمل قمت به مع صديقك|أمك|أباك|</a:t>
            </a:r>
            <a:r>
              <a:rPr lang="ar-S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قربيك...</a:t>
            </a:r>
            <a:r>
              <a:rPr lang="ar-S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وأنجزتما شيء معين لا تستطيع إنجازه </a:t>
            </a:r>
            <a:r>
              <a:rPr lang="ar-S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لوحدك...</a:t>
            </a:r>
            <a:endParaRPr lang="ar-SA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8001000" cy="1409700"/>
          </a:xfrm>
        </p:spPr>
        <p:txBody>
          <a:bodyPr>
            <a:scene3d>
              <a:camera prst="perspectiveHeroicExtremeRightFacing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r"/>
            <a:r>
              <a:rPr lang="ar-SA" sz="6600" b="1" spc="300" dirty="0" smtClean="0"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شكرا لكم يا </a:t>
            </a:r>
            <a:r>
              <a:rPr lang="ar-SA" sz="6600" b="1" spc="300" dirty="0" err="1" smtClean="0">
                <a:solidFill>
                  <a:srgbClr val="7030A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  <a:reflection blurRad="6350" stA="55000" endA="50" endPos="85000" dist="60007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أصدقاء...</a:t>
            </a:r>
            <a:endParaRPr lang="ar-SA" sz="6600" b="1" spc="300" dirty="0">
              <a:solidFill>
                <a:srgbClr val="7030A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/>
                </a:outerShdw>
                <a:reflection blurRad="6350" stA="55000" endA="50" endPos="85000" dist="60007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عنصر نائب للمحتوى 3" descr="6014706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3657600"/>
            <a:ext cx="2892954" cy="2705100"/>
          </a:xfrm>
        </p:spPr>
      </p:pic>
      <p:pic>
        <p:nvPicPr>
          <p:cNvPr id="5" name="صورة 4" descr="3092130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3200400"/>
            <a:ext cx="1700213" cy="2057400"/>
          </a:xfrm>
          <a:prstGeom prst="rect">
            <a:avLst/>
          </a:prstGeom>
        </p:spPr>
      </p:pic>
      <p:pic>
        <p:nvPicPr>
          <p:cNvPr id="6" name="صورة 5" descr="mus-15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1524000"/>
            <a:ext cx="1524000" cy="1209675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4495800" y="5181600"/>
            <a:ext cx="4191000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مُعَلّمَتِكُم سلسبيل</a:t>
            </a:r>
          </a:p>
          <a:p>
            <a:pPr algn="ctr">
              <a:lnSpc>
                <a:spcPct val="150000"/>
              </a:lnSpc>
            </a:pP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أكاديمية القاسمي</a:t>
            </a:r>
            <a:endParaRPr lang="ar-S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32948E-6 L 0.0625 -0.180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828800" y="2438400"/>
            <a:ext cx="5520393" cy="1323439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  <a:softEdge rad="12700"/>
          </a:effectLst>
          <a:scene3d>
            <a:camera prst="perspectiveLeft"/>
            <a:lightRig rig="flat" dir="tl">
              <a:rot lat="0" lon="0" rev="6600000"/>
            </a:lightRig>
          </a:scene3d>
          <a:sp3d>
            <a:bevelT w="101600" prst="riblet"/>
          </a:sp3d>
        </p:spPr>
        <p:txBody>
          <a:bodyPr wrap="square" lIns="91440" tIns="45720" rIns="91440" bIns="45720">
            <a:spAutoFit/>
            <a:scene3d>
              <a:camera prst="perspectiveLeft"/>
              <a:lightRig rig="flat" dir="tl">
                <a:rot lat="0" lon="0" rev="6600000"/>
              </a:lightRig>
            </a:scene3d>
            <a:sp3d extrusionH="25400" contourW="8890">
              <a:bevelT w="38100" h="31750" prst="ribl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الدَّجاجَةُ النَّشيطَةُ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50" endPos="85000" dist="60007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صورة 3" descr="3985257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4481945"/>
            <a:ext cx="2133600" cy="1995055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228600" y="457200"/>
            <a:ext cx="4267200" cy="1323439"/>
          </a:xfrm>
          <a:prstGeom prst="rect">
            <a:avLst/>
          </a:prstGeom>
        </p:spPr>
        <p:txBody>
          <a:bodyPr wrap="square">
            <a:spAutoFit/>
            <a:scene3d>
              <a:camera prst="isometricOffAxis1Righ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lvl="0" algn="ctr"/>
            <a:r>
              <a:rPr lang="ar-SA" sz="4000" b="1" dirty="0" smtClean="0">
                <a:ln w="12700">
                  <a:solidFill>
                    <a:srgbClr val="DDDDDD">
                      <a:satMod val="155000"/>
                    </a:srgbClr>
                  </a:solidFill>
                  <a:prstDash val="solid"/>
                </a:ln>
                <a:solidFill>
                  <a:srgbClr val="9999FF">
                    <a:tint val="85000"/>
                    <a:satMod val="155000"/>
                  </a:srgb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50" endPos="85000" dist="29997" dir="5400000" sy="-100000" algn="bl" rotWithShape="0"/>
                </a:effectLst>
              </a:rPr>
              <a:t>اتمنى لكم رحلة ممتعة</a:t>
            </a:r>
          </a:p>
          <a:p>
            <a:pPr lvl="0" algn="ctr"/>
            <a:r>
              <a:rPr lang="ar-SA" sz="4000" b="1" dirty="0" smtClean="0">
                <a:ln w="12700">
                  <a:solidFill>
                    <a:srgbClr val="DDDDDD">
                      <a:satMod val="155000"/>
                    </a:srgbClr>
                  </a:solidFill>
                  <a:prstDash val="solid"/>
                </a:ln>
                <a:solidFill>
                  <a:srgbClr val="9999FF">
                    <a:tint val="85000"/>
                    <a:satMod val="155000"/>
                  </a:srgb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6350" stA="55000" endA="50" endPos="85000" dist="29997" dir="5400000" sy="-100000" algn="bl" rotWithShape="0"/>
                </a:effectLst>
              </a:rPr>
              <a:t> معلمتكم سلسبيل</a:t>
            </a:r>
            <a:endParaRPr lang="ar-SA" sz="4000" b="1" dirty="0">
              <a:ln w="12700">
                <a:solidFill>
                  <a:srgbClr val="DDDDDD">
                    <a:satMod val="155000"/>
                  </a:srgbClr>
                </a:solidFill>
                <a:prstDash val="solid"/>
              </a:ln>
              <a:solidFill>
                <a:srgbClr val="9999FF">
                  <a:tint val="85000"/>
                  <a:satMod val="155000"/>
                </a:srgb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  <p:pic>
        <p:nvPicPr>
          <p:cNvPr id="7" name="Picture 11" descr="كتكوت متحرك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2347913"/>
            <a:ext cx="1022350" cy="1081087"/>
          </a:xfrm>
          <a:prstGeom prst="rect">
            <a:avLst/>
          </a:prstGeom>
          <a:noFill/>
        </p:spPr>
      </p:pic>
      <p:pic>
        <p:nvPicPr>
          <p:cNvPr id="8" name="Picture 11" descr="كتكوت متحرك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28600"/>
            <a:ext cx="1022350" cy="1081087"/>
          </a:xfrm>
          <a:prstGeom prst="rect">
            <a:avLst/>
          </a:prstGeom>
          <a:noFill/>
        </p:spPr>
      </p:pic>
      <p:pic>
        <p:nvPicPr>
          <p:cNvPr id="9" name="Picture 11" descr="كتكوت متحرك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57200"/>
            <a:ext cx="1022350" cy="1081087"/>
          </a:xfrm>
          <a:prstGeom prst="rect">
            <a:avLst/>
          </a:prstGeom>
          <a:noFill/>
        </p:spPr>
      </p:pic>
      <p:sp>
        <p:nvSpPr>
          <p:cNvPr id="10" name="مربع نص 9"/>
          <p:cNvSpPr txBox="1"/>
          <p:nvPr/>
        </p:nvSpPr>
        <p:spPr>
          <a:xfrm>
            <a:off x="2362200" y="6096000"/>
            <a:ext cx="2133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للصف الثاني</a:t>
            </a:r>
            <a:endParaRPr lang="ar-SA" sz="32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hick_flaps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191000"/>
            <a:ext cx="1162050" cy="1074738"/>
          </a:xfrm>
          <a:prstGeom prst="rect">
            <a:avLst/>
          </a:prstGeom>
          <a:noFill/>
        </p:spPr>
      </p:pic>
      <p:pic>
        <p:nvPicPr>
          <p:cNvPr id="2060" name="Picture 12" descr="Happy_chicken.gif - (5K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600200"/>
            <a:ext cx="2819400" cy="2635250"/>
          </a:xfrm>
          <a:prstGeom prst="rect">
            <a:avLst/>
          </a:prstGeom>
          <a:noFill/>
        </p:spPr>
      </p:pic>
      <p:pic>
        <p:nvPicPr>
          <p:cNvPr id="2061" name="Picture 13" descr="Chick_flaps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648200"/>
            <a:ext cx="1162050" cy="1074738"/>
          </a:xfrm>
          <a:prstGeom prst="rect">
            <a:avLst/>
          </a:prstGeom>
          <a:noFill/>
        </p:spPr>
      </p:pic>
      <p:pic>
        <p:nvPicPr>
          <p:cNvPr id="2062" name="Picture 14" descr="Chick_flaps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352800"/>
            <a:ext cx="1162050" cy="1074738"/>
          </a:xfrm>
          <a:prstGeom prst="rect">
            <a:avLst/>
          </a:prstGeom>
          <a:noFill/>
        </p:spPr>
      </p:pic>
      <p:pic>
        <p:nvPicPr>
          <p:cNvPr id="2063" name="Picture 15" descr="Chick_flaps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505200"/>
            <a:ext cx="1162050" cy="1074738"/>
          </a:xfrm>
          <a:prstGeom prst="rect">
            <a:avLst/>
          </a:prstGeom>
          <a:noFill/>
        </p:spPr>
      </p:pic>
      <p:pic>
        <p:nvPicPr>
          <p:cNvPr id="2064" name="Picture 16" descr="Chick_flaps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191000"/>
            <a:ext cx="1162050" cy="1074738"/>
          </a:xfrm>
          <a:prstGeom prst="rect">
            <a:avLst/>
          </a:prstGeom>
          <a:noFill/>
        </p:spPr>
      </p:pic>
      <p:pic>
        <p:nvPicPr>
          <p:cNvPr id="2065" name="Picture 17" descr="j03120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1000"/>
            <a:ext cx="2819400" cy="4876800"/>
          </a:xfrm>
          <a:prstGeom prst="rect">
            <a:avLst/>
          </a:prstGeom>
          <a:noFill/>
        </p:spPr>
      </p:pic>
      <p:pic>
        <p:nvPicPr>
          <p:cNvPr id="2066" name="Picture 18" descr="j03120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04800"/>
            <a:ext cx="2819400" cy="4876800"/>
          </a:xfrm>
          <a:prstGeom prst="rect">
            <a:avLst/>
          </a:prstGeom>
          <a:noFill/>
        </p:spPr>
      </p:pic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-228600" y="57912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48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أنا 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الدَّجاجَةُ النَّشيطَةُ، عِنْدي خَمْسَةُ كَتاكيتٍ جَميلَةٍ.</a:t>
            </a:r>
            <a:endParaRPr lang="en-US" sz="48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1" name="Picture 23" descr="j03120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3850" y="-228600"/>
            <a:ext cx="603250" cy="2057400"/>
          </a:xfrm>
          <a:prstGeom prst="rect">
            <a:avLst/>
          </a:prstGeom>
          <a:noFill/>
        </p:spPr>
      </p:pic>
      <p:pic>
        <p:nvPicPr>
          <p:cNvPr id="7190" name="Picture 22" descr="j03120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0"/>
            <a:ext cx="1003300" cy="2438400"/>
          </a:xfrm>
          <a:prstGeom prst="rect">
            <a:avLst/>
          </a:prstGeom>
          <a:noFill/>
        </p:spPr>
      </p:pic>
      <p:pic>
        <p:nvPicPr>
          <p:cNvPr id="7189" name="Picture 21" descr="j03120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0"/>
            <a:ext cx="1003300" cy="2438400"/>
          </a:xfrm>
          <a:prstGeom prst="rect">
            <a:avLst/>
          </a:prstGeom>
          <a:noFill/>
        </p:spPr>
      </p:pic>
      <p:pic>
        <p:nvPicPr>
          <p:cNvPr id="7188" name="Picture 20" descr="j031208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8600" y="0"/>
            <a:ext cx="1003300" cy="2438400"/>
          </a:xfrm>
          <a:prstGeom prst="rect">
            <a:avLst/>
          </a:prstGeom>
          <a:noFill/>
        </p:spPr>
      </p:pic>
      <p:pic>
        <p:nvPicPr>
          <p:cNvPr id="7174" name="Picture 6" descr="bl00709_[1]"/>
          <p:cNvPicPr>
            <a:picLocks noChangeAspect="1" noChangeArrowheads="1"/>
          </p:cNvPicPr>
          <p:nvPr/>
        </p:nvPicPr>
        <p:blipFill>
          <a:blip r:embed="rId6" cstate="print"/>
          <a:srcRect l="-2744" r="10913" b="-8434"/>
          <a:stretch>
            <a:fillRect/>
          </a:stretch>
        </p:blipFill>
        <p:spPr bwMode="auto">
          <a:xfrm>
            <a:off x="304800" y="381000"/>
            <a:ext cx="8839200" cy="5105400"/>
          </a:xfrm>
          <a:prstGeom prst="rect">
            <a:avLst/>
          </a:prstGeom>
          <a:noFill/>
        </p:spPr>
      </p:pic>
      <p:pic>
        <p:nvPicPr>
          <p:cNvPr id="7176" name="Picture 8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4495800"/>
            <a:ext cx="1162050" cy="1074738"/>
          </a:xfrm>
          <a:prstGeom prst="rect">
            <a:avLst/>
          </a:prstGeom>
          <a:noFill/>
        </p:spPr>
      </p:pic>
      <p:pic>
        <p:nvPicPr>
          <p:cNvPr id="7177" name="Picture 9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3800" y="4114800"/>
            <a:ext cx="1162050" cy="1074738"/>
          </a:xfrm>
          <a:prstGeom prst="rect">
            <a:avLst/>
          </a:prstGeom>
          <a:noFill/>
        </p:spPr>
      </p:pic>
      <p:pic>
        <p:nvPicPr>
          <p:cNvPr id="7179" name="Picture 11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657600"/>
            <a:ext cx="1162050" cy="1074738"/>
          </a:xfrm>
          <a:prstGeom prst="rect">
            <a:avLst/>
          </a:prstGeom>
          <a:noFill/>
        </p:spPr>
      </p:pic>
      <p:pic>
        <p:nvPicPr>
          <p:cNvPr id="7181" name="Picture 13" descr="Happy_chicken.gif - (5K)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6600" y="3352800"/>
            <a:ext cx="2209800" cy="2330450"/>
          </a:xfrm>
          <a:prstGeom prst="rect">
            <a:avLst/>
          </a:prstGeom>
          <a:noFill/>
        </p:spPr>
      </p:pic>
      <p:pic>
        <p:nvPicPr>
          <p:cNvPr id="7184" name="Picture 16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0" y="2286000"/>
            <a:ext cx="1162050" cy="1074738"/>
          </a:xfrm>
          <a:prstGeom prst="rect">
            <a:avLst/>
          </a:prstGeom>
          <a:noFill/>
        </p:spPr>
      </p:pic>
      <p:pic>
        <p:nvPicPr>
          <p:cNvPr id="7185" name="Picture 17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2286000"/>
            <a:ext cx="1162050" cy="1074738"/>
          </a:xfrm>
          <a:prstGeom prst="rect">
            <a:avLst/>
          </a:prstGeom>
          <a:noFill/>
        </p:spPr>
      </p:pic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-685800" y="5334000"/>
            <a:ext cx="982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44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نَعيشُ </a:t>
            </a:r>
            <a:r>
              <a:rPr lang="ar-SA" sz="48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في 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بَيْتٍ صَغيرٍ</a:t>
            </a:r>
            <a:r>
              <a:rPr lang="ar-SA" sz="48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،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r>
              <a:rPr lang="ar-SA" sz="48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في 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مَزْرَعَةٍ جَميلَةٍ، فيها الأّشْجَارُ </a:t>
            </a:r>
            <a:r>
              <a:rPr lang="ar-SA" sz="4800" b="1" dirty="0" err="1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الخَضْراءَ.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endParaRPr lang="en-US" sz="44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pic>
        <p:nvPicPr>
          <p:cNvPr id="7187" name="Picture 19" descr="j031208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304800"/>
            <a:ext cx="10033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5" name="Freeform 43"/>
          <p:cNvSpPr>
            <a:spLocks/>
          </p:cNvSpPr>
          <p:nvPr/>
        </p:nvSpPr>
        <p:spPr bwMode="auto">
          <a:xfrm>
            <a:off x="0" y="4191000"/>
            <a:ext cx="9144000" cy="939800"/>
          </a:xfrm>
          <a:custGeom>
            <a:avLst/>
            <a:gdLst/>
            <a:ahLst/>
            <a:cxnLst>
              <a:cxn ang="0">
                <a:pos x="0" y="848"/>
              </a:cxn>
              <a:cxn ang="0">
                <a:pos x="336" y="560"/>
              </a:cxn>
              <a:cxn ang="0">
                <a:pos x="240" y="848"/>
              </a:cxn>
              <a:cxn ang="0">
                <a:pos x="576" y="512"/>
              </a:cxn>
              <a:cxn ang="0">
                <a:pos x="528" y="752"/>
              </a:cxn>
              <a:cxn ang="0">
                <a:pos x="720" y="464"/>
              </a:cxn>
              <a:cxn ang="0">
                <a:pos x="672" y="848"/>
              </a:cxn>
              <a:cxn ang="0">
                <a:pos x="816" y="368"/>
              </a:cxn>
              <a:cxn ang="0">
                <a:pos x="816" y="704"/>
              </a:cxn>
              <a:cxn ang="0">
                <a:pos x="1056" y="176"/>
              </a:cxn>
              <a:cxn ang="0">
                <a:pos x="1008" y="560"/>
              </a:cxn>
              <a:cxn ang="0">
                <a:pos x="1200" y="176"/>
              </a:cxn>
              <a:cxn ang="0">
                <a:pos x="1200" y="656"/>
              </a:cxn>
              <a:cxn ang="0">
                <a:pos x="1344" y="224"/>
              </a:cxn>
              <a:cxn ang="0">
                <a:pos x="1344" y="512"/>
              </a:cxn>
              <a:cxn ang="0">
                <a:pos x="1536" y="128"/>
              </a:cxn>
              <a:cxn ang="0">
                <a:pos x="1392" y="704"/>
              </a:cxn>
              <a:cxn ang="0">
                <a:pos x="1680" y="320"/>
              </a:cxn>
              <a:cxn ang="0">
                <a:pos x="1680" y="704"/>
              </a:cxn>
              <a:cxn ang="0">
                <a:pos x="1872" y="320"/>
              </a:cxn>
              <a:cxn ang="0">
                <a:pos x="1920" y="800"/>
              </a:cxn>
              <a:cxn ang="0">
                <a:pos x="2016" y="368"/>
              </a:cxn>
              <a:cxn ang="0">
                <a:pos x="2016" y="752"/>
              </a:cxn>
              <a:cxn ang="0">
                <a:pos x="2160" y="368"/>
              </a:cxn>
              <a:cxn ang="0">
                <a:pos x="2208" y="800"/>
              </a:cxn>
              <a:cxn ang="0">
                <a:pos x="2496" y="416"/>
              </a:cxn>
              <a:cxn ang="0">
                <a:pos x="2448" y="752"/>
              </a:cxn>
              <a:cxn ang="0">
                <a:pos x="2784" y="128"/>
              </a:cxn>
              <a:cxn ang="0">
                <a:pos x="2544" y="704"/>
              </a:cxn>
              <a:cxn ang="0">
                <a:pos x="2976" y="32"/>
              </a:cxn>
              <a:cxn ang="0">
                <a:pos x="2880" y="512"/>
              </a:cxn>
              <a:cxn ang="0">
                <a:pos x="3120" y="176"/>
              </a:cxn>
              <a:cxn ang="0">
                <a:pos x="3216" y="560"/>
              </a:cxn>
              <a:cxn ang="0">
                <a:pos x="3312" y="176"/>
              </a:cxn>
              <a:cxn ang="0">
                <a:pos x="3456" y="464"/>
              </a:cxn>
              <a:cxn ang="0">
                <a:pos x="3504" y="272"/>
              </a:cxn>
              <a:cxn ang="0">
                <a:pos x="3648" y="512"/>
              </a:cxn>
              <a:cxn ang="0">
                <a:pos x="3696" y="656"/>
              </a:cxn>
              <a:cxn ang="0">
                <a:pos x="3792" y="368"/>
              </a:cxn>
              <a:cxn ang="0">
                <a:pos x="3840" y="752"/>
              </a:cxn>
              <a:cxn ang="0">
                <a:pos x="4032" y="272"/>
              </a:cxn>
              <a:cxn ang="0">
                <a:pos x="4128" y="704"/>
              </a:cxn>
              <a:cxn ang="0">
                <a:pos x="4368" y="368"/>
              </a:cxn>
              <a:cxn ang="0">
                <a:pos x="4464" y="704"/>
              </a:cxn>
              <a:cxn ang="0">
                <a:pos x="4560" y="560"/>
              </a:cxn>
              <a:cxn ang="0">
                <a:pos x="4752" y="752"/>
              </a:cxn>
              <a:cxn ang="0">
                <a:pos x="4800" y="416"/>
              </a:cxn>
              <a:cxn ang="0">
                <a:pos x="4896" y="704"/>
              </a:cxn>
              <a:cxn ang="0">
                <a:pos x="5040" y="320"/>
              </a:cxn>
              <a:cxn ang="0">
                <a:pos x="5040" y="752"/>
              </a:cxn>
              <a:cxn ang="0">
                <a:pos x="5088" y="272"/>
              </a:cxn>
              <a:cxn ang="0">
                <a:pos x="5280" y="656"/>
              </a:cxn>
              <a:cxn ang="0">
                <a:pos x="5328" y="224"/>
              </a:cxn>
              <a:cxn ang="0">
                <a:pos x="5424" y="560"/>
              </a:cxn>
              <a:cxn ang="0">
                <a:pos x="5616" y="320"/>
              </a:cxn>
              <a:cxn ang="0">
                <a:pos x="5712" y="560"/>
              </a:cxn>
              <a:cxn ang="0">
                <a:pos x="5856" y="368"/>
              </a:cxn>
              <a:cxn ang="0">
                <a:pos x="5760" y="368"/>
              </a:cxn>
            </a:cxnLst>
            <a:rect l="0" t="0" r="r" b="b"/>
            <a:pathLst>
              <a:path w="5864" h="864">
                <a:moveTo>
                  <a:pt x="0" y="848"/>
                </a:moveTo>
                <a:cubicBezTo>
                  <a:pt x="148" y="704"/>
                  <a:pt x="296" y="560"/>
                  <a:pt x="336" y="560"/>
                </a:cubicBezTo>
                <a:cubicBezTo>
                  <a:pt x="376" y="560"/>
                  <a:pt x="200" y="856"/>
                  <a:pt x="240" y="848"/>
                </a:cubicBezTo>
                <a:cubicBezTo>
                  <a:pt x="280" y="840"/>
                  <a:pt x="528" y="528"/>
                  <a:pt x="576" y="512"/>
                </a:cubicBezTo>
                <a:cubicBezTo>
                  <a:pt x="624" y="496"/>
                  <a:pt x="504" y="760"/>
                  <a:pt x="528" y="752"/>
                </a:cubicBezTo>
                <a:cubicBezTo>
                  <a:pt x="552" y="744"/>
                  <a:pt x="696" y="448"/>
                  <a:pt x="720" y="464"/>
                </a:cubicBezTo>
                <a:cubicBezTo>
                  <a:pt x="744" y="480"/>
                  <a:pt x="656" y="864"/>
                  <a:pt x="672" y="848"/>
                </a:cubicBezTo>
                <a:cubicBezTo>
                  <a:pt x="688" y="832"/>
                  <a:pt x="792" y="392"/>
                  <a:pt x="816" y="368"/>
                </a:cubicBezTo>
                <a:cubicBezTo>
                  <a:pt x="840" y="344"/>
                  <a:pt x="776" y="736"/>
                  <a:pt x="816" y="704"/>
                </a:cubicBezTo>
                <a:cubicBezTo>
                  <a:pt x="856" y="672"/>
                  <a:pt x="1024" y="200"/>
                  <a:pt x="1056" y="176"/>
                </a:cubicBezTo>
                <a:cubicBezTo>
                  <a:pt x="1088" y="152"/>
                  <a:pt x="984" y="560"/>
                  <a:pt x="1008" y="560"/>
                </a:cubicBezTo>
                <a:cubicBezTo>
                  <a:pt x="1032" y="560"/>
                  <a:pt x="1168" y="160"/>
                  <a:pt x="1200" y="176"/>
                </a:cubicBezTo>
                <a:cubicBezTo>
                  <a:pt x="1232" y="192"/>
                  <a:pt x="1176" y="648"/>
                  <a:pt x="1200" y="656"/>
                </a:cubicBezTo>
                <a:cubicBezTo>
                  <a:pt x="1224" y="664"/>
                  <a:pt x="1320" y="248"/>
                  <a:pt x="1344" y="224"/>
                </a:cubicBezTo>
                <a:cubicBezTo>
                  <a:pt x="1368" y="200"/>
                  <a:pt x="1312" y="528"/>
                  <a:pt x="1344" y="512"/>
                </a:cubicBezTo>
                <a:cubicBezTo>
                  <a:pt x="1376" y="496"/>
                  <a:pt x="1528" y="96"/>
                  <a:pt x="1536" y="128"/>
                </a:cubicBezTo>
                <a:cubicBezTo>
                  <a:pt x="1544" y="160"/>
                  <a:pt x="1368" y="672"/>
                  <a:pt x="1392" y="704"/>
                </a:cubicBezTo>
                <a:cubicBezTo>
                  <a:pt x="1416" y="736"/>
                  <a:pt x="1632" y="320"/>
                  <a:pt x="1680" y="320"/>
                </a:cubicBezTo>
                <a:cubicBezTo>
                  <a:pt x="1728" y="320"/>
                  <a:pt x="1648" y="704"/>
                  <a:pt x="1680" y="704"/>
                </a:cubicBezTo>
                <a:cubicBezTo>
                  <a:pt x="1712" y="704"/>
                  <a:pt x="1832" y="304"/>
                  <a:pt x="1872" y="320"/>
                </a:cubicBezTo>
                <a:cubicBezTo>
                  <a:pt x="1912" y="336"/>
                  <a:pt x="1896" y="792"/>
                  <a:pt x="1920" y="800"/>
                </a:cubicBezTo>
                <a:cubicBezTo>
                  <a:pt x="1944" y="808"/>
                  <a:pt x="2000" y="376"/>
                  <a:pt x="2016" y="368"/>
                </a:cubicBezTo>
                <a:cubicBezTo>
                  <a:pt x="2032" y="360"/>
                  <a:pt x="1992" y="752"/>
                  <a:pt x="2016" y="752"/>
                </a:cubicBezTo>
                <a:cubicBezTo>
                  <a:pt x="2040" y="752"/>
                  <a:pt x="2128" y="360"/>
                  <a:pt x="2160" y="368"/>
                </a:cubicBezTo>
                <a:cubicBezTo>
                  <a:pt x="2192" y="376"/>
                  <a:pt x="2152" y="792"/>
                  <a:pt x="2208" y="800"/>
                </a:cubicBezTo>
                <a:cubicBezTo>
                  <a:pt x="2264" y="808"/>
                  <a:pt x="2456" y="424"/>
                  <a:pt x="2496" y="416"/>
                </a:cubicBezTo>
                <a:cubicBezTo>
                  <a:pt x="2536" y="408"/>
                  <a:pt x="2400" y="800"/>
                  <a:pt x="2448" y="752"/>
                </a:cubicBezTo>
                <a:cubicBezTo>
                  <a:pt x="2496" y="704"/>
                  <a:pt x="2768" y="136"/>
                  <a:pt x="2784" y="128"/>
                </a:cubicBezTo>
                <a:cubicBezTo>
                  <a:pt x="2800" y="120"/>
                  <a:pt x="2512" y="720"/>
                  <a:pt x="2544" y="704"/>
                </a:cubicBezTo>
                <a:cubicBezTo>
                  <a:pt x="2576" y="688"/>
                  <a:pt x="2920" y="64"/>
                  <a:pt x="2976" y="32"/>
                </a:cubicBezTo>
                <a:cubicBezTo>
                  <a:pt x="3032" y="0"/>
                  <a:pt x="2856" y="488"/>
                  <a:pt x="2880" y="512"/>
                </a:cubicBezTo>
                <a:cubicBezTo>
                  <a:pt x="2904" y="536"/>
                  <a:pt x="3064" y="168"/>
                  <a:pt x="3120" y="176"/>
                </a:cubicBezTo>
                <a:cubicBezTo>
                  <a:pt x="3176" y="184"/>
                  <a:pt x="3184" y="560"/>
                  <a:pt x="3216" y="560"/>
                </a:cubicBezTo>
                <a:cubicBezTo>
                  <a:pt x="3248" y="560"/>
                  <a:pt x="3272" y="192"/>
                  <a:pt x="3312" y="176"/>
                </a:cubicBezTo>
                <a:cubicBezTo>
                  <a:pt x="3352" y="160"/>
                  <a:pt x="3424" y="448"/>
                  <a:pt x="3456" y="464"/>
                </a:cubicBezTo>
                <a:cubicBezTo>
                  <a:pt x="3488" y="480"/>
                  <a:pt x="3472" y="264"/>
                  <a:pt x="3504" y="272"/>
                </a:cubicBezTo>
                <a:cubicBezTo>
                  <a:pt x="3536" y="280"/>
                  <a:pt x="3616" y="448"/>
                  <a:pt x="3648" y="512"/>
                </a:cubicBezTo>
                <a:cubicBezTo>
                  <a:pt x="3680" y="576"/>
                  <a:pt x="3672" y="680"/>
                  <a:pt x="3696" y="656"/>
                </a:cubicBezTo>
                <a:cubicBezTo>
                  <a:pt x="3720" y="632"/>
                  <a:pt x="3768" y="352"/>
                  <a:pt x="3792" y="368"/>
                </a:cubicBezTo>
                <a:cubicBezTo>
                  <a:pt x="3816" y="384"/>
                  <a:pt x="3800" y="768"/>
                  <a:pt x="3840" y="752"/>
                </a:cubicBezTo>
                <a:cubicBezTo>
                  <a:pt x="3880" y="736"/>
                  <a:pt x="3984" y="280"/>
                  <a:pt x="4032" y="272"/>
                </a:cubicBezTo>
                <a:cubicBezTo>
                  <a:pt x="4080" y="264"/>
                  <a:pt x="4072" y="688"/>
                  <a:pt x="4128" y="704"/>
                </a:cubicBezTo>
                <a:cubicBezTo>
                  <a:pt x="4184" y="720"/>
                  <a:pt x="4312" y="368"/>
                  <a:pt x="4368" y="368"/>
                </a:cubicBezTo>
                <a:cubicBezTo>
                  <a:pt x="4424" y="368"/>
                  <a:pt x="4432" y="672"/>
                  <a:pt x="4464" y="704"/>
                </a:cubicBezTo>
                <a:cubicBezTo>
                  <a:pt x="4496" y="736"/>
                  <a:pt x="4512" y="552"/>
                  <a:pt x="4560" y="560"/>
                </a:cubicBezTo>
                <a:cubicBezTo>
                  <a:pt x="4608" y="568"/>
                  <a:pt x="4712" y="776"/>
                  <a:pt x="4752" y="752"/>
                </a:cubicBezTo>
                <a:cubicBezTo>
                  <a:pt x="4792" y="728"/>
                  <a:pt x="4776" y="424"/>
                  <a:pt x="4800" y="416"/>
                </a:cubicBezTo>
                <a:cubicBezTo>
                  <a:pt x="4824" y="408"/>
                  <a:pt x="4856" y="720"/>
                  <a:pt x="4896" y="704"/>
                </a:cubicBezTo>
                <a:cubicBezTo>
                  <a:pt x="4936" y="688"/>
                  <a:pt x="5016" y="312"/>
                  <a:pt x="5040" y="320"/>
                </a:cubicBezTo>
                <a:cubicBezTo>
                  <a:pt x="5064" y="328"/>
                  <a:pt x="5032" y="760"/>
                  <a:pt x="5040" y="752"/>
                </a:cubicBezTo>
                <a:cubicBezTo>
                  <a:pt x="5048" y="744"/>
                  <a:pt x="5048" y="288"/>
                  <a:pt x="5088" y="272"/>
                </a:cubicBezTo>
                <a:cubicBezTo>
                  <a:pt x="5128" y="256"/>
                  <a:pt x="5240" y="664"/>
                  <a:pt x="5280" y="656"/>
                </a:cubicBezTo>
                <a:cubicBezTo>
                  <a:pt x="5320" y="648"/>
                  <a:pt x="5304" y="240"/>
                  <a:pt x="5328" y="224"/>
                </a:cubicBezTo>
                <a:cubicBezTo>
                  <a:pt x="5352" y="208"/>
                  <a:pt x="5376" y="544"/>
                  <a:pt x="5424" y="560"/>
                </a:cubicBezTo>
                <a:cubicBezTo>
                  <a:pt x="5472" y="576"/>
                  <a:pt x="5568" y="320"/>
                  <a:pt x="5616" y="320"/>
                </a:cubicBezTo>
                <a:cubicBezTo>
                  <a:pt x="5664" y="320"/>
                  <a:pt x="5672" y="552"/>
                  <a:pt x="5712" y="560"/>
                </a:cubicBezTo>
                <a:cubicBezTo>
                  <a:pt x="5752" y="568"/>
                  <a:pt x="5848" y="400"/>
                  <a:pt x="5856" y="368"/>
                </a:cubicBezTo>
                <a:cubicBezTo>
                  <a:pt x="5864" y="336"/>
                  <a:pt x="5768" y="368"/>
                  <a:pt x="5760" y="368"/>
                </a:cubicBezTo>
              </a:path>
            </a:pathLst>
          </a:custGeom>
          <a:solidFill>
            <a:srgbClr val="008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pic>
        <p:nvPicPr>
          <p:cNvPr id="8232" name="Picture 40" descr="Chicks_eat_2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1447800" cy="1905000"/>
          </a:xfrm>
          <a:prstGeom prst="rect">
            <a:avLst/>
          </a:prstGeom>
          <a:noFill/>
        </p:spPr>
      </p:pic>
      <p:pic>
        <p:nvPicPr>
          <p:cNvPr id="8223" name="Picture 31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88" y="3124200"/>
            <a:ext cx="1314450" cy="1752600"/>
          </a:xfrm>
          <a:prstGeom prst="rect">
            <a:avLst/>
          </a:prstGeom>
          <a:noFill/>
        </p:spPr>
      </p:pic>
      <p:pic>
        <p:nvPicPr>
          <p:cNvPr id="8206" name="Picture 14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09800"/>
            <a:ext cx="1309688" cy="1543050"/>
          </a:xfrm>
          <a:prstGeom prst="rect">
            <a:avLst/>
          </a:prstGeom>
          <a:noFill/>
        </p:spPr>
      </p:pic>
      <p:pic>
        <p:nvPicPr>
          <p:cNvPr id="8209" name="Picture 17" descr="j033136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67851643">
            <a:off x="7609681" y="315119"/>
            <a:ext cx="1925638" cy="2209800"/>
          </a:xfrm>
          <a:prstGeom prst="rect">
            <a:avLst/>
          </a:prstGeom>
          <a:noFill/>
        </p:spPr>
      </p:pic>
      <p:pic>
        <p:nvPicPr>
          <p:cNvPr id="8204" name="Picture 12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1295400" cy="1543050"/>
          </a:xfrm>
          <a:prstGeom prst="rect">
            <a:avLst/>
          </a:prstGeom>
          <a:noFill/>
        </p:spPr>
      </p:pic>
      <p:pic>
        <p:nvPicPr>
          <p:cNvPr id="8203" name="Picture 11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2438400"/>
            <a:ext cx="1157288" cy="1543050"/>
          </a:xfrm>
          <a:prstGeom prst="rect">
            <a:avLst/>
          </a:prstGeom>
          <a:noFill/>
        </p:spPr>
      </p:pic>
      <p:pic>
        <p:nvPicPr>
          <p:cNvPr id="8205" name="Picture 13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5400"/>
            <a:ext cx="1157288" cy="1543050"/>
          </a:xfrm>
          <a:prstGeom prst="rect">
            <a:avLst/>
          </a:prstGeom>
          <a:noFill/>
        </p:spPr>
      </p:pic>
      <p:pic>
        <p:nvPicPr>
          <p:cNvPr id="8207" name="Picture 15" descr="j033136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630378">
            <a:off x="7920832" y="2137568"/>
            <a:ext cx="1600200" cy="1592263"/>
          </a:xfrm>
          <a:prstGeom prst="rect">
            <a:avLst/>
          </a:prstGeom>
          <a:noFill/>
        </p:spPr>
      </p:pic>
      <p:pic>
        <p:nvPicPr>
          <p:cNvPr id="8208" name="Picture 16" descr="j033136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313982">
            <a:off x="7569200" y="2547938"/>
            <a:ext cx="1371600" cy="2057400"/>
          </a:xfrm>
          <a:prstGeom prst="rect">
            <a:avLst/>
          </a:prstGeom>
          <a:noFill/>
        </p:spPr>
      </p:pic>
      <p:pic>
        <p:nvPicPr>
          <p:cNvPr id="8212" name="Picture 20" descr="j033136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3630378">
            <a:off x="6746875" y="1330325"/>
            <a:ext cx="1830388" cy="1608138"/>
          </a:xfrm>
          <a:prstGeom prst="rect">
            <a:avLst/>
          </a:prstGeom>
          <a:noFill/>
        </p:spPr>
      </p:pic>
      <p:pic>
        <p:nvPicPr>
          <p:cNvPr id="8219" name="Picture 27" descr="an01919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1066800"/>
            <a:ext cx="2209800" cy="2133600"/>
          </a:xfrm>
          <a:prstGeom prst="rect">
            <a:avLst/>
          </a:prstGeom>
          <a:noFill/>
        </p:spPr>
      </p:pic>
      <p:pic>
        <p:nvPicPr>
          <p:cNvPr id="8222" name="Picture 30" descr="fd01247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00400"/>
            <a:ext cx="1309688" cy="1543050"/>
          </a:xfrm>
          <a:prstGeom prst="rect">
            <a:avLst/>
          </a:prstGeom>
          <a:noFill/>
        </p:spPr>
      </p:pic>
      <p:pic>
        <p:nvPicPr>
          <p:cNvPr id="8228" name="Picture 36" descr="Chicks_eat_2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895600"/>
            <a:ext cx="2133600" cy="1828800"/>
          </a:xfrm>
          <a:prstGeom prst="rect">
            <a:avLst/>
          </a:prstGeom>
          <a:noFill/>
        </p:spPr>
      </p:pic>
      <p:pic>
        <p:nvPicPr>
          <p:cNvPr id="8230" name="Picture 38" descr="Chicks_eat_2.gif - (6K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514600"/>
            <a:ext cx="1682750" cy="1981200"/>
          </a:xfrm>
          <a:prstGeom prst="rect">
            <a:avLst/>
          </a:prstGeom>
          <a:noFill/>
        </p:spPr>
      </p:pic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0" y="5426075"/>
            <a:ext cx="906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</a:pP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نَأْكُلَ القَمْحَ وَالذُّرَةَ، وَنَأْكُلَ العِشْبَ ألأَخْضَرَ </a:t>
            </a:r>
            <a:r>
              <a:rPr lang="ar-SA" sz="48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في </a:t>
            </a: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الحَقْلِ.</a:t>
            </a:r>
            <a:endParaRPr lang="en-US" sz="48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na01770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296400" cy="5105400"/>
          </a:xfrm>
          <a:prstGeom prst="rect">
            <a:avLst/>
          </a:prstGeom>
          <a:noFill/>
        </p:spPr>
      </p:pic>
      <p:pic>
        <p:nvPicPr>
          <p:cNvPr id="9228" name="Picture 12" descr="an01919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33800"/>
            <a:ext cx="2209800" cy="2133600"/>
          </a:xfrm>
          <a:prstGeom prst="rect">
            <a:avLst/>
          </a:prstGeom>
          <a:noFill/>
        </p:spPr>
      </p:pic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0" y="5519172"/>
            <a:ext cx="91440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</a:pPr>
            <a:r>
              <a:rPr lang="ar-SA" sz="54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هذا </a:t>
            </a:r>
            <a:r>
              <a:rPr lang="ar-SA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صَديقي الأَرْنَبَ، لَوْنُهُ</a:t>
            </a:r>
            <a:r>
              <a:rPr lang="ar-JO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أ</a:t>
            </a:r>
            <a:r>
              <a:rPr lang="ar-SA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َ</a:t>
            </a:r>
            <a:r>
              <a:rPr lang="ar-JO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ب</a:t>
            </a:r>
            <a:r>
              <a:rPr lang="ar-SA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ْ</a:t>
            </a:r>
            <a:r>
              <a:rPr lang="ar-JO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ي</a:t>
            </a:r>
            <a:r>
              <a:rPr lang="ar-SA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َ</a:t>
            </a:r>
            <a:r>
              <a:rPr lang="ar-JO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ض</a:t>
            </a:r>
            <a:r>
              <a:rPr lang="ar-SA" sz="5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، وَأُذُناهُ </a:t>
            </a:r>
            <a:r>
              <a:rPr lang="ar-SA" sz="5400" b="1" dirty="0" err="1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طَويلَتانِ.</a:t>
            </a:r>
            <a:r>
              <a:rPr lang="ar-SA" sz="24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</a:t>
            </a:r>
            <a:endParaRPr lang="en-US" sz="2400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pic>
        <p:nvPicPr>
          <p:cNvPr id="9230" name="Picture 14" descr="animated gif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2819400"/>
            <a:ext cx="35718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na01770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04800"/>
            <a:ext cx="9144000" cy="4953000"/>
          </a:xfrm>
          <a:prstGeom prst="rect">
            <a:avLst/>
          </a:prstGeom>
          <a:noFill/>
        </p:spPr>
      </p:pic>
      <p:pic>
        <p:nvPicPr>
          <p:cNvPr id="29700" name="Picture 4" descr="Happy_chicken.gif - (5K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048000"/>
            <a:ext cx="2209800" cy="2330450"/>
          </a:xfrm>
          <a:prstGeom prst="rect">
            <a:avLst/>
          </a:prstGeom>
          <a:noFill/>
        </p:spPr>
      </p:pic>
      <p:pic>
        <p:nvPicPr>
          <p:cNvPr id="29701" name="Picture 5" descr="an00391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28600" y="2819400"/>
            <a:ext cx="1828800" cy="2667000"/>
          </a:xfrm>
          <a:prstGeom prst="rect">
            <a:avLst/>
          </a:prstGeom>
          <a:noFill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-152400" y="5410200"/>
            <a:ext cx="929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نَسْتَيْقِظُ </a:t>
            </a:r>
            <a:r>
              <a:rPr lang="ar-SA" sz="44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في </a:t>
            </a:r>
            <a:r>
              <a:rPr lang="ar-SA" sz="44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صَباحِ كُلِّ يَوْمٍ باكِرًا، نُنَظِّفُ بُيوتَنا، وَنَخْرُجُ لِلْبَحْثِ عَنِ الطَّعامِ.</a:t>
            </a:r>
            <a:endParaRPr lang="en-US" sz="44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pic>
        <p:nvPicPr>
          <p:cNvPr id="29704" name="Picture 8" descr="animated gifs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2590800"/>
            <a:ext cx="3048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an01919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2286000" cy="2133600"/>
          </a:xfrm>
          <a:prstGeom prst="rect">
            <a:avLst/>
          </a:prstGeom>
          <a:noFill/>
        </p:spPr>
      </p:pic>
      <p:pic>
        <p:nvPicPr>
          <p:cNvPr id="15369" name="Picture 9" descr="an00391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447800"/>
            <a:ext cx="1371600" cy="2286000"/>
          </a:xfrm>
          <a:prstGeom prst="rect">
            <a:avLst/>
          </a:prstGeom>
          <a:noFill/>
        </p:spPr>
      </p:pic>
      <p:pic>
        <p:nvPicPr>
          <p:cNvPr id="15372" name="Picture 12" descr="animated gif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2133600"/>
            <a:ext cx="2641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18" descr="j0192157[1]"/>
          <p:cNvPicPr>
            <a:picLocks noChangeAspect="1" noChangeArrowheads="1"/>
          </p:cNvPicPr>
          <p:nvPr/>
        </p:nvPicPr>
        <p:blipFill>
          <a:blip r:embed="rId5" cstate="print"/>
          <a:srcRect b="-12695"/>
          <a:stretch>
            <a:fillRect/>
          </a:stretch>
        </p:blipFill>
        <p:spPr bwMode="auto">
          <a:xfrm rot="246497" flipH="1">
            <a:off x="37707" y="2782851"/>
            <a:ext cx="1146175" cy="1093788"/>
          </a:xfrm>
          <a:prstGeom prst="rect">
            <a:avLst/>
          </a:prstGeom>
          <a:noFill/>
        </p:spPr>
      </p:pic>
      <p:pic>
        <p:nvPicPr>
          <p:cNvPr id="15379" name="Picture 19" descr="j0192157[1]"/>
          <p:cNvPicPr>
            <a:picLocks noChangeAspect="1" noChangeArrowheads="1"/>
          </p:cNvPicPr>
          <p:nvPr/>
        </p:nvPicPr>
        <p:blipFill>
          <a:blip r:embed="rId5" cstate="print"/>
          <a:srcRect b="-12695"/>
          <a:stretch>
            <a:fillRect/>
          </a:stretch>
        </p:blipFill>
        <p:spPr bwMode="auto">
          <a:xfrm rot="246497" flipH="1">
            <a:off x="799708" y="3392451"/>
            <a:ext cx="1146175" cy="1093788"/>
          </a:xfrm>
          <a:prstGeom prst="rect">
            <a:avLst/>
          </a:prstGeom>
          <a:noFill/>
        </p:spPr>
      </p:pic>
      <p:pic>
        <p:nvPicPr>
          <p:cNvPr id="15380" name="Picture 20" descr="j0192157[1]"/>
          <p:cNvPicPr>
            <a:picLocks noChangeAspect="1" noChangeArrowheads="1"/>
          </p:cNvPicPr>
          <p:nvPr/>
        </p:nvPicPr>
        <p:blipFill>
          <a:blip r:embed="rId5" cstate="print"/>
          <a:srcRect b="-12695"/>
          <a:stretch>
            <a:fillRect/>
          </a:stretch>
        </p:blipFill>
        <p:spPr bwMode="auto">
          <a:xfrm rot="318863" flipH="1">
            <a:off x="1800790" y="3555928"/>
            <a:ext cx="1146175" cy="1093788"/>
          </a:xfrm>
          <a:prstGeom prst="rect">
            <a:avLst/>
          </a:prstGeom>
          <a:noFill/>
        </p:spPr>
      </p:pic>
      <p:pic>
        <p:nvPicPr>
          <p:cNvPr id="15381" name="Picture 21" descr="j0192157[1]"/>
          <p:cNvPicPr>
            <a:picLocks noChangeAspect="1" noChangeArrowheads="1"/>
          </p:cNvPicPr>
          <p:nvPr/>
        </p:nvPicPr>
        <p:blipFill>
          <a:blip r:embed="rId5" cstate="print"/>
          <a:srcRect b="-12695"/>
          <a:stretch>
            <a:fillRect/>
          </a:stretch>
        </p:blipFill>
        <p:spPr bwMode="auto">
          <a:xfrm rot="246497" flipH="1">
            <a:off x="3466708" y="2325651"/>
            <a:ext cx="1146175" cy="1093788"/>
          </a:xfrm>
          <a:prstGeom prst="rect">
            <a:avLst/>
          </a:prstGeom>
          <a:noFill/>
        </p:spPr>
      </p:pic>
      <p:pic>
        <p:nvPicPr>
          <p:cNvPr id="15383" name="Picture 23" descr="j0192157[1]"/>
          <p:cNvPicPr>
            <a:picLocks noChangeAspect="1" noChangeArrowheads="1"/>
          </p:cNvPicPr>
          <p:nvPr/>
        </p:nvPicPr>
        <p:blipFill>
          <a:blip r:embed="rId5" cstate="print"/>
          <a:srcRect b="-12695"/>
          <a:stretch>
            <a:fillRect/>
          </a:stretch>
        </p:blipFill>
        <p:spPr bwMode="auto">
          <a:xfrm rot="246497" flipH="1">
            <a:off x="2857108" y="3316252"/>
            <a:ext cx="1146175" cy="1093788"/>
          </a:xfrm>
          <a:prstGeom prst="rect">
            <a:avLst/>
          </a:prstGeom>
          <a:noFill/>
        </p:spPr>
      </p:pic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-228600" y="4191000"/>
            <a:ext cx="9372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</a:pPr>
            <a:r>
              <a:rPr lang="ar-SA" sz="40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قالَت الدَّجاجَةُ: هَيّا نَعْمَلُ </a:t>
            </a:r>
            <a:r>
              <a:rPr lang="ar-SA" sz="4000" b="1" dirty="0" err="1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كَعْكَةً.</a:t>
            </a:r>
            <a:r>
              <a:rPr lang="ar-SA" sz="40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 قالَ الأّرْنَبُ: أَنا سَأُحْضِرُ الجَّزَرَ، قالَت البَطَّةُ: أَنا سَأُحْضِرُ القَمْحَ، قالَت الدَّجاجَةُ: </a:t>
            </a:r>
            <a:r>
              <a:rPr lang="ar-SA" sz="40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أنا </a:t>
            </a:r>
            <a:r>
              <a:rPr lang="ar-SA" sz="40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سَأَخْبِزُ الكَعْكَةَ، قالَت الكَتاكيت بِصَوْتٍ واحِدٍ: وَنَحْنُ سَنَأْكُل</a:t>
            </a:r>
            <a:r>
              <a:rPr lang="ar-SA" sz="4000" b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.</a:t>
            </a:r>
            <a:endParaRPr lang="en-US" sz="40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pic>
        <p:nvPicPr>
          <p:cNvPr id="15386" name="Picture 26" descr="j031208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2013" y="0"/>
            <a:ext cx="1931987" cy="2514600"/>
          </a:xfrm>
          <a:prstGeom prst="rect">
            <a:avLst/>
          </a:prstGeom>
          <a:noFill/>
        </p:spPr>
      </p:pic>
      <p:pic>
        <p:nvPicPr>
          <p:cNvPr id="15387" name="Picture 27" descr="j031208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" y="228600"/>
            <a:ext cx="1698625" cy="2590800"/>
          </a:xfrm>
          <a:prstGeom prst="rect">
            <a:avLst/>
          </a:prstGeom>
          <a:noFill/>
        </p:spPr>
      </p:pic>
      <p:pic>
        <p:nvPicPr>
          <p:cNvPr id="15388" name="Picture 28" descr="j031208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76200"/>
            <a:ext cx="1347788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1752600" y="2971800"/>
            <a:ext cx="5334000" cy="2667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pic>
        <p:nvPicPr>
          <p:cNvPr id="16390" name="Picture 6" descr="MCj02326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86000"/>
            <a:ext cx="3627438" cy="2479675"/>
          </a:xfrm>
          <a:prstGeom prst="rect">
            <a:avLst/>
          </a:prstGeom>
          <a:noFill/>
        </p:spPr>
      </p:pic>
      <p:pic>
        <p:nvPicPr>
          <p:cNvPr id="16389" name="Picture 5" descr="Big_cake.gif - (4K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990600"/>
            <a:ext cx="2819400" cy="2047875"/>
          </a:xfrm>
          <a:prstGeom prst="rect">
            <a:avLst/>
          </a:prstGeom>
          <a:noFill/>
        </p:spPr>
      </p:pic>
      <p:pic>
        <p:nvPicPr>
          <p:cNvPr id="16401" name="Picture 17" descr="an00391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28600" y="1828800"/>
            <a:ext cx="1524000" cy="2286000"/>
          </a:xfrm>
          <a:prstGeom prst="rect">
            <a:avLst/>
          </a:prstGeom>
          <a:noFill/>
        </p:spPr>
      </p:pic>
      <p:pic>
        <p:nvPicPr>
          <p:cNvPr id="16407" name="Picture 23" descr="Happy_chicken.gif - (5K)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1981200"/>
            <a:ext cx="2209800" cy="2330450"/>
          </a:xfrm>
          <a:prstGeom prst="rect">
            <a:avLst/>
          </a:prstGeom>
          <a:noFill/>
        </p:spPr>
      </p:pic>
      <p:pic>
        <p:nvPicPr>
          <p:cNvPr id="16408" name="Picture 24" descr="animated gifs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295400" y="-381000"/>
            <a:ext cx="2844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9" name="Picture 25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4267200"/>
            <a:ext cx="1162050" cy="1074738"/>
          </a:xfrm>
          <a:prstGeom prst="rect">
            <a:avLst/>
          </a:prstGeom>
          <a:noFill/>
        </p:spPr>
      </p:pic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-152400" y="5410200"/>
            <a:ext cx="9296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48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khbar MT" pitchFamily="2" charset="-78"/>
              </a:rPr>
              <a:t>قالَ الجَميعُ: هَيّا نَأْكُل، إنَّ الكَعْكَ لَذيذٌ، شُكْرًا لَكِ أَيَّتُها الدَّجاجَةُ.</a:t>
            </a:r>
            <a:endParaRPr lang="en-US" sz="48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khbar MT" pitchFamily="2" charset="-78"/>
            </a:endParaRPr>
          </a:p>
        </p:txBody>
      </p:sp>
      <p:pic>
        <p:nvPicPr>
          <p:cNvPr id="16411" name="Picture 27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4343400"/>
            <a:ext cx="1162050" cy="1074738"/>
          </a:xfrm>
          <a:prstGeom prst="rect">
            <a:avLst/>
          </a:prstGeom>
          <a:noFill/>
        </p:spPr>
      </p:pic>
      <p:pic>
        <p:nvPicPr>
          <p:cNvPr id="16412" name="Picture 28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4267200"/>
            <a:ext cx="1162050" cy="1074738"/>
          </a:xfrm>
          <a:prstGeom prst="rect">
            <a:avLst/>
          </a:prstGeom>
          <a:noFill/>
        </p:spPr>
      </p:pic>
      <p:pic>
        <p:nvPicPr>
          <p:cNvPr id="16413" name="Picture 29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7600" y="4495800"/>
            <a:ext cx="1162050" cy="1074738"/>
          </a:xfrm>
          <a:prstGeom prst="rect">
            <a:avLst/>
          </a:prstGeom>
          <a:noFill/>
        </p:spPr>
      </p:pic>
      <p:pic>
        <p:nvPicPr>
          <p:cNvPr id="16414" name="Picture 30" descr="Chick_flaps.gif - (6K)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4267200"/>
            <a:ext cx="1162050" cy="1074738"/>
          </a:xfrm>
          <a:prstGeom prst="rect">
            <a:avLst/>
          </a:prstGeom>
          <a:noFill/>
        </p:spPr>
      </p:pic>
      <p:pic>
        <p:nvPicPr>
          <p:cNvPr id="16418" name="Picture 34" descr="Moon_in_window.gif - (15K)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228600"/>
            <a:ext cx="22098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template</Template>
  <TotalTime>314</TotalTime>
  <Words>355</Words>
  <Application>Microsoft Office PowerPoint</Application>
  <PresentationFormat>On-screen Show (4:3)</PresentationFormat>
  <Paragraphs>74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ماذا ترى في الصور التي أمامك؟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ما هُوَ عُنْوانُ القِصَّةِ؟</vt:lpstr>
      <vt:lpstr>ماذا تُحِبُّ البَطَّةُ؟</vt:lpstr>
      <vt:lpstr>اكتب صح أو خطأ بَعدَ قراءَة كل جملة :</vt:lpstr>
      <vt:lpstr>رَتِّب أحداث القِصَّة بوَضع أرقام من 1 إلى 4:</vt:lpstr>
      <vt:lpstr>ضَعْ دائرة حولَ همزة الوَصْل، ومربعًا حول همزة القَطْع:</vt:lpstr>
      <vt:lpstr>Slide 15</vt:lpstr>
      <vt:lpstr>المَغْزى من النّص هو:</vt:lpstr>
      <vt:lpstr>مهمة بيتية</vt:lpstr>
      <vt:lpstr>شكرا لكم يا أصدقاء...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 7</dc:creator>
  <cp:lastModifiedBy>win7207</cp:lastModifiedBy>
  <cp:revision>45</cp:revision>
  <cp:lastPrinted>1601-01-01T00:00:00Z</cp:lastPrinted>
  <dcterms:created xsi:type="dcterms:W3CDTF">2012-06-02T15:28:00Z</dcterms:created>
  <dcterms:modified xsi:type="dcterms:W3CDTF">2013-03-18T16:33:24Z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TC010690671025</vt:lpwstr>
  </property>
</Properties>
</file>