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5" r:id="rId8"/>
    <p:sldId id="264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037C-5879-48BA-AFF7-031A4ECA9BB2}" type="datetimeFigureOut">
              <a:rPr lang="en-PH" smtClean="0"/>
              <a:t>2/16/2013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D9A5-78FA-4BD7-8550-2BCC2CCB83A9}" type="slidenum">
              <a:rPr lang="en-PH" smtClean="0"/>
              <a:t>‹#›</a:t>
            </a:fld>
            <a:endParaRPr lang="en-PH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037C-5879-48BA-AFF7-031A4ECA9BB2}" type="datetimeFigureOut">
              <a:rPr lang="en-PH" smtClean="0"/>
              <a:t>2/16/2013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D9A5-78FA-4BD7-8550-2BCC2CCB83A9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037C-5879-48BA-AFF7-031A4ECA9BB2}" type="datetimeFigureOut">
              <a:rPr lang="en-PH" smtClean="0"/>
              <a:t>2/16/2013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D9A5-78FA-4BD7-8550-2BCC2CCB83A9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PH" dirty="0" smtClean="0"/>
              <a:t>Subject- Verb Agreement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037C-5879-48BA-AFF7-031A4ECA9BB2}" type="datetimeFigureOut">
              <a:rPr lang="en-PH" smtClean="0"/>
              <a:t>2/16/2013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D9A5-78FA-4BD7-8550-2BCC2CCB83A9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037C-5879-48BA-AFF7-031A4ECA9BB2}" type="datetimeFigureOut">
              <a:rPr lang="en-PH" smtClean="0"/>
              <a:t>2/16/2013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D9A5-78FA-4BD7-8550-2BCC2CCB83A9}" type="slidenum">
              <a:rPr lang="en-PH" smtClean="0"/>
              <a:t>‹#›</a:t>
            </a:fld>
            <a:endParaRPr lang="en-P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037C-5879-48BA-AFF7-031A4ECA9BB2}" type="datetimeFigureOut">
              <a:rPr lang="en-PH" smtClean="0"/>
              <a:t>2/16/2013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D9A5-78FA-4BD7-8550-2BCC2CCB83A9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037C-5879-48BA-AFF7-031A4ECA9BB2}" type="datetimeFigureOut">
              <a:rPr lang="en-PH" smtClean="0"/>
              <a:t>2/16/2013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D9A5-78FA-4BD7-8550-2BCC2CCB83A9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037C-5879-48BA-AFF7-031A4ECA9BB2}" type="datetimeFigureOut">
              <a:rPr lang="en-PH" smtClean="0"/>
              <a:t>2/16/2013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D9A5-78FA-4BD7-8550-2BCC2CCB83A9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037C-5879-48BA-AFF7-031A4ECA9BB2}" type="datetimeFigureOut">
              <a:rPr lang="en-PH" smtClean="0"/>
              <a:t>2/16/2013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D9A5-78FA-4BD7-8550-2BCC2CCB83A9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037C-5879-48BA-AFF7-031A4ECA9BB2}" type="datetimeFigureOut">
              <a:rPr lang="en-PH" smtClean="0"/>
              <a:t>2/16/2013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D9A5-78FA-4BD7-8550-2BCC2CCB83A9}" type="slidenum">
              <a:rPr lang="en-PH" smtClean="0"/>
              <a:t>‹#›</a:t>
            </a:fld>
            <a:endParaRPr lang="en-PH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24B037C-5879-48BA-AFF7-031A4ECA9BB2}" type="datetimeFigureOut">
              <a:rPr lang="en-PH" smtClean="0"/>
              <a:t>2/16/2013</a:t>
            </a:fld>
            <a:endParaRPr lang="en-PH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A03D9A5-78FA-4BD7-8550-2BCC2CCB83A9}" type="slidenum">
              <a:rPr lang="en-PH" smtClean="0"/>
              <a:t>‹#›</a:t>
            </a:fld>
            <a:endParaRPr lang="en-P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4B037C-5879-48BA-AFF7-031A4ECA9BB2}" type="datetimeFigureOut">
              <a:rPr lang="en-PH" smtClean="0"/>
              <a:t>2/16/2013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A03D9A5-78FA-4BD7-8550-2BCC2CCB83A9}" type="slidenum">
              <a:rPr lang="en-PH" smtClean="0"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PH" sz="4800" smtClean="0"/>
              <a:t>Subject_Verb</a:t>
            </a:r>
            <a:r>
              <a:rPr lang="en-PH" sz="4800" dirty="0"/>
              <a:t>_</a:t>
            </a:r>
            <a:r>
              <a:rPr lang="en-PH" sz="4800" smtClean="0"/>
              <a:t>Agreement</a:t>
            </a:r>
            <a:endParaRPr lang="en-PH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4953000"/>
            <a:ext cx="6324600" cy="990600"/>
          </a:xfrm>
        </p:spPr>
        <p:txBody>
          <a:bodyPr/>
          <a:lstStyle/>
          <a:p>
            <a:r>
              <a:rPr lang="en-PH" dirty="0" smtClean="0"/>
              <a:t>By: Amany Mahameed</a:t>
            </a:r>
            <a:endParaRPr lang="en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Subject-Verb Agreement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PH" dirty="0" smtClean="0"/>
              <a:t>However, when singular subjects are joined by </a:t>
            </a:r>
            <a:r>
              <a:rPr lang="en-PH" i="1" dirty="0" smtClean="0"/>
              <a:t>and</a:t>
            </a:r>
            <a:r>
              <a:rPr lang="en-PH" dirty="0" smtClean="0"/>
              <a:t> are preceded by </a:t>
            </a:r>
            <a:r>
              <a:rPr lang="en-PH" i="1" dirty="0" smtClean="0"/>
              <a:t>each, every, no, nothing </a:t>
            </a:r>
            <a:r>
              <a:rPr lang="en-PH" dirty="0" smtClean="0"/>
              <a:t>or </a:t>
            </a:r>
            <a:r>
              <a:rPr lang="en-PH" i="1" dirty="0" smtClean="0"/>
              <a:t>many a(n), </a:t>
            </a:r>
            <a:r>
              <a:rPr lang="en-PH" dirty="0" smtClean="0"/>
              <a:t>use a singular verb.</a:t>
            </a:r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r>
              <a:rPr lang="en-PH" dirty="0" smtClean="0"/>
              <a:t>Every chair and every couch </a:t>
            </a:r>
            <a:r>
              <a:rPr lang="en-PH" strike="sngStrike" dirty="0" smtClean="0"/>
              <a:t>are</a:t>
            </a:r>
            <a:r>
              <a:rPr lang="en-PH" dirty="0" smtClean="0"/>
              <a:t> on</a:t>
            </a:r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r>
              <a:rPr lang="en-PH" dirty="0" smtClean="0"/>
              <a:t>sale this weekend.</a:t>
            </a:r>
            <a:endParaRPr lang="en-PH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139625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i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endParaRPr lang="en-PH" sz="3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48400" y="41615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i="1" dirty="0" smtClean="0">
                <a:solidFill>
                  <a:srgbClr val="FF0000"/>
                </a:solidFill>
              </a:rPr>
              <a:t>is</a:t>
            </a:r>
            <a:endParaRPr lang="en-PH" sz="32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4139625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i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endParaRPr lang="en-PH" sz="3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Subject-Verb Agreement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PH" sz="4000" dirty="0" smtClean="0"/>
          </a:p>
          <a:p>
            <a:pPr>
              <a:buNone/>
            </a:pPr>
            <a:r>
              <a:rPr lang="en-PH" sz="4000" dirty="0" smtClean="0"/>
              <a:t>No bicycling and no hitchhiking </a:t>
            </a:r>
            <a:r>
              <a:rPr lang="en-PH" sz="4000" strike="sngStrike" dirty="0" smtClean="0"/>
              <a:t>are </a:t>
            </a:r>
          </a:p>
          <a:p>
            <a:pPr>
              <a:buNone/>
            </a:pPr>
            <a:endParaRPr lang="en-PH" sz="4000" dirty="0" smtClean="0"/>
          </a:p>
          <a:p>
            <a:pPr>
              <a:buNone/>
            </a:pPr>
            <a:r>
              <a:rPr lang="en-PH" sz="4000" dirty="0" smtClean="0"/>
              <a:t>permitted on Highway 20.</a:t>
            </a:r>
            <a:endParaRPr lang="en-PH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010400" y="19812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i="1" dirty="0" smtClean="0">
                <a:solidFill>
                  <a:srgbClr val="FF0000"/>
                </a:solidFill>
              </a:rPr>
              <a:t>is</a:t>
            </a:r>
            <a:endParaRPr lang="en-PH" sz="32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19812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i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endParaRPr lang="en-PH" sz="3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19812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i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endParaRPr lang="en-PH" sz="3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Subject-Verb Agreement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H" dirty="0" smtClean="0"/>
              <a:t>If the two parts of a compound subject, whether singular or plural, express a single idea or refer to a single person, use singular verb.</a:t>
            </a:r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r>
              <a:rPr lang="en-PH" sz="3600" dirty="0" smtClean="0"/>
              <a:t>Ham and eggs </a:t>
            </a:r>
            <a:r>
              <a:rPr lang="en-PH" sz="3600" strike="sngStrike" dirty="0" smtClean="0"/>
              <a:t>are</a:t>
            </a:r>
            <a:r>
              <a:rPr lang="en-PH" sz="3600" dirty="0" smtClean="0"/>
              <a:t> my </a:t>
            </a:r>
            <a:r>
              <a:rPr lang="en-PH" sz="3600" dirty="0" err="1" smtClean="0"/>
              <a:t>favorite</a:t>
            </a:r>
            <a:r>
              <a:rPr lang="en-PH" sz="3600" dirty="0" smtClean="0"/>
              <a:t> </a:t>
            </a:r>
          </a:p>
          <a:p>
            <a:pPr>
              <a:buNone/>
            </a:pPr>
            <a:r>
              <a:rPr lang="en-PH" sz="3600" dirty="0" smtClean="0"/>
              <a:t>breakfast.</a:t>
            </a:r>
          </a:p>
          <a:p>
            <a:pPr>
              <a:buNone/>
            </a:pPr>
            <a:endParaRPr lang="en-PH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44196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i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endParaRPr lang="en-PH" sz="3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44196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i="1" dirty="0" smtClean="0">
                <a:solidFill>
                  <a:srgbClr val="FF0000"/>
                </a:solidFill>
              </a:rPr>
              <a:t>is</a:t>
            </a:r>
            <a:endParaRPr lang="en-PH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PH" b="1" dirty="0" smtClean="0"/>
              <a:t>If subjects joined by </a:t>
            </a:r>
            <a:r>
              <a:rPr lang="en-PH" b="1" i="1" dirty="0" smtClean="0"/>
              <a:t>either/or </a:t>
            </a:r>
            <a:r>
              <a:rPr lang="en-PH" b="1" dirty="0" err="1" smtClean="0"/>
              <a:t>or</a:t>
            </a:r>
            <a:r>
              <a:rPr lang="en-PH" b="1" dirty="0" smtClean="0"/>
              <a:t> </a:t>
            </a:r>
            <a:r>
              <a:rPr lang="en-PH" b="1" i="1" dirty="0" smtClean="0"/>
              <a:t>neither/nor</a:t>
            </a:r>
            <a:r>
              <a:rPr lang="en-PH" b="1" dirty="0" smtClean="0"/>
              <a:t> differ in number and person, make the verb agree with the subject close to it.</a:t>
            </a:r>
          </a:p>
          <a:p>
            <a:pPr>
              <a:buNone/>
            </a:pPr>
            <a:endParaRPr lang="en-PH" b="1" dirty="0" smtClean="0"/>
          </a:p>
          <a:p>
            <a:pPr>
              <a:buNone/>
            </a:pPr>
            <a:r>
              <a:rPr lang="en-PH" dirty="0" smtClean="0"/>
              <a:t>Neither the instructor nor the </a:t>
            </a:r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r>
              <a:rPr lang="en-PH" dirty="0" smtClean="0"/>
              <a:t>students </a:t>
            </a:r>
            <a:r>
              <a:rPr lang="en-PH" strike="sngStrike" dirty="0" smtClean="0"/>
              <a:t>is</a:t>
            </a:r>
            <a:r>
              <a:rPr lang="en-PH" dirty="0" smtClean="0"/>
              <a:t> satisfied with the room.</a:t>
            </a:r>
            <a:endParaRPr lang="en-PH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52064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i="1" dirty="0" smtClean="0">
                <a:solidFill>
                  <a:srgbClr val="FF0000"/>
                </a:solidFill>
              </a:rPr>
              <a:t>are</a:t>
            </a:r>
            <a:endParaRPr lang="en-PH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Subject- Verb Agreement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b="1" dirty="0" smtClean="0"/>
              <a:t>When a collective noun used as a subject regards a group as a unit, use singular verb. When it refers to the individual members of a group, use plural verb.</a:t>
            </a:r>
            <a:endParaRPr lang="en-PH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PH" dirty="0" smtClean="0"/>
          </a:p>
          <a:p>
            <a:pPr>
              <a:buNone/>
            </a:pPr>
            <a:r>
              <a:rPr lang="en-PH" dirty="0" smtClean="0"/>
              <a:t>The </a:t>
            </a:r>
            <a:r>
              <a:rPr lang="en-PH" b="1" dirty="0" smtClean="0"/>
              <a:t>committee</a:t>
            </a:r>
            <a:r>
              <a:rPr lang="en-PH" dirty="0" smtClean="0"/>
              <a:t> gives </a:t>
            </a:r>
            <a:r>
              <a:rPr lang="en-PH" u="sng" dirty="0" smtClean="0">
                <a:solidFill>
                  <a:srgbClr val="0070C0"/>
                </a:solidFill>
              </a:rPr>
              <a:t>its</a:t>
            </a:r>
            <a:r>
              <a:rPr lang="en-PH" dirty="0" smtClean="0"/>
              <a:t> report today.</a:t>
            </a:r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r>
              <a:rPr lang="en-PH" dirty="0" smtClean="0"/>
              <a:t>The </a:t>
            </a:r>
            <a:r>
              <a:rPr lang="en-PH" b="1" dirty="0" smtClean="0"/>
              <a:t>committee</a:t>
            </a:r>
            <a:r>
              <a:rPr lang="en-PH" dirty="0" smtClean="0"/>
              <a:t> give </a:t>
            </a:r>
            <a:r>
              <a:rPr lang="en-PH" u="sng" dirty="0" smtClean="0">
                <a:solidFill>
                  <a:srgbClr val="0070C0"/>
                </a:solidFill>
              </a:rPr>
              <a:t>their</a:t>
            </a:r>
            <a:r>
              <a:rPr lang="en-PH" dirty="0" smtClean="0"/>
              <a:t> reports today.</a:t>
            </a:r>
            <a:endParaRPr lang="en-PH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19812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i="1" dirty="0" smtClean="0">
                <a:solidFill>
                  <a:schemeClr val="accent6">
                    <a:lumMod val="75000"/>
                  </a:schemeClr>
                </a:solidFill>
              </a:rPr>
              <a:t>The committee as a whole</a:t>
            </a:r>
            <a:endParaRPr lang="en-PH" sz="3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38100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i="1" dirty="0" smtClean="0">
                <a:solidFill>
                  <a:schemeClr val="accent6">
                    <a:lumMod val="75000"/>
                  </a:schemeClr>
                </a:solidFill>
              </a:rPr>
              <a:t>Each member of the committee</a:t>
            </a:r>
            <a:endParaRPr lang="en-PH" sz="3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b="1" dirty="0" smtClean="0"/>
              <a:t>When a relative pronoun (who, which, or that), is the subject, make the verb agree with the pronoun’s antecedent.</a:t>
            </a:r>
            <a:endParaRPr lang="en-PH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84791"/>
            <a:ext cx="8229600" cy="4625609"/>
          </a:xfrm>
        </p:spPr>
        <p:txBody>
          <a:bodyPr/>
          <a:lstStyle/>
          <a:p>
            <a:pPr>
              <a:buNone/>
            </a:pPr>
            <a:r>
              <a:rPr lang="en-PH" dirty="0" smtClean="0"/>
              <a:t>A </a:t>
            </a:r>
            <a:r>
              <a:rPr lang="en-PH" i="1" dirty="0" smtClean="0"/>
              <a:t>politician who </a:t>
            </a:r>
            <a:r>
              <a:rPr lang="en-PH" dirty="0" smtClean="0"/>
              <a:t>votes pro-</a:t>
            </a:r>
            <a:r>
              <a:rPr lang="en-PH" dirty="0" err="1" smtClean="0"/>
              <a:t>labor</a:t>
            </a:r>
            <a:r>
              <a:rPr lang="en-PH" dirty="0" smtClean="0"/>
              <a:t> </a:t>
            </a:r>
            <a:r>
              <a:rPr lang="en-PH" u="sng" dirty="0" smtClean="0"/>
              <a:t>gets</a:t>
            </a:r>
          </a:p>
          <a:p>
            <a:pPr>
              <a:buNone/>
            </a:pPr>
            <a:r>
              <a:rPr lang="en-PH" dirty="0" smtClean="0"/>
              <a:t>elected.</a:t>
            </a:r>
          </a:p>
          <a:p>
            <a:pPr>
              <a:buNone/>
            </a:pPr>
            <a:endParaRPr lang="en-PH" i="1" dirty="0" smtClean="0"/>
          </a:p>
          <a:p>
            <a:pPr>
              <a:buNone/>
            </a:pPr>
            <a:r>
              <a:rPr lang="en-PH" i="1" dirty="0" smtClean="0"/>
              <a:t>Politicians who </a:t>
            </a:r>
            <a:r>
              <a:rPr lang="en-PH" dirty="0" smtClean="0"/>
              <a:t>vote pro-</a:t>
            </a:r>
            <a:r>
              <a:rPr lang="en-PH" dirty="0" err="1" smtClean="0"/>
              <a:t>labor</a:t>
            </a:r>
            <a:r>
              <a:rPr lang="en-PH" dirty="0" smtClean="0"/>
              <a:t> </a:t>
            </a:r>
            <a:r>
              <a:rPr lang="en-PH" u="sng" dirty="0" smtClean="0"/>
              <a:t>get</a:t>
            </a:r>
          </a:p>
          <a:p>
            <a:pPr>
              <a:buNone/>
            </a:pPr>
            <a:r>
              <a:rPr lang="en-PH" dirty="0" smtClean="0"/>
              <a:t>elected.</a:t>
            </a:r>
            <a:endParaRPr lang="en-PH" i="1" dirty="0"/>
          </a:p>
        </p:txBody>
      </p:sp>
      <p:sp>
        <p:nvSpPr>
          <p:cNvPr id="4" name="Curved Down Arrow 3"/>
          <p:cNvSpPr/>
          <p:nvPr/>
        </p:nvSpPr>
        <p:spPr>
          <a:xfrm rot="10800000" flipV="1">
            <a:off x="1828800" y="1752600"/>
            <a:ext cx="2743200" cy="762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 rot="10800000" flipV="1">
            <a:off x="1841088" y="3581400"/>
            <a:ext cx="2743200" cy="762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PH" dirty="0" smtClean="0"/>
              <a:t>She is one of the</a:t>
            </a:r>
            <a:r>
              <a:rPr lang="en-PH" b="1" dirty="0" smtClean="0"/>
              <a:t> </a:t>
            </a:r>
            <a:r>
              <a:rPr lang="en-PH" b="1" i="1" dirty="0" smtClean="0"/>
              <a:t>politicians</a:t>
            </a:r>
            <a:r>
              <a:rPr lang="en-PH" i="1" dirty="0" smtClean="0"/>
              <a:t> </a:t>
            </a:r>
            <a:r>
              <a:rPr lang="en-PH" i="1" u="sng" dirty="0" smtClean="0"/>
              <a:t>who</a:t>
            </a:r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r>
              <a:rPr lang="en-PH" dirty="0" smtClean="0"/>
              <a:t>always vote pro-</a:t>
            </a:r>
            <a:r>
              <a:rPr lang="en-PH" dirty="0" err="1" smtClean="0"/>
              <a:t>labor</a:t>
            </a:r>
            <a:r>
              <a:rPr lang="en-PH" dirty="0" smtClean="0"/>
              <a:t>.</a:t>
            </a:r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r>
              <a:rPr lang="en-PH" dirty="0" smtClean="0"/>
              <a:t>She is the only </a:t>
            </a:r>
            <a:r>
              <a:rPr lang="en-PH" b="1" i="1" dirty="0" smtClean="0"/>
              <a:t>one </a:t>
            </a:r>
            <a:r>
              <a:rPr lang="en-PH" dirty="0" smtClean="0"/>
              <a:t>of the </a:t>
            </a:r>
            <a:r>
              <a:rPr lang="en-PH" i="1" dirty="0" smtClean="0"/>
              <a:t>politicians </a:t>
            </a:r>
          </a:p>
          <a:p>
            <a:pPr>
              <a:buNone/>
            </a:pPr>
            <a:endParaRPr lang="en-PH" i="1" dirty="0" smtClean="0"/>
          </a:p>
          <a:p>
            <a:pPr>
              <a:buNone/>
            </a:pPr>
            <a:r>
              <a:rPr lang="en-PH" i="1" u="sng" dirty="0" smtClean="0"/>
              <a:t>who</a:t>
            </a:r>
            <a:r>
              <a:rPr lang="en-PH" i="1" dirty="0" smtClean="0"/>
              <a:t> </a:t>
            </a:r>
            <a:r>
              <a:rPr lang="en-PH" dirty="0" smtClean="0"/>
              <a:t>always votes pro-</a:t>
            </a:r>
            <a:r>
              <a:rPr lang="en-PH" dirty="0" err="1" smtClean="0"/>
              <a:t>labor</a:t>
            </a:r>
            <a:r>
              <a:rPr lang="en-PH" dirty="0" smtClean="0"/>
              <a:t>.</a:t>
            </a:r>
          </a:p>
          <a:p>
            <a:pPr>
              <a:buNone/>
            </a:pPr>
            <a:endParaRPr lang="en-PH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b="1" dirty="0" smtClean="0"/>
              <a:t>When an indefinite pronoun is the subject, choose a singular or plural verb, depending on the number of the indefinite pronoun.</a:t>
            </a:r>
            <a:endParaRPr lang="en-PH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Definition	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H" sz="3600" dirty="0" smtClean="0"/>
              <a:t>Subject-Verb Agreement refers to the relationship between the verb and its subject.</a:t>
            </a:r>
          </a:p>
          <a:p>
            <a:r>
              <a:rPr lang="en-PH" sz="3600" dirty="0" smtClean="0"/>
              <a:t> Every clause or sentence must agree in </a:t>
            </a:r>
            <a:r>
              <a:rPr lang="en-PH" sz="3600" i="1" dirty="0" smtClean="0"/>
              <a:t>number</a:t>
            </a:r>
            <a:r>
              <a:rPr lang="en-PH" sz="3600" dirty="0" smtClean="0"/>
              <a:t> and </a:t>
            </a:r>
            <a:r>
              <a:rPr lang="en-PH" sz="3600" i="1" dirty="0" smtClean="0"/>
              <a:t>person</a:t>
            </a:r>
            <a:r>
              <a:rPr lang="en-PH" sz="3600" dirty="0" smtClean="0"/>
              <a:t> with its subject.</a:t>
            </a:r>
          </a:p>
          <a:p>
            <a:r>
              <a:rPr lang="en-PH" sz="3600" dirty="0" smtClean="0"/>
              <a:t>Verb must be singular if its subject is singular; verb must be plural if its subject is plural.</a:t>
            </a:r>
          </a:p>
          <a:p>
            <a:pPr>
              <a:buNone/>
            </a:pPr>
            <a:endParaRPr lang="en-PH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H" dirty="0" smtClean="0"/>
              <a:t>Use a singular verb with a singular indefinite pronoun. </a:t>
            </a:r>
            <a:r>
              <a:rPr lang="en-PH" i="1" dirty="0" smtClean="0"/>
              <a:t>(another, anybody, anyone, anything, each, either, everybody, everyone, everything, neither, no one, nothing, one, somebody, someone, something).</a:t>
            </a:r>
            <a:endParaRPr lang="en-PH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PH" i="1" dirty="0" smtClean="0"/>
              <a:t>Somebody has </a:t>
            </a:r>
            <a:r>
              <a:rPr lang="en-PH" dirty="0" smtClean="0"/>
              <a:t>to decide whether to</a:t>
            </a:r>
          </a:p>
          <a:p>
            <a:pPr>
              <a:buNone/>
            </a:pPr>
            <a:r>
              <a:rPr lang="en-PH" dirty="0" smtClean="0"/>
              <a:t>paint the kitchen this year.</a:t>
            </a:r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r>
              <a:rPr lang="en-PH" dirty="0" smtClean="0"/>
              <a:t>[One person (one body) will make the decision.]</a:t>
            </a:r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 smtClean="0"/>
              <a:t>Use a plural verb with a plural indefinite pronoun </a:t>
            </a:r>
            <a:r>
              <a:rPr lang="en-PH" i="1" dirty="0" smtClean="0"/>
              <a:t>(both, few, many, several)</a:t>
            </a:r>
            <a:r>
              <a:rPr lang="en-PH" dirty="0" smtClean="0"/>
              <a:t>.</a:t>
            </a:r>
          </a:p>
          <a:p>
            <a:endParaRPr lang="en-PH" dirty="0" smtClean="0"/>
          </a:p>
          <a:p>
            <a:pPr>
              <a:buNone/>
            </a:pPr>
            <a:r>
              <a:rPr lang="en-PH" dirty="0" smtClean="0"/>
              <a:t>I spent the afternoon shopping for a </a:t>
            </a:r>
          </a:p>
          <a:p>
            <a:pPr>
              <a:buNone/>
            </a:pPr>
            <a:r>
              <a:rPr lang="en-PH" dirty="0" smtClean="0"/>
              <a:t>camera, but </a:t>
            </a:r>
            <a:r>
              <a:rPr lang="en-PH" i="1" dirty="0" smtClean="0"/>
              <a:t>few were </a:t>
            </a:r>
            <a:r>
              <a:rPr lang="en-PH" dirty="0" smtClean="0"/>
              <a:t>reasonably </a:t>
            </a:r>
          </a:p>
          <a:p>
            <a:pPr>
              <a:buNone/>
            </a:pPr>
            <a:r>
              <a:rPr lang="en-PH" dirty="0" smtClean="0"/>
              <a:t>priced.</a:t>
            </a:r>
            <a:endParaRPr lang="en-PH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 smtClean="0"/>
              <a:t>With indefinite pronouns that can be singular or plural, </a:t>
            </a:r>
            <a:r>
              <a:rPr lang="en-PH" i="1" dirty="0" smtClean="0"/>
              <a:t>(all, any, none, some)</a:t>
            </a:r>
            <a:r>
              <a:rPr lang="en-PH" dirty="0" smtClean="0"/>
              <a:t>, use a singular or plural verb, depending on the word the indefinite pronoun refers to.</a:t>
            </a:r>
            <a:endParaRPr lang="en-PH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PH" dirty="0" smtClean="0"/>
              <a:t>All of the wheat </a:t>
            </a:r>
            <a:r>
              <a:rPr lang="en-PH" i="1" dirty="0" smtClean="0"/>
              <a:t>is</a:t>
            </a:r>
            <a:r>
              <a:rPr lang="en-PH" dirty="0" smtClean="0"/>
              <a:t> harvested.</a:t>
            </a:r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r>
              <a:rPr lang="en-PH" dirty="0" smtClean="0"/>
              <a:t>All of the fields </a:t>
            </a:r>
            <a:r>
              <a:rPr lang="en-PH" i="1" dirty="0" smtClean="0"/>
              <a:t>are</a:t>
            </a:r>
            <a:r>
              <a:rPr lang="en-PH" dirty="0" smtClean="0"/>
              <a:t> ploughed.</a:t>
            </a:r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r>
              <a:rPr lang="en-PH" dirty="0" smtClean="0"/>
              <a:t>[</a:t>
            </a:r>
            <a:r>
              <a:rPr lang="en-PH" i="1" dirty="0" smtClean="0"/>
              <a:t>Wheat</a:t>
            </a:r>
            <a:r>
              <a:rPr lang="en-PH" dirty="0" smtClean="0"/>
              <a:t> is singular, </a:t>
            </a:r>
            <a:r>
              <a:rPr lang="en-PH" i="1" dirty="0" smtClean="0"/>
              <a:t>fields</a:t>
            </a:r>
            <a:r>
              <a:rPr lang="en-PH" dirty="0" smtClean="0"/>
              <a:t> is plural.]</a:t>
            </a:r>
            <a:endParaRPr lang="en-PH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b="1" dirty="0" smtClean="0"/>
              <a:t>When the sentence begins with </a:t>
            </a:r>
            <a:r>
              <a:rPr lang="en-PH" b="1" i="1" dirty="0" smtClean="0"/>
              <a:t>here </a:t>
            </a:r>
            <a:r>
              <a:rPr lang="en-PH" b="1" dirty="0" smtClean="0"/>
              <a:t>or </a:t>
            </a:r>
            <a:r>
              <a:rPr lang="en-PH" b="1" i="1" dirty="0" smtClean="0"/>
              <a:t>there, </a:t>
            </a:r>
            <a:r>
              <a:rPr lang="en-PH" b="1" dirty="0" smtClean="0"/>
              <a:t>make the verb agree in number with the subject.</a:t>
            </a:r>
          </a:p>
          <a:p>
            <a:endParaRPr lang="en-PH" b="1" dirty="0" smtClean="0"/>
          </a:p>
          <a:p>
            <a:pPr>
              <a:buNone/>
            </a:pPr>
            <a:r>
              <a:rPr lang="en-PH" b="1" dirty="0" smtClean="0"/>
              <a:t>There </a:t>
            </a:r>
            <a:r>
              <a:rPr lang="en-PH" b="1" strike="sngStrike" dirty="0" smtClean="0"/>
              <a:t>is</a:t>
            </a:r>
            <a:r>
              <a:rPr lang="en-PH" b="1" dirty="0" smtClean="0"/>
              <a:t> stone, brick and tile </a:t>
            </a:r>
          </a:p>
          <a:p>
            <a:pPr>
              <a:buNone/>
            </a:pPr>
            <a:endParaRPr lang="en-PH" b="1" dirty="0" smtClean="0"/>
          </a:p>
          <a:p>
            <a:pPr>
              <a:buNone/>
            </a:pPr>
            <a:r>
              <a:rPr lang="en-PH" b="1" dirty="0" smtClean="0"/>
              <a:t>fireplaces in Blenheim Castle.</a:t>
            </a:r>
          </a:p>
          <a:p>
            <a:pPr>
              <a:buNone/>
            </a:pPr>
            <a:endParaRPr lang="en-PH" b="1" dirty="0" smtClean="0"/>
          </a:p>
          <a:p>
            <a:pPr>
              <a:buNone/>
            </a:pPr>
            <a:endParaRPr lang="en-PH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38862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i="1" dirty="0" smtClean="0">
                <a:solidFill>
                  <a:srgbClr val="FF0000"/>
                </a:solidFill>
              </a:rPr>
              <a:t>are</a:t>
            </a:r>
            <a:endParaRPr lang="en-PH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b="1" dirty="0" smtClean="0"/>
              <a:t>Make linking verbs agree in number with their subjects not their complements.</a:t>
            </a:r>
          </a:p>
          <a:p>
            <a:r>
              <a:rPr lang="en-PH" b="1" dirty="0" smtClean="0"/>
              <a:t> </a:t>
            </a:r>
            <a:r>
              <a:rPr lang="en-PH" sz="3600" dirty="0" smtClean="0"/>
              <a:t>A subject complement renames or describes the subject and is, therefore sometimes confused with it.</a:t>
            </a:r>
            <a:endParaRPr lang="en-PH" dirty="0" smtClean="0"/>
          </a:p>
          <a:p>
            <a:endParaRPr lang="en-PH" b="1" dirty="0" smtClean="0"/>
          </a:p>
          <a:p>
            <a:endParaRPr lang="en-PH" b="1" dirty="0" smtClean="0"/>
          </a:p>
          <a:p>
            <a:pPr>
              <a:buNone/>
            </a:pPr>
            <a:endParaRPr lang="en-PH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5715000"/>
            <a:ext cx="8229600" cy="8918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PH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 main interest </a:t>
            </a:r>
            <a:r>
              <a:rPr kumimoji="0" lang="en-PH" sz="4000" b="0" i="0" u="none" strike="sng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</a:t>
            </a:r>
            <a:r>
              <a:rPr kumimoji="0" lang="en-PH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stamps.</a:t>
            </a:r>
            <a:endParaRPr kumimoji="0" lang="en-PH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546381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i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endParaRPr lang="en-PH" sz="3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546381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i="1" dirty="0" smtClean="0">
                <a:solidFill>
                  <a:schemeClr val="accent6">
                    <a:lumMod val="75000"/>
                  </a:schemeClr>
                </a:solidFill>
              </a:rPr>
              <a:t>complement</a:t>
            </a:r>
            <a:endParaRPr lang="en-PH" sz="3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400" y="546381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b="1" i="1" dirty="0" smtClean="0">
                <a:solidFill>
                  <a:srgbClr val="FF0000"/>
                </a:solidFill>
              </a:rPr>
              <a:t>is</a:t>
            </a:r>
            <a:endParaRPr lang="en-PH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 smtClean="0"/>
              <a:t>When the subject noun is in the form of a plural but is singular in meaning, use a singular verb.</a:t>
            </a:r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r>
              <a:rPr lang="en-PH" dirty="0" smtClean="0"/>
              <a:t>Measles </a:t>
            </a:r>
            <a:r>
              <a:rPr lang="en-PH" strike="sngStrike" dirty="0" smtClean="0"/>
              <a:t>were</a:t>
            </a:r>
            <a:r>
              <a:rPr lang="en-PH" dirty="0" smtClean="0"/>
              <a:t> a serious childhood </a:t>
            </a:r>
          </a:p>
          <a:p>
            <a:pPr>
              <a:buNone/>
            </a:pPr>
            <a:r>
              <a:rPr lang="en-PH" dirty="0" smtClean="0"/>
              <a:t>disease until a vaccine was developed.</a:t>
            </a:r>
            <a:endParaRPr lang="en-PH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38862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i="1" dirty="0" smtClean="0">
                <a:solidFill>
                  <a:srgbClr val="FF0000"/>
                </a:solidFill>
              </a:rPr>
              <a:t>was</a:t>
            </a:r>
            <a:endParaRPr lang="en-PH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PH" b="1" dirty="0" smtClean="0"/>
              <a:t>When a word used as a word is the subject, use singular verb.</a:t>
            </a:r>
          </a:p>
          <a:p>
            <a:r>
              <a:rPr lang="en-PH" sz="3600" dirty="0" smtClean="0"/>
              <a:t>The number (singular or plural) of the word used as a word is unimportant; the sentence is about a single thing so use a singular verb.</a:t>
            </a:r>
          </a:p>
          <a:p>
            <a:endParaRPr lang="en-PH" sz="3600" dirty="0" smtClean="0"/>
          </a:p>
          <a:p>
            <a:pPr>
              <a:buNone/>
            </a:pPr>
            <a:r>
              <a:rPr lang="en-PH" sz="3600" dirty="0" smtClean="0"/>
              <a:t>Flurries </a:t>
            </a:r>
            <a:r>
              <a:rPr lang="en-PH" sz="3600" strike="sngStrike" dirty="0" smtClean="0"/>
              <a:t>are</a:t>
            </a:r>
            <a:r>
              <a:rPr lang="en-PH" sz="3600" dirty="0" smtClean="0"/>
              <a:t> one of the terms used to describe </a:t>
            </a:r>
          </a:p>
          <a:p>
            <a:pPr>
              <a:buNone/>
            </a:pPr>
            <a:r>
              <a:rPr lang="en-PH" sz="3600" dirty="0" smtClean="0"/>
              <a:t>a light fall of snow.</a:t>
            </a:r>
            <a:endParaRPr lang="en-PH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45720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i="1" dirty="0" smtClean="0">
                <a:solidFill>
                  <a:srgbClr val="FF0000"/>
                </a:solidFill>
              </a:rPr>
              <a:t>is</a:t>
            </a:r>
            <a:endParaRPr lang="en-PH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533400" y="3657600"/>
            <a:ext cx="7543800" cy="685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b="1" dirty="0" smtClean="0"/>
              <a:t>When the subject of a sentence is a noun clause, use a singular verb.</a:t>
            </a:r>
          </a:p>
          <a:p>
            <a:endParaRPr lang="en-PH" b="1" dirty="0" smtClean="0"/>
          </a:p>
          <a:p>
            <a:pPr>
              <a:buNone/>
            </a:pPr>
            <a:r>
              <a:rPr lang="en-PH" dirty="0" smtClean="0"/>
              <a:t>That he actually bought a new jeep </a:t>
            </a:r>
            <a:r>
              <a:rPr lang="en-PH" i="1" dirty="0" smtClean="0"/>
              <a:t>surprises</a:t>
            </a:r>
            <a:r>
              <a:rPr lang="en-PH" dirty="0" smtClean="0"/>
              <a:t> me.</a:t>
            </a:r>
            <a:endParaRPr lang="en-PH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30480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i="1" dirty="0" smtClean="0">
                <a:solidFill>
                  <a:schemeClr val="accent6">
                    <a:lumMod val="75000"/>
                  </a:schemeClr>
                </a:solidFill>
              </a:rPr>
              <a:t>Noun clause</a:t>
            </a:r>
            <a:endParaRPr lang="en-PH" sz="3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Subject- Verb Agreement	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H" sz="4000" dirty="0" smtClean="0"/>
              <a:t>Examples:</a:t>
            </a:r>
          </a:p>
          <a:p>
            <a:pPr lvl="1"/>
            <a:r>
              <a:rPr lang="en-PH" sz="3200" dirty="0" smtClean="0"/>
              <a:t>Singular  Subject and Singular Verb</a:t>
            </a:r>
          </a:p>
          <a:p>
            <a:pPr lvl="2"/>
            <a:r>
              <a:rPr lang="en-PH" sz="2800" i="1" dirty="0" smtClean="0"/>
              <a:t>Overcrowding  </a:t>
            </a:r>
            <a:r>
              <a:rPr lang="en-PH" sz="2800" dirty="0" smtClean="0"/>
              <a:t>causes many of the discipline problems in our school.</a:t>
            </a:r>
            <a:endParaRPr lang="en-PH" sz="2800" i="1" dirty="0" smtClean="0"/>
          </a:p>
          <a:p>
            <a:pPr lvl="1"/>
            <a:r>
              <a:rPr lang="en-PH" sz="3200" dirty="0" smtClean="0"/>
              <a:t>Plural Subject and Plural Verb</a:t>
            </a:r>
          </a:p>
          <a:p>
            <a:pPr lvl="2"/>
            <a:r>
              <a:rPr lang="en-PH" sz="2800" i="1" dirty="0" smtClean="0"/>
              <a:t>Fires destroy</a:t>
            </a:r>
            <a:r>
              <a:rPr lang="en-PH" sz="2800" b="1" i="1" dirty="0" smtClean="0"/>
              <a:t> </a:t>
            </a:r>
            <a:r>
              <a:rPr lang="en-PH" sz="2800" dirty="0" smtClean="0"/>
              <a:t>millions of dollars worth of property each year.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 smtClean="0"/>
              <a:t>Noun clauses that begin with </a:t>
            </a:r>
            <a:r>
              <a:rPr lang="en-PH" i="1" dirty="0" smtClean="0"/>
              <a:t>what</a:t>
            </a:r>
            <a:r>
              <a:rPr lang="en-PH" dirty="0" smtClean="0"/>
              <a:t> are the exception. If the subject of the sentence is plural, the verb is a linking verb, use a plural verb with a what clause.</a:t>
            </a:r>
            <a:endParaRPr lang="en-PH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PH" dirty="0" smtClean="0"/>
              <a:t>What worries him more than anything </a:t>
            </a:r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r>
              <a:rPr lang="en-PH" dirty="0" smtClean="0"/>
              <a:t>else </a:t>
            </a:r>
            <a:r>
              <a:rPr lang="en-PH" strike="sngStrike" dirty="0" smtClean="0"/>
              <a:t>is</a:t>
            </a:r>
            <a:r>
              <a:rPr lang="en-PH" dirty="0" smtClean="0"/>
              <a:t> his low grades in his major.</a:t>
            </a:r>
            <a:endParaRPr lang="en-PH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26670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i="1" dirty="0" smtClean="0">
                <a:solidFill>
                  <a:schemeClr val="accent6">
                    <a:lumMod val="75000"/>
                  </a:schemeClr>
                </a:solidFill>
              </a:rPr>
              <a:t>Subject</a:t>
            </a:r>
            <a:endParaRPr lang="en-PH" sz="3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6670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i="1" dirty="0" smtClean="0">
                <a:solidFill>
                  <a:srgbClr val="FF0000"/>
                </a:solidFill>
              </a:rPr>
              <a:t>are</a:t>
            </a:r>
            <a:endParaRPr lang="en-PH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Subject Verb Agreement	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PH" sz="4000" b="1" dirty="0" smtClean="0"/>
              <a:t>To choose the correct verb form, identify the subject of the sentence.</a:t>
            </a:r>
          </a:p>
          <a:p>
            <a:pPr>
              <a:buNone/>
            </a:pPr>
            <a:endParaRPr lang="en-PH" sz="4000" dirty="0" smtClean="0"/>
          </a:p>
          <a:p>
            <a:pPr>
              <a:buNone/>
            </a:pPr>
            <a:r>
              <a:rPr lang="en-PH" sz="4000" dirty="0" smtClean="0"/>
              <a:t>The first three weeks of basic training </a:t>
            </a:r>
          </a:p>
          <a:p>
            <a:pPr>
              <a:buNone/>
            </a:pPr>
            <a:endParaRPr lang="en-PH" sz="4000" dirty="0" smtClean="0"/>
          </a:p>
          <a:p>
            <a:pPr>
              <a:buNone/>
            </a:pPr>
            <a:r>
              <a:rPr lang="en-PH" sz="4000" strike="sngStrike" dirty="0" smtClean="0"/>
              <a:t>is</a:t>
            </a:r>
            <a:r>
              <a:rPr lang="en-PH" sz="4000" dirty="0" smtClean="0"/>
              <a:t> the worst.</a:t>
            </a:r>
          </a:p>
          <a:p>
            <a:pPr>
              <a:buNone/>
            </a:pPr>
            <a:endParaRPr lang="en-PH" sz="4000" dirty="0" smtClean="0"/>
          </a:p>
          <a:p>
            <a:pPr>
              <a:buNone/>
            </a:pPr>
            <a:r>
              <a:rPr lang="en-PH" dirty="0" smtClean="0"/>
              <a:t>[The  plural subject </a:t>
            </a:r>
            <a:r>
              <a:rPr lang="en-PH" i="1" dirty="0" smtClean="0"/>
              <a:t>weeks</a:t>
            </a:r>
            <a:r>
              <a:rPr lang="en-PH" dirty="0" smtClean="0"/>
              <a:t> takes a plural verb.]</a:t>
            </a:r>
            <a:endParaRPr lang="en-PH" sz="4000" dirty="0" smtClean="0"/>
          </a:p>
          <a:p>
            <a:pPr>
              <a:buNone/>
            </a:pPr>
            <a:endParaRPr lang="en-PH" sz="4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715000" y="27432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i="1" dirty="0" smtClean="0">
                <a:solidFill>
                  <a:schemeClr val="accent6">
                    <a:lumMod val="75000"/>
                  </a:schemeClr>
                </a:solidFill>
              </a:rPr>
              <a:t>Subject</a:t>
            </a:r>
            <a:endParaRPr lang="en-PH" sz="3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5814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i="1" dirty="0" smtClean="0">
                <a:solidFill>
                  <a:srgbClr val="FF0000"/>
                </a:solidFill>
              </a:rPr>
              <a:t>are</a:t>
            </a:r>
            <a:endParaRPr lang="en-PH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Subject- Verb Agreement	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PH" sz="4000" dirty="0" smtClean="0"/>
              <a:t>Another group of words that can cause confusion is the subordinate clause.</a:t>
            </a:r>
          </a:p>
          <a:p>
            <a:pPr>
              <a:buNone/>
            </a:pPr>
            <a:endParaRPr lang="en-PH" sz="4000" dirty="0" smtClean="0"/>
          </a:p>
          <a:p>
            <a:pPr>
              <a:buNone/>
            </a:pPr>
            <a:r>
              <a:rPr lang="en-PH" sz="4100" dirty="0" smtClean="0"/>
              <a:t>The use of mood altering drugs, although they </a:t>
            </a:r>
          </a:p>
          <a:p>
            <a:pPr>
              <a:buNone/>
            </a:pPr>
            <a:endParaRPr lang="en-PH" sz="4100" dirty="0" smtClean="0"/>
          </a:p>
          <a:p>
            <a:pPr>
              <a:buNone/>
            </a:pPr>
            <a:r>
              <a:rPr lang="en-PH" sz="4100" dirty="0" smtClean="0"/>
              <a:t>sometimes provide great medical benefits, </a:t>
            </a:r>
            <a:r>
              <a:rPr lang="en-PH" sz="4100" strike="sngStrike" dirty="0" smtClean="0"/>
              <a:t>are </a:t>
            </a:r>
          </a:p>
          <a:p>
            <a:pPr>
              <a:buNone/>
            </a:pPr>
            <a:endParaRPr lang="en-PH" sz="4100" dirty="0" smtClean="0"/>
          </a:p>
          <a:p>
            <a:pPr>
              <a:buNone/>
            </a:pPr>
            <a:r>
              <a:rPr lang="en-PH" sz="4100" dirty="0" smtClean="0"/>
              <a:t>generally criticized by the public.</a:t>
            </a:r>
          </a:p>
          <a:p>
            <a:pPr>
              <a:buNone/>
            </a:pPr>
            <a:endParaRPr lang="en-PH" sz="4000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r>
              <a:rPr lang="en-PH" dirty="0" smtClean="0"/>
              <a:t>[The  singular subject </a:t>
            </a:r>
            <a:r>
              <a:rPr lang="en-PH" i="1" dirty="0" smtClean="0"/>
              <a:t>use</a:t>
            </a:r>
            <a:r>
              <a:rPr lang="en-PH" dirty="0" smtClean="0"/>
              <a:t> takes a singular verb.]</a:t>
            </a:r>
            <a:endParaRPr lang="en-PH" sz="4000" dirty="0" smtClean="0"/>
          </a:p>
          <a:p>
            <a:pPr>
              <a:buNone/>
            </a:pPr>
            <a:endParaRPr lang="en-PH" sz="4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4800" y="2482644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i="1" dirty="0" smtClean="0">
                <a:solidFill>
                  <a:schemeClr val="accent6">
                    <a:lumMod val="75000"/>
                  </a:schemeClr>
                </a:solidFill>
              </a:rPr>
              <a:t>Subject</a:t>
            </a:r>
            <a:endParaRPr lang="en-PH" sz="3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43800" y="33776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i="1" dirty="0" smtClean="0">
                <a:solidFill>
                  <a:srgbClr val="FF0000"/>
                </a:solidFill>
              </a:rPr>
              <a:t>is</a:t>
            </a:r>
            <a:endParaRPr lang="en-PH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Subject -Verb Agreement	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PH" sz="3200" dirty="0" smtClean="0"/>
              <a:t>A problem can also arise from the use of </a:t>
            </a:r>
            <a:r>
              <a:rPr lang="en-PH" sz="3200" i="1" dirty="0" smtClean="0"/>
              <a:t>along with, as well as, in addition to, </a:t>
            </a:r>
            <a:r>
              <a:rPr lang="en-PH" sz="3200" dirty="0" smtClean="0"/>
              <a:t>and </a:t>
            </a:r>
            <a:r>
              <a:rPr lang="en-PH" sz="3200" i="1" dirty="0" smtClean="0"/>
              <a:t>together with.</a:t>
            </a:r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r>
              <a:rPr lang="en-PH" sz="3200" dirty="0" smtClean="0"/>
              <a:t>The cost of medication as well as doctors’ fees </a:t>
            </a:r>
          </a:p>
          <a:p>
            <a:pPr>
              <a:buNone/>
            </a:pPr>
            <a:endParaRPr lang="en-PH" sz="3200" strike="sngStrike" dirty="0" smtClean="0"/>
          </a:p>
          <a:p>
            <a:pPr>
              <a:buNone/>
            </a:pPr>
            <a:r>
              <a:rPr lang="en-PH" sz="3200" strike="sngStrike" dirty="0" smtClean="0"/>
              <a:t>are</a:t>
            </a:r>
            <a:r>
              <a:rPr lang="en-PH" sz="3200" dirty="0" smtClean="0"/>
              <a:t>  a problem for retired Canadians wintering</a:t>
            </a:r>
          </a:p>
          <a:p>
            <a:pPr>
              <a:buNone/>
            </a:pPr>
            <a:endParaRPr lang="en-PH" sz="3200" dirty="0" smtClean="0"/>
          </a:p>
          <a:p>
            <a:pPr>
              <a:buNone/>
            </a:pPr>
            <a:r>
              <a:rPr lang="en-PH" sz="3200" dirty="0" smtClean="0"/>
              <a:t>in Florida.</a:t>
            </a:r>
          </a:p>
          <a:p>
            <a:pPr>
              <a:buNone/>
            </a:pPr>
            <a:r>
              <a:rPr lang="en-PH" sz="2800" dirty="0" smtClean="0"/>
              <a:t>[The  singular subject </a:t>
            </a:r>
            <a:r>
              <a:rPr lang="en-PH" sz="2800" i="1" dirty="0" smtClean="0"/>
              <a:t>cost </a:t>
            </a:r>
            <a:r>
              <a:rPr lang="en-PH" sz="2800" dirty="0" smtClean="0"/>
              <a:t>takes a singular verb.]</a:t>
            </a:r>
            <a:endParaRPr lang="en-PH" dirty="0" smtClean="0"/>
          </a:p>
          <a:p>
            <a:pPr>
              <a:buNone/>
            </a:pPr>
            <a:endParaRPr lang="en-PH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3377625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i="1" dirty="0" smtClean="0">
                <a:solidFill>
                  <a:schemeClr val="accent6">
                    <a:lumMod val="75000"/>
                  </a:schemeClr>
                </a:solidFill>
              </a:rPr>
              <a:t>Subject</a:t>
            </a:r>
            <a:endParaRPr lang="en-PH" sz="3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7592" y="44196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i="1" dirty="0" smtClean="0">
                <a:solidFill>
                  <a:srgbClr val="FF0000"/>
                </a:solidFill>
              </a:rPr>
              <a:t>is</a:t>
            </a:r>
            <a:endParaRPr lang="en-PH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Subject Verb Agreement	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PH" sz="4000" dirty="0" smtClean="0"/>
              <a:t>Block all prepositional phrases, subordinate clauses, and miscellaneous expressions, you will get the subject and the verb by process of elimination.</a:t>
            </a:r>
          </a:p>
          <a:p>
            <a:pPr>
              <a:buNone/>
            </a:pPr>
            <a:endParaRPr lang="en-PH" sz="4000" dirty="0" smtClean="0"/>
          </a:p>
          <a:p>
            <a:pPr>
              <a:buNone/>
            </a:pPr>
            <a:r>
              <a:rPr lang="en-PH" sz="4000" dirty="0" smtClean="0"/>
              <a:t>Unless it rains, </a:t>
            </a:r>
            <a:r>
              <a:rPr lang="en-PH" sz="4000" b="1" i="1" u="sng" dirty="0" smtClean="0"/>
              <a:t>I plan </a:t>
            </a:r>
            <a:r>
              <a:rPr lang="en-PH" sz="4000" b="1" u="sng" dirty="0" smtClean="0"/>
              <a:t>on leaving as late as possible</a:t>
            </a:r>
            <a:r>
              <a:rPr lang="en-PH" sz="4000" dirty="0" smtClean="0"/>
              <a:t>, along with all the other vacationers.</a:t>
            </a:r>
            <a:endParaRPr lang="en-PH" sz="4000" i="1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sz="4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Subject -Verb Agreement	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H" sz="4000" dirty="0" smtClean="0"/>
              <a:t>Look for inverted word order, in which the subject follows the verb.</a:t>
            </a:r>
          </a:p>
          <a:p>
            <a:pPr>
              <a:buNone/>
            </a:pPr>
            <a:endParaRPr lang="en-PH" sz="4000" dirty="0" smtClean="0"/>
          </a:p>
          <a:p>
            <a:pPr>
              <a:buNone/>
            </a:pPr>
            <a:r>
              <a:rPr lang="en-PH" sz="4000" dirty="0" smtClean="0"/>
              <a:t>From his research </a:t>
            </a:r>
            <a:r>
              <a:rPr lang="en-PH" sz="4000" strike="sngStrike" dirty="0" smtClean="0"/>
              <a:t>has </a:t>
            </a:r>
            <a:r>
              <a:rPr lang="en-PH" sz="4000" dirty="0" smtClean="0"/>
              <a:t>come three </a:t>
            </a:r>
          </a:p>
          <a:p>
            <a:pPr>
              <a:buNone/>
            </a:pPr>
            <a:endParaRPr lang="en-PH" sz="4000" dirty="0" smtClean="0"/>
          </a:p>
          <a:p>
            <a:pPr>
              <a:buNone/>
            </a:pPr>
            <a:r>
              <a:rPr lang="en-PH" sz="4000" dirty="0" smtClean="0"/>
              <a:t>promising cancer drugs.</a:t>
            </a:r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sz="4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429000" y="44196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i="1" dirty="0" smtClean="0">
                <a:solidFill>
                  <a:schemeClr val="accent6">
                    <a:lumMod val="75000"/>
                  </a:schemeClr>
                </a:solidFill>
              </a:rPr>
              <a:t>Subject</a:t>
            </a:r>
            <a:endParaRPr lang="en-PH" sz="3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3293808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i="1" dirty="0" smtClean="0">
                <a:solidFill>
                  <a:srgbClr val="FF0000"/>
                </a:solidFill>
              </a:rPr>
              <a:t>have</a:t>
            </a:r>
            <a:endParaRPr lang="en-PH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Subject- Verb Agreement	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H" sz="4000" b="1" dirty="0" smtClean="0"/>
              <a:t>Use a plural verb with the most compound subjects joined by </a:t>
            </a:r>
            <a:r>
              <a:rPr lang="en-PH" sz="4000" b="1" i="1" dirty="0" smtClean="0"/>
              <a:t>and.</a:t>
            </a:r>
            <a:endParaRPr lang="en-PH" sz="4000" b="1" dirty="0" smtClean="0"/>
          </a:p>
          <a:p>
            <a:pPr>
              <a:buNone/>
            </a:pPr>
            <a:endParaRPr lang="en-PH" sz="4000" dirty="0" smtClean="0"/>
          </a:p>
          <a:p>
            <a:pPr>
              <a:buNone/>
            </a:pPr>
            <a:r>
              <a:rPr lang="en-PH" sz="4000" dirty="0" smtClean="0"/>
              <a:t>Their television and their camera </a:t>
            </a:r>
            <a:r>
              <a:rPr lang="en-PH" sz="4000" strike="sngStrike" dirty="0" smtClean="0"/>
              <a:t>was </a:t>
            </a:r>
            <a:r>
              <a:rPr lang="en-PH" sz="4000" dirty="0" smtClean="0"/>
              <a:t>stolen.</a:t>
            </a:r>
          </a:p>
          <a:p>
            <a:pPr>
              <a:buNone/>
            </a:pPr>
            <a:endParaRPr lang="en-PH" sz="4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19200" y="32004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i="1" dirty="0" smtClean="0">
                <a:solidFill>
                  <a:schemeClr val="accent6">
                    <a:lumMod val="75000"/>
                  </a:schemeClr>
                </a:solidFill>
              </a:rPr>
              <a:t>Subject</a:t>
            </a:r>
            <a:endParaRPr lang="en-PH" sz="3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1400" y="32004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i="1" dirty="0" smtClean="0">
                <a:solidFill>
                  <a:srgbClr val="FF0000"/>
                </a:solidFill>
              </a:rPr>
              <a:t>were</a:t>
            </a:r>
            <a:endParaRPr lang="en-PH" sz="32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32004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i="1" dirty="0" smtClean="0">
                <a:solidFill>
                  <a:schemeClr val="accent6">
                    <a:lumMod val="75000"/>
                  </a:schemeClr>
                </a:solidFill>
              </a:rPr>
              <a:t>Subject</a:t>
            </a:r>
            <a:endParaRPr lang="en-PH" sz="3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245</TotalTime>
  <Words>1041</Words>
  <Application>Microsoft Office PowerPoint</Application>
  <PresentationFormat>‫הצגה על המסך (4:3)</PresentationFormat>
  <Paragraphs>168</Paragraphs>
  <Slides>31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31</vt:i4>
      </vt:variant>
    </vt:vector>
  </HeadingPairs>
  <TitlesOfParts>
    <vt:vector size="32" baseType="lpstr">
      <vt:lpstr>Module</vt:lpstr>
      <vt:lpstr>Subject_Verb_Agreement</vt:lpstr>
      <vt:lpstr>Definition </vt:lpstr>
      <vt:lpstr>Subject- Verb Agreement </vt:lpstr>
      <vt:lpstr>Subject Verb Agreement </vt:lpstr>
      <vt:lpstr>Subject- Verb Agreement </vt:lpstr>
      <vt:lpstr>Subject -Verb Agreement </vt:lpstr>
      <vt:lpstr>Subject Verb Agreement </vt:lpstr>
      <vt:lpstr>Subject -Verb Agreement </vt:lpstr>
      <vt:lpstr>Subject- Verb Agreement </vt:lpstr>
      <vt:lpstr>Subject-Verb Agreement</vt:lpstr>
      <vt:lpstr>Subject-Verb Agreement</vt:lpstr>
      <vt:lpstr>Subject-Verb Agreement</vt:lpstr>
      <vt:lpstr>מצגת של PowerPoint</vt:lpstr>
      <vt:lpstr>Subject- Verb Agreement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Subject-Verb Agreement</dc:title>
  <dc:creator>Florence Sontillano</dc:creator>
  <cp:lastModifiedBy>omar</cp:lastModifiedBy>
  <cp:revision>24</cp:revision>
  <dcterms:created xsi:type="dcterms:W3CDTF">2010-08-13T15:59:52Z</dcterms:created>
  <dcterms:modified xsi:type="dcterms:W3CDTF">2013-02-16T14:35:43Z</dcterms:modified>
</cp:coreProperties>
</file>