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כותרת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6" name="מציין מיקום של תאריך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921-6C00-40F6-AF13-21E265CBC94C}" type="datetimeFigureOut">
              <a:rPr lang="he-IL" smtClean="0"/>
              <a:pPr/>
              <a:t>ז'/אדר/תשע"ג</a:t>
            </a:fld>
            <a:endParaRPr lang="he-IL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19B098D-DA4E-40AE-BEDB-18E975458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921-6C00-40F6-AF13-21E265CBC94C}" type="datetimeFigureOut">
              <a:rPr lang="he-IL" smtClean="0"/>
              <a:pPr/>
              <a:t>ז'/אדר/תשע"ג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098D-DA4E-40AE-BEDB-18E975458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921-6C00-40F6-AF13-21E265CBC94C}" type="datetimeFigureOut">
              <a:rPr lang="he-IL" smtClean="0"/>
              <a:pPr/>
              <a:t>ז'/אדר/תשע"ג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098D-DA4E-40AE-BEDB-18E975458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כותרת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7" name="מציין מיקום תוכן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921-6C00-40F6-AF13-21E265CBC94C}" type="datetimeFigureOut">
              <a:rPr lang="he-IL" smtClean="0"/>
              <a:pPr/>
              <a:t>ז'/אדר/תשע"ג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19B098D-DA4E-40AE-BEDB-18E975458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921-6C00-40F6-AF13-21E265CBC94C}" type="datetimeFigureOut">
              <a:rPr lang="he-IL" smtClean="0"/>
              <a:pPr/>
              <a:t>ז'/אדר/תשע"ג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098D-DA4E-40AE-BEDB-18E975458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כותרת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921-6C00-40F6-AF13-21E265CBC94C}" type="datetimeFigureOut">
              <a:rPr lang="he-IL" smtClean="0"/>
              <a:pPr/>
              <a:t>ז'/אדר/תשע"ג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098D-DA4E-40AE-BEDB-18E975458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כותרת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5" name="מציין מיקום טקסט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8" name="מציין מיקום תוכן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921-6C00-40F6-AF13-21E265CBC94C}" type="datetimeFigureOut">
              <a:rPr lang="he-IL" smtClean="0"/>
              <a:pPr/>
              <a:t>ז'/אדר/תשע"ג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19B098D-DA4E-40AE-BEDB-18E975458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כותרת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921-6C00-40F6-AF13-21E265CBC94C}" type="datetimeFigureOut">
              <a:rPr lang="he-IL" smtClean="0"/>
              <a:pPr/>
              <a:t>ז'/אדר/תשע"ג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098D-DA4E-40AE-BEDB-18E975458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921-6C00-40F6-AF13-21E265CBC94C}" type="datetimeFigureOut">
              <a:rPr lang="he-IL" smtClean="0"/>
              <a:pPr/>
              <a:t>ז'/אדר/תשע"ג</a:t>
            </a:fld>
            <a:endParaRPr lang="he-IL"/>
          </a:p>
        </p:txBody>
      </p:sp>
      <p:sp>
        <p:nvSpPr>
          <p:cNvPr id="24" name="מציין מיקום של כותרת תחתונה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098D-DA4E-40AE-BEDB-18E975458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כותרת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921-6C00-40F6-AF13-21E265CBC94C}" type="datetimeFigureOut">
              <a:rPr lang="he-IL" smtClean="0"/>
              <a:pPr/>
              <a:t>ז'/אדר/תשע"ג</a:t>
            </a:fld>
            <a:endParaRPr lang="he-IL"/>
          </a:p>
        </p:txBody>
      </p:sp>
      <p:sp>
        <p:nvSpPr>
          <p:cNvPr id="29" name="מציין מיקום של כותרת תחתונה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098D-DA4E-40AE-BEDB-18E975458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2921-6C00-40F6-AF13-21E265CBC94C}" type="datetimeFigureOut">
              <a:rPr lang="he-IL" smtClean="0"/>
              <a:pPr/>
              <a:t>ז'/אדר/תשע"ג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098D-DA4E-40AE-BEDB-18E975458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ציין מיקום טקסט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של תאריך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5B02921-6C00-40F6-AF13-21E265CBC94C}" type="datetimeFigureOut">
              <a:rPr lang="he-IL" smtClean="0"/>
              <a:pPr/>
              <a:t>ז'/אדר/תשע"ג</a:t>
            </a:fld>
            <a:endParaRPr lang="he-IL"/>
          </a:p>
        </p:txBody>
      </p:sp>
      <p:sp>
        <p:nvSpPr>
          <p:cNvPr id="28" name="מציין מיקום של כותרת תחתונה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19B098D-DA4E-40AE-BEDB-18E975458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ציין מיקום של כותרת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057400"/>
            <a:ext cx="75438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5400" b="1" i="1" u="sng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Present Perfect simple  </a:t>
            </a:r>
            <a:endParaRPr lang="he-IL" sz="5400" b="1" i="1" u="sng" dirty="0">
              <a:solidFill>
                <a:schemeClr val="accent1">
                  <a:lumMod val="75000"/>
                </a:schemeClr>
              </a:solidFill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תוכן 6"/>
          <p:cNvSpPr>
            <a:spLocks noGrp="1"/>
          </p:cNvSpPr>
          <p:nvPr>
            <p:ph idx="1"/>
          </p:nvPr>
        </p:nvSpPr>
        <p:spPr>
          <a:xfrm>
            <a:off x="304800" y="152400"/>
            <a:ext cx="8686800" cy="6324600"/>
          </a:xfrm>
        </p:spPr>
        <p:txBody>
          <a:bodyPr/>
          <a:lstStyle/>
          <a:p>
            <a:endParaRPr lang="en-US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en-US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en-US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en-US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en-US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>
              <a:buNone/>
            </a:pPr>
            <a:endParaRPr lang="he-IL" dirty="0">
              <a:latin typeface="Traditional Arabic" pitchFamily="18" charset="-78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533400" y="4572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Ever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533400" y="12954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Never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533400" y="21336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Just</a:t>
            </a:r>
            <a:endParaRPr lang="he-IL" sz="2000" b="1" dirty="0">
              <a:latin typeface="Traditional Arabic" pitchFamily="18" charset="-78"/>
            </a:endParaRPr>
          </a:p>
        </p:txBody>
      </p:sp>
      <p:cxnSp>
        <p:nvCxnSpPr>
          <p:cNvPr id="14" name="מחבר ישר 13"/>
          <p:cNvCxnSpPr/>
          <p:nvPr/>
        </p:nvCxnSpPr>
        <p:spPr>
          <a:xfrm>
            <a:off x="2286000" y="838200"/>
            <a:ext cx="16002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/>
          <p:cNvCxnSpPr/>
          <p:nvPr/>
        </p:nvCxnSpPr>
        <p:spPr>
          <a:xfrm flipV="1">
            <a:off x="2362200" y="1600200"/>
            <a:ext cx="15240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/>
          <p:cNvCxnSpPr/>
          <p:nvPr/>
        </p:nvCxnSpPr>
        <p:spPr>
          <a:xfrm>
            <a:off x="2133600" y="1600200"/>
            <a:ext cx="1676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62400" y="1295400"/>
            <a:ext cx="51816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Appear  before the participle verb</a:t>
            </a:r>
            <a:endParaRPr lang="he-IL" sz="2800" b="1" dirty="0">
              <a:solidFill>
                <a:schemeClr val="accent1">
                  <a:lumMod val="50000"/>
                </a:schemeClr>
              </a:solidFill>
              <a:latin typeface="Traditional Arabic" pitchFamily="18" charset="-78"/>
              <a:cs typeface="Times New Roman" pitchFamily="18" charset="0"/>
            </a:endParaRPr>
          </a:p>
        </p:txBody>
      </p:sp>
      <p:cxnSp>
        <p:nvCxnSpPr>
          <p:cNvPr id="22" name="מחבר ישר 21"/>
          <p:cNvCxnSpPr/>
          <p:nvPr/>
        </p:nvCxnSpPr>
        <p:spPr>
          <a:xfrm>
            <a:off x="1447800" y="4648200"/>
            <a:ext cx="914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/>
          <p:cNvCxnSpPr/>
          <p:nvPr/>
        </p:nvCxnSpPr>
        <p:spPr>
          <a:xfrm>
            <a:off x="1905000" y="5334000"/>
            <a:ext cx="914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מחבר ישר 23"/>
          <p:cNvCxnSpPr/>
          <p:nvPr/>
        </p:nvCxnSpPr>
        <p:spPr>
          <a:xfrm>
            <a:off x="1295400" y="6096000"/>
            <a:ext cx="914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28600" y="3200400"/>
            <a:ext cx="7924800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sz="3200" dirty="0" smtClean="0">
                <a:latin typeface="Traditional Arabic" pitchFamily="18" charset="-78"/>
                <a:cs typeface="Traditional Arabic" pitchFamily="18" charset="-78"/>
              </a:rPr>
              <a:t>For example: 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3200" dirty="0" smtClean="0">
                <a:latin typeface="Traditional Arabic" pitchFamily="18" charset="-78"/>
                <a:cs typeface="Traditional Arabic" pitchFamily="18" charset="-78"/>
              </a:rPr>
              <a:t>I have never been to Africa.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3200" dirty="0" smtClean="0">
                <a:latin typeface="Traditional Arabic" pitchFamily="18" charset="-78"/>
                <a:cs typeface="Traditional Arabic" pitchFamily="18" charset="-78"/>
              </a:rPr>
              <a:t>They have just eaten their dinner. 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3200" dirty="0" smtClean="0">
                <a:latin typeface="Traditional Arabic" pitchFamily="18" charset="-78"/>
                <a:cs typeface="Traditional Arabic" pitchFamily="18" charset="-78"/>
              </a:rPr>
              <a:t>I have ever heard such a strange story </a:t>
            </a:r>
          </a:p>
        </p:txBody>
      </p:sp>
      <p:sp>
        <p:nvSpPr>
          <p:cNvPr id="31" name="AutoShape 4">
            <a:hlinkClick r:id="" action="ppaction://hlinkshowjump?jump=next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7772400" y="6019800"/>
            <a:ext cx="1143000" cy="609600"/>
          </a:xfrm>
          <a:prstGeom prst="actionButtonForwardNex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  <p:sp>
        <p:nvSpPr>
          <p:cNvPr id="32" name="AutoShape 3">
            <a:hlinkClick r:id="" action="ppaction://hlinkshowjump?jump=previous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152400" y="6096000"/>
            <a:ext cx="1143000" cy="609600"/>
          </a:xfrm>
          <a:prstGeom prst="actionButtonBackPreviou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20" grpId="0"/>
      <p:bldP spid="25" grpId="0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457200" y="3810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Lately</a:t>
            </a:r>
            <a:endParaRPr lang="he-IL" b="1" dirty="0">
              <a:latin typeface="Traditional Arabic" pitchFamily="18" charset="-78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457200" y="11430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recently</a:t>
            </a:r>
            <a:endParaRPr lang="he-IL" b="1" dirty="0">
              <a:latin typeface="Traditional Arabic" pitchFamily="18" charset="-78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457200" y="19812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Yet</a:t>
            </a:r>
            <a:endParaRPr lang="he-IL" b="1" dirty="0">
              <a:latin typeface="Traditional Arabic" pitchFamily="18" charset="-78"/>
            </a:endParaRPr>
          </a:p>
        </p:txBody>
      </p:sp>
      <p:cxnSp>
        <p:nvCxnSpPr>
          <p:cNvPr id="7" name="מחבר ישר 6"/>
          <p:cNvCxnSpPr/>
          <p:nvPr/>
        </p:nvCxnSpPr>
        <p:spPr>
          <a:xfrm>
            <a:off x="2133600" y="685800"/>
            <a:ext cx="16002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מחבר ישר 7"/>
          <p:cNvCxnSpPr/>
          <p:nvPr/>
        </p:nvCxnSpPr>
        <p:spPr>
          <a:xfrm flipV="1">
            <a:off x="2209800" y="1447800"/>
            <a:ext cx="15240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/>
          <p:cNvCxnSpPr/>
          <p:nvPr/>
        </p:nvCxnSpPr>
        <p:spPr>
          <a:xfrm>
            <a:off x="2057400" y="1447800"/>
            <a:ext cx="1676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0" y="990600"/>
            <a:ext cx="51816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Probably they appear  in the end of the sentence.  </a:t>
            </a:r>
            <a:endParaRPr lang="he-IL" sz="2800" b="1" dirty="0">
              <a:solidFill>
                <a:schemeClr val="accent1">
                  <a:lumMod val="50000"/>
                </a:schemeClr>
              </a:solidFill>
              <a:latin typeface="Traditional Arabic" pitchFamily="18" charset="-78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3048000"/>
            <a:ext cx="8153400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u="sng" dirty="0" smtClean="0">
                <a:latin typeface="Traditional Arabic" pitchFamily="18" charset="-78"/>
                <a:cs typeface="Traditional Arabic" pitchFamily="18" charset="-78"/>
              </a:rPr>
              <a:t>For example: </a:t>
            </a:r>
          </a:p>
          <a:p>
            <a:pPr algn="l" rtl="0"/>
            <a:endParaRPr lang="en-US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I haven’t speak to my cousin </a:t>
            </a:r>
            <a:r>
              <a:rPr lang="en-US" sz="2400" i="1" u="sng" dirty="0" smtClean="0">
                <a:latin typeface="Traditional Arabic" pitchFamily="18" charset="-78"/>
                <a:cs typeface="Traditional Arabic" pitchFamily="18" charset="-78"/>
              </a:rPr>
              <a:t>recently.</a:t>
            </a:r>
          </a:p>
          <a:p>
            <a:pPr algn="l" rtl="0"/>
            <a:endParaRPr lang="en-US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She hasn't forgotten what you did</a:t>
            </a:r>
            <a:r>
              <a:rPr lang="en-US" sz="2400" i="1" u="sng" dirty="0" smtClean="0">
                <a:latin typeface="Traditional Arabic" pitchFamily="18" charset="-78"/>
                <a:cs typeface="Traditional Arabic" pitchFamily="18" charset="-78"/>
              </a:rPr>
              <a:t> yet</a:t>
            </a:r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. </a:t>
            </a:r>
          </a:p>
          <a:p>
            <a:pPr algn="l" rtl="0"/>
            <a:endParaRPr lang="en-US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She has been watching too much television </a:t>
            </a:r>
            <a:r>
              <a:rPr lang="en-US" sz="2400" i="1" u="sng" dirty="0" smtClean="0">
                <a:latin typeface="Traditional Arabic" pitchFamily="18" charset="-78"/>
                <a:cs typeface="Traditional Arabic" pitchFamily="18" charset="-78"/>
              </a:rPr>
              <a:t>lately</a:t>
            </a:r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endParaRPr lang="he-IL" sz="2400" dirty="0">
              <a:latin typeface="Traditional Arabic" pitchFamily="18" charset="-78"/>
              <a:cs typeface="Times New Roman" pitchFamily="18" charset="0"/>
            </a:endParaRPr>
          </a:p>
        </p:txBody>
      </p:sp>
      <p:sp>
        <p:nvSpPr>
          <p:cNvPr id="12" name="AutoShape 4">
            <a:hlinkClick r:id="" action="ppaction://hlinkshowjump?jump=next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7772400" y="6019800"/>
            <a:ext cx="1143000" cy="609600"/>
          </a:xfrm>
          <a:prstGeom prst="actionButtonForwardNex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  <p:sp>
        <p:nvSpPr>
          <p:cNvPr id="13" name="AutoShape 3">
            <a:hlinkClick r:id="" action="ppaction://hlinkshowjump?jump=previous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152400" y="6096000"/>
            <a:ext cx="1143000" cy="609600"/>
          </a:xfrm>
          <a:prstGeom prst="actionButtonBackPreviou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/>
      <p:bldP spid="11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457200" y="11430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Already</a:t>
            </a:r>
            <a:endParaRPr lang="he-IL" b="1" dirty="0">
              <a:latin typeface="Traditional Arabic" pitchFamily="18" charset="-78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1066800"/>
            <a:ext cx="54102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Could Appear  before the participle verb or in the end of the sentence.</a:t>
            </a:r>
            <a:endParaRPr lang="he-IL" sz="2400" b="1" dirty="0">
              <a:solidFill>
                <a:schemeClr val="accent1">
                  <a:lumMod val="50000"/>
                </a:schemeClr>
              </a:solidFill>
              <a:latin typeface="Traditional Arabic" pitchFamily="18" charset="-78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3048000"/>
            <a:ext cx="8153400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u="sng" dirty="0" smtClean="0">
                <a:latin typeface="Traditional Arabic" pitchFamily="18" charset="-78"/>
                <a:cs typeface="Traditional Arabic" pitchFamily="18" charset="-78"/>
              </a:rPr>
              <a:t>For example: </a:t>
            </a:r>
          </a:p>
          <a:p>
            <a:pPr algn="l" rtl="0"/>
            <a:endParaRPr lang="en-US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I have </a:t>
            </a:r>
            <a:r>
              <a:rPr lang="en-US" sz="2400" b="1" i="1" u="sng" dirty="0" smtClean="0">
                <a:latin typeface="Traditional Arabic" pitchFamily="18" charset="-78"/>
                <a:cs typeface="Traditional Arabic" pitchFamily="18" charset="-78"/>
              </a:rPr>
              <a:t>already</a:t>
            </a:r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 seen that movie. It’s very good. </a:t>
            </a:r>
          </a:p>
          <a:p>
            <a:pPr algn="l" rtl="0"/>
            <a:endParaRPr lang="en-US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She's</a:t>
            </a: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 </a:t>
            </a:r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forgotten what you did </a:t>
            </a:r>
            <a:r>
              <a:rPr lang="en-US" sz="2400" b="1" i="1" u="sng" dirty="0" smtClean="0">
                <a:latin typeface="Traditional Arabic" pitchFamily="18" charset="-78"/>
                <a:cs typeface="Traditional Arabic" pitchFamily="18" charset="-78"/>
              </a:rPr>
              <a:t>already</a:t>
            </a:r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l" rtl="0"/>
            <a:endParaRPr lang="en-US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endParaRPr lang="en-US" sz="2400" i="1" u="sng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AutoShape 4">
            <a:hlinkClick r:id="" action="ppaction://hlinkshowjump?jump=next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7772400" y="6019800"/>
            <a:ext cx="1143000" cy="609600"/>
          </a:xfrm>
          <a:prstGeom prst="actionButtonForwardNex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  <p:sp>
        <p:nvSpPr>
          <p:cNvPr id="8" name="AutoShape 3">
            <a:hlinkClick r:id="" action="ppaction://hlinkshowjump?jump=previous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152400" y="6096000"/>
            <a:ext cx="1143000" cy="609600"/>
          </a:xfrm>
          <a:prstGeom prst="actionButtonBackPreviou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381000"/>
            <a:ext cx="8686800" cy="5775325"/>
          </a:xfrm>
        </p:spPr>
        <p:txBody>
          <a:bodyPr/>
          <a:lstStyle/>
          <a:p>
            <a:pPr algn="l" rt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and For: </a:t>
            </a:r>
          </a:p>
          <a:p>
            <a:pPr algn="l" rt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http://www.youtube.com/watch?v=ZOHiSlqPR94</a:t>
            </a:r>
            <a:endParaRPr lang="he-I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4">
            <a:hlinkClick r:id="" action="ppaction://hlinkshowjump?jump=next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7772400" y="6019800"/>
            <a:ext cx="1143000" cy="609600"/>
          </a:xfrm>
          <a:prstGeom prst="actionButtonForwardNex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  <p:sp>
        <p:nvSpPr>
          <p:cNvPr id="5" name="AutoShape 3">
            <a:hlinkClick r:id="" action="ppaction://hlinkshowjump?jump=previous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152400" y="6096000"/>
            <a:ext cx="1143000" cy="609600"/>
          </a:xfrm>
          <a:prstGeom prst="actionButtonBackPreviou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457200"/>
            <a:ext cx="8686800" cy="6019799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b="1" u="sng" dirty="0" smtClean="0">
                <a:latin typeface="Traditional Arabic" pitchFamily="18" charset="-78"/>
                <a:cs typeface="Traditional Arabic" pitchFamily="18" charset="-78"/>
              </a:rPr>
              <a:t>Yes\no questions:</a:t>
            </a:r>
          </a:p>
          <a:p>
            <a:pPr algn="l" rtl="0">
              <a:buNone/>
            </a:pPr>
            <a:endParaRPr lang="en-US" u="sng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>
              <a:buNone/>
            </a:pPr>
            <a:r>
              <a:rPr lang="en-US" sz="2800" dirty="0" smtClean="0">
                <a:latin typeface="Traditional Arabic" pitchFamily="18" charset="-78"/>
                <a:cs typeface="Traditional Arabic" pitchFamily="18" charset="-78"/>
              </a:rPr>
              <a:t>Have  +   I\you\we\they </a:t>
            </a:r>
          </a:p>
          <a:p>
            <a:pPr algn="l" rtl="0">
              <a:buNone/>
            </a:pPr>
            <a:r>
              <a:rPr lang="en-US" sz="2800" dirty="0" smtClean="0">
                <a:latin typeface="Traditional Arabic" pitchFamily="18" charset="-78"/>
                <a:cs typeface="Traditional Arabic" pitchFamily="18" charset="-78"/>
              </a:rPr>
              <a:t>                                          + v3 ?</a:t>
            </a:r>
          </a:p>
          <a:p>
            <a:pPr algn="l" rtl="0">
              <a:buNone/>
            </a:pPr>
            <a:r>
              <a:rPr lang="en-US" sz="2800" dirty="0" smtClean="0">
                <a:latin typeface="Traditional Arabic" pitchFamily="18" charset="-78"/>
                <a:cs typeface="Traditional Arabic" pitchFamily="18" charset="-78"/>
              </a:rPr>
              <a:t>Has   +    He\she\it </a:t>
            </a:r>
          </a:p>
          <a:p>
            <a:pPr algn="l" rtl="0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l" rtl="0">
              <a:buNone/>
            </a:pPr>
            <a:r>
              <a:rPr lang="en-US" b="1" u="sng" dirty="0" smtClean="0">
                <a:latin typeface="Traditional Arabic" pitchFamily="18" charset="-78"/>
                <a:cs typeface="Traditional Arabic" pitchFamily="18" charset="-78"/>
              </a:rPr>
              <a:t>Singular</a:t>
            </a:r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                              </a:t>
            </a:r>
            <a:r>
              <a:rPr lang="en-US" b="1" u="sng" dirty="0" smtClean="0">
                <a:latin typeface="Traditional Arabic" pitchFamily="18" charset="-78"/>
                <a:cs typeface="Traditional Arabic" pitchFamily="18" charset="-78"/>
              </a:rPr>
              <a:t>  plural</a:t>
            </a:r>
          </a:p>
          <a:p>
            <a:pPr algn="l" rtl="0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                                </a:t>
            </a:r>
          </a:p>
          <a:p>
            <a:pPr algn="l" rtl="0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Have I spoken?                     Have we\they\you spoken?  </a:t>
            </a:r>
          </a:p>
          <a:p>
            <a:pPr algn="l" rtl="0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Have you spoken? </a:t>
            </a:r>
          </a:p>
          <a:p>
            <a:pPr algn="l" rtl="0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Has she\she\it spoken? </a:t>
            </a:r>
          </a:p>
          <a:p>
            <a:pPr algn="l" rtl="0"/>
            <a:endParaRPr lang="en-US" u="sng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>
              <a:buNone/>
            </a:pPr>
            <a:r>
              <a:rPr lang="en-US" u="sng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endParaRPr lang="he-IL" u="sng" dirty="0">
              <a:latin typeface="Traditional Arabic" pitchFamily="18" charset="-78"/>
              <a:cs typeface="Times New Roman" pitchFamily="18" charset="0"/>
            </a:endParaRPr>
          </a:p>
        </p:txBody>
      </p:sp>
      <p:sp>
        <p:nvSpPr>
          <p:cNvPr id="4" name="AutoShape 4">
            <a:hlinkClick r:id="" action="ppaction://hlinkshowjump?jump=next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7772400" y="6019800"/>
            <a:ext cx="1143000" cy="609600"/>
          </a:xfrm>
          <a:prstGeom prst="actionButtonForwardNex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  <p:sp>
        <p:nvSpPr>
          <p:cNvPr id="5" name="AutoShape 3">
            <a:hlinkClick r:id="" action="ppaction://hlinkshowjump?jump=previous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152400" y="6096000"/>
            <a:ext cx="1143000" cy="609600"/>
          </a:xfrm>
          <a:prstGeom prst="actionButtonBackPreviou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304800"/>
            <a:ext cx="8686800" cy="6080125"/>
          </a:xfrm>
        </p:spPr>
        <p:txBody>
          <a:bodyPr/>
          <a:lstStyle/>
          <a:p>
            <a:pPr algn="l" rtl="0"/>
            <a:r>
              <a:rPr lang="en-US" b="1" i="1" u="sng" dirty="0" smtClean="0">
                <a:latin typeface="Traditional Arabic" pitchFamily="18" charset="-78"/>
                <a:cs typeface="Traditional Arabic" pitchFamily="18" charset="-78"/>
              </a:rPr>
              <a:t> For example:</a:t>
            </a:r>
          </a:p>
          <a:p>
            <a:pPr algn="l" rtl="0">
              <a:buNone/>
            </a:pPr>
            <a:endParaRPr lang="en-US" b="1" i="1" u="sng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Have you eaten breakfast? </a:t>
            </a:r>
          </a:p>
          <a:p>
            <a:pPr algn="l" rtl="0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Yes, I have.\ No, I haven’t </a:t>
            </a:r>
          </a:p>
          <a:p>
            <a:pPr algn="l" rtl="0">
              <a:buNone/>
            </a:pPr>
            <a:endParaRPr lang="en-US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has she sent the e-mail? </a:t>
            </a:r>
          </a:p>
          <a:p>
            <a:pPr algn="l" rtl="0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Yes, she has.\ No, I hasn’t.</a:t>
            </a:r>
          </a:p>
          <a:p>
            <a:pPr algn="l" rtl="0">
              <a:buNone/>
            </a:pPr>
            <a:endParaRPr lang="en-US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endParaRPr lang="he-IL" dirty="0">
              <a:latin typeface="Traditional Arabic" pitchFamily="18" charset="-78"/>
            </a:endParaRPr>
          </a:p>
        </p:txBody>
      </p:sp>
      <p:sp>
        <p:nvSpPr>
          <p:cNvPr id="4" name="AutoShape 4">
            <a:hlinkClick r:id="" action="ppaction://hlinkshowjump?jump=next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7772400" y="6019800"/>
            <a:ext cx="1143000" cy="609600"/>
          </a:xfrm>
          <a:prstGeom prst="actionButtonForwardNex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  <p:sp>
        <p:nvSpPr>
          <p:cNvPr id="5" name="AutoShape 3">
            <a:hlinkClick r:id="" action="ppaction://hlinkshowjump?jump=previous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152400" y="6096000"/>
            <a:ext cx="1143000" cy="609600"/>
          </a:xfrm>
          <a:prstGeom prst="actionButtonBackPreviou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457200"/>
            <a:ext cx="8991600" cy="5622925"/>
          </a:xfrm>
        </p:spPr>
        <p:txBody>
          <a:bodyPr/>
          <a:lstStyle/>
          <a:p>
            <a:pPr algn="l" rtl="0"/>
            <a:r>
              <a:rPr lang="en-US" b="1" i="1" u="sng" dirty="0" smtClean="0">
                <a:latin typeface="Traditional Arabic" pitchFamily="18" charset="-78"/>
                <a:cs typeface="Traditional Arabic" pitchFamily="18" charset="-78"/>
              </a:rPr>
              <a:t>WH- Questions </a:t>
            </a:r>
          </a:p>
          <a:p>
            <a:pPr algn="l" rtl="0"/>
            <a:endParaRPr lang="en-US" b="1" i="1" u="sng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                     Have  +   I\you\we\they </a:t>
            </a:r>
          </a:p>
          <a:p>
            <a:pPr algn="l" rtl="0">
              <a:buNone/>
            </a:pPr>
            <a:endParaRPr lang="en-US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WH-word                                               + v3 ?</a:t>
            </a:r>
          </a:p>
          <a:p>
            <a:pPr algn="l" rtl="0">
              <a:buNone/>
            </a:pPr>
            <a:endParaRPr lang="en-US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                     Has   +    He\she\it </a:t>
            </a:r>
          </a:p>
          <a:p>
            <a:pPr algn="l" rtl="0"/>
            <a:r>
              <a:rPr lang="en-US" b="1" i="1" u="sng" dirty="0" smtClean="0">
                <a:latin typeface="Traditional Arabic" pitchFamily="18" charset="-78"/>
                <a:cs typeface="Traditional Arabic" pitchFamily="18" charset="-78"/>
              </a:rPr>
              <a:t>   </a:t>
            </a:r>
            <a:endParaRPr lang="he-IL" b="1" i="1" u="sng" dirty="0">
              <a:latin typeface="Traditional Arabic" pitchFamily="18" charset="-78"/>
            </a:endParaRPr>
          </a:p>
        </p:txBody>
      </p:sp>
      <p:sp>
        <p:nvSpPr>
          <p:cNvPr id="4" name="AutoShape 4">
            <a:hlinkClick r:id="" action="ppaction://hlinkshowjump?jump=next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7772400" y="6019800"/>
            <a:ext cx="1143000" cy="609600"/>
          </a:xfrm>
          <a:prstGeom prst="actionButtonForwardNex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  <p:sp>
        <p:nvSpPr>
          <p:cNvPr id="5" name="AutoShape 3">
            <a:hlinkClick r:id="" action="ppaction://hlinkshowjump?jump=previous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152400" y="6096000"/>
            <a:ext cx="1143000" cy="609600"/>
          </a:xfrm>
          <a:prstGeom prst="actionButtonBackPreviou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172200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 plural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  <a:p>
            <a:pPr algn="l" rtl="0">
              <a:buNone/>
            </a:pP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What</a:t>
            </a:r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 have I spoken?                     </a:t>
            </a: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What</a:t>
            </a:r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 Have we\they\you spoken?  </a:t>
            </a:r>
          </a:p>
          <a:p>
            <a:pPr algn="l" rtl="0">
              <a:buNone/>
            </a:pP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 What </a:t>
            </a:r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have you spoken? </a:t>
            </a:r>
          </a:p>
          <a:p>
            <a:pPr algn="l" rtl="0">
              <a:buNone/>
            </a:pP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What</a:t>
            </a:r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 has she\she\it spoken? </a:t>
            </a:r>
          </a:p>
          <a:p>
            <a:pPr algn="l" rtl="0">
              <a:buNone/>
            </a:pPr>
            <a:endParaRPr lang="en-US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>
              <a:buNone/>
            </a:pPr>
            <a:endParaRPr lang="en-US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Also we use </a:t>
            </a:r>
            <a:r>
              <a:rPr lang="en-US" sz="2400" b="1" u="sng" dirty="0" smtClean="0">
                <a:latin typeface="Traditional Arabic" pitchFamily="18" charset="-78"/>
                <a:cs typeface="Traditional Arabic" pitchFamily="18" charset="-78"/>
              </a:rPr>
              <a:t>How long </a:t>
            </a:r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to ask about length of action. </a:t>
            </a:r>
          </a:p>
          <a:p>
            <a:pPr algn="l" rtl="0"/>
            <a:endParaRPr lang="en-US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>
              <a:buNone/>
            </a:pPr>
            <a:r>
              <a:rPr lang="en-US" sz="2400" b="1" u="sng" dirty="0" smtClean="0">
                <a:latin typeface="Traditional Arabic" pitchFamily="18" charset="-78"/>
                <a:cs typeface="Traditional Arabic" pitchFamily="18" charset="-78"/>
              </a:rPr>
              <a:t>=&gt; How long </a:t>
            </a:r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have you lived here? </a:t>
            </a:r>
          </a:p>
          <a:p>
            <a:pPr algn="l" rtl="0">
              <a:buNone/>
            </a:pPr>
            <a:endParaRPr lang="en-US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>
              <a:buNone/>
            </a:pPr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I have here for ten years \ since I was a child.  </a:t>
            </a:r>
          </a:p>
          <a:p>
            <a:pPr algn="l" rtl="0">
              <a:buNone/>
            </a:pPr>
            <a:endParaRPr lang="en-US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>
              <a:buNone/>
            </a:pPr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l" rtl="0">
              <a:buNone/>
            </a:pPr>
            <a:endParaRPr lang="en-US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>
              <a:buNone/>
            </a:pPr>
            <a:endParaRPr lang="en-US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>
              <a:buNone/>
            </a:pPr>
            <a:endParaRPr lang="en-US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>
              <a:buNone/>
            </a:pPr>
            <a:endParaRPr lang="en-US" sz="24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AutoShape 4">
            <a:hlinkClick r:id="" action="ppaction://hlinkshowjump?jump=next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7772400" y="6019800"/>
            <a:ext cx="1143000" cy="609600"/>
          </a:xfrm>
          <a:prstGeom prst="actionButtonForwardNex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  <p:sp>
        <p:nvSpPr>
          <p:cNvPr id="5" name="AutoShape 3">
            <a:hlinkClick r:id="" action="ppaction://hlinkshowjump?jump=previous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152400" y="6096000"/>
            <a:ext cx="1143000" cy="609600"/>
          </a:xfrm>
          <a:prstGeom prst="actionButtonBackPreviou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470525"/>
          </a:xfrm>
        </p:spPr>
        <p:txBody>
          <a:bodyPr/>
          <a:lstStyle/>
          <a:p>
            <a:pPr algn="l" rtl="0">
              <a:buNone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What is the difference between these two sentences.? </a:t>
            </a:r>
          </a:p>
          <a:p>
            <a:pPr algn="l" rtl="0"/>
            <a:endParaRPr lang="en-US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 Last week, I watched three movies.</a:t>
            </a:r>
          </a:p>
          <a:p>
            <a:pPr algn="l" rtl="0"/>
            <a:endParaRPr lang="en-US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endParaRPr lang="en-US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 This week, I have watched only one.</a:t>
            </a:r>
          </a:p>
          <a:p>
            <a:pPr algn="l" rtl="0">
              <a:buNone/>
            </a:pPr>
            <a:endParaRPr lang="he-IL" b="1" dirty="0">
              <a:latin typeface="Traditional Arabic" pitchFamily="18" charset="-78"/>
              <a:cs typeface="Times New Roman" pitchFamily="18" charset="0"/>
            </a:endParaRPr>
          </a:p>
        </p:txBody>
      </p:sp>
      <p:cxnSp>
        <p:nvCxnSpPr>
          <p:cNvPr id="8" name="מחבר ישר 7"/>
          <p:cNvCxnSpPr/>
          <p:nvPr/>
        </p:nvCxnSpPr>
        <p:spPr>
          <a:xfrm>
            <a:off x="609600" y="3276600"/>
            <a:ext cx="1981200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מרפקי 12"/>
          <p:cNvCxnSpPr/>
          <p:nvPr/>
        </p:nvCxnSpPr>
        <p:spPr>
          <a:xfrm>
            <a:off x="762000" y="3352800"/>
            <a:ext cx="762000" cy="457200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00200" y="3581400"/>
            <a:ext cx="2590800" cy="461665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F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inished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action</a:t>
            </a:r>
            <a:endParaRPr lang="he-IL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מחבר ישר 15"/>
          <p:cNvCxnSpPr/>
          <p:nvPr/>
        </p:nvCxnSpPr>
        <p:spPr>
          <a:xfrm>
            <a:off x="685800" y="5029200"/>
            <a:ext cx="1981200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מרפקי 16"/>
          <p:cNvCxnSpPr/>
          <p:nvPr/>
        </p:nvCxnSpPr>
        <p:spPr>
          <a:xfrm>
            <a:off x="762000" y="5181600"/>
            <a:ext cx="762000" cy="457200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600200" y="5410200"/>
            <a:ext cx="2590800" cy="461665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Unfinished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action</a:t>
            </a:r>
            <a:endParaRPr lang="he-IL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AutoShape 3">
            <a:hlinkClick r:id="" action="ppaction://hlinkshowjump?jump=previous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228600" y="5943600"/>
            <a:ext cx="1143000" cy="609600"/>
          </a:xfrm>
          <a:prstGeom prst="actionButtonBackPreviou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20" name="AutoShape 4">
            <a:hlinkClick r:id="" action="ppaction://hlinkshowjump?jump=next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7543800" y="6019800"/>
            <a:ext cx="1143000" cy="609600"/>
          </a:xfrm>
          <a:prstGeom prst="actionButtonForwardNex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533400"/>
            <a:ext cx="8686800" cy="5592763"/>
          </a:xfrm>
        </p:spPr>
        <p:txBody>
          <a:bodyPr/>
          <a:lstStyle/>
          <a:p>
            <a:pPr algn="l" rtl="0"/>
            <a:endParaRPr lang="en-US" b="1" dirty="0" smtClean="0">
              <a:solidFill>
                <a:schemeClr val="accent1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endParaRPr lang="en-US" b="1" dirty="0" smtClean="0">
              <a:solidFill>
                <a:schemeClr val="accent1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I read this article yesterday. </a:t>
            </a:r>
          </a:p>
          <a:p>
            <a:pPr algn="l" rtl="0"/>
            <a:endParaRPr lang="en-US" b="1" dirty="0" smtClean="0">
              <a:solidFill>
                <a:schemeClr val="accent1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endParaRPr lang="en-US" b="1" dirty="0" smtClean="0">
              <a:solidFill>
                <a:schemeClr val="accent1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endParaRPr lang="en-US" b="1" dirty="0" smtClean="0">
              <a:solidFill>
                <a:schemeClr val="accent1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I have read this article.  </a:t>
            </a:r>
            <a:endParaRPr lang="he-IL" b="1" dirty="0">
              <a:solidFill>
                <a:schemeClr val="accent1">
                  <a:lumMod val="75000"/>
                </a:schemeClr>
              </a:solidFill>
              <a:latin typeface="Traditional Arabic" pitchFamily="18" charset="-78"/>
              <a:cs typeface="Times New Roman" pitchFamily="18" charset="0"/>
            </a:endParaRPr>
          </a:p>
        </p:txBody>
      </p:sp>
      <p:cxnSp>
        <p:nvCxnSpPr>
          <p:cNvPr id="4" name="מחבר ישר 3"/>
          <p:cNvCxnSpPr/>
          <p:nvPr/>
        </p:nvCxnSpPr>
        <p:spPr>
          <a:xfrm>
            <a:off x="3657600" y="2286000"/>
            <a:ext cx="1981200" cy="1588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מחבר ישר 4"/>
          <p:cNvCxnSpPr/>
          <p:nvPr/>
        </p:nvCxnSpPr>
        <p:spPr>
          <a:xfrm>
            <a:off x="4724400" y="4572000"/>
            <a:ext cx="1981200" cy="1588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מרפקי 5"/>
          <p:cNvCxnSpPr/>
          <p:nvPr/>
        </p:nvCxnSpPr>
        <p:spPr>
          <a:xfrm>
            <a:off x="4343400" y="2590800"/>
            <a:ext cx="762000" cy="457200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מרפקי 6"/>
          <p:cNvCxnSpPr/>
          <p:nvPr/>
        </p:nvCxnSpPr>
        <p:spPr>
          <a:xfrm>
            <a:off x="4876800" y="4800600"/>
            <a:ext cx="762000" cy="457200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257800" y="2895600"/>
            <a:ext cx="2590800" cy="461665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Specific time</a:t>
            </a:r>
            <a:endParaRPr lang="he-IL" sz="2400" b="1" dirty="0">
              <a:solidFill>
                <a:schemeClr val="tx2">
                  <a:lumMod val="50000"/>
                </a:schemeClr>
              </a:solidFill>
              <a:latin typeface="Traditional Arabic" pitchFamily="18" charset="-78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5000" y="5105400"/>
            <a:ext cx="2590800" cy="461665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Unspecific time </a:t>
            </a:r>
            <a:endParaRPr lang="he-IL" sz="2400" b="1" dirty="0">
              <a:solidFill>
                <a:schemeClr val="tx2">
                  <a:lumMod val="50000"/>
                </a:schemeClr>
              </a:solidFill>
              <a:latin typeface="Traditional Arabic" pitchFamily="18" charset="-78"/>
              <a:cs typeface="Times New Roman" pitchFamily="18" charset="0"/>
            </a:endParaRPr>
          </a:p>
        </p:txBody>
      </p:sp>
      <p:sp>
        <p:nvSpPr>
          <p:cNvPr id="10" name="AutoShape 4">
            <a:hlinkClick r:id="" action="ppaction://hlinkshowjump?jump=next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7543800" y="5943600"/>
            <a:ext cx="1143000" cy="609600"/>
          </a:xfrm>
          <a:prstGeom prst="actionButtonForwardNex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  <p:sp>
        <p:nvSpPr>
          <p:cNvPr id="11" name="AutoShape 3">
            <a:hlinkClick r:id="" action="ppaction://hlinkshowjump?jump=previous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381000" y="5943600"/>
            <a:ext cx="1143000" cy="609600"/>
          </a:xfrm>
          <a:prstGeom prst="actionButtonBackPreviou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457200"/>
            <a:ext cx="8686800" cy="5622925"/>
          </a:xfrm>
        </p:spPr>
        <p:txBody>
          <a:bodyPr>
            <a:normAutofit/>
          </a:bodyPr>
          <a:lstStyle/>
          <a:p>
            <a:pPr algn="l" rtl="0"/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Formulation of the present perfect: </a:t>
            </a:r>
          </a:p>
          <a:p>
            <a:pPr algn="l" rtl="0">
              <a:buNone/>
            </a:pPr>
            <a:r>
              <a:rPr lang="en-US" sz="2800" b="1" dirty="0" smtClean="0">
                <a:latin typeface="Traditional Arabic" pitchFamily="18" charset="-78"/>
                <a:cs typeface="Traditional Arabic" pitchFamily="18" charset="-78"/>
              </a:rPr>
              <a:t>We need two verbs:</a:t>
            </a:r>
          </a:p>
          <a:p>
            <a:pPr marL="514350" indent="-514350" algn="l" rtl="0">
              <a:buAutoNum type="arabicPeriod"/>
            </a:pPr>
            <a:r>
              <a:rPr lang="en-US" sz="2800" b="1" dirty="0" smtClean="0">
                <a:latin typeface="Traditional Arabic" pitchFamily="18" charset="-78"/>
                <a:cs typeface="Traditional Arabic" pitchFamily="18" charset="-78"/>
              </a:rPr>
              <a:t>Form of “ to have ” : we use have for all the forms except for “ she\he\it” </a:t>
            </a:r>
          </a:p>
          <a:p>
            <a:pPr marL="514350" indent="-514350" algn="l" rtl="0">
              <a:buAutoNum type="arabicPeriod"/>
            </a:pPr>
            <a:endParaRPr lang="en-US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514350" indent="-514350" algn="l" rtl="0">
              <a:lnSpc>
                <a:spcPct val="150000"/>
              </a:lnSpc>
              <a:buNone/>
            </a:pPr>
            <a:r>
              <a:rPr lang="en-US" sz="2800" b="1" dirty="0" smtClean="0">
                <a:latin typeface="Traditional Arabic" pitchFamily="18" charset="-78"/>
                <a:cs typeface="Traditional Arabic" pitchFamily="18" charset="-78"/>
              </a:rPr>
              <a:t>     I                                               He</a:t>
            </a:r>
          </a:p>
          <a:p>
            <a:pPr marL="514350" indent="-514350" algn="l" rtl="0">
              <a:lnSpc>
                <a:spcPct val="150000"/>
              </a:lnSpc>
              <a:buNone/>
            </a:pPr>
            <a:r>
              <a:rPr lang="en-US" sz="2800" b="1" dirty="0" smtClean="0">
                <a:latin typeface="Traditional Arabic" pitchFamily="18" charset="-78"/>
                <a:cs typeface="Traditional Arabic" pitchFamily="18" charset="-78"/>
              </a:rPr>
              <a:t>     you                                          She</a:t>
            </a:r>
          </a:p>
          <a:p>
            <a:pPr marL="514350" indent="-514350" algn="l" rtl="0">
              <a:lnSpc>
                <a:spcPct val="150000"/>
              </a:lnSpc>
              <a:buNone/>
            </a:pPr>
            <a:r>
              <a:rPr lang="en-US" sz="2800" b="1" dirty="0" smtClean="0">
                <a:latin typeface="Traditional Arabic" pitchFamily="18" charset="-78"/>
                <a:cs typeface="Traditional Arabic" pitchFamily="18" charset="-78"/>
              </a:rPr>
              <a:t>     they                                         It </a:t>
            </a:r>
          </a:p>
          <a:p>
            <a:pPr marL="514350" indent="-514350" algn="l" rtl="0">
              <a:lnSpc>
                <a:spcPct val="150000"/>
              </a:lnSpc>
              <a:buNone/>
            </a:pPr>
            <a:r>
              <a:rPr lang="en-US" sz="2800" b="1" dirty="0" smtClean="0">
                <a:latin typeface="Traditional Arabic" pitchFamily="18" charset="-78"/>
                <a:cs typeface="Traditional Arabic" pitchFamily="18" charset="-78"/>
              </a:rPr>
              <a:t>     We     </a:t>
            </a:r>
            <a:endParaRPr lang="he-IL" sz="2800" b="1" dirty="0">
              <a:latin typeface="Traditional Arabic" pitchFamily="18" charset="-78"/>
              <a:cs typeface="Times New Roman" pitchFamily="18" charset="0"/>
            </a:endParaRPr>
          </a:p>
        </p:txBody>
      </p:sp>
      <p:cxnSp>
        <p:nvCxnSpPr>
          <p:cNvPr id="5" name="מחבר חץ ישר 4"/>
          <p:cNvCxnSpPr/>
          <p:nvPr/>
        </p:nvCxnSpPr>
        <p:spPr>
          <a:xfrm>
            <a:off x="1371600" y="3352800"/>
            <a:ext cx="1066800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מחבר חץ ישר 6"/>
          <p:cNvCxnSpPr/>
          <p:nvPr/>
        </p:nvCxnSpPr>
        <p:spPr>
          <a:xfrm>
            <a:off x="1447800" y="41910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מחבר חץ ישר 8"/>
          <p:cNvCxnSpPr/>
          <p:nvPr/>
        </p:nvCxnSpPr>
        <p:spPr>
          <a:xfrm flipV="1">
            <a:off x="1524000" y="4191000"/>
            <a:ext cx="9906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חץ ישר 10"/>
          <p:cNvCxnSpPr/>
          <p:nvPr/>
        </p:nvCxnSpPr>
        <p:spPr>
          <a:xfrm rot="5400000" flipH="1" flipV="1">
            <a:off x="1257300" y="4305300"/>
            <a:ext cx="137160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438400" y="3962400"/>
            <a:ext cx="1143000" cy="52322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Have</a:t>
            </a:r>
            <a:endParaRPr lang="he-IL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מחבר חץ ישר 13"/>
          <p:cNvCxnSpPr/>
          <p:nvPr/>
        </p:nvCxnSpPr>
        <p:spPr>
          <a:xfrm>
            <a:off x="5562600" y="3429000"/>
            <a:ext cx="9144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חץ ישר 16"/>
          <p:cNvCxnSpPr/>
          <p:nvPr/>
        </p:nvCxnSpPr>
        <p:spPr>
          <a:xfrm>
            <a:off x="5715000" y="41910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חץ ישר 19"/>
          <p:cNvCxnSpPr/>
          <p:nvPr/>
        </p:nvCxnSpPr>
        <p:spPr>
          <a:xfrm flipV="1">
            <a:off x="5486400" y="4191000"/>
            <a:ext cx="9906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477000" y="3962400"/>
            <a:ext cx="1143000" cy="52322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Has</a:t>
            </a:r>
            <a:endParaRPr lang="he-I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AutoShape 4">
            <a:hlinkClick r:id="" action="ppaction://hlinkshowjump?jump=next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7467600" y="5867400"/>
            <a:ext cx="1143000" cy="609600"/>
          </a:xfrm>
          <a:prstGeom prst="actionButtonForwardNex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25" name="AutoShape 3">
            <a:hlinkClick r:id="" action="ppaction://hlinkshowjump?jump=previous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381000" y="5867400"/>
            <a:ext cx="1143000" cy="609600"/>
          </a:xfrm>
          <a:prstGeom prst="actionButtonBackPreviou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457200"/>
            <a:ext cx="8686800" cy="5622925"/>
          </a:xfrm>
        </p:spPr>
        <p:txBody>
          <a:bodyPr>
            <a:normAutofit/>
          </a:bodyPr>
          <a:lstStyle/>
          <a:p>
            <a:pPr algn="l" rtl="0"/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Negative-Formulation of the present perfect: </a:t>
            </a:r>
          </a:p>
          <a:p>
            <a:pPr marL="514350" indent="-514350" algn="l" rtl="0">
              <a:buAutoNum type="arabicPeriod"/>
            </a:pPr>
            <a:endParaRPr lang="en-US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514350" indent="-514350" algn="l" rtl="0">
              <a:buAutoNum type="arabicPeriod"/>
            </a:pPr>
            <a:endParaRPr lang="en-US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514350" indent="-514350" algn="l" rtl="0">
              <a:buNone/>
            </a:pPr>
            <a:endParaRPr lang="en-US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514350" indent="-514350" algn="l" rtl="0">
              <a:lnSpc>
                <a:spcPct val="150000"/>
              </a:lnSpc>
              <a:buNone/>
            </a:pPr>
            <a:r>
              <a:rPr lang="en-US" sz="2800" b="1" dirty="0" smtClean="0">
                <a:latin typeface="Traditional Arabic" pitchFamily="18" charset="-78"/>
                <a:cs typeface="Traditional Arabic" pitchFamily="18" charset="-78"/>
              </a:rPr>
              <a:t>     I                                               He</a:t>
            </a:r>
          </a:p>
          <a:p>
            <a:pPr marL="514350" indent="-514350" algn="l" rtl="0">
              <a:lnSpc>
                <a:spcPct val="150000"/>
              </a:lnSpc>
              <a:buNone/>
            </a:pPr>
            <a:r>
              <a:rPr lang="en-US" sz="2800" b="1" dirty="0" smtClean="0">
                <a:latin typeface="Traditional Arabic" pitchFamily="18" charset="-78"/>
                <a:cs typeface="Traditional Arabic" pitchFamily="18" charset="-78"/>
              </a:rPr>
              <a:t>     you                                          She</a:t>
            </a:r>
          </a:p>
          <a:p>
            <a:pPr marL="514350" indent="-514350" algn="l" rtl="0">
              <a:lnSpc>
                <a:spcPct val="150000"/>
              </a:lnSpc>
              <a:buNone/>
            </a:pPr>
            <a:r>
              <a:rPr lang="en-US" sz="2800" b="1" dirty="0" smtClean="0">
                <a:latin typeface="Traditional Arabic" pitchFamily="18" charset="-78"/>
                <a:cs typeface="Traditional Arabic" pitchFamily="18" charset="-78"/>
              </a:rPr>
              <a:t>     they                                         It </a:t>
            </a:r>
          </a:p>
          <a:p>
            <a:pPr marL="514350" indent="-514350" algn="l" rtl="0">
              <a:lnSpc>
                <a:spcPct val="150000"/>
              </a:lnSpc>
              <a:buNone/>
            </a:pPr>
            <a:r>
              <a:rPr lang="en-US" sz="2800" b="1" dirty="0" smtClean="0">
                <a:latin typeface="Traditional Arabic" pitchFamily="18" charset="-78"/>
                <a:cs typeface="Traditional Arabic" pitchFamily="18" charset="-78"/>
              </a:rPr>
              <a:t>     We     </a:t>
            </a:r>
            <a:endParaRPr lang="he-IL" sz="2800" b="1" dirty="0">
              <a:latin typeface="Traditional Arabic" pitchFamily="18" charset="-78"/>
              <a:cs typeface="Times New Roman" pitchFamily="18" charset="0"/>
            </a:endParaRPr>
          </a:p>
        </p:txBody>
      </p:sp>
      <p:cxnSp>
        <p:nvCxnSpPr>
          <p:cNvPr id="5" name="מחבר חץ ישר 4"/>
          <p:cNvCxnSpPr/>
          <p:nvPr/>
        </p:nvCxnSpPr>
        <p:spPr>
          <a:xfrm>
            <a:off x="1371600" y="2971800"/>
            <a:ext cx="1066800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מחבר חץ ישר 6"/>
          <p:cNvCxnSpPr/>
          <p:nvPr/>
        </p:nvCxnSpPr>
        <p:spPr>
          <a:xfrm>
            <a:off x="1371600" y="37338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מחבר חץ ישר 8"/>
          <p:cNvCxnSpPr/>
          <p:nvPr/>
        </p:nvCxnSpPr>
        <p:spPr>
          <a:xfrm flipV="1">
            <a:off x="1447800" y="3733800"/>
            <a:ext cx="9906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חץ ישר 10"/>
          <p:cNvCxnSpPr/>
          <p:nvPr/>
        </p:nvCxnSpPr>
        <p:spPr>
          <a:xfrm rot="5400000" flipH="1" flipV="1">
            <a:off x="1181100" y="3848100"/>
            <a:ext cx="137160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14600" y="3505200"/>
            <a:ext cx="1371600" cy="52322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Haven’t</a:t>
            </a:r>
            <a:endParaRPr lang="he-IL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מחבר חץ ישר 13"/>
          <p:cNvCxnSpPr/>
          <p:nvPr/>
        </p:nvCxnSpPr>
        <p:spPr>
          <a:xfrm>
            <a:off x="5638800" y="2971800"/>
            <a:ext cx="9144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חץ ישר 16"/>
          <p:cNvCxnSpPr/>
          <p:nvPr/>
        </p:nvCxnSpPr>
        <p:spPr>
          <a:xfrm>
            <a:off x="5715000" y="37338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חץ ישר 19"/>
          <p:cNvCxnSpPr/>
          <p:nvPr/>
        </p:nvCxnSpPr>
        <p:spPr>
          <a:xfrm flipV="1">
            <a:off x="5562600" y="3733800"/>
            <a:ext cx="9906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553200" y="3505200"/>
            <a:ext cx="1143000" cy="52322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Hasn’t</a:t>
            </a:r>
            <a:endParaRPr lang="he-I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AutoShape 4">
            <a:hlinkClick r:id="" action="ppaction://hlinkshowjump?jump=next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7467600" y="5867400"/>
            <a:ext cx="1143000" cy="609600"/>
          </a:xfrm>
          <a:prstGeom prst="actionButtonForwardNex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25" name="AutoShape 3">
            <a:hlinkClick r:id="" action="ppaction://hlinkshowjump?jump=previous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381000" y="5867400"/>
            <a:ext cx="1143000" cy="609600"/>
          </a:xfrm>
          <a:prstGeom prst="actionButtonBackPreviou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152400"/>
            <a:ext cx="8686800" cy="5927725"/>
          </a:xfrm>
        </p:spPr>
        <p:txBody>
          <a:bodyPr/>
          <a:lstStyle/>
          <a:p>
            <a:pPr algn="l" rtl="0"/>
            <a:r>
              <a:rPr lang="en-US" b="1" u="sng" dirty="0" smtClean="0">
                <a:latin typeface="Traditional Arabic" pitchFamily="18" charset="-78"/>
                <a:cs typeface="Traditional Arabic" pitchFamily="18" charset="-78"/>
              </a:rPr>
              <a:t>2.</a:t>
            </a:r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                    </a:t>
            </a:r>
            <a:r>
              <a:rPr lang="en-US" b="1" u="sng" dirty="0" smtClean="0">
                <a:latin typeface="Traditional Arabic" pitchFamily="18" charset="-78"/>
                <a:cs typeface="Traditional Arabic" pitchFamily="18" charset="-78"/>
              </a:rPr>
              <a:t> past participle </a:t>
            </a:r>
            <a:endParaRPr lang="he-IL" b="1" u="sng" dirty="0">
              <a:latin typeface="Traditional Arabic" pitchFamily="18" charset="-78"/>
              <a:cs typeface="Times New Roman" pitchFamily="18" charset="0"/>
            </a:endParaRPr>
          </a:p>
        </p:txBody>
      </p:sp>
      <p:cxnSp>
        <p:nvCxnSpPr>
          <p:cNvPr id="5" name="מחבר חץ ישר 4"/>
          <p:cNvCxnSpPr/>
          <p:nvPr/>
        </p:nvCxnSpPr>
        <p:spPr>
          <a:xfrm rot="10800000" flipV="1">
            <a:off x="2362200" y="762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חץ ישר 6"/>
          <p:cNvCxnSpPr/>
          <p:nvPr/>
        </p:nvCxnSpPr>
        <p:spPr>
          <a:xfrm>
            <a:off x="4876800" y="762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0" y="1676400"/>
            <a:ext cx="3962400" cy="17851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200" b="1" i="1" u="sng" dirty="0" smtClean="0">
                <a:solidFill>
                  <a:schemeClr val="accent1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Regular verbs :</a:t>
            </a:r>
          </a:p>
          <a:p>
            <a:pPr algn="l" rtl="0"/>
            <a:r>
              <a:rPr lang="en-US" sz="2200" dirty="0" smtClean="0">
                <a:latin typeface="Traditional Arabic" pitchFamily="18" charset="-78"/>
                <a:cs typeface="Traditional Arabic" pitchFamily="18" charset="-78"/>
              </a:rPr>
              <a:t>It is the same as  any regular verb in the past form– we just add –ed</a:t>
            </a:r>
          </a:p>
          <a:p>
            <a:pPr algn="l" rtl="0"/>
            <a:endParaRPr lang="en-US" sz="22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sz="2200" dirty="0" smtClean="0">
                <a:latin typeface="Traditional Arabic" pitchFamily="18" charset="-78"/>
                <a:cs typeface="Traditional Arabic" pitchFamily="18" charset="-78"/>
              </a:rPr>
              <a:t>For example : </a:t>
            </a:r>
            <a:endParaRPr lang="he-IL" sz="2200" dirty="0">
              <a:latin typeface="Traditional Arabic" pitchFamily="18" charset="-78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3657600"/>
            <a:ext cx="3962400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smtClean="0">
                <a:latin typeface="Traditional Arabic" pitchFamily="18" charset="-78"/>
                <a:cs typeface="Traditional Arabic" pitchFamily="18" charset="-78"/>
              </a:rPr>
              <a:t>He has checked my homework.</a:t>
            </a:r>
          </a:p>
          <a:p>
            <a:pPr algn="l" rtl="0"/>
            <a:endParaRPr lang="en-US" sz="2000" dirty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sz="2000" dirty="0" smtClean="0">
                <a:latin typeface="Traditional Arabic" pitchFamily="18" charset="-78"/>
                <a:cs typeface="Traditional Arabic" pitchFamily="18" charset="-78"/>
              </a:rPr>
              <a:t>They have rented a car. </a:t>
            </a:r>
          </a:p>
          <a:p>
            <a:pPr algn="l" rtl="0"/>
            <a:endParaRPr lang="en-US" sz="2000" dirty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sz="2000" dirty="0" smtClean="0">
                <a:latin typeface="Traditional Arabic" pitchFamily="18" charset="-78"/>
                <a:cs typeface="Traditional Arabic" pitchFamily="18" charset="-78"/>
              </a:rPr>
              <a:t>It has Stopped raining. </a:t>
            </a:r>
          </a:p>
          <a:p>
            <a:pPr algn="l" rtl="0"/>
            <a:endParaRPr lang="en-US" sz="2000" dirty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sz="2000" dirty="0" smtClean="0">
                <a:latin typeface="Traditional Arabic" pitchFamily="18" charset="-78"/>
                <a:cs typeface="Traditional Arabic" pitchFamily="18" charset="-78"/>
              </a:rPr>
              <a:t>We have traveled to New York.   </a:t>
            </a:r>
          </a:p>
          <a:p>
            <a:pPr algn="l" rtl="0"/>
            <a:endParaRPr lang="en-US" sz="2000" dirty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endParaRPr lang="he-IL" sz="2000" dirty="0">
              <a:latin typeface="Traditional Arabic" pitchFamily="18" charset="-78"/>
              <a:cs typeface="Times New Roman" pitchFamily="18" charset="0"/>
            </a:endParaRPr>
          </a:p>
        </p:txBody>
      </p:sp>
      <p:cxnSp>
        <p:nvCxnSpPr>
          <p:cNvPr id="13" name="מחבר ישר 12"/>
          <p:cNvCxnSpPr/>
          <p:nvPr/>
        </p:nvCxnSpPr>
        <p:spPr>
          <a:xfrm>
            <a:off x="457200" y="40386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ישר 13"/>
          <p:cNvCxnSpPr/>
          <p:nvPr/>
        </p:nvCxnSpPr>
        <p:spPr>
          <a:xfrm>
            <a:off x="609600" y="46482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ישר 14"/>
          <p:cNvCxnSpPr/>
          <p:nvPr/>
        </p:nvCxnSpPr>
        <p:spPr>
          <a:xfrm>
            <a:off x="381000" y="52578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/>
          <p:cNvCxnSpPr/>
          <p:nvPr/>
        </p:nvCxnSpPr>
        <p:spPr>
          <a:xfrm>
            <a:off x="533400" y="58674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800600" y="1752600"/>
            <a:ext cx="4343400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200" b="1" i="1" u="sng" dirty="0" smtClean="0">
                <a:solidFill>
                  <a:schemeClr val="accent1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Irregular verbs :</a:t>
            </a:r>
          </a:p>
          <a:p>
            <a:pPr algn="l" rtl="0"/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 </a:t>
            </a:r>
            <a:r>
              <a:rPr lang="en-US" sz="2200" dirty="0">
                <a:latin typeface="Traditional Arabic" pitchFamily="18" charset="-78"/>
                <a:cs typeface="Traditional Arabic" pitchFamily="18" charset="-78"/>
              </a:rPr>
              <a:t>are those </a:t>
            </a:r>
            <a:r>
              <a:rPr lang="en-US" sz="2200" dirty="0" smtClean="0">
                <a:latin typeface="Traditional Arabic" pitchFamily="18" charset="-78"/>
                <a:cs typeface="Traditional Arabic" pitchFamily="18" charset="-78"/>
              </a:rPr>
              <a:t>verb that </a:t>
            </a:r>
            <a:r>
              <a:rPr lang="en-US" sz="2200" dirty="0">
                <a:latin typeface="Traditional Arabic" pitchFamily="18" charset="-78"/>
                <a:cs typeface="Traditional Arabic" pitchFamily="18" charset="-78"/>
              </a:rPr>
              <a:t>fall outside the standard patterns of </a:t>
            </a:r>
            <a:r>
              <a:rPr lang="en-US" sz="2200" dirty="0" smtClean="0">
                <a:latin typeface="Traditional Arabic" pitchFamily="18" charset="-78"/>
                <a:cs typeface="Traditional Arabic" pitchFamily="18" charset="-78"/>
              </a:rPr>
              <a:t>conjugation in </a:t>
            </a:r>
            <a:r>
              <a:rPr lang="en-US" sz="2200" dirty="0">
                <a:latin typeface="Traditional Arabic" pitchFamily="18" charset="-78"/>
                <a:cs typeface="Traditional Arabic" pitchFamily="18" charset="-78"/>
              </a:rPr>
              <a:t>the </a:t>
            </a:r>
            <a:r>
              <a:rPr lang="en-US" sz="2200" dirty="0" smtClean="0">
                <a:latin typeface="Traditional Arabic" pitchFamily="18" charset="-78"/>
                <a:cs typeface="Traditional Arabic" pitchFamily="18" charset="-78"/>
              </a:rPr>
              <a:t>languages in </a:t>
            </a:r>
            <a:r>
              <a:rPr lang="en-US" sz="2200" dirty="0">
                <a:latin typeface="Traditional Arabic" pitchFamily="18" charset="-78"/>
                <a:cs typeface="Traditional Arabic" pitchFamily="18" charset="-78"/>
              </a:rPr>
              <a:t>which they </a:t>
            </a:r>
            <a:r>
              <a:rPr lang="en-US" sz="2200" dirty="0" smtClean="0">
                <a:latin typeface="Traditional Arabic" pitchFamily="18" charset="-78"/>
                <a:cs typeface="Traditional Arabic" pitchFamily="18" charset="-78"/>
              </a:rPr>
              <a:t>occur</a:t>
            </a:r>
          </a:p>
          <a:p>
            <a:pPr algn="l" rtl="0"/>
            <a:endParaRPr lang="en-US" sz="22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sz="2200" dirty="0" smtClean="0">
                <a:latin typeface="Traditional Arabic" pitchFamily="18" charset="-78"/>
                <a:cs typeface="Traditional Arabic" pitchFamily="18" charset="-78"/>
              </a:rPr>
              <a:t>For example : </a:t>
            </a:r>
            <a:endParaRPr lang="he-IL" sz="2200" dirty="0">
              <a:latin typeface="Traditional Arabic" pitchFamily="18" charset="-78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00600" y="3995678"/>
            <a:ext cx="4343400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smtClean="0">
                <a:latin typeface="Traditional Arabic" pitchFamily="18" charset="-78"/>
                <a:cs typeface="Traditional Arabic" pitchFamily="18" charset="-78"/>
              </a:rPr>
              <a:t>I have been to Australia.</a:t>
            </a:r>
          </a:p>
          <a:p>
            <a:pPr algn="l" rtl="0"/>
            <a:endParaRPr lang="en-US" sz="2000" dirty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sz="2000" dirty="0" smtClean="0">
                <a:latin typeface="Traditional Arabic" pitchFamily="18" charset="-78"/>
                <a:cs typeface="Traditional Arabic" pitchFamily="18" charset="-78"/>
              </a:rPr>
              <a:t>He has seen that film 4 times  </a:t>
            </a:r>
          </a:p>
          <a:p>
            <a:pPr algn="l" rtl="0"/>
            <a:endParaRPr lang="en-US" sz="2000" dirty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sz="2000" dirty="0" smtClean="0">
                <a:latin typeface="Traditional Arabic" pitchFamily="18" charset="-78"/>
                <a:cs typeface="Traditional Arabic" pitchFamily="18" charset="-78"/>
              </a:rPr>
              <a:t>They have eaten their dinner.</a:t>
            </a:r>
          </a:p>
          <a:p>
            <a:pPr algn="l" rtl="0"/>
            <a:endParaRPr lang="en-US" sz="2000" dirty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r>
              <a:rPr lang="en-US" sz="2000" dirty="0" smtClean="0">
                <a:latin typeface="Traditional Arabic" pitchFamily="18" charset="-78"/>
                <a:cs typeface="Traditional Arabic" pitchFamily="18" charset="-78"/>
              </a:rPr>
              <a:t>  </a:t>
            </a:r>
          </a:p>
          <a:p>
            <a:pPr algn="l" rtl="0"/>
            <a:endParaRPr lang="en-US" sz="2000" dirty="0">
              <a:latin typeface="Traditional Arabic" pitchFamily="18" charset="-78"/>
              <a:cs typeface="Traditional Arabic" pitchFamily="18" charset="-78"/>
            </a:endParaRPr>
          </a:p>
          <a:p>
            <a:pPr algn="l" rtl="0"/>
            <a:endParaRPr lang="he-IL" sz="2000" dirty="0">
              <a:latin typeface="Traditional Arabic" pitchFamily="18" charset="-78"/>
              <a:cs typeface="Times New Roman" pitchFamily="18" charset="0"/>
            </a:endParaRPr>
          </a:p>
        </p:txBody>
      </p:sp>
      <p:cxnSp>
        <p:nvCxnSpPr>
          <p:cNvPr id="20" name="מחבר ישר 19"/>
          <p:cNvCxnSpPr/>
          <p:nvPr/>
        </p:nvCxnSpPr>
        <p:spPr>
          <a:xfrm>
            <a:off x="4953000" y="43434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ישר 20"/>
          <p:cNvCxnSpPr/>
          <p:nvPr/>
        </p:nvCxnSpPr>
        <p:spPr>
          <a:xfrm>
            <a:off x="5181600" y="49530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/>
          <p:cNvCxnSpPr/>
          <p:nvPr/>
        </p:nvCxnSpPr>
        <p:spPr>
          <a:xfrm>
            <a:off x="5410200" y="55626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utoShape 4">
            <a:hlinkClick r:id="" action="ppaction://hlinkshowjump?jump=next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7467600" y="5943600"/>
            <a:ext cx="1143000" cy="609600"/>
          </a:xfrm>
          <a:prstGeom prst="actionButtonForwardNex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  <p:sp>
        <p:nvSpPr>
          <p:cNvPr id="25" name="AutoShape 3">
            <a:hlinkClick r:id="" action="ppaction://hlinkshowjump?jump=previous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228600" y="5943600"/>
            <a:ext cx="1143000" cy="609600"/>
          </a:xfrm>
          <a:prstGeom prst="actionButtonBackPreviou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8" grpId="0"/>
      <p:bldP spid="19" grpId="0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228600"/>
            <a:ext cx="8991600" cy="5851525"/>
          </a:xfrm>
        </p:spPr>
        <p:txBody>
          <a:bodyPr/>
          <a:lstStyle/>
          <a:p>
            <a:pPr algn="l" rtl="0"/>
            <a:r>
              <a:rPr lang="en-US" dirty="0" smtClean="0"/>
              <a:t>What happened in this sentence..? 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They have just eaten their dinner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 </a:t>
            </a:r>
            <a:endParaRPr lang="he-IL" dirty="0"/>
          </a:p>
        </p:txBody>
      </p:sp>
      <p:cxnSp>
        <p:nvCxnSpPr>
          <p:cNvPr id="6" name="מחבר ישר 5"/>
          <p:cNvCxnSpPr/>
          <p:nvPr/>
        </p:nvCxnSpPr>
        <p:spPr>
          <a:xfrm>
            <a:off x="1066800" y="1905000"/>
            <a:ext cx="838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מחבר ישר 6"/>
          <p:cNvCxnSpPr/>
          <p:nvPr/>
        </p:nvCxnSpPr>
        <p:spPr>
          <a:xfrm>
            <a:off x="2667000" y="1905000"/>
            <a:ext cx="990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צורה חופשית 10"/>
          <p:cNvSpPr/>
          <p:nvPr/>
        </p:nvSpPr>
        <p:spPr>
          <a:xfrm>
            <a:off x="1447800" y="1828800"/>
            <a:ext cx="1981200" cy="1093410"/>
          </a:xfrm>
          <a:custGeom>
            <a:avLst/>
            <a:gdLst>
              <a:gd name="connsiteX0" fmla="*/ 0 w 1995714"/>
              <a:gd name="connsiteY0" fmla="*/ 157238 h 1245810"/>
              <a:gd name="connsiteX1" fmla="*/ 1045028 w 1995714"/>
              <a:gd name="connsiteY1" fmla="*/ 1245810 h 1245810"/>
              <a:gd name="connsiteX2" fmla="*/ 1872343 w 1995714"/>
              <a:gd name="connsiteY2" fmla="*/ 157238 h 1245810"/>
              <a:gd name="connsiteX3" fmla="*/ 1785257 w 1995714"/>
              <a:gd name="connsiteY3" fmla="*/ 302381 h 1245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5714" h="1245810">
                <a:moveTo>
                  <a:pt x="0" y="157238"/>
                </a:moveTo>
                <a:cubicBezTo>
                  <a:pt x="366485" y="701524"/>
                  <a:pt x="732971" y="1245810"/>
                  <a:pt x="1045028" y="1245810"/>
                </a:cubicBezTo>
                <a:cubicBezTo>
                  <a:pt x="1357085" y="1245810"/>
                  <a:pt x="1748972" y="314476"/>
                  <a:pt x="1872343" y="157238"/>
                </a:cubicBezTo>
                <a:cubicBezTo>
                  <a:pt x="1995714" y="0"/>
                  <a:pt x="1890485" y="151190"/>
                  <a:pt x="1785257" y="302381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0" y="3124200"/>
            <a:ext cx="69342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verb have and the verb past participle have been separated --- this happened only when we use the adverb </a:t>
            </a:r>
            <a:endParaRPr lang="he-I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AutoShape 4">
            <a:hlinkClick r:id="" action="ppaction://hlinkshowjump?jump=next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7467600" y="5791200"/>
            <a:ext cx="1143000" cy="609600"/>
          </a:xfrm>
          <a:prstGeom prst="actionButtonForwardNex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16" name="AutoShape 3">
            <a:hlinkClick r:id="" action="ppaction://hlinkshowjump?jump=previous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381000" y="5791200"/>
            <a:ext cx="1143000" cy="609600"/>
          </a:xfrm>
          <a:prstGeom prst="actionButtonBackPreviou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324600"/>
          </a:xfrm>
        </p:spPr>
        <p:txBody>
          <a:bodyPr/>
          <a:lstStyle/>
          <a:p>
            <a:pPr algn="l" rtl="0"/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What it is the adverb..?</a:t>
            </a:r>
          </a:p>
          <a:p>
            <a:pPr algn="l" rtl="0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en-US" sz="2800" dirty="0" smtClean="0">
                <a:latin typeface="Traditional Arabic" pitchFamily="18" charset="-78"/>
                <a:cs typeface="Traditional Arabic" pitchFamily="18" charset="-78"/>
              </a:rPr>
              <a:t>  Word that describes a verb.</a:t>
            </a:r>
          </a:p>
          <a:p>
            <a:pPr algn="l" rtl="0">
              <a:buNone/>
            </a:pPr>
            <a:endParaRPr lang="en-US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l" rtl="0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 Here are some adverbs that we use in present perfect. </a:t>
            </a:r>
          </a:p>
          <a:p>
            <a:pPr algn="l" rtl="0">
              <a:buNone/>
            </a:pPr>
            <a:endParaRPr lang="he-IL" dirty="0">
              <a:latin typeface="Traditional Arabic" pitchFamily="18" charset="-78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533400" y="34290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Ever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533400" y="44196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Never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533400" y="53340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Just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590800" y="34290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Already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590800" y="44196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Lately</a:t>
            </a:r>
            <a:endParaRPr lang="he-IL" b="1" dirty="0">
              <a:latin typeface="Traditional Arabic" pitchFamily="18" charset="-78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2590800" y="53340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recently</a:t>
            </a:r>
            <a:endParaRPr lang="he-IL" b="1" dirty="0">
              <a:latin typeface="Traditional Arabic" pitchFamily="18" charset="-78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4572000" y="34290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Yet</a:t>
            </a:r>
            <a:endParaRPr lang="he-IL" b="1" dirty="0">
              <a:latin typeface="Traditional Arabic" pitchFamily="18" charset="-78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4572000" y="44196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For</a:t>
            </a:r>
            <a:endParaRPr lang="he-IL" b="1" dirty="0">
              <a:latin typeface="Traditional Arabic" pitchFamily="18" charset="-78"/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4572000" y="53340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Since</a:t>
            </a:r>
            <a:endParaRPr lang="he-IL" b="1" dirty="0">
              <a:latin typeface="Traditional Arabic" pitchFamily="18" charset="-78"/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6553200" y="4191000"/>
            <a:ext cx="2286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 Many\ a couple of\several times</a:t>
            </a:r>
            <a:endParaRPr lang="he-IL" b="1" dirty="0">
              <a:latin typeface="Traditional Arabic" pitchFamily="18" charset="-78"/>
            </a:endParaRPr>
          </a:p>
        </p:txBody>
      </p:sp>
      <p:sp>
        <p:nvSpPr>
          <p:cNvPr id="14" name="AutoShape 4">
            <a:hlinkClick r:id="" action="ppaction://hlinkshowjump?jump=next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7696200" y="5943600"/>
            <a:ext cx="1143000" cy="609600"/>
          </a:xfrm>
          <a:prstGeom prst="actionButtonForwardNex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  <p:sp>
        <p:nvSpPr>
          <p:cNvPr id="15" name="AutoShape 3">
            <a:hlinkClick r:id="" action="ppaction://hlinkshowjump?jump=previous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228600" y="6019800"/>
            <a:ext cx="1143000" cy="609600"/>
          </a:xfrm>
          <a:prstGeom prst="actionButtonBackPreviou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0"/>
            <a:ext cx="8686800" cy="6080125"/>
          </a:xfrm>
        </p:spPr>
        <p:txBody>
          <a:bodyPr/>
          <a:lstStyle/>
          <a:p>
            <a:pPr algn="l" rtl="0"/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.</a:t>
            </a:r>
            <a:endParaRPr lang="he-IL" dirty="0">
              <a:latin typeface="Traditional Arabic" pitchFamily="18" charset="-78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85800" y="2286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Ever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685800" y="9906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Never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685800" y="17526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Just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685800" y="25146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Already</a:t>
            </a:r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685800" y="32766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Lately</a:t>
            </a:r>
            <a:endParaRPr lang="he-IL" b="1" dirty="0">
              <a:latin typeface="Traditional Arabic" pitchFamily="18" charset="-78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685800" y="41148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recently</a:t>
            </a:r>
            <a:endParaRPr lang="he-IL" b="1" dirty="0">
              <a:latin typeface="Traditional Arabic" pitchFamily="18" charset="-78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685800" y="49530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Yet</a:t>
            </a:r>
            <a:endParaRPr lang="he-IL" b="1" dirty="0">
              <a:latin typeface="Traditional Arabic" pitchFamily="18" charset="-78"/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2514600" y="228600"/>
            <a:ext cx="32766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400" dirty="0">
                <a:latin typeface="Traditional Arabic" pitchFamily="18" charset="-78"/>
                <a:cs typeface="Traditional Arabic" pitchFamily="18" charset="-78"/>
              </a:rPr>
              <a:t>means "at any time."</a:t>
            </a:r>
            <a:endParaRPr lang="he-IL" sz="2400" b="1" dirty="0">
              <a:latin typeface="Traditional Arabic" pitchFamily="18" charset="-78"/>
              <a:cs typeface="Times New Roman" pitchFamily="18" charset="0"/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2514600" y="990600"/>
            <a:ext cx="32766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400" dirty="0">
                <a:latin typeface="Traditional Arabic" pitchFamily="18" charset="-78"/>
                <a:cs typeface="Traditional Arabic" pitchFamily="18" charset="-78"/>
              </a:rPr>
              <a:t> means "not at any time."</a:t>
            </a:r>
            <a:endParaRPr lang="he-IL" sz="2400" b="1" dirty="0">
              <a:latin typeface="Traditional Arabic" pitchFamily="18" charset="-78"/>
              <a:cs typeface="Times New Roman" pitchFamily="18" charset="0"/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2514600" y="1752600"/>
            <a:ext cx="64770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l" rtl="0"/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used to show </a:t>
            </a:r>
            <a:r>
              <a:rPr lang="en-US" sz="2000" dirty="0" smtClean="0">
                <a:latin typeface="Traditional Arabic" pitchFamily="18" charset="-78"/>
                <a:cs typeface="Traditional Arabic" pitchFamily="18" charset="-78"/>
              </a:rPr>
              <a:t>an action </a:t>
            </a: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or situation that </a:t>
            </a:r>
            <a:r>
              <a:rPr lang="en-US" sz="2000" dirty="0" smtClean="0">
                <a:latin typeface="Traditional Arabic" pitchFamily="18" charset="-78"/>
                <a:cs typeface="Traditional Arabic" pitchFamily="18" charset="-78"/>
              </a:rPr>
              <a:t>finished only </a:t>
            </a: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a short </a:t>
            </a:r>
            <a:r>
              <a:rPr lang="en-US" sz="2000" dirty="0" smtClean="0">
                <a:latin typeface="Traditional Arabic" pitchFamily="18" charset="-78"/>
                <a:cs typeface="Traditional Arabic" pitchFamily="18" charset="-78"/>
              </a:rPr>
              <a:t>time before </a:t>
            </a: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now</a:t>
            </a:r>
            <a:endParaRPr lang="he-IL" sz="2000" b="1" dirty="0">
              <a:latin typeface="Traditional Arabic" pitchFamily="18" charset="-78"/>
              <a:cs typeface="Times New Roman" pitchFamily="18" charset="0"/>
            </a:endParaRPr>
          </a:p>
        </p:txBody>
      </p:sp>
      <p:sp>
        <p:nvSpPr>
          <p:cNvPr id="15" name="מלבן 14"/>
          <p:cNvSpPr/>
          <p:nvPr/>
        </p:nvSpPr>
        <p:spPr>
          <a:xfrm>
            <a:off x="2514600" y="2514600"/>
            <a:ext cx="64770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l" rtl="0"/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 It shows an action or situation that happened</a:t>
            </a:r>
            <a:br>
              <a:rPr lang="en-US" sz="2000" dirty="0">
                <a:latin typeface="Traditional Arabic" pitchFamily="18" charset="-78"/>
                <a:cs typeface="Traditional Arabic" pitchFamily="18" charset="-78"/>
              </a:rPr>
            </a:b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earlier than expected</a:t>
            </a:r>
            <a:endParaRPr lang="he-IL" sz="2000" b="1" dirty="0">
              <a:latin typeface="Traditional Arabic" pitchFamily="18" charset="-78"/>
              <a:cs typeface="Times New Roman" pitchFamily="18" charset="0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2438400" y="4953000"/>
            <a:ext cx="67056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l" rtl="0"/>
            <a:r>
              <a:rPr lang="en-US" dirty="0">
                <a:latin typeface="Traditional Arabic" pitchFamily="18" charset="-78"/>
                <a:cs typeface="Traditional Arabic" pitchFamily="18" charset="-78"/>
              </a:rPr>
              <a:t>it </a:t>
            </a: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frequently occurs in negative statements </a:t>
            </a:r>
            <a:r>
              <a:rPr lang="en-US" sz="2000" dirty="0" smtClean="0">
                <a:latin typeface="Traditional Arabic" pitchFamily="18" charset="-78"/>
                <a:cs typeface="Traditional Arabic" pitchFamily="18" charset="-78"/>
              </a:rPr>
              <a:t>and shows </a:t>
            </a: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an action or situation that has lasted longer </a:t>
            </a:r>
            <a:r>
              <a:rPr lang="en-US" sz="2000" dirty="0" smtClean="0">
                <a:latin typeface="Traditional Arabic" pitchFamily="18" charset="-78"/>
                <a:cs typeface="Traditional Arabic" pitchFamily="18" charset="-78"/>
              </a:rPr>
              <a:t>than expected</a:t>
            </a:r>
            <a:endParaRPr lang="he-IL" b="1" dirty="0">
              <a:latin typeface="Traditional Arabic" pitchFamily="18" charset="-78"/>
              <a:cs typeface="Times New Roman" pitchFamily="18" charset="0"/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2438400" y="3276600"/>
            <a:ext cx="32766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Not long </a:t>
            </a:r>
            <a:r>
              <a:rPr lang="en-US" sz="2000" dirty="0" smtClean="0">
                <a:latin typeface="Traditional Arabic" pitchFamily="18" charset="-78"/>
                <a:cs typeface="Traditional Arabic" pitchFamily="18" charset="-78"/>
              </a:rPr>
              <a:t>ago, in recent times</a:t>
            </a:r>
            <a:endParaRPr lang="he-IL" sz="2000" b="1" dirty="0">
              <a:latin typeface="Traditional Arabic" pitchFamily="18" charset="-78"/>
              <a:cs typeface="Times New Roman" pitchFamily="18" charset="0"/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2438400" y="4114800"/>
            <a:ext cx="32766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l" rtl="0"/>
            <a:r>
              <a:rPr lang="en-US" sz="2000" dirty="0" smtClean="0">
                <a:latin typeface="Traditional Arabic" pitchFamily="18" charset="-78"/>
                <a:cs typeface="Traditional Arabic" pitchFamily="18" charset="-78"/>
              </a:rPr>
              <a:t>Not </a:t>
            </a: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long ago</a:t>
            </a:r>
            <a:endParaRPr lang="he-IL" sz="2000" b="1" dirty="0">
              <a:latin typeface="Traditional Arabic" pitchFamily="18" charset="-78"/>
              <a:cs typeface="Times New Roman" pitchFamily="18" charset="0"/>
            </a:endParaRPr>
          </a:p>
        </p:txBody>
      </p:sp>
      <p:sp>
        <p:nvSpPr>
          <p:cNvPr id="19" name="AutoShape 4">
            <a:hlinkClick r:id="" action="ppaction://hlinkshowjump?jump=next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7772400" y="6019800"/>
            <a:ext cx="1143000" cy="609600"/>
          </a:xfrm>
          <a:prstGeom prst="actionButtonForwardNex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  <p:sp>
        <p:nvSpPr>
          <p:cNvPr id="20" name="AutoShape 3">
            <a:hlinkClick r:id="" action="ppaction://hlinkshowjump?jump=previousslide" highlightClick="1">
              <a:snd r:embed="rId2" name="type.wav"/>
            </a:hlinkClick>
          </p:cNvPr>
          <p:cNvSpPr>
            <a:spLocks noChangeArrowheads="1"/>
          </p:cNvSpPr>
          <p:nvPr/>
        </p:nvSpPr>
        <p:spPr bwMode="auto">
          <a:xfrm>
            <a:off x="457200" y="6019800"/>
            <a:ext cx="1143000" cy="609600"/>
          </a:xfrm>
          <a:prstGeom prst="actionButtonBackPreviou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e-IL"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טרק">
  <a:themeElements>
    <a:clrScheme name="טרק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טר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טרק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1418</TotalTime>
  <Words>542</Words>
  <Application>Microsoft Office PowerPoint</Application>
  <PresentationFormat>‫הצגה על המסך (4:3)</PresentationFormat>
  <Paragraphs>177</Paragraphs>
  <Slides>17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18" baseType="lpstr">
      <vt:lpstr>טרק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  <vt:lpstr>שקופית 15</vt:lpstr>
      <vt:lpstr>שקופית 16</vt:lpstr>
      <vt:lpstr>שקופית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sss</dc:creator>
  <cp:lastModifiedBy>user</cp:lastModifiedBy>
  <cp:revision>50</cp:revision>
  <dcterms:created xsi:type="dcterms:W3CDTF">2013-01-25T21:14:02Z</dcterms:created>
  <dcterms:modified xsi:type="dcterms:W3CDTF">2013-02-17T20:40:55Z</dcterms:modified>
</cp:coreProperties>
</file>