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94" r:id="rId2"/>
    <p:sldId id="286" r:id="rId3"/>
    <p:sldId id="288" r:id="rId4"/>
    <p:sldId id="287" r:id="rId5"/>
    <p:sldId id="289" r:id="rId6"/>
    <p:sldId id="291" r:id="rId7"/>
    <p:sldId id="290" r:id="rId8"/>
    <p:sldId id="256" r:id="rId9"/>
    <p:sldId id="257" r:id="rId10"/>
    <p:sldId id="258" r:id="rId11"/>
    <p:sldId id="259" r:id="rId12"/>
    <p:sldId id="292" r:id="rId13"/>
    <p:sldId id="260" r:id="rId14"/>
    <p:sldId id="261" r:id="rId15"/>
    <p:sldId id="262" r:id="rId16"/>
    <p:sldId id="263" r:id="rId17"/>
    <p:sldId id="264" r:id="rId18"/>
    <p:sldId id="265" r:id="rId19"/>
    <p:sldId id="266" r:id="rId20"/>
    <p:sldId id="267" r:id="rId21"/>
    <p:sldId id="268" r:id="rId22"/>
    <p:sldId id="269" r:id="rId23"/>
    <p:sldId id="270" r:id="rId24"/>
    <p:sldId id="271" r:id="rId25"/>
    <p:sldId id="272" r:id="rId26"/>
    <p:sldId id="293" r:id="rId27"/>
    <p:sldId id="274" r:id="rId28"/>
    <p:sldId id="275" r:id="rId29"/>
    <p:sldId id="276" r:id="rId30"/>
    <p:sldId id="277" r:id="rId31"/>
    <p:sldId id="278" r:id="rId32"/>
    <p:sldId id="279" r:id="rId33"/>
    <p:sldId id="280" r:id="rId34"/>
    <p:sldId id="281" r:id="rId35"/>
    <p:sldId id="282" r:id="rId36"/>
    <p:sldId id="283" r:id="rId37"/>
    <p:sldId id="284" r:id="rId38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0066"/>
    <a:srgbClr val="CC0493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12C8C85-51F0-491E-9774-3900AFEF0FD7}" styleName="نمط فاتح 2 - تمييز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21E4AEA4-8DFA-4A89-87EB-49C32662AFE0}" styleName="نمط متوسط 2 - تميي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نمط متوسط 2 - تميي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نمط متوسط 2 - تمييز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نمط متوسط 2 - تمييز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8D230F3-CF80-4859-8CE7-A43EE81993B5}" styleName="نمط فاتح 1 - تمييز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>
        <p:scale>
          <a:sx n="70" d="100"/>
          <a:sy n="70" d="100"/>
        </p:scale>
        <p:origin x="-1386" y="-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7354A-E8F8-4797-8855-8D8438F1DDFE}" type="datetimeFigureOut">
              <a:rPr lang="ar-SA" smtClean="0"/>
              <a:pPr/>
              <a:t>06/04/1434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10644-3D20-4527-90F9-55B9C425968D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7354A-E8F8-4797-8855-8D8438F1DDFE}" type="datetimeFigureOut">
              <a:rPr lang="ar-SA" smtClean="0"/>
              <a:pPr/>
              <a:t>06/04/1434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10644-3D20-4527-90F9-55B9C425968D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7354A-E8F8-4797-8855-8D8438F1DDFE}" type="datetimeFigureOut">
              <a:rPr lang="ar-SA" smtClean="0"/>
              <a:pPr/>
              <a:t>06/04/1434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10644-3D20-4527-90F9-55B9C425968D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7354A-E8F8-4797-8855-8D8438F1DDFE}" type="datetimeFigureOut">
              <a:rPr lang="ar-SA" smtClean="0"/>
              <a:pPr/>
              <a:t>06/04/1434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10644-3D20-4527-90F9-55B9C425968D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7354A-E8F8-4797-8855-8D8438F1DDFE}" type="datetimeFigureOut">
              <a:rPr lang="ar-SA" smtClean="0"/>
              <a:pPr/>
              <a:t>06/04/1434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10644-3D20-4527-90F9-55B9C425968D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7354A-E8F8-4797-8855-8D8438F1DDFE}" type="datetimeFigureOut">
              <a:rPr lang="ar-SA" smtClean="0"/>
              <a:pPr/>
              <a:t>06/04/1434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10644-3D20-4527-90F9-55B9C425968D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7354A-E8F8-4797-8855-8D8438F1DDFE}" type="datetimeFigureOut">
              <a:rPr lang="ar-SA" smtClean="0"/>
              <a:pPr/>
              <a:t>06/04/1434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10644-3D20-4527-90F9-55B9C425968D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7354A-E8F8-4797-8855-8D8438F1DDFE}" type="datetimeFigureOut">
              <a:rPr lang="ar-SA" smtClean="0"/>
              <a:pPr/>
              <a:t>06/04/1434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10644-3D20-4527-90F9-55B9C425968D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7354A-E8F8-4797-8855-8D8438F1DDFE}" type="datetimeFigureOut">
              <a:rPr lang="ar-SA" smtClean="0"/>
              <a:pPr/>
              <a:t>06/04/1434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10644-3D20-4527-90F9-55B9C425968D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7354A-E8F8-4797-8855-8D8438F1DDFE}" type="datetimeFigureOut">
              <a:rPr lang="ar-SA" smtClean="0"/>
              <a:pPr/>
              <a:t>06/04/1434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10644-3D20-4527-90F9-55B9C425968D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7354A-E8F8-4797-8855-8D8438F1DDFE}" type="datetimeFigureOut">
              <a:rPr lang="ar-SA" smtClean="0"/>
              <a:pPr/>
              <a:t>06/04/1434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10644-3D20-4527-90F9-55B9C425968D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57354A-E8F8-4797-8855-8D8438F1DDFE}" type="datetimeFigureOut">
              <a:rPr lang="ar-SA" smtClean="0"/>
              <a:pPr/>
              <a:t>06/04/1434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A10644-3D20-4527-90F9-55B9C425968D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quia.com/rr/6516.html" TargetMode="Externa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t80LC1zQudA&amp;feature=youtu.be" TargetMode="External"/><Relationship Id="rId2" Type="http://schemas.openxmlformats.org/officeDocument/2006/relationships/hyperlink" Target="http://www.youtube.com/watch?v=NT7_bzD7BS8&amp;feature=youtu.be" TargetMode="Externa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 descr="34df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4419600" cy="367386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مربع نص 5"/>
          <p:cNvSpPr txBox="1"/>
          <p:nvPr/>
        </p:nvSpPr>
        <p:spPr>
          <a:xfrm>
            <a:off x="1600200" y="3886200"/>
            <a:ext cx="5029200" cy="163121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sz="2000" b="1" dirty="0" smtClean="0">
                <a:solidFill>
                  <a:srgbClr val="FF0066"/>
                </a:solidFill>
                <a:latin typeface="Comic Sans MS" pitchFamily="66" charset="0"/>
              </a:rPr>
              <a:t>Regular and irregular plural nouns </a:t>
            </a:r>
          </a:p>
          <a:p>
            <a:pPr algn="l"/>
            <a:endParaRPr lang="en-US" sz="2000" b="1" dirty="0" smtClean="0">
              <a:solidFill>
                <a:srgbClr val="FF0066"/>
              </a:solidFill>
              <a:latin typeface="Comic Sans MS" pitchFamily="66" charset="0"/>
            </a:endParaRPr>
          </a:p>
          <a:p>
            <a:pPr algn="l"/>
            <a:r>
              <a:rPr lang="en-US" sz="2000" b="1" dirty="0" smtClean="0">
                <a:solidFill>
                  <a:srgbClr val="FF0066"/>
                </a:solidFill>
                <a:latin typeface="Comic Sans MS" pitchFamily="66" charset="0"/>
              </a:rPr>
              <a:t>Rajaa Egbaria </a:t>
            </a:r>
          </a:p>
          <a:p>
            <a:pPr algn="l"/>
            <a:endParaRPr lang="en-US" sz="2000" b="1" dirty="0" smtClean="0">
              <a:solidFill>
                <a:srgbClr val="FF0066"/>
              </a:solidFill>
              <a:latin typeface="Comic Sans MS" pitchFamily="66" charset="0"/>
            </a:endParaRPr>
          </a:p>
          <a:p>
            <a:pPr algn="l"/>
            <a:r>
              <a:rPr lang="en-US" sz="2000" b="1" dirty="0" smtClean="0">
                <a:solidFill>
                  <a:srgbClr val="FF0066"/>
                </a:solidFill>
                <a:latin typeface="Comic Sans MS" pitchFamily="66" charset="0"/>
              </a:rPr>
              <a:t>204471767</a:t>
            </a:r>
            <a:endParaRPr lang="ar-SA" b="1" dirty="0">
              <a:solidFill>
                <a:srgbClr val="FF0066"/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1066800" y="609600"/>
            <a:ext cx="7559023" cy="12772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100" b="1" dirty="0">
              <a:latin typeface="Comic Sans MS" pitchFamily="66" charset="0"/>
              <a:ea typeface="Calibri" pitchFamily="34" charset="0"/>
              <a:cs typeface="Arial" pitchFamily="34" charset="0"/>
            </a:endParaRPr>
          </a:p>
          <a:p>
            <a:pPr marL="0" marR="0" lvl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  <a:ea typeface="Calibri" pitchFamily="34" charset="0"/>
              <a:cs typeface="Arial" pitchFamily="34" charset="0"/>
            </a:endParaRPr>
          </a:p>
          <a:p>
            <a:pPr marL="0" marR="0" lvl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100" b="1" dirty="0">
              <a:latin typeface="Comic Sans MS" pitchFamily="66" charset="0"/>
              <a:ea typeface="Calibri" pitchFamily="34" charset="0"/>
              <a:cs typeface="Arial" pitchFamily="34" charset="0"/>
            </a:endParaRPr>
          </a:p>
          <a:p>
            <a:pPr marL="0" marR="0" lvl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  <a:ea typeface="Calibri" pitchFamily="34" charset="0"/>
              <a:cs typeface="Arial" pitchFamily="34" charset="0"/>
            </a:endParaRPr>
          </a:p>
          <a:p>
            <a:pPr marL="0" marR="0" lvl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100" b="1" dirty="0">
              <a:latin typeface="Comic Sans MS" pitchFamily="66" charset="0"/>
              <a:ea typeface="Calibri" pitchFamily="34" charset="0"/>
              <a:cs typeface="Arial" pitchFamily="34" charset="0"/>
            </a:endParaRPr>
          </a:p>
          <a:p>
            <a:pPr marL="0" marR="0" lvl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  <a:ea typeface="Calibri" pitchFamily="34" charset="0"/>
              <a:cs typeface="Arial" pitchFamily="34" charset="0"/>
            </a:endParaRPr>
          </a:p>
          <a:p>
            <a:pPr marL="0" marR="0" lvl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0" y="762000"/>
            <a:ext cx="8153400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raditional Arabic" pitchFamily="18" charset="-78"/>
                <a:ea typeface="Calibri" pitchFamily="34" charset="0"/>
                <a:cs typeface="Traditional Arabic" pitchFamily="18" charset="-78"/>
              </a:rPr>
              <a:t>When a noun refers to only one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Traditional Arabic" pitchFamily="18" charset="-78"/>
                <a:ea typeface="Calibri" pitchFamily="34" charset="0"/>
                <a:cs typeface="Traditional Arabic" pitchFamily="18" charset="-78"/>
              </a:rPr>
              <a:t>thing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raditional Arabic" pitchFamily="18" charset="-78"/>
                <a:ea typeface="Calibri" pitchFamily="34" charset="0"/>
                <a:cs typeface="Traditional Arabic" pitchFamily="18" charset="-78"/>
              </a:rPr>
              <a:t>or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raditional Arabic" pitchFamily="18" charset="-78"/>
                <a:ea typeface="Calibri" pitchFamily="34" charset="0"/>
                <a:cs typeface="Traditional Arabic" pitchFamily="18" charset="-78"/>
              </a:rPr>
              <a:t>person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raditional Arabic" pitchFamily="18" charset="-78"/>
                <a:ea typeface="Calibri" pitchFamily="34" charset="0"/>
                <a:cs typeface="Traditional Arabic" pitchFamily="18" charset="-78"/>
              </a:rPr>
              <a:t> , it is said to be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CC0493"/>
                </a:solidFill>
                <a:effectLst/>
                <a:latin typeface="Traditional Arabic" pitchFamily="18" charset="-78"/>
                <a:ea typeface="Calibri" pitchFamily="34" charset="0"/>
                <a:cs typeface="Traditional Arabic" pitchFamily="18" charset="-78"/>
              </a:rPr>
              <a:t>singular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raditional Arabic" pitchFamily="18" charset="-78"/>
                <a:ea typeface="Calibri" pitchFamily="34" charset="0"/>
                <a:cs typeface="Traditional Arabic" pitchFamily="18" charset="-78"/>
              </a:rPr>
              <a:t> in number .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raditional Arabic" pitchFamily="18" charset="-78"/>
              <a:ea typeface="Calibri" pitchFamily="34" charset="0"/>
              <a:cs typeface="Traditional Arabic" pitchFamily="18" charset="-78"/>
            </a:endParaRPr>
          </a:p>
          <a:p>
            <a:pPr marL="0" marR="0" lvl="0" indent="0" algn="l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b="1" dirty="0">
              <a:latin typeface="Traditional Arabic" pitchFamily="18" charset="-78"/>
              <a:cs typeface="Traditional Arabic" pitchFamily="18" charset="-78"/>
            </a:endParaRPr>
          </a:p>
          <a:p>
            <a:pPr marL="0" marR="0" lvl="0" indent="0" algn="l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raditional Arabic" pitchFamily="18" charset="-78"/>
              <a:cs typeface="Traditional Arabic" pitchFamily="18" charset="-78"/>
            </a:endParaRPr>
          </a:p>
          <a:p>
            <a:pPr marL="0" marR="0" lvl="0" indent="0" algn="l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raditional Arabic" pitchFamily="18" charset="-78"/>
              <a:cs typeface="Traditional Arabic" pitchFamily="18" charset="-78"/>
            </a:endParaRPr>
          </a:p>
        </p:txBody>
      </p:sp>
      <p:pic>
        <p:nvPicPr>
          <p:cNvPr id="8" name="صورة 7" descr="chil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752600"/>
            <a:ext cx="1765739" cy="1676400"/>
          </a:xfrm>
          <a:prstGeom prst="rect">
            <a:avLst/>
          </a:prstGeom>
        </p:spPr>
      </p:pic>
      <p:pic>
        <p:nvPicPr>
          <p:cNvPr id="9" name="صورة 8" descr="knife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343400"/>
            <a:ext cx="2444416" cy="1752600"/>
          </a:xfrm>
          <a:prstGeom prst="rect">
            <a:avLst/>
          </a:prstGeom>
        </p:spPr>
      </p:pic>
      <p:pic>
        <p:nvPicPr>
          <p:cNvPr id="10" name="صورة 9" descr="man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53000" y="1600200"/>
            <a:ext cx="1905000" cy="1905000"/>
          </a:xfrm>
          <a:prstGeom prst="rect">
            <a:avLst/>
          </a:prstGeom>
        </p:spPr>
      </p:pic>
      <p:pic>
        <p:nvPicPr>
          <p:cNvPr id="11" name="صورة 10" descr="song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72000" y="3886200"/>
            <a:ext cx="2336800" cy="2336800"/>
          </a:xfrm>
          <a:prstGeom prst="rect">
            <a:avLst/>
          </a:prstGeom>
        </p:spPr>
      </p:pic>
      <p:sp>
        <p:nvSpPr>
          <p:cNvPr id="12" name="مربع نص 11"/>
          <p:cNvSpPr txBox="1"/>
          <p:nvPr/>
        </p:nvSpPr>
        <p:spPr>
          <a:xfrm>
            <a:off x="304800" y="3657600"/>
            <a:ext cx="1600200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sz="2000" b="1" dirty="0" smtClean="0">
                <a:latin typeface="Traditional Arabic" pitchFamily="18" charset="-78"/>
                <a:cs typeface="Traditional Arabic" pitchFamily="18" charset="-78"/>
              </a:rPr>
              <a:t>A Child </a:t>
            </a:r>
            <a:endParaRPr lang="ar-SA" sz="2000" b="1" dirty="0"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14" name="مربع نص 13"/>
          <p:cNvSpPr txBox="1"/>
          <p:nvPr/>
        </p:nvSpPr>
        <p:spPr>
          <a:xfrm>
            <a:off x="4876800" y="3657600"/>
            <a:ext cx="1905000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sz="2000" b="1" dirty="0" smtClean="0">
                <a:latin typeface="Traditional Arabic" pitchFamily="18" charset="-78"/>
                <a:cs typeface="Traditional Arabic" pitchFamily="18" charset="-78"/>
              </a:rPr>
              <a:t>A Man</a:t>
            </a:r>
            <a:r>
              <a:rPr lang="en-US" b="1" dirty="0" smtClean="0">
                <a:latin typeface="Traditional Arabic" pitchFamily="18" charset="-78"/>
                <a:cs typeface="Traditional Arabic" pitchFamily="18" charset="-78"/>
              </a:rPr>
              <a:t> </a:t>
            </a:r>
            <a:endParaRPr lang="ar-SA" b="1" dirty="0"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15" name="مربع نص 14"/>
          <p:cNvSpPr txBox="1"/>
          <p:nvPr/>
        </p:nvSpPr>
        <p:spPr>
          <a:xfrm>
            <a:off x="228600" y="6324600"/>
            <a:ext cx="2057400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sz="2000" b="1" dirty="0" smtClean="0">
                <a:latin typeface="Traditional Arabic" pitchFamily="18" charset="-78"/>
                <a:cs typeface="Traditional Arabic" pitchFamily="18" charset="-78"/>
              </a:rPr>
              <a:t>A Knife </a:t>
            </a:r>
            <a:endParaRPr lang="ar-SA" sz="2000" b="1" dirty="0"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16" name="مربع نص 15"/>
          <p:cNvSpPr txBox="1"/>
          <p:nvPr/>
        </p:nvSpPr>
        <p:spPr>
          <a:xfrm>
            <a:off x="4648200" y="6248400"/>
            <a:ext cx="21336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b="1" dirty="0" smtClean="0">
                <a:latin typeface="Traditional Arabic" pitchFamily="18" charset="-78"/>
                <a:cs typeface="Traditional Arabic" pitchFamily="18" charset="-78"/>
              </a:rPr>
              <a:t>A Song</a:t>
            </a:r>
            <a:endParaRPr lang="ar-SA" b="1" dirty="0">
              <a:latin typeface="Traditional Arabic" pitchFamily="18" charset="-78"/>
              <a:cs typeface="Traditional Arabic" pitchFamily="18" charset="-78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ربع نص 3"/>
          <p:cNvSpPr txBox="1"/>
          <p:nvPr/>
        </p:nvSpPr>
        <p:spPr>
          <a:xfrm>
            <a:off x="304800" y="457200"/>
            <a:ext cx="7848600" cy="166199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sz="2400" b="1" dirty="0">
                <a:latin typeface="Traditional Arabic" pitchFamily="18" charset="-78"/>
                <a:cs typeface="Traditional Arabic" pitchFamily="18" charset="-78"/>
              </a:rPr>
              <a:t>When a noun refers to more than one </a:t>
            </a: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  <a:latin typeface="Traditional Arabic" pitchFamily="18" charset="-78"/>
                <a:cs typeface="Traditional Arabic" pitchFamily="18" charset="-78"/>
              </a:rPr>
              <a:t>thing </a:t>
            </a:r>
            <a:r>
              <a:rPr lang="en-US" sz="2400" b="1" dirty="0">
                <a:latin typeface="Traditional Arabic" pitchFamily="18" charset="-78"/>
                <a:cs typeface="Traditional Arabic" pitchFamily="18" charset="-78"/>
              </a:rPr>
              <a:t>or </a:t>
            </a:r>
            <a:r>
              <a:rPr lang="en-US" sz="2400" b="1" dirty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person</a:t>
            </a:r>
            <a:r>
              <a:rPr lang="en-US" sz="2400" b="1" dirty="0">
                <a:latin typeface="Traditional Arabic" pitchFamily="18" charset="-78"/>
                <a:cs typeface="Traditional Arabic" pitchFamily="18" charset="-78"/>
              </a:rPr>
              <a:t> </a:t>
            </a:r>
            <a:r>
              <a:rPr lang="en-US" sz="2400" b="1" dirty="0" smtClean="0">
                <a:latin typeface="Traditional Arabic" pitchFamily="18" charset="-78"/>
                <a:cs typeface="Traditional Arabic" pitchFamily="18" charset="-78"/>
              </a:rPr>
              <a:t>of </a:t>
            </a:r>
            <a:r>
              <a:rPr lang="en-US" sz="2400" b="1" dirty="0">
                <a:latin typeface="Traditional Arabic" pitchFamily="18" charset="-78"/>
                <a:cs typeface="Traditional Arabic" pitchFamily="18" charset="-78"/>
              </a:rPr>
              <a:t>the same kind , it is said to be</a:t>
            </a:r>
            <a:r>
              <a:rPr lang="en-US" sz="2400" b="1" dirty="0">
                <a:solidFill>
                  <a:srgbClr val="CC0493"/>
                </a:solidFill>
                <a:latin typeface="Traditional Arabic" pitchFamily="18" charset="-78"/>
                <a:cs typeface="Traditional Arabic" pitchFamily="18" charset="-78"/>
              </a:rPr>
              <a:t> plural </a:t>
            </a:r>
            <a:r>
              <a:rPr lang="en-US" sz="2400" b="1" dirty="0">
                <a:latin typeface="Traditional Arabic" pitchFamily="18" charset="-78"/>
                <a:cs typeface="Traditional Arabic" pitchFamily="18" charset="-78"/>
              </a:rPr>
              <a:t>in number </a:t>
            </a:r>
            <a:r>
              <a:rPr lang="en-US" sz="2400" b="1" dirty="0" smtClean="0">
                <a:latin typeface="Traditional Arabic" pitchFamily="18" charset="-78"/>
                <a:cs typeface="Traditional Arabic" pitchFamily="18" charset="-78"/>
              </a:rPr>
              <a:t>.</a:t>
            </a:r>
          </a:p>
          <a:p>
            <a:endParaRPr lang="en-US" b="1" dirty="0"/>
          </a:p>
          <a:p>
            <a:pPr algn="l"/>
            <a:endParaRPr lang="en-US" b="1" dirty="0" smtClean="0"/>
          </a:p>
          <a:p>
            <a:r>
              <a:rPr lang="en-US" b="1" dirty="0" smtClean="0"/>
              <a:t> </a:t>
            </a:r>
            <a:endParaRPr lang="ar-SA" dirty="0"/>
          </a:p>
        </p:txBody>
      </p:sp>
      <p:pic>
        <p:nvPicPr>
          <p:cNvPr id="5" name="صورة 4" descr="potato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71600"/>
            <a:ext cx="2711431" cy="2243709"/>
          </a:xfrm>
          <a:prstGeom prst="rect">
            <a:avLst/>
          </a:prstGeom>
        </p:spPr>
      </p:pic>
      <p:pic>
        <p:nvPicPr>
          <p:cNvPr id="6" name="صورة 5" descr="boxes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10200" y="1371600"/>
            <a:ext cx="2753360" cy="2065020"/>
          </a:xfrm>
          <a:prstGeom prst="rect">
            <a:avLst/>
          </a:prstGeom>
        </p:spPr>
      </p:pic>
      <p:pic>
        <p:nvPicPr>
          <p:cNvPr id="7" name="صورة 6" descr="radios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86400" y="3810000"/>
            <a:ext cx="2514600" cy="2409444"/>
          </a:xfrm>
          <a:prstGeom prst="rect">
            <a:avLst/>
          </a:prstGeom>
        </p:spPr>
      </p:pic>
      <p:pic>
        <p:nvPicPr>
          <p:cNvPr id="8" name="صورة 7" descr="toys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4191000"/>
            <a:ext cx="2535411" cy="2238375"/>
          </a:xfrm>
          <a:prstGeom prst="rect">
            <a:avLst/>
          </a:prstGeom>
        </p:spPr>
      </p:pic>
      <p:sp>
        <p:nvSpPr>
          <p:cNvPr id="9" name="مربع نص 8"/>
          <p:cNvSpPr txBox="1"/>
          <p:nvPr/>
        </p:nvSpPr>
        <p:spPr>
          <a:xfrm>
            <a:off x="304800" y="3733800"/>
            <a:ext cx="2133600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sz="2000" b="1" dirty="0" smtClean="0">
                <a:latin typeface="Traditional Arabic" pitchFamily="18" charset="-78"/>
                <a:cs typeface="Traditional Arabic" pitchFamily="18" charset="-78"/>
              </a:rPr>
              <a:t>Potatoes</a:t>
            </a:r>
            <a:r>
              <a:rPr lang="en-US" dirty="0" smtClean="0"/>
              <a:t> </a:t>
            </a:r>
            <a:endParaRPr lang="ar-SA" dirty="0"/>
          </a:p>
        </p:txBody>
      </p:sp>
      <p:sp>
        <p:nvSpPr>
          <p:cNvPr id="10" name="مربع نص 9"/>
          <p:cNvSpPr txBox="1"/>
          <p:nvPr/>
        </p:nvSpPr>
        <p:spPr>
          <a:xfrm>
            <a:off x="5562600" y="3657600"/>
            <a:ext cx="23622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b="1" dirty="0" smtClean="0">
                <a:latin typeface="Traditional Arabic" pitchFamily="18" charset="-78"/>
                <a:cs typeface="Traditional Arabic" pitchFamily="18" charset="-78"/>
              </a:rPr>
              <a:t>Boxes </a:t>
            </a:r>
            <a:endParaRPr lang="ar-SA" b="1" dirty="0"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11" name="مربع نص 10"/>
          <p:cNvSpPr txBox="1"/>
          <p:nvPr/>
        </p:nvSpPr>
        <p:spPr>
          <a:xfrm>
            <a:off x="0" y="6488668"/>
            <a:ext cx="19812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b="1" dirty="0" smtClean="0">
                <a:latin typeface="Traditional Arabic" pitchFamily="18" charset="-78"/>
                <a:cs typeface="Traditional Arabic" pitchFamily="18" charset="-78"/>
              </a:rPr>
              <a:t>Toys</a:t>
            </a:r>
            <a:r>
              <a:rPr lang="en-US" dirty="0" smtClean="0"/>
              <a:t> </a:t>
            </a:r>
            <a:endParaRPr lang="ar-SA" dirty="0"/>
          </a:p>
        </p:txBody>
      </p:sp>
      <p:sp>
        <p:nvSpPr>
          <p:cNvPr id="12" name="مربع نص 11"/>
          <p:cNvSpPr txBox="1"/>
          <p:nvPr/>
        </p:nvSpPr>
        <p:spPr>
          <a:xfrm>
            <a:off x="5867400" y="6324600"/>
            <a:ext cx="16764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b="1" dirty="0" smtClean="0">
                <a:latin typeface="Traditional Arabic" pitchFamily="18" charset="-78"/>
                <a:cs typeface="Traditional Arabic" pitchFamily="18" charset="-78"/>
              </a:rPr>
              <a:t>Radios </a:t>
            </a:r>
            <a:endParaRPr lang="ar-SA" b="1" dirty="0">
              <a:latin typeface="Traditional Arabic" pitchFamily="18" charset="-78"/>
              <a:cs typeface="Traditional Arabic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buNone/>
            </a:pPr>
            <a:r>
              <a:rPr lang="en-US" sz="2400" b="1" dirty="0" smtClean="0">
                <a:latin typeface="Comic Sans MS" pitchFamily="66" charset="0"/>
              </a:rPr>
              <a:t>After that I will give them paper which written on it the rules .</a:t>
            </a:r>
          </a:p>
          <a:p>
            <a:pPr>
              <a:buNone/>
            </a:pPr>
            <a:endParaRPr lang="ar-SA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ربع نص 3"/>
          <p:cNvSpPr txBox="1"/>
          <p:nvPr/>
        </p:nvSpPr>
        <p:spPr>
          <a:xfrm>
            <a:off x="304800" y="1524000"/>
            <a:ext cx="6477000" cy="46166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l"/>
            <a:r>
              <a:rPr lang="en-US" sz="2400" b="1" dirty="0" smtClean="0">
                <a:latin typeface="Traditional Arabic" pitchFamily="18" charset="-78"/>
                <a:cs typeface="Traditional Arabic" pitchFamily="18" charset="-78"/>
              </a:rPr>
              <a:t>Rule 1  : For Most </a:t>
            </a:r>
            <a:r>
              <a:rPr lang="en-US" sz="2400" b="1" dirty="0">
                <a:latin typeface="Traditional Arabic" pitchFamily="18" charset="-78"/>
                <a:cs typeface="Traditional Arabic" pitchFamily="18" charset="-78"/>
              </a:rPr>
              <a:t>nouns , just add –s. </a:t>
            </a:r>
            <a:endParaRPr lang="ar-SA" sz="2400" dirty="0"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5" name="مربع نص 4"/>
          <p:cNvSpPr txBox="1"/>
          <p:nvPr/>
        </p:nvSpPr>
        <p:spPr>
          <a:xfrm>
            <a:off x="1524000" y="533400"/>
            <a:ext cx="4953000" cy="76944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dirty="0"/>
              <a:t> </a:t>
            </a:r>
            <a:r>
              <a:rPr lang="en-US" dirty="0" smtClean="0"/>
              <a:t>                                         </a:t>
            </a:r>
            <a:r>
              <a:rPr lang="en-US" sz="4400" b="1" dirty="0" smtClean="0">
                <a:solidFill>
                  <a:schemeClr val="accent6">
                    <a:lumMod val="75000"/>
                  </a:schemeClr>
                </a:solidFill>
                <a:latin typeface="Traditional Arabic" pitchFamily="18" charset="-78"/>
                <a:cs typeface="Traditional Arabic" pitchFamily="18" charset="-78"/>
              </a:rPr>
              <a:t> </a:t>
            </a:r>
            <a:r>
              <a:rPr lang="en-US" sz="4400" b="1" dirty="0" smtClean="0">
                <a:latin typeface="Traditional Arabic" pitchFamily="18" charset="-78"/>
                <a:cs typeface="Traditional Arabic" pitchFamily="18" charset="-78"/>
              </a:rPr>
              <a:t>Rules</a:t>
            </a:r>
            <a:r>
              <a:rPr lang="en-US" sz="4400" b="1" dirty="0" smtClean="0">
                <a:solidFill>
                  <a:schemeClr val="accent6">
                    <a:lumMod val="75000"/>
                  </a:schemeClr>
                </a:solidFill>
                <a:latin typeface="Traditional Arabic" pitchFamily="18" charset="-78"/>
                <a:cs typeface="Traditional Arabic" pitchFamily="18" charset="-78"/>
              </a:rPr>
              <a:t> </a:t>
            </a:r>
            <a:endParaRPr lang="ar-SA" b="1" dirty="0">
              <a:solidFill>
                <a:schemeClr val="accent6">
                  <a:lumMod val="75000"/>
                </a:schemeClr>
              </a:solidFill>
              <a:latin typeface="Traditional Arabic" pitchFamily="18" charset="-78"/>
              <a:cs typeface="Traditional Arabic" pitchFamily="18" charset="-78"/>
            </a:endParaRPr>
          </a:p>
        </p:txBody>
      </p:sp>
      <p:graphicFrame>
        <p:nvGraphicFramePr>
          <p:cNvPr id="6" name="جدول 5"/>
          <p:cNvGraphicFramePr>
            <a:graphicFrameLocks noGrp="1"/>
          </p:cNvGraphicFramePr>
          <p:nvPr/>
        </p:nvGraphicFramePr>
        <p:xfrm>
          <a:off x="609600" y="2209799"/>
          <a:ext cx="6324600" cy="3931921"/>
        </p:xfrm>
        <a:graphic>
          <a:graphicData uri="http://schemas.openxmlformats.org/drawingml/2006/table">
            <a:tbl>
              <a:tblPr rtl="1" firstRow="1" bandRow="1">
                <a:tableStyleId>{93296810-A885-4BE3-A3E7-6D5BEEA58F35}</a:tableStyleId>
              </a:tblPr>
              <a:tblGrid>
                <a:gridCol w="3162300"/>
                <a:gridCol w="3162300"/>
              </a:tblGrid>
              <a:tr h="412217">
                <a:tc>
                  <a:txBody>
                    <a:bodyPr/>
                    <a:lstStyle/>
                    <a:p>
                      <a:pPr algn="l" rtl="1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Plural  </a:t>
                      </a:r>
                      <a:endParaRPr lang="ar-SA" sz="2000" dirty="0">
                        <a:solidFill>
                          <a:schemeClr val="tx1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Singular  </a:t>
                      </a:r>
                      <a:endParaRPr lang="ar-SA" sz="2000" dirty="0">
                        <a:solidFill>
                          <a:schemeClr val="tx1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</a:tr>
              <a:tr h="665890">
                <a:tc>
                  <a:txBody>
                    <a:bodyPr/>
                    <a:lstStyle/>
                    <a:p>
                      <a:pPr algn="l" rtl="1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Plant</a:t>
                      </a:r>
                      <a:r>
                        <a:rPr lang="en-US" sz="3600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s</a:t>
                      </a:r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 </a:t>
                      </a:r>
                      <a:endParaRPr lang="ar-SA" sz="2000" dirty="0">
                        <a:solidFill>
                          <a:schemeClr val="tx1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Plant </a:t>
                      </a:r>
                      <a:endParaRPr lang="ar-SA" sz="2000" dirty="0">
                        <a:solidFill>
                          <a:schemeClr val="tx1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</a:tr>
              <a:tr h="729308">
                <a:tc>
                  <a:txBody>
                    <a:bodyPr/>
                    <a:lstStyle/>
                    <a:p>
                      <a:pPr algn="l" rtl="1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Kite</a:t>
                      </a:r>
                      <a:r>
                        <a:rPr lang="en-US" sz="4000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s</a:t>
                      </a:r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 </a:t>
                      </a:r>
                      <a:endParaRPr lang="ar-SA" sz="2000" dirty="0">
                        <a:solidFill>
                          <a:schemeClr val="tx1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Kite</a:t>
                      </a: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 </a:t>
                      </a:r>
                      <a:endParaRPr lang="ar-SA" sz="2000" dirty="0">
                        <a:solidFill>
                          <a:schemeClr val="tx1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</a:tr>
              <a:tr h="729308">
                <a:tc>
                  <a:txBody>
                    <a:bodyPr/>
                    <a:lstStyle/>
                    <a:p>
                      <a:pPr algn="l" rtl="1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Hat</a:t>
                      </a:r>
                      <a:r>
                        <a:rPr lang="en-US" sz="4000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s</a:t>
                      </a: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 </a:t>
                      </a:r>
                      <a:endParaRPr lang="ar-SA" sz="2000" dirty="0">
                        <a:solidFill>
                          <a:schemeClr val="tx1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Hat </a:t>
                      </a:r>
                      <a:endParaRPr lang="ar-SA" sz="2000" dirty="0">
                        <a:solidFill>
                          <a:schemeClr val="tx1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</a:tr>
              <a:tr h="665890">
                <a:tc>
                  <a:txBody>
                    <a:bodyPr/>
                    <a:lstStyle/>
                    <a:p>
                      <a:pPr algn="l" rtl="1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Hand</a:t>
                      </a:r>
                      <a:r>
                        <a:rPr lang="en-US" sz="3600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s</a:t>
                      </a:r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 </a:t>
                      </a:r>
                      <a:endParaRPr lang="ar-SA" sz="2000" dirty="0">
                        <a:solidFill>
                          <a:schemeClr val="tx1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Hand </a:t>
                      </a:r>
                      <a:endParaRPr lang="ar-SA" sz="2000" dirty="0">
                        <a:solidFill>
                          <a:schemeClr val="tx1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</a:tr>
              <a:tr h="729308">
                <a:tc>
                  <a:txBody>
                    <a:bodyPr/>
                    <a:lstStyle/>
                    <a:p>
                      <a:pPr algn="l" rtl="1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Animal</a:t>
                      </a:r>
                      <a:r>
                        <a:rPr lang="en-US" sz="4000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s</a:t>
                      </a:r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 </a:t>
                      </a:r>
                      <a:endParaRPr lang="ar-SA" sz="2000" dirty="0">
                        <a:solidFill>
                          <a:schemeClr val="tx1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Animal</a:t>
                      </a: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 </a:t>
                      </a:r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 </a:t>
                      </a:r>
                      <a:endParaRPr lang="ar-SA" sz="2000" dirty="0">
                        <a:solidFill>
                          <a:schemeClr val="tx1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Traditional Arabic" pitchFamily="18" charset="-78"/>
                <a:cs typeface="Traditional Arabic" pitchFamily="18" charset="-78"/>
              </a:rPr>
              <a:t> </a:t>
            </a:r>
            <a:r>
              <a:rPr lang="en-US" b="1" dirty="0" smtClean="0">
                <a:latin typeface="Traditional Arabic" pitchFamily="18" charset="-78"/>
                <a:cs typeface="Traditional Arabic" pitchFamily="18" charset="-78"/>
              </a:rPr>
              <a:t>Rules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Traditional Arabic" pitchFamily="18" charset="-78"/>
                <a:cs typeface="Traditional Arabic" pitchFamily="18" charset="-78"/>
              </a:rPr>
              <a:t> </a:t>
            </a:r>
            <a:endParaRPr lang="ar-SA" dirty="0"/>
          </a:p>
        </p:txBody>
      </p:sp>
      <p:sp>
        <p:nvSpPr>
          <p:cNvPr id="4" name="مربع نص 3"/>
          <p:cNvSpPr txBox="1"/>
          <p:nvPr/>
        </p:nvSpPr>
        <p:spPr>
          <a:xfrm>
            <a:off x="457200" y="1447800"/>
            <a:ext cx="7772400" cy="46166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l"/>
            <a:r>
              <a:rPr lang="en-US" sz="2400" b="1" dirty="0" smtClean="0">
                <a:latin typeface="Traditional Arabic" pitchFamily="18" charset="-78"/>
                <a:cs typeface="Traditional Arabic" pitchFamily="18" charset="-78"/>
              </a:rPr>
              <a:t>Rule 2 :For </a:t>
            </a:r>
            <a:r>
              <a:rPr lang="en-US" sz="2400" b="1" dirty="0">
                <a:latin typeface="Traditional Arabic" pitchFamily="18" charset="-78"/>
                <a:cs typeface="Traditional Arabic" pitchFamily="18" charset="-78"/>
              </a:rPr>
              <a:t>nouns ending in -s,-x,-z,-ch,-sh add -es .</a:t>
            </a:r>
            <a:endParaRPr lang="ar-SA" sz="2400" dirty="0">
              <a:latin typeface="Traditional Arabic" pitchFamily="18" charset="-78"/>
              <a:cs typeface="Traditional Arabic" pitchFamily="18" charset="-78"/>
            </a:endParaRPr>
          </a:p>
        </p:txBody>
      </p:sp>
      <p:graphicFrame>
        <p:nvGraphicFramePr>
          <p:cNvPr id="5" name="جدول 4"/>
          <p:cNvGraphicFramePr>
            <a:graphicFrameLocks noGrp="1"/>
          </p:cNvGraphicFramePr>
          <p:nvPr/>
        </p:nvGraphicFramePr>
        <p:xfrm>
          <a:off x="914400" y="2438400"/>
          <a:ext cx="6096000" cy="384048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pPr algn="l" rtl="1"/>
                      <a:r>
                        <a:rPr lang="en-US" sz="2000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plural </a:t>
                      </a:r>
                      <a:endParaRPr lang="ar-SA" sz="2000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sz="2000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singular </a:t>
                      </a:r>
                      <a:endParaRPr lang="ar-SA" sz="2000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rtl="1"/>
                      <a:r>
                        <a:rPr lang="en-US" sz="2000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Box</a:t>
                      </a:r>
                      <a:r>
                        <a:rPr lang="en-US" sz="4000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es</a:t>
                      </a:r>
                      <a:r>
                        <a:rPr lang="en-US" sz="2000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 </a:t>
                      </a:r>
                      <a:endParaRPr lang="ar-SA" sz="2000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sz="2000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Box</a:t>
                      </a:r>
                      <a:r>
                        <a:rPr lang="en-US" sz="2000" baseline="0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 </a:t>
                      </a:r>
                      <a:endParaRPr lang="ar-SA" sz="2000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rtl="1"/>
                      <a:r>
                        <a:rPr lang="en-US" sz="2000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Branch</a:t>
                      </a:r>
                      <a:r>
                        <a:rPr lang="en-US" sz="4000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es</a:t>
                      </a:r>
                      <a:r>
                        <a:rPr lang="en-US" sz="4000" baseline="0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 </a:t>
                      </a:r>
                      <a:endParaRPr lang="ar-SA" sz="4000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sz="2000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Branch </a:t>
                      </a:r>
                      <a:endParaRPr lang="ar-SA" sz="2000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rtl="1"/>
                      <a:r>
                        <a:rPr lang="en-US" sz="2000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Dish</a:t>
                      </a:r>
                      <a:r>
                        <a:rPr lang="en-US" sz="4000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es</a:t>
                      </a:r>
                      <a:r>
                        <a:rPr lang="en-US" sz="2000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 </a:t>
                      </a:r>
                      <a:endParaRPr lang="ar-SA" sz="2000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sz="2000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Dish </a:t>
                      </a:r>
                      <a:endParaRPr lang="ar-SA" sz="2000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rtl="1"/>
                      <a:r>
                        <a:rPr lang="en-US" sz="2000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Glass</a:t>
                      </a:r>
                      <a:r>
                        <a:rPr lang="en-US" sz="4000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es</a:t>
                      </a:r>
                      <a:r>
                        <a:rPr lang="en-US" sz="2000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 </a:t>
                      </a:r>
                      <a:endParaRPr lang="ar-SA" sz="2000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sz="2000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Glass </a:t>
                      </a:r>
                      <a:endParaRPr lang="ar-SA" sz="2000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rtl="1"/>
                      <a:r>
                        <a:rPr lang="en-US" sz="2000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Buzz</a:t>
                      </a:r>
                      <a:r>
                        <a:rPr lang="en-US" sz="3600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es</a:t>
                      </a:r>
                      <a:r>
                        <a:rPr lang="en-US" sz="2000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 </a:t>
                      </a:r>
                      <a:endParaRPr lang="ar-SA" sz="2000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sz="2000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Buzz </a:t>
                      </a:r>
                      <a:endParaRPr lang="ar-SA" sz="2000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b="1" dirty="0" smtClean="0">
                <a:latin typeface="Traditional Arabic" pitchFamily="18" charset="-78"/>
                <a:cs typeface="Traditional Arabic" pitchFamily="18" charset="-78"/>
              </a:rPr>
              <a:t>Rules</a:t>
            </a:r>
            <a:r>
              <a:rPr lang="en-US" dirty="0" smtClean="0"/>
              <a:t> </a:t>
            </a:r>
            <a:endParaRPr lang="ar-SA" dirty="0"/>
          </a:p>
        </p:txBody>
      </p:sp>
      <p:sp>
        <p:nvSpPr>
          <p:cNvPr id="4" name="مربع نص 3"/>
          <p:cNvSpPr txBox="1"/>
          <p:nvPr/>
        </p:nvSpPr>
        <p:spPr>
          <a:xfrm>
            <a:off x="0" y="1371600"/>
            <a:ext cx="8534400" cy="83099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l"/>
            <a:r>
              <a:rPr lang="en-US" sz="2000" b="1" dirty="0" smtClean="0">
                <a:latin typeface="Traditional Arabic" pitchFamily="18" charset="-78"/>
                <a:cs typeface="Traditional Arabic" pitchFamily="18" charset="-78"/>
              </a:rPr>
              <a:t> </a:t>
            </a:r>
            <a:r>
              <a:rPr lang="en-US" sz="2400" b="1" dirty="0" smtClean="0">
                <a:latin typeface="Traditional Arabic" pitchFamily="18" charset="-78"/>
                <a:cs typeface="Traditional Arabic" pitchFamily="18" charset="-78"/>
              </a:rPr>
              <a:t>Rule 3 : Final </a:t>
            </a:r>
            <a:r>
              <a:rPr lang="en-US" sz="2400" b="1" dirty="0">
                <a:latin typeface="Traditional Arabic" pitchFamily="18" charset="-78"/>
                <a:cs typeface="Traditional Arabic" pitchFamily="18" charset="-78"/>
              </a:rPr>
              <a:t>nouns ending in y and there is consonant before </a:t>
            </a:r>
            <a:r>
              <a:rPr lang="en-US" sz="2400" b="1" dirty="0" smtClean="0">
                <a:latin typeface="Traditional Arabic" pitchFamily="18" charset="-78"/>
                <a:cs typeface="Traditional Arabic" pitchFamily="18" charset="-78"/>
              </a:rPr>
              <a:t>it </a:t>
            </a:r>
            <a:r>
              <a:rPr lang="en-US" sz="2400" b="1" dirty="0">
                <a:latin typeface="Traditional Arabic" pitchFamily="18" charset="-78"/>
                <a:cs typeface="Traditional Arabic" pitchFamily="18" charset="-78"/>
              </a:rPr>
              <a:t>, </a:t>
            </a:r>
            <a:r>
              <a:rPr lang="en-US" sz="2400" b="1" dirty="0" smtClean="0">
                <a:latin typeface="Traditional Arabic" pitchFamily="18" charset="-78"/>
                <a:cs typeface="Traditional Arabic" pitchFamily="18" charset="-78"/>
              </a:rPr>
              <a:t>then </a:t>
            </a:r>
            <a:r>
              <a:rPr lang="en-US" sz="2400" b="1" dirty="0">
                <a:latin typeface="Traditional Arabic" pitchFamily="18" charset="-78"/>
                <a:cs typeface="Traditional Arabic" pitchFamily="18" charset="-78"/>
              </a:rPr>
              <a:t>the –y is removed and  add-ies </a:t>
            </a:r>
            <a:endParaRPr lang="ar-SA" sz="2000" dirty="0">
              <a:latin typeface="Traditional Arabic" pitchFamily="18" charset="-78"/>
              <a:cs typeface="Traditional Arabic" pitchFamily="18" charset="-78"/>
            </a:endParaRPr>
          </a:p>
        </p:txBody>
      </p:sp>
      <p:graphicFrame>
        <p:nvGraphicFramePr>
          <p:cNvPr id="5" name="جدول 4"/>
          <p:cNvGraphicFramePr>
            <a:graphicFrameLocks noGrp="1"/>
          </p:cNvGraphicFramePr>
          <p:nvPr/>
        </p:nvGraphicFramePr>
        <p:xfrm>
          <a:off x="685800" y="2590800"/>
          <a:ext cx="6096000" cy="3901440"/>
        </p:xfrm>
        <a:graphic>
          <a:graphicData uri="http://schemas.openxmlformats.org/drawingml/2006/table">
            <a:tbl>
              <a:tblPr rtl="1" firstRow="1" bandRow="1">
                <a:tableStyleId>{21E4AEA4-8DFA-4A89-87EB-49C32662AFE0}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pPr algn="l" rtl="1"/>
                      <a:r>
                        <a:rPr lang="en-US" sz="2000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Plural </a:t>
                      </a:r>
                      <a:endParaRPr lang="ar-SA" sz="2000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sz="2000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Singular </a:t>
                      </a:r>
                      <a:endParaRPr lang="ar-SA" sz="2000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rtl="1"/>
                      <a:r>
                        <a:rPr lang="en-US" sz="2000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Bab</a:t>
                      </a:r>
                      <a:r>
                        <a:rPr lang="en-US" sz="4000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ies </a:t>
                      </a:r>
                      <a:endParaRPr lang="ar-SA" sz="4000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sz="2000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Ba</a:t>
                      </a:r>
                      <a:r>
                        <a:rPr lang="en-US" sz="2000" u="sng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b</a:t>
                      </a:r>
                      <a:r>
                        <a:rPr lang="en-US" sz="4000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y</a:t>
                      </a:r>
                      <a:r>
                        <a:rPr lang="en-US" sz="2000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 </a:t>
                      </a:r>
                      <a:endParaRPr lang="ar-SA" sz="2000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rtl="1"/>
                      <a:r>
                        <a:rPr lang="en-US" sz="2000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Fl</a:t>
                      </a:r>
                      <a:r>
                        <a:rPr lang="en-US" sz="4000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ies </a:t>
                      </a:r>
                      <a:endParaRPr lang="ar-SA" sz="4000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sz="2000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F</a:t>
                      </a:r>
                      <a:r>
                        <a:rPr lang="en-US" sz="2000" u="sng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l</a:t>
                      </a:r>
                      <a:r>
                        <a:rPr lang="en-US" sz="4000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y</a:t>
                      </a:r>
                      <a:r>
                        <a:rPr lang="en-US" sz="2000" baseline="0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 </a:t>
                      </a:r>
                      <a:endParaRPr lang="ar-SA" sz="2000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rtl="1"/>
                      <a:r>
                        <a:rPr lang="en-US" sz="2000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Penn</a:t>
                      </a:r>
                      <a:r>
                        <a:rPr lang="en-US" sz="4000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ies</a:t>
                      </a:r>
                      <a:r>
                        <a:rPr lang="en-US" sz="2000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 </a:t>
                      </a:r>
                      <a:endParaRPr lang="ar-SA" sz="2000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sz="2000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Pen</a:t>
                      </a:r>
                      <a:r>
                        <a:rPr lang="en-US" sz="2000" u="sng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n</a:t>
                      </a:r>
                      <a:r>
                        <a:rPr lang="en-US" sz="4000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y</a:t>
                      </a:r>
                      <a:r>
                        <a:rPr lang="en-US" sz="2000" baseline="0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 </a:t>
                      </a:r>
                      <a:endParaRPr lang="ar-SA" sz="2000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rtl="1"/>
                      <a:r>
                        <a:rPr lang="en-US" sz="2000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St</a:t>
                      </a:r>
                      <a:r>
                        <a:rPr lang="en-US" sz="4000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ies</a:t>
                      </a:r>
                      <a:r>
                        <a:rPr lang="en-US" sz="2000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 </a:t>
                      </a:r>
                      <a:endParaRPr lang="ar-SA" sz="2000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sz="2000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S</a:t>
                      </a:r>
                      <a:r>
                        <a:rPr lang="en-US" sz="2000" u="sng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t</a:t>
                      </a:r>
                      <a:r>
                        <a:rPr lang="en-US" sz="4000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y</a:t>
                      </a:r>
                      <a:r>
                        <a:rPr lang="en-US" sz="2000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 </a:t>
                      </a:r>
                      <a:endParaRPr lang="ar-SA" sz="2000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rtl="1"/>
                      <a:r>
                        <a:rPr lang="en-US" sz="2000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Sp</a:t>
                      </a:r>
                      <a:r>
                        <a:rPr lang="en-US" sz="4000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ies</a:t>
                      </a:r>
                      <a:r>
                        <a:rPr lang="en-US" sz="2000" baseline="0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 </a:t>
                      </a:r>
                      <a:endParaRPr lang="ar-SA" sz="2000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sz="2000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S</a:t>
                      </a:r>
                      <a:r>
                        <a:rPr lang="en-US" sz="2000" u="sng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p</a:t>
                      </a:r>
                      <a:r>
                        <a:rPr lang="en-US" sz="4000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y</a:t>
                      </a:r>
                      <a:r>
                        <a:rPr lang="en-US" sz="2000" dirty="0" smtClean="0">
                          <a:latin typeface="Traditional Arabic" pitchFamily="18" charset="-78"/>
                          <a:cs typeface="Traditional Arabic" pitchFamily="18" charset="-78"/>
                        </a:rPr>
                        <a:t> </a:t>
                      </a:r>
                      <a:endParaRPr lang="ar-SA" sz="2000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latin typeface="Traditional Arabic" pitchFamily="18" charset="-78"/>
                <a:cs typeface="Traditional Arabic" pitchFamily="18" charset="-78"/>
              </a:rPr>
              <a:t>Rules</a:t>
            </a:r>
            <a:r>
              <a:rPr lang="en-US" dirty="0" smtClean="0"/>
              <a:t> </a:t>
            </a:r>
            <a:endParaRPr lang="ar-SA" dirty="0"/>
          </a:p>
        </p:txBody>
      </p:sp>
      <p:sp>
        <p:nvSpPr>
          <p:cNvPr id="4" name="مربع نص 3"/>
          <p:cNvSpPr txBox="1"/>
          <p:nvPr/>
        </p:nvSpPr>
        <p:spPr>
          <a:xfrm>
            <a:off x="228600" y="1524000"/>
            <a:ext cx="8001000" cy="830997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l"/>
            <a:r>
              <a:rPr lang="en-US" sz="2400" b="1" dirty="0" smtClean="0">
                <a:latin typeface="Traditional Arabic" pitchFamily="18" charset="-78"/>
                <a:cs typeface="Traditional Arabic" pitchFamily="18" charset="-78"/>
              </a:rPr>
              <a:t>Rule 4 : Final </a:t>
            </a:r>
            <a:r>
              <a:rPr lang="en-US" sz="2400" b="1" dirty="0">
                <a:latin typeface="Traditional Arabic" pitchFamily="18" charset="-78"/>
                <a:cs typeface="Traditional Arabic" pitchFamily="18" charset="-78"/>
              </a:rPr>
              <a:t>nouns ending in y and there is vowel before it, then the –s is simply added. </a:t>
            </a:r>
            <a:endParaRPr lang="ar-SA" sz="2400" dirty="0">
              <a:latin typeface="Traditional Arabic" pitchFamily="18" charset="-78"/>
              <a:cs typeface="Traditional Arabic" pitchFamily="18" charset="-78"/>
            </a:endParaRPr>
          </a:p>
        </p:txBody>
      </p:sp>
      <p:graphicFrame>
        <p:nvGraphicFramePr>
          <p:cNvPr id="5" name="جدول 4"/>
          <p:cNvGraphicFramePr>
            <a:graphicFrameLocks noGrp="1"/>
          </p:cNvGraphicFramePr>
          <p:nvPr/>
        </p:nvGraphicFramePr>
        <p:xfrm>
          <a:off x="990600" y="2895600"/>
          <a:ext cx="6248400" cy="3078480"/>
        </p:xfrm>
        <a:graphic>
          <a:graphicData uri="http://schemas.openxmlformats.org/drawingml/2006/table">
            <a:tbl>
              <a:tblPr rtl="1" firstRow="1" bandRow="1">
                <a:tableStyleId>{F5AB1C69-6EDB-4FF4-983F-18BD219EF322}</a:tableStyleId>
              </a:tblPr>
              <a:tblGrid>
                <a:gridCol w="3124200"/>
                <a:gridCol w="3124200"/>
              </a:tblGrid>
              <a:tr h="488052">
                <a:tc>
                  <a:txBody>
                    <a:bodyPr/>
                    <a:lstStyle/>
                    <a:p>
                      <a:pPr algn="l" rtl="1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Plural </a:t>
                      </a:r>
                      <a:endParaRPr lang="ar-SA" sz="2000" dirty="0">
                        <a:solidFill>
                          <a:schemeClr val="tx1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Singular </a:t>
                      </a:r>
                      <a:endParaRPr lang="ar-SA" sz="2000" dirty="0">
                        <a:solidFill>
                          <a:schemeClr val="tx1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</a:tr>
              <a:tr h="863476">
                <a:tc>
                  <a:txBody>
                    <a:bodyPr/>
                    <a:lstStyle/>
                    <a:p>
                      <a:pPr algn="l" rtl="1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Toy</a:t>
                      </a:r>
                      <a:r>
                        <a:rPr lang="en-US" sz="4000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s</a:t>
                      </a:r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 </a:t>
                      </a:r>
                      <a:endParaRPr lang="ar-SA" sz="2000" dirty="0">
                        <a:solidFill>
                          <a:schemeClr val="tx1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T</a:t>
                      </a:r>
                      <a:r>
                        <a:rPr lang="en-US" sz="2000" u="sng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o</a:t>
                      </a:r>
                      <a:r>
                        <a:rPr lang="en-US" sz="4000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y</a:t>
                      </a:r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 </a:t>
                      </a:r>
                      <a:endParaRPr lang="ar-SA" sz="2000" dirty="0">
                        <a:solidFill>
                          <a:schemeClr val="tx1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</a:tr>
              <a:tr h="863476">
                <a:tc>
                  <a:txBody>
                    <a:bodyPr/>
                    <a:lstStyle/>
                    <a:p>
                      <a:pPr algn="l" rtl="1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Monkey</a:t>
                      </a:r>
                      <a:r>
                        <a:rPr lang="en-US" sz="4000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s</a:t>
                      </a:r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 </a:t>
                      </a:r>
                      <a:endParaRPr lang="ar-SA" sz="2000" dirty="0">
                        <a:solidFill>
                          <a:schemeClr val="tx1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Monk</a:t>
                      </a:r>
                      <a:r>
                        <a:rPr lang="en-US" sz="2000" u="sng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e</a:t>
                      </a:r>
                      <a:r>
                        <a:rPr lang="en-US" sz="4000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y </a:t>
                      </a:r>
                      <a:endParaRPr lang="ar-SA" sz="4000" dirty="0">
                        <a:solidFill>
                          <a:schemeClr val="tx1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</a:tr>
              <a:tr h="863476">
                <a:tc>
                  <a:txBody>
                    <a:bodyPr/>
                    <a:lstStyle/>
                    <a:p>
                      <a:pPr algn="l" rtl="1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Tray</a:t>
                      </a:r>
                      <a:r>
                        <a:rPr lang="en-US" sz="4000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s</a:t>
                      </a:r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 </a:t>
                      </a:r>
                      <a:endParaRPr lang="ar-SA" sz="2000" dirty="0">
                        <a:solidFill>
                          <a:schemeClr val="tx1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Tr</a:t>
                      </a:r>
                      <a:r>
                        <a:rPr lang="en-US" sz="2000" u="sng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a</a:t>
                      </a:r>
                      <a:r>
                        <a:rPr lang="en-US" sz="4000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y</a:t>
                      </a:r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 </a:t>
                      </a:r>
                      <a:endParaRPr lang="ar-SA" sz="2000" dirty="0">
                        <a:solidFill>
                          <a:schemeClr val="tx1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raditional Arabic" pitchFamily="18" charset="-78"/>
                <a:cs typeface="Traditional Arabic" pitchFamily="18" charset="-78"/>
              </a:rPr>
              <a:t>Rules</a:t>
            </a:r>
            <a:r>
              <a:rPr lang="en-US" dirty="0" smtClean="0"/>
              <a:t> 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609600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l">
              <a:buNone/>
            </a:pPr>
            <a:r>
              <a:rPr lang="en-US" sz="2400" b="1" dirty="0" smtClean="0">
                <a:latin typeface="Traditional Arabic" pitchFamily="18" charset="-78"/>
                <a:cs typeface="Traditional Arabic" pitchFamily="18" charset="-78"/>
              </a:rPr>
              <a:t>Rule 5 : For </a:t>
            </a:r>
            <a:r>
              <a:rPr lang="en-US" sz="2400" b="1" dirty="0">
                <a:latin typeface="Traditional Arabic" pitchFamily="18" charset="-78"/>
                <a:cs typeface="Traditional Arabic" pitchFamily="18" charset="-78"/>
              </a:rPr>
              <a:t>some words ending in -o , add - es </a:t>
            </a:r>
            <a:endParaRPr lang="ar-SA" sz="2400" dirty="0">
              <a:latin typeface="Traditional Arabic" pitchFamily="18" charset="-78"/>
              <a:cs typeface="Traditional Arabic" pitchFamily="18" charset="-78"/>
            </a:endParaRPr>
          </a:p>
        </p:txBody>
      </p:sp>
      <p:graphicFrame>
        <p:nvGraphicFramePr>
          <p:cNvPr id="4" name="جدول 3"/>
          <p:cNvGraphicFramePr>
            <a:graphicFrameLocks noGrp="1"/>
          </p:cNvGraphicFramePr>
          <p:nvPr/>
        </p:nvGraphicFramePr>
        <p:xfrm>
          <a:off x="914400" y="2819400"/>
          <a:ext cx="6096000" cy="3200400"/>
        </p:xfrm>
        <a:graphic>
          <a:graphicData uri="http://schemas.openxmlformats.org/drawingml/2006/table">
            <a:tbl>
              <a:tblPr rtl="1" firstRow="1" bandRow="1">
                <a:tableStyleId>{00A15C55-8517-42AA-B614-E9B94910E393}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pPr algn="l" rtl="1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Plural </a:t>
                      </a:r>
                      <a:endParaRPr lang="ar-SA" sz="2000" dirty="0">
                        <a:solidFill>
                          <a:schemeClr val="tx1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Singular</a:t>
                      </a: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 </a:t>
                      </a:r>
                      <a:endParaRPr lang="ar-SA" sz="2000" dirty="0">
                        <a:solidFill>
                          <a:schemeClr val="tx1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rtl="1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Potato</a:t>
                      </a:r>
                      <a:r>
                        <a:rPr lang="en-US" sz="4000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es </a:t>
                      </a:r>
                      <a:endParaRPr lang="ar-SA" sz="4000" dirty="0">
                        <a:solidFill>
                          <a:schemeClr val="tx1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Potato</a:t>
                      </a: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 </a:t>
                      </a:r>
                      <a:endParaRPr lang="ar-SA" sz="2000" dirty="0">
                        <a:solidFill>
                          <a:schemeClr val="tx1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rtl="1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Tomato</a:t>
                      </a:r>
                      <a:r>
                        <a:rPr lang="en-US" sz="4000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es</a:t>
                      </a:r>
                      <a:r>
                        <a:rPr lang="en-US" sz="4000" baseline="0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 </a:t>
                      </a:r>
                      <a:endParaRPr lang="ar-SA" sz="4000" dirty="0">
                        <a:solidFill>
                          <a:schemeClr val="tx1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Tomato</a:t>
                      </a: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 </a:t>
                      </a:r>
                      <a:endParaRPr lang="ar-SA" sz="2000" dirty="0">
                        <a:solidFill>
                          <a:schemeClr val="tx1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rtl="1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Hero</a:t>
                      </a:r>
                      <a:r>
                        <a:rPr lang="en-US" sz="4000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es</a:t>
                      </a:r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 </a:t>
                      </a:r>
                      <a:endParaRPr lang="ar-SA" sz="2000" dirty="0">
                        <a:solidFill>
                          <a:schemeClr val="tx1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Hero </a:t>
                      </a:r>
                      <a:endParaRPr lang="ar-SA" sz="2000" dirty="0">
                        <a:solidFill>
                          <a:schemeClr val="tx1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rtl="1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Echo</a:t>
                      </a:r>
                      <a:r>
                        <a:rPr lang="en-US" sz="4000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es</a:t>
                      </a: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 </a:t>
                      </a:r>
                      <a:endParaRPr lang="ar-SA" sz="2000" dirty="0">
                        <a:solidFill>
                          <a:schemeClr val="tx1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Echo</a:t>
                      </a: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 </a:t>
                      </a:r>
                      <a:endParaRPr lang="ar-SA" sz="2000" dirty="0">
                        <a:solidFill>
                          <a:schemeClr val="tx1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81000" y="-152400"/>
            <a:ext cx="8229600" cy="914400"/>
          </a:xfrm>
        </p:spPr>
        <p:txBody>
          <a:bodyPr/>
          <a:lstStyle/>
          <a:p>
            <a:r>
              <a:rPr lang="en-US" b="1" dirty="0" smtClean="0">
                <a:latin typeface="Traditional Arabic" pitchFamily="18" charset="-78"/>
                <a:cs typeface="Traditional Arabic" pitchFamily="18" charset="-78"/>
              </a:rPr>
              <a:t>Rules</a:t>
            </a:r>
            <a:r>
              <a:rPr lang="en-US" dirty="0" smtClean="0"/>
              <a:t> 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28600" y="685800"/>
            <a:ext cx="8686800" cy="990599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l">
              <a:buNone/>
            </a:pPr>
            <a:r>
              <a:rPr lang="en-US" sz="2400" b="1" dirty="0" smtClean="0">
                <a:latin typeface="Traditional Arabic" pitchFamily="18" charset="-78"/>
                <a:cs typeface="Traditional Arabic" pitchFamily="18" charset="-78"/>
              </a:rPr>
              <a:t>Rule 6 : For </a:t>
            </a:r>
            <a:r>
              <a:rPr lang="en-US" sz="2400" b="1" dirty="0">
                <a:latin typeface="Traditional Arabic" pitchFamily="18" charset="-78"/>
                <a:cs typeface="Traditional Arabic" pitchFamily="18" charset="-78"/>
              </a:rPr>
              <a:t>some nouns that end in -o add only –s to form the plural</a:t>
            </a:r>
            <a:r>
              <a:rPr lang="en-US" sz="2400" b="1" dirty="0"/>
              <a:t>.</a:t>
            </a:r>
            <a:endParaRPr lang="en-US" sz="2400" dirty="0"/>
          </a:p>
          <a:p>
            <a:pPr>
              <a:buNone/>
            </a:pPr>
            <a:endParaRPr lang="ar-SA" dirty="0"/>
          </a:p>
        </p:txBody>
      </p:sp>
      <p:graphicFrame>
        <p:nvGraphicFramePr>
          <p:cNvPr id="4" name="جدول 3"/>
          <p:cNvGraphicFramePr>
            <a:graphicFrameLocks noGrp="1"/>
          </p:cNvGraphicFramePr>
          <p:nvPr/>
        </p:nvGraphicFramePr>
        <p:xfrm>
          <a:off x="228600" y="1905000"/>
          <a:ext cx="6324600" cy="4724402"/>
        </p:xfrm>
        <a:graphic>
          <a:graphicData uri="http://schemas.openxmlformats.org/drawingml/2006/table">
            <a:tbl>
              <a:tblPr rtl="1" firstRow="1" bandRow="1">
                <a:tableStyleId>{93296810-A885-4BE3-A3E7-6D5BEEA58F35}</a:tableStyleId>
              </a:tblPr>
              <a:tblGrid>
                <a:gridCol w="3162300"/>
                <a:gridCol w="3162300"/>
              </a:tblGrid>
              <a:tr h="406736">
                <a:tc>
                  <a:txBody>
                    <a:bodyPr/>
                    <a:lstStyle/>
                    <a:p>
                      <a:pPr algn="l" rtl="1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Plural </a:t>
                      </a:r>
                      <a:endParaRPr lang="ar-SA" sz="2000" dirty="0">
                        <a:solidFill>
                          <a:schemeClr val="tx1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Singular </a:t>
                      </a:r>
                      <a:endParaRPr lang="ar-SA" sz="2000" dirty="0">
                        <a:solidFill>
                          <a:schemeClr val="tx1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</a:tr>
              <a:tr h="719611">
                <a:tc>
                  <a:txBody>
                    <a:bodyPr/>
                    <a:lstStyle/>
                    <a:p>
                      <a:pPr algn="l" rtl="1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Auto</a:t>
                      </a:r>
                      <a:r>
                        <a:rPr lang="en-US" sz="4000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s</a:t>
                      </a:r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 </a:t>
                      </a:r>
                      <a:endParaRPr lang="ar-SA" sz="2000" dirty="0">
                        <a:solidFill>
                          <a:schemeClr val="tx1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Auto</a:t>
                      </a: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 </a:t>
                      </a:r>
                      <a:endParaRPr lang="ar-SA" sz="2000" dirty="0">
                        <a:solidFill>
                          <a:schemeClr val="tx1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</a:tr>
              <a:tr h="719611">
                <a:tc>
                  <a:txBody>
                    <a:bodyPr/>
                    <a:lstStyle/>
                    <a:p>
                      <a:pPr algn="l" rtl="1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Kangaroo</a:t>
                      </a:r>
                      <a:r>
                        <a:rPr lang="en-US" sz="4000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s </a:t>
                      </a:r>
                      <a:endParaRPr lang="ar-SA" sz="4000" dirty="0">
                        <a:solidFill>
                          <a:schemeClr val="tx1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Kangaroo </a:t>
                      </a:r>
                      <a:endParaRPr lang="ar-SA" sz="2000" dirty="0">
                        <a:solidFill>
                          <a:schemeClr val="tx1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</a:tr>
              <a:tr h="719611">
                <a:tc>
                  <a:txBody>
                    <a:bodyPr/>
                    <a:lstStyle/>
                    <a:p>
                      <a:pPr algn="l" rtl="1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Photo</a:t>
                      </a:r>
                      <a:r>
                        <a:rPr lang="en-US" sz="4000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s</a:t>
                      </a:r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 </a:t>
                      </a:r>
                      <a:endParaRPr lang="ar-SA" sz="2000" dirty="0">
                        <a:solidFill>
                          <a:schemeClr val="tx1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Photo </a:t>
                      </a:r>
                      <a:endParaRPr lang="ar-SA" sz="2000" dirty="0">
                        <a:solidFill>
                          <a:schemeClr val="tx1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</a:tr>
              <a:tr h="719611">
                <a:tc>
                  <a:txBody>
                    <a:bodyPr/>
                    <a:lstStyle/>
                    <a:p>
                      <a:pPr algn="l" rtl="1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Piano</a:t>
                      </a:r>
                      <a:r>
                        <a:rPr lang="en-US" sz="4000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s</a:t>
                      </a:r>
                      <a:r>
                        <a:rPr lang="en-US" sz="4000" baseline="0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 </a:t>
                      </a:r>
                      <a:endParaRPr lang="ar-SA" sz="4000" dirty="0">
                        <a:solidFill>
                          <a:schemeClr val="tx1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Piano </a:t>
                      </a:r>
                      <a:endParaRPr lang="ar-SA" sz="2000" dirty="0">
                        <a:solidFill>
                          <a:schemeClr val="tx1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</a:tr>
              <a:tr h="719611">
                <a:tc>
                  <a:txBody>
                    <a:bodyPr/>
                    <a:lstStyle/>
                    <a:p>
                      <a:pPr algn="l" rtl="1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Video</a:t>
                      </a:r>
                      <a:r>
                        <a:rPr lang="en-US" sz="4000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s</a:t>
                      </a:r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 </a:t>
                      </a:r>
                      <a:endParaRPr lang="ar-SA" sz="2000" dirty="0">
                        <a:solidFill>
                          <a:schemeClr val="tx1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Video </a:t>
                      </a:r>
                      <a:endParaRPr lang="ar-SA" sz="2000" dirty="0">
                        <a:solidFill>
                          <a:schemeClr val="tx1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</a:tr>
              <a:tr h="719611">
                <a:tc>
                  <a:txBody>
                    <a:bodyPr/>
                    <a:lstStyle/>
                    <a:p>
                      <a:pPr algn="l" rtl="1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Solo</a:t>
                      </a:r>
                      <a:r>
                        <a:rPr lang="en-US" sz="4000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s</a:t>
                      </a:r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 </a:t>
                      </a:r>
                      <a:endParaRPr lang="ar-SA" sz="2000" dirty="0">
                        <a:solidFill>
                          <a:schemeClr val="tx1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Solo </a:t>
                      </a:r>
                      <a:endParaRPr lang="ar-SA" sz="2000" dirty="0">
                        <a:solidFill>
                          <a:schemeClr val="tx1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raditional Arabic" pitchFamily="18" charset="-78"/>
                <a:cs typeface="Traditional Arabic" pitchFamily="18" charset="-78"/>
              </a:rPr>
              <a:t>Rules</a:t>
            </a:r>
            <a:r>
              <a:rPr lang="en-US" dirty="0" smtClean="0"/>
              <a:t> 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04800" y="1600201"/>
            <a:ext cx="8610600" cy="838199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algn="l">
              <a:buNone/>
            </a:pPr>
            <a:r>
              <a:rPr lang="en-US" sz="2400" b="1" dirty="0" smtClean="0">
                <a:latin typeface="Traditional Arabic" pitchFamily="18" charset="-78"/>
                <a:cs typeface="Traditional Arabic" pitchFamily="18" charset="-78"/>
              </a:rPr>
              <a:t>Rule 7 : Some </a:t>
            </a:r>
            <a:r>
              <a:rPr lang="en-US" sz="2400" b="1" dirty="0">
                <a:latin typeface="Traditional Arabic" pitchFamily="18" charset="-78"/>
                <a:cs typeface="Traditional Arabic" pitchFamily="18" charset="-78"/>
              </a:rPr>
              <a:t>nouns that end in –o add either –es or –s to form the plural .</a:t>
            </a:r>
            <a:r>
              <a:rPr lang="en-US" sz="2800" b="1" dirty="0">
                <a:latin typeface="Traditional Arabic" pitchFamily="18" charset="-78"/>
                <a:cs typeface="Traditional Arabic" pitchFamily="18" charset="-78"/>
              </a:rPr>
              <a:t> </a:t>
            </a:r>
            <a:endParaRPr lang="ar-SA" sz="2800" dirty="0">
              <a:latin typeface="Traditional Arabic" pitchFamily="18" charset="-78"/>
              <a:cs typeface="Traditional Arabic" pitchFamily="18" charset="-78"/>
            </a:endParaRPr>
          </a:p>
        </p:txBody>
      </p:sp>
      <p:graphicFrame>
        <p:nvGraphicFramePr>
          <p:cNvPr id="4" name="جدول 3"/>
          <p:cNvGraphicFramePr>
            <a:graphicFrameLocks noGrp="1"/>
          </p:cNvGraphicFramePr>
          <p:nvPr/>
        </p:nvGraphicFramePr>
        <p:xfrm>
          <a:off x="762000" y="2971800"/>
          <a:ext cx="6324600" cy="2971801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162300"/>
                <a:gridCol w="3162300"/>
              </a:tblGrid>
              <a:tr h="471139">
                <a:tc>
                  <a:txBody>
                    <a:bodyPr/>
                    <a:lstStyle/>
                    <a:p>
                      <a:pPr algn="l" rtl="1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Plural </a:t>
                      </a:r>
                      <a:endParaRPr lang="ar-SA" sz="2000" dirty="0">
                        <a:solidFill>
                          <a:schemeClr val="tx1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Singular</a:t>
                      </a: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 </a:t>
                      </a:r>
                      <a:endParaRPr lang="ar-SA" sz="2000" dirty="0">
                        <a:solidFill>
                          <a:schemeClr val="tx1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</a:tr>
              <a:tr h="833554">
                <a:tc>
                  <a:txBody>
                    <a:bodyPr/>
                    <a:lstStyle/>
                    <a:p>
                      <a:pPr algn="l" rtl="1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Memento</a:t>
                      </a:r>
                      <a:r>
                        <a:rPr lang="en-US" sz="4000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s</a:t>
                      </a:r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 </a:t>
                      </a: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/ memento</a:t>
                      </a:r>
                      <a:r>
                        <a:rPr lang="en-US" sz="4000" baseline="0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es</a:t>
                      </a: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  </a:t>
                      </a:r>
                      <a:endParaRPr lang="ar-SA" sz="2000" dirty="0">
                        <a:solidFill>
                          <a:schemeClr val="tx1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Memento</a:t>
                      </a: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 </a:t>
                      </a:r>
                      <a:endParaRPr lang="ar-SA" sz="2000" dirty="0">
                        <a:solidFill>
                          <a:schemeClr val="tx1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</a:tr>
              <a:tr h="833554">
                <a:tc>
                  <a:txBody>
                    <a:bodyPr/>
                    <a:lstStyle/>
                    <a:p>
                      <a:pPr algn="l" rtl="1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Tornado</a:t>
                      </a:r>
                      <a:r>
                        <a:rPr lang="en-US" sz="4000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s</a:t>
                      </a:r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 / tornado</a:t>
                      </a:r>
                      <a:r>
                        <a:rPr lang="en-US" sz="4000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es</a:t>
                      </a:r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 </a:t>
                      </a:r>
                      <a:endParaRPr lang="ar-SA" sz="2000" dirty="0">
                        <a:solidFill>
                          <a:schemeClr val="tx1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Tornado </a:t>
                      </a:r>
                      <a:endParaRPr lang="ar-SA" sz="2000" dirty="0">
                        <a:solidFill>
                          <a:schemeClr val="tx1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</a:tr>
              <a:tr h="833554">
                <a:tc>
                  <a:txBody>
                    <a:bodyPr/>
                    <a:lstStyle/>
                    <a:p>
                      <a:pPr algn="l" rtl="1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Volcano</a:t>
                      </a:r>
                      <a:r>
                        <a:rPr lang="en-US" sz="4000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s</a:t>
                      </a: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 / volcano</a:t>
                      </a:r>
                      <a:r>
                        <a:rPr lang="en-US" sz="4000" baseline="0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es </a:t>
                      </a:r>
                      <a:endParaRPr lang="ar-SA" sz="4000" dirty="0">
                        <a:solidFill>
                          <a:schemeClr val="tx1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Volcano </a:t>
                      </a:r>
                      <a:endParaRPr lang="ar-SA" sz="2000" dirty="0">
                        <a:solidFill>
                          <a:schemeClr val="tx1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C0493"/>
                </a:solidFill>
                <a:latin typeface="Comic Sans MS" pitchFamily="66" charset="0"/>
              </a:rPr>
              <a:t>Lesson plan</a:t>
            </a:r>
            <a:r>
              <a:rPr lang="en-US" dirty="0" smtClean="0"/>
              <a:t> 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28600" y="1447800"/>
            <a:ext cx="8686800" cy="4678363"/>
          </a:xfrm>
        </p:spPr>
        <p:txBody>
          <a:bodyPr>
            <a:normAutofit fontScale="92500" lnSpcReduction="10000"/>
          </a:bodyPr>
          <a:lstStyle/>
          <a:p>
            <a:pPr algn="l" rtl="0" fontAlgn="t">
              <a:buNone/>
            </a:pPr>
            <a:endParaRPr lang="ar-SA" b="1" dirty="0" smtClean="0"/>
          </a:p>
          <a:p>
            <a:pPr algn="l" fontAlgn="t">
              <a:buNone/>
            </a:pPr>
            <a:r>
              <a:rPr lang="en-US" sz="2600" b="1" dirty="0" smtClean="0">
                <a:solidFill>
                  <a:srgbClr val="FF0000"/>
                </a:solidFill>
                <a:latin typeface="Comic Sans MS" pitchFamily="66" charset="0"/>
              </a:rPr>
              <a:t>Text Book:</a:t>
            </a:r>
          </a:p>
          <a:p>
            <a:pPr algn="l" fontAlgn="t">
              <a:buNone/>
            </a:pPr>
            <a:r>
              <a:rPr lang="en-US" sz="2600" dirty="0" smtClean="0">
                <a:solidFill>
                  <a:srgbClr val="CC0493"/>
                </a:solidFill>
                <a:latin typeface="Comic Sans MS" pitchFamily="66" charset="0"/>
              </a:rPr>
              <a:t>Grammar book </a:t>
            </a:r>
          </a:p>
          <a:p>
            <a:pPr algn="l" fontAlgn="t">
              <a:buNone/>
            </a:pPr>
            <a:r>
              <a:rPr lang="en-US" sz="2600" b="1" dirty="0" smtClean="0">
                <a:solidFill>
                  <a:srgbClr val="FF0000"/>
                </a:solidFill>
                <a:latin typeface="Comic Sans MS" pitchFamily="66" charset="0"/>
              </a:rPr>
              <a:t>Title of lesson:</a:t>
            </a:r>
          </a:p>
          <a:p>
            <a:pPr algn="l" fontAlgn="t">
              <a:buNone/>
            </a:pPr>
            <a:r>
              <a:rPr lang="en-US" sz="2600" dirty="0" smtClean="0">
                <a:solidFill>
                  <a:srgbClr val="CC0493"/>
                </a:solidFill>
                <a:latin typeface="Comic Sans MS" pitchFamily="66" charset="0"/>
              </a:rPr>
              <a:t>Regular and irregular plural nouns </a:t>
            </a:r>
          </a:p>
          <a:p>
            <a:pPr algn="l" fontAlgn="t">
              <a:buNone/>
            </a:pPr>
            <a:r>
              <a:rPr lang="en-US" sz="2600" b="1" dirty="0" smtClean="0">
                <a:solidFill>
                  <a:srgbClr val="FF0000"/>
                </a:solidFill>
                <a:latin typeface="Comic Sans MS" pitchFamily="66" charset="0"/>
              </a:rPr>
              <a:t>Content area:</a:t>
            </a:r>
          </a:p>
          <a:p>
            <a:pPr algn="l" fontAlgn="t">
              <a:buNone/>
            </a:pPr>
            <a:r>
              <a:rPr lang="en-US" sz="2600" dirty="0" smtClean="0">
                <a:solidFill>
                  <a:srgbClr val="CC0493"/>
                </a:solidFill>
                <a:latin typeface="Comic Sans MS" pitchFamily="66" charset="0"/>
              </a:rPr>
              <a:t>Grammar</a:t>
            </a:r>
            <a:r>
              <a:rPr lang="en-US" sz="2600" b="1" dirty="0" smtClean="0">
                <a:solidFill>
                  <a:srgbClr val="CC0493"/>
                </a:solidFill>
                <a:latin typeface="Comic Sans MS" pitchFamily="66" charset="0"/>
              </a:rPr>
              <a:t> </a:t>
            </a:r>
          </a:p>
          <a:p>
            <a:pPr algn="l" fontAlgn="t">
              <a:buNone/>
            </a:pPr>
            <a:r>
              <a:rPr lang="en-US" sz="2600" b="1" dirty="0" smtClean="0">
                <a:solidFill>
                  <a:srgbClr val="FF0000"/>
                </a:solidFill>
                <a:latin typeface="Comic Sans MS" pitchFamily="66" charset="0"/>
              </a:rPr>
              <a:t>Teacher Name:</a:t>
            </a:r>
          </a:p>
          <a:p>
            <a:pPr algn="l" fontAlgn="t">
              <a:buNone/>
            </a:pPr>
            <a:r>
              <a:rPr lang="en-US" sz="2600" dirty="0" smtClean="0">
                <a:solidFill>
                  <a:srgbClr val="CC0493"/>
                </a:solidFill>
                <a:latin typeface="Comic Sans MS" pitchFamily="66" charset="0"/>
              </a:rPr>
              <a:t>Rajaa </a:t>
            </a:r>
            <a:r>
              <a:rPr lang="en-US" sz="2600" dirty="0" smtClean="0">
                <a:solidFill>
                  <a:srgbClr val="CC0493"/>
                </a:solidFill>
                <a:latin typeface="Comic Sans MS" pitchFamily="66" charset="0"/>
              </a:rPr>
              <a:t>Egbaria   </a:t>
            </a:r>
            <a:r>
              <a:rPr lang="en-US" sz="2600" b="1" dirty="0" smtClean="0">
                <a:solidFill>
                  <a:srgbClr val="CC0493"/>
                </a:solidFill>
                <a:latin typeface="Comic Sans MS" pitchFamily="66" charset="0"/>
              </a:rPr>
              <a:t> </a:t>
            </a:r>
          </a:p>
          <a:p>
            <a:pPr algn="l" fontAlgn="t">
              <a:buNone/>
            </a:pPr>
            <a:r>
              <a:rPr lang="en-US" sz="2600" b="1" dirty="0" smtClean="0">
                <a:solidFill>
                  <a:srgbClr val="FF0000"/>
                </a:solidFill>
                <a:latin typeface="Comic Sans MS" pitchFamily="66" charset="0"/>
              </a:rPr>
              <a:t>Description of class:</a:t>
            </a:r>
            <a:endParaRPr lang="en-US" sz="2600" dirty="0" smtClean="0">
              <a:solidFill>
                <a:srgbClr val="FF0000"/>
              </a:solidFill>
              <a:latin typeface="Comic Sans MS" pitchFamily="66" charset="0"/>
            </a:endParaRPr>
          </a:p>
          <a:p>
            <a:pPr algn="l" fontAlgn="t">
              <a:buNone/>
            </a:pPr>
            <a:r>
              <a:rPr lang="ar-SA" sz="2600" dirty="0" smtClean="0">
                <a:solidFill>
                  <a:srgbClr val="CC0493"/>
                </a:solidFill>
                <a:latin typeface="Comic Sans MS" pitchFamily="66" charset="0"/>
              </a:rPr>
              <a:t>     </a:t>
            </a:r>
            <a:r>
              <a:rPr lang="en-US" sz="2600" dirty="0" smtClean="0">
                <a:solidFill>
                  <a:srgbClr val="CC0493"/>
                </a:solidFill>
                <a:latin typeface="Comic Sans MS" pitchFamily="66" charset="0"/>
              </a:rPr>
              <a:t>Mixed ability class</a:t>
            </a:r>
          </a:p>
          <a:p>
            <a:endParaRPr lang="ar-SA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raditional Arabic" pitchFamily="18" charset="-78"/>
                <a:cs typeface="Traditional Arabic" pitchFamily="18" charset="-78"/>
              </a:rPr>
              <a:t>Rules</a:t>
            </a:r>
            <a:r>
              <a:rPr lang="en-US" dirty="0" smtClean="0"/>
              <a:t> 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1600201"/>
            <a:ext cx="8915400" cy="761999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l">
              <a:buNone/>
            </a:pPr>
            <a:r>
              <a:rPr lang="en-US" sz="2400" b="1" dirty="0" smtClean="0">
                <a:latin typeface="Traditional Arabic" pitchFamily="18" charset="-78"/>
                <a:cs typeface="Traditional Arabic" pitchFamily="18" charset="-78"/>
              </a:rPr>
              <a:t>Rule 8 : For </a:t>
            </a:r>
            <a:r>
              <a:rPr lang="en-US" sz="2400" b="1" dirty="0">
                <a:latin typeface="Traditional Arabic" pitchFamily="18" charset="-78"/>
                <a:cs typeface="Traditional Arabic" pitchFamily="18" charset="-78"/>
              </a:rPr>
              <a:t>some nouns ending f , change the f </a:t>
            </a:r>
            <a:r>
              <a:rPr lang="en-US" sz="2400" b="1" dirty="0" smtClean="0">
                <a:latin typeface="Traditional Arabic" pitchFamily="18" charset="-78"/>
                <a:cs typeface="Traditional Arabic" pitchFamily="18" charset="-78"/>
              </a:rPr>
              <a:t>to </a:t>
            </a:r>
            <a:r>
              <a:rPr lang="en-US" sz="2400" b="1" dirty="0">
                <a:latin typeface="Traditional Arabic" pitchFamily="18" charset="-78"/>
                <a:cs typeface="Traditional Arabic" pitchFamily="18" charset="-78"/>
              </a:rPr>
              <a:t>a v and add –es</a:t>
            </a:r>
            <a:r>
              <a:rPr lang="en-US" b="1" dirty="0"/>
              <a:t> </a:t>
            </a:r>
            <a:endParaRPr lang="ar-SA" dirty="0"/>
          </a:p>
        </p:txBody>
      </p:sp>
      <p:graphicFrame>
        <p:nvGraphicFramePr>
          <p:cNvPr id="4" name="جدول 3"/>
          <p:cNvGraphicFramePr>
            <a:graphicFrameLocks noGrp="1"/>
          </p:cNvGraphicFramePr>
          <p:nvPr/>
        </p:nvGraphicFramePr>
        <p:xfrm>
          <a:off x="1219200" y="2590800"/>
          <a:ext cx="6096000" cy="3901440"/>
        </p:xfrm>
        <a:graphic>
          <a:graphicData uri="http://schemas.openxmlformats.org/drawingml/2006/table">
            <a:tbl>
              <a:tblPr rtl="1" firstRow="1" bandRow="1">
                <a:tableStyleId>{21E4AEA4-8DFA-4A89-87EB-49C32662AFE0}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pPr algn="l" rtl="1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Plural </a:t>
                      </a:r>
                      <a:endParaRPr lang="ar-SA" sz="2000" dirty="0">
                        <a:solidFill>
                          <a:schemeClr val="tx1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Singular </a:t>
                      </a:r>
                      <a:endParaRPr lang="ar-SA" sz="2000" dirty="0">
                        <a:solidFill>
                          <a:schemeClr val="tx1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rtl="1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Hal</a:t>
                      </a:r>
                      <a:r>
                        <a:rPr lang="en-US" sz="4000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ves</a:t>
                      </a:r>
                      <a:endParaRPr lang="ar-SA" sz="4000" dirty="0">
                        <a:solidFill>
                          <a:schemeClr val="tx1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Hal</a:t>
                      </a:r>
                      <a:r>
                        <a:rPr lang="en-US" sz="4000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f</a:t>
                      </a:r>
                      <a:r>
                        <a:rPr lang="en-US" sz="4000" baseline="0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 </a:t>
                      </a:r>
                      <a:endParaRPr lang="ar-SA" sz="4000" dirty="0">
                        <a:solidFill>
                          <a:schemeClr val="tx1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rtl="1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Wol</a:t>
                      </a:r>
                      <a:r>
                        <a:rPr lang="en-US" sz="4000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ves</a:t>
                      </a:r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 </a:t>
                      </a:r>
                      <a:endParaRPr lang="ar-SA" sz="2000" dirty="0">
                        <a:solidFill>
                          <a:schemeClr val="tx1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Wol</a:t>
                      </a:r>
                      <a:r>
                        <a:rPr lang="en-US" sz="4000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f</a:t>
                      </a:r>
                      <a:r>
                        <a:rPr lang="en-US" sz="4000" baseline="0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 </a:t>
                      </a:r>
                      <a:endParaRPr lang="ar-SA" sz="4000" dirty="0">
                        <a:solidFill>
                          <a:schemeClr val="tx1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rtl="1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El</a:t>
                      </a:r>
                      <a:r>
                        <a:rPr lang="en-US" sz="4000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ves </a:t>
                      </a:r>
                      <a:endParaRPr lang="ar-SA" sz="4000" dirty="0">
                        <a:solidFill>
                          <a:schemeClr val="tx1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El</a:t>
                      </a:r>
                      <a:r>
                        <a:rPr lang="en-US" sz="4000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f</a:t>
                      </a:r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 </a:t>
                      </a:r>
                      <a:endParaRPr lang="ar-SA" sz="2000" dirty="0">
                        <a:solidFill>
                          <a:schemeClr val="tx1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rtl="1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Li</a:t>
                      </a:r>
                      <a:r>
                        <a:rPr lang="en-US" sz="4000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ves </a:t>
                      </a:r>
                      <a:endParaRPr lang="ar-SA" sz="4000" dirty="0">
                        <a:solidFill>
                          <a:schemeClr val="tx1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Li</a:t>
                      </a:r>
                      <a:r>
                        <a:rPr lang="en-US" sz="4000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f</a:t>
                      </a:r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e</a:t>
                      </a: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 </a:t>
                      </a:r>
                      <a:endParaRPr lang="ar-SA" sz="2000" dirty="0">
                        <a:solidFill>
                          <a:schemeClr val="tx1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rtl="1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Sel</a:t>
                      </a:r>
                      <a:r>
                        <a:rPr lang="en-US" sz="4000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ves</a:t>
                      </a:r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 </a:t>
                      </a:r>
                      <a:endParaRPr lang="ar-SA" sz="2000" dirty="0">
                        <a:solidFill>
                          <a:schemeClr val="tx1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Sel</a:t>
                      </a:r>
                      <a:r>
                        <a:rPr lang="en-US" sz="4000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f</a:t>
                      </a:r>
                      <a:r>
                        <a:rPr lang="en-US" sz="4000" baseline="0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 </a:t>
                      </a:r>
                      <a:endParaRPr lang="ar-SA" sz="4000" dirty="0">
                        <a:solidFill>
                          <a:schemeClr val="tx1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raditional Arabic" pitchFamily="18" charset="-78"/>
                <a:cs typeface="Traditional Arabic" pitchFamily="18" charset="-78"/>
              </a:rPr>
              <a:t>Rules</a:t>
            </a:r>
            <a:r>
              <a:rPr lang="en-US" dirty="0" smtClean="0"/>
              <a:t> 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838200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l">
              <a:buNone/>
            </a:pPr>
            <a:r>
              <a:rPr lang="en-US" sz="2400" b="1" dirty="0" smtClean="0">
                <a:latin typeface="Traditional Arabic" pitchFamily="18" charset="-78"/>
                <a:cs typeface="Traditional Arabic" pitchFamily="18" charset="-78"/>
              </a:rPr>
              <a:t>Rule 9 : For </a:t>
            </a:r>
            <a:r>
              <a:rPr lang="en-US" sz="2400" b="1" dirty="0">
                <a:latin typeface="Traditional Arabic" pitchFamily="18" charset="-78"/>
                <a:cs typeface="Traditional Arabic" pitchFamily="18" charset="-78"/>
              </a:rPr>
              <a:t>some nouns ending f , we add simply –s </a:t>
            </a:r>
            <a:r>
              <a:rPr lang="en-US" sz="2400" b="1" dirty="0" smtClean="0">
                <a:latin typeface="Traditional Arabic" pitchFamily="18" charset="-78"/>
                <a:cs typeface="Traditional Arabic" pitchFamily="18" charset="-78"/>
              </a:rPr>
              <a:t>.</a:t>
            </a:r>
            <a:endParaRPr lang="ar-SA" sz="2400" dirty="0">
              <a:latin typeface="Traditional Arabic" pitchFamily="18" charset="-78"/>
              <a:cs typeface="Traditional Arabic" pitchFamily="18" charset="-78"/>
            </a:endParaRPr>
          </a:p>
        </p:txBody>
      </p:sp>
      <p:graphicFrame>
        <p:nvGraphicFramePr>
          <p:cNvPr id="4" name="جدول 3"/>
          <p:cNvGraphicFramePr>
            <a:graphicFrameLocks noGrp="1"/>
          </p:cNvGraphicFramePr>
          <p:nvPr/>
        </p:nvGraphicFramePr>
        <p:xfrm>
          <a:off x="990600" y="2743200"/>
          <a:ext cx="6096000" cy="3901440"/>
        </p:xfrm>
        <a:graphic>
          <a:graphicData uri="http://schemas.openxmlformats.org/drawingml/2006/table">
            <a:tbl>
              <a:tblPr rtl="1" firstRow="1" bandRow="1">
                <a:tableStyleId>{F5AB1C69-6EDB-4FF4-983F-18BD219EF322}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pPr algn="l" rtl="1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Plural </a:t>
                      </a:r>
                      <a:endParaRPr lang="ar-SA" sz="2000" dirty="0">
                        <a:solidFill>
                          <a:schemeClr val="tx1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Singular </a:t>
                      </a:r>
                      <a:endParaRPr lang="ar-SA" sz="2000" dirty="0">
                        <a:solidFill>
                          <a:schemeClr val="tx1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rtl="1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Belief</a:t>
                      </a:r>
                      <a:r>
                        <a:rPr lang="en-US" sz="4000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s</a:t>
                      </a:r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 </a:t>
                      </a:r>
                      <a:endParaRPr lang="ar-SA" sz="2000" dirty="0">
                        <a:solidFill>
                          <a:schemeClr val="tx1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Belief</a:t>
                      </a: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 </a:t>
                      </a:r>
                      <a:endParaRPr lang="ar-SA" sz="2000" dirty="0">
                        <a:solidFill>
                          <a:schemeClr val="tx1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rtl="1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Chief</a:t>
                      </a:r>
                      <a:r>
                        <a:rPr lang="en-US" sz="4000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s</a:t>
                      </a: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 </a:t>
                      </a:r>
                      <a:endParaRPr lang="ar-SA" sz="2000" dirty="0">
                        <a:solidFill>
                          <a:schemeClr val="tx1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Chief </a:t>
                      </a:r>
                      <a:endParaRPr lang="ar-SA" sz="2000" dirty="0">
                        <a:solidFill>
                          <a:schemeClr val="tx1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rtl="1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Cliff</a:t>
                      </a:r>
                      <a:r>
                        <a:rPr lang="en-US" sz="4000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s</a:t>
                      </a: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 </a:t>
                      </a:r>
                      <a:endParaRPr lang="ar-SA" sz="2000" dirty="0">
                        <a:solidFill>
                          <a:schemeClr val="tx1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Cliff </a:t>
                      </a:r>
                      <a:endParaRPr lang="ar-SA" sz="2000" dirty="0">
                        <a:solidFill>
                          <a:schemeClr val="tx1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rtl="1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Roof</a:t>
                      </a:r>
                      <a:r>
                        <a:rPr lang="en-US" sz="4000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s</a:t>
                      </a: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 </a:t>
                      </a:r>
                      <a:endParaRPr lang="ar-SA" sz="2000" dirty="0">
                        <a:solidFill>
                          <a:schemeClr val="tx1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Roof </a:t>
                      </a:r>
                      <a:endParaRPr lang="ar-SA" sz="2000" dirty="0">
                        <a:solidFill>
                          <a:schemeClr val="tx1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rtl="1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ref</a:t>
                      </a:r>
                      <a:r>
                        <a:rPr lang="en-US" sz="4000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s</a:t>
                      </a:r>
                      <a:endParaRPr lang="ar-SA" sz="4000" dirty="0">
                        <a:solidFill>
                          <a:schemeClr val="tx1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Ref </a:t>
                      </a:r>
                      <a:endParaRPr lang="ar-SA" sz="2000" dirty="0">
                        <a:solidFill>
                          <a:schemeClr val="tx1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1143000"/>
          </a:xfrm>
        </p:spPr>
        <p:txBody>
          <a:bodyPr/>
          <a:lstStyle/>
          <a:p>
            <a:r>
              <a:rPr lang="en-US" b="1" dirty="0" smtClean="0">
                <a:latin typeface="Traditional Arabic" pitchFamily="18" charset="-78"/>
                <a:cs typeface="Traditional Arabic" pitchFamily="18" charset="-78"/>
              </a:rPr>
              <a:t>Rules</a:t>
            </a:r>
            <a:r>
              <a:rPr lang="en-US" dirty="0" smtClean="0"/>
              <a:t> 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914399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algn="l">
              <a:buNone/>
            </a:pPr>
            <a:r>
              <a:rPr lang="en-US" sz="2400" b="1" dirty="0" smtClean="0">
                <a:latin typeface="Traditional Arabic" pitchFamily="18" charset="-78"/>
                <a:cs typeface="Traditional Arabic" pitchFamily="18" charset="-78"/>
              </a:rPr>
              <a:t>Rule 10 : Some nouns have the same singular and </a:t>
            </a:r>
            <a:r>
              <a:rPr lang="en-US" sz="2400" b="1" dirty="0">
                <a:latin typeface="Traditional Arabic" pitchFamily="18" charset="-78"/>
                <a:cs typeface="Traditional Arabic" pitchFamily="18" charset="-78"/>
              </a:rPr>
              <a:t>plural form </a:t>
            </a:r>
            <a:r>
              <a:rPr lang="en-US" b="1" dirty="0" smtClean="0"/>
              <a:t>.</a:t>
            </a:r>
            <a:endParaRPr lang="ar-SA" dirty="0"/>
          </a:p>
        </p:txBody>
      </p:sp>
      <p:graphicFrame>
        <p:nvGraphicFramePr>
          <p:cNvPr id="4" name="جدول 3"/>
          <p:cNvGraphicFramePr>
            <a:graphicFrameLocks noGrp="1"/>
          </p:cNvGraphicFramePr>
          <p:nvPr/>
        </p:nvGraphicFramePr>
        <p:xfrm>
          <a:off x="685800" y="2362200"/>
          <a:ext cx="6858000" cy="4023360"/>
        </p:xfrm>
        <a:graphic>
          <a:graphicData uri="http://schemas.openxmlformats.org/drawingml/2006/table">
            <a:tbl>
              <a:tblPr rtl="1" firstRow="1" bandRow="1">
                <a:tableStyleId>{00A15C55-8517-42AA-B614-E9B94910E393}</a:tableStyleId>
              </a:tblPr>
              <a:tblGrid>
                <a:gridCol w="3429000"/>
                <a:gridCol w="3429000"/>
              </a:tblGrid>
              <a:tr h="447040">
                <a:tc>
                  <a:txBody>
                    <a:bodyPr/>
                    <a:lstStyle/>
                    <a:p>
                      <a:pPr algn="l" rtl="1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Plural </a:t>
                      </a:r>
                      <a:endParaRPr lang="ar-SA" sz="2000" dirty="0">
                        <a:solidFill>
                          <a:schemeClr val="tx1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Singular</a:t>
                      </a: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 </a:t>
                      </a:r>
                      <a:endParaRPr lang="ar-SA" sz="2000" dirty="0">
                        <a:solidFill>
                          <a:schemeClr val="tx1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</a:tr>
              <a:tr h="447040">
                <a:tc>
                  <a:txBody>
                    <a:bodyPr/>
                    <a:lstStyle/>
                    <a:p>
                      <a:pPr algn="l" rtl="1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Fish</a:t>
                      </a: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 </a:t>
                      </a:r>
                      <a:endParaRPr lang="ar-SA" sz="2000" dirty="0">
                        <a:solidFill>
                          <a:schemeClr val="tx1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Fish </a:t>
                      </a:r>
                      <a:endParaRPr lang="ar-SA" sz="2000" dirty="0">
                        <a:solidFill>
                          <a:schemeClr val="tx1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</a:tr>
              <a:tr h="447040">
                <a:tc>
                  <a:txBody>
                    <a:bodyPr/>
                    <a:lstStyle/>
                    <a:p>
                      <a:pPr algn="l" rtl="1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Deer </a:t>
                      </a:r>
                      <a:endParaRPr lang="ar-SA" sz="2000" dirty="0">
                        <a:solidFill>
                          <a:schemeClr val="tx1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Deer </a:t>
                      </a:r>
                      <a:endParaRPr lang="ar-SA" sz="2000" dirty="0">
                        <a:solidFill>
                          <a:schemeClr val="tx1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</a:tr>
              <a:tr h="447040">
                <a:tc>
                  <a:txBody>
                    <a:bodyPr/>
                    <a:lstStyle/>
                    <a:p>
                      <a:pPr algn="l" rtl="1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Sheep </a:t>
                      </a:r>
                      <a:endParaRPr lang="ar-SA" sz="2000" dirty="0">
                        <a:solidFill>
                          <a:schemeClr val="tx1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Sheep </a:t>
                      </a:r>
                      <a:endParaRPr lang="ar-SA" sz="2000" dirty="0">
                        <a:solidFill>
                          <a:schemeClr val="tx1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</a:tr>
              <a:tr h="447040">
                <a:tc>
                  <a:txBody>
                    <a:bodyPr/>
                    <a:lstStyle/>
                    <a:p>
                      <a:pPr algn="l" rtl="1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Means</a:t>
                      </a:r>
                      <a:endParaRPr lang="ar-SA" sz="2000" dirty="0">
                        <a:solidFill>
                          <a:schemeClr val="tx1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Means </a:t>
                      </a:r>
                      <a:endParaRPr lang="ar-SA" sz="2000" dirty="0">
                        <a:solidFill>
                          <a:schemeClr val="tx1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</a:tr>
              <a:tr h="447040">
                <a:tc>
                  <a:txBody>
                    <a:bodyPr/>
                    <a:lstStyle/>
                    <a:p>
                      <a:pPr algn="l" rtl="1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Species </a:t>
                      </a:r>
                      <a:endParaRPr lang="ar-SA" sz="2000" dirty="0">
                        <a:solidFill>
                          <a:schemeClr val="tx1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Species</a:t>
                      </a: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 </a:t>
                      </a:r>
                      <a:endParaRPr lang="ar-SA" sz="2000" dirty="0">
                        <a:solidFill>
                          <a:schemeClr val="tx1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</a:tr>
              <a:tr h="447040">
                <a:tc>
                  <a:txBody>
                    <a:bodyPr/>
                    <a:lstStyle/>
                    <a:p>
                      <a:pPr algn="l" rtl="1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Series </a:t>
                      </a:r>
                      <a:endParaRPr lang="ar-SA" sz="2000" dirty="0">
                        <a:solidFill>
                          <a:schemeClr val="tx1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Series </a:t>
                      </a:r>
                      <a:endParaRPr lang="ar-SA" sz="2000" dirty="0">
                        <a:solidFill>
                          <a:schemeClr val="tx1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</a:tr>
              <a:tr h="447040">
                <a:tc>
                  <a:txBody>
                    <a:bodyPr/>
                    <a:lstStyle/>
                    <a:p>
                      <a:pPr algn="l" rtl="1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Shrimp </a:t>
                      </a:r>
                      <a:endParaRPr lang="ar-SA" sz="2000" dirty="0">
                        <a:solidFill>
                          <a:schemeClr val="tx1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Shrimp </a:t>
                      </a:r>
                      <a:endParaRPr lang="ar-SA" sz="2000" dirty="0">
                        <a:solidFill>
                          <a:schemeClr val="tx1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</a:tr>
              <a:tr h="447040">
                <a:tc>
                  <a:txBody>
                    <a:bodyPr/>
                    <a:lstStyle/>
                    <a:p>
                      <a:pPr algn="l" rtl="1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Salmon </a:t>
                      </a:r>
                      <a:endParaRPr lang="ar-SA" sz="2000" dirty="0">
                        <a:solidFill>
                          <a:schemeClr val="tx1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Salmon </a:t>
                      </a:r>
                      <a:endParaRPr lang="ar-SA" sz="2000" dirty="0">
                        <a:solidFill>
                          <a:schemeClr val="tx1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1143000"/>
          </a:xfrm>
        </p:spPr>
        <p:txBody>
          <a:bodyPr/>
          <a:lstStyle/>
          <a:p>
            <a:r>
              <a:rPr lang="en-US" b="1" dirty="0" smtClean="0">
                <a:latin typeface="Traditional Arabic" pitchFamily="18" charset="-78"/>
                <a:cs typeface="Traditional Arabic" pitchFamily="18" charset="-78"/>
              </a:rPr>
              <a:t>Rules </a:t>
            </a:r>
            <a:endParaRPr lang="ar-SA" b="1" dirty="0"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8382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l">
              <a:buNone/>
            </a:pPr>
            <a:r>
              <a:rPr lang="en-US" sz="2400" b="1" dirty="0" smtClean="0">
                <a:latin typeface="Traditional Arabic" pitchFamily="18" charset="-78"/>
                <a:cs typeface="Traditional Arabic" pitchFamily="18" charset="-78"/>
              </a:rPr>
              <a:t>Rule 11:Some </a:t>
            </a:r>
            <a:r>
              <a:rPr lang="en-US" sz="2400" b="1" dirty="0">
                <a:latin typeface="Traditional Arabic" pitchFamily="18" charset="-78"/>
                <a:cs typeface="Traditional Arabic" pitchFamily="18" charset="-78"/>
              </a:rPr>
              <a:t>nouns that English has borrowed from other languages have foreign plurals .</a:t>
            </a:r>
            <a:endParaRPr lang="ar-SA" sz="2400" dirty="0">
              <a:latin typeface="Traditional Arabic" pitchFamily="18" charset="-78"/>
              <a:cs typeface="Traditional Arabic" pitchFamily="18" charset="-78"/>
            </a:endParaRPr>
          </a:p>
        </p:txBody>
      </p:sp>
      <p:graphicFrame>
        <p:nvGraphicFramePr>
          <p:cNvPr id="4" name="جدول 3"/>
          <p:cNvGraphicFramePr>
            <a:graphicFrameLocks noGrp="1"/>
          </p:cNvGraphicFramePr>
          <p:nvPr/>
        </p:nvGraphicFramePr>
        <p:xfrm>
          <a:off x="1066800" y="2164080"/>
          <a:ext cx="6096000" cy="390144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0">
                <a:tc>
                  <a:txBody>
                    <a:bodyPr/>
                    <a:lstStyle/>
                    <a:p>
                      <a:pPr algn="l" rtl="1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Plural </a:t>
                      </a:r>
                      <a:endParaRPr lang="ar-SA" sz="2000" dirty="0">
                        <a:solidFill>
                          <a:schemeClr val="tx1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Singular</a:t>
                      </a: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 </a:t>
                      </a:r>
                      <a:endParaRPr lang="ar-SA" sz="2000" dirty="0">
                        <a:solidFill>
                          <a:schemeClr val="tx1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rtl="1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Crite</a:t>
                      </a:r>
                      <a:r>
                        <a:rPr lang="en-US" sz="4000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ria</a:t>
                      </a: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 </a:t>
                      </a:r>
                      <a:endParaRPr lang="ar-SA" sz="2000" dirty="0">
                        <a:solidFill>
                          <a:schemeClr val="tx1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sz="2000" b="1" kern="1200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ea typeface="+mn-ea"/>
                          <a:cs typeface="Traditional Arabic" pitchFamily="18" charset="-78"/>
                        </a:rPr>
                        <a:t>Criteri</a:t>
                      </a:r>
                      <a:r>
                        <a:rPr lang="en-US" sz="4000" b="1" kern="1200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ea typeface="+mn-ea"/>
                          <a:cs typeface="Traditional Arabic" pitchFamily="18" charset="-78"/>
                        </a:rPr>
                        <a:t>on </a:t>
                      </a:r>
                      <a:r>
                        <a:rPr lang="en-US" sz="2000" b="1" kern="1200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ea typeface="+mn-ea"/>
                          <a:cs typeface="Traditional Arabic" pitchFamily="18" charset="-78"/>
                        </a:rPr>
                        <a:t> </a:t>
                      </a:r>
                      <a:endParaRPr lang="ar-SA" sz="2000" dirty="0">
                        <a:solidFill>
                          <a:schemeClr val="tx1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rtl="1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Phenome</a:t>
                      </a:r>
                      <a:r>
                        <a:rPr lang="en-US" sz="4000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na </a:t>
                      </a:r>
                      <a:endParaRPr lang="ar-SA" sz="4000" dirty="0">
                        <a:solidFill>
                          <a:schemeClr val="tx1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sz="2000" b="1" kern="1200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ea typeface="+mn-ea"/>
                          <a:cs typeface="Traditional Arabic" pitchFamily="18" charset="-78"/>
                        </a:rPr>
                        <a:t>phenomen</a:t>
                      </a:r>
                      <a:r>
                        <a:rPr lang="en-US" sz="4000" b="1" kern="1200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ea typeface="+mn-ea"/>
                          <a:cs typeface="Traditional Arabic" pitchFamily="18" charset="-78"/>
                        </a:rPr>
                        <a:t>on</a:t>
                      </a:r>
                      <a:r>
                        <a:rPr lang="en-US" sz="2000" b="1" kern="1200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ea typeface="+mn-ea"/>
                          <a:cs typeface="Traditional Arabic" pitchFamily="18" charset="-78"/>
                        </a:rPr>
                        <a:t> </a:t>
                      </a:r>
                      <a:endParaRPr lang="en-US" sz="2000" kern="1200" dirty="0" smtClean="0">
                        <a:solidFill>
                          <a:schemeClr val="tx1"/>
                        </a:solidFill>
                        <a:latin typeface="Traditional Arabic" pitchFamily="18" charset="-78"/>
                        <a:ea typeface="+mn-ea"/>
                        <a:cs typeface="Traditional Arabic" pitchFamily="18" charset="-7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rtl="1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Da</a:t>
                      </a:r>
                      <a:r>
                        <a:rPr lang="en-US" sz="4000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ta</a:t>
                      </a:r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 </a:t>
                      </a:r>
                      <a:endParaRPr lang="ar-SA" sz="2000" dirty="0">
                        <a:solidFill>
                          <a:schemeClr val="tx1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sz="2000" b="1" kern="1200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ea typeface="+mn-ea"/>
                          <a:cs typeface="Traditional Arabic" pitchFamily="18" charset="-78"/>
                        </a:rPr>
                        <a:t>Dat</a:t>
                      </a:r>
                      <a:r>
                        <a:rPr lang="en-US" sz="4000" b="1" kern="1200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ea typeface="+mn-ea"/>
                          <a:cs typeface="Traditional Arabic" pitchFamily="18" charset="-78"/>
                        </a:rPr>
                        <a:t>um </a:t>
                      </a:r>
                      <a:endParaRPr lang="ar-SA" sz="4000" dirty="0">
                        <a:solidFill>
                          <a:schemeClr val="tx1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rtl="1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Med</a:t>
                      </a:r>
                      <a:r>
                        <a:rPr lang="en-US" sz="4000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ia </a:t>
                      </a:r>
                      <a:endParaRPr lang="ar-SA" sz="4000" dirty="0">
                        <a:solidFill>
                          <a:schemeClr val="tx1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sz="2000" b="1" kern="1200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ea typeface="+mn-ea"/>
                          <a:cs typeface="Traditional Arabic" pitchFamily="18" charset="-78"/>
                        </a:rPr>
                        <a:t>medi</a:t>
                      </a:r>
                      <a:r>
                        <a:rPr lang="en-US" sz="4000" b="1" kern="1200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ea typeface="+mn-ea"/>
                          <a:cs typeface="Traditional Arabic" pitchFamily="18" charset="-78"/>
                        </a:rPr>
                        <a:t>um</a:t>
                      </a:r>
                      <a:endParaRPr lang="ar-SA" sz="4000" dirty="0">
                        <a:solidFill>
                          <a:schemeClr val="tx1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rtl="1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Bacter</a:t>
                      </a:r>
                      <a:r>
                        <a:rPr lang="en-US" sz="4000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ia</a:t>
                      </a: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 </a:t>
                      </a:r>
                      <a:endParaRPr lang="ar-SA" sz="2000" dirty="0">
                        <a:solidFill>
                          <a:schemeClr val="tx1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sz="2000" b="1" kern="1200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ea typeface="+mn-ea"/>
                          <a:cs typeface="Traditional Arabic" pitchFamily="18" charset="-78"/>
                        </a:rPr>
                        <a:t> bacteri</a:t>
                      </a:r>
                      <a:r>
                        <a:rPr lang="en-US" sz="4000" b="1" kern="1200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ea typeface="+mn-ea"/>
                          <a:cs typeface="Traditional Arabic" pitchFamily="18" charset="-78"/>
                        </a:rPr>
                        <a:t>um </a:t>
                      </a:r>
                      <a:r>
                        <a:rPr lang="en-US" sz="2000" b="1" kern="1200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ea typeface="+mn-ea"/>
                          <a:cs typeface="Traditional Arabic" pitchFamily="18" charset="-78"/>
                        </a:rPr>
                        <a:t> </a:t>
                      </a:r>
                      <a:endParaRPr lang="ar-SA" sz="2000" dirty="0">
                        <a:solidFill>
                          <a:schemeClr val="tx1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1143000"/>
          </a:xfrm>
        </p:spPr>
        <p:txBody>
          <a:bodyPr/>
          <a:lstStyle/>
          <a:p>
            <a:r>
              <a:rPr lang="en-US" b="1" dirty="0" smtClean="0">
                <a:latin typeface="Traditional Arabic" pitchFamily="18" charset="-78"/>
                <a:cs typeface="Traditional Arabic" pitchFamily="18" charset="-78"/>
              </a:rPr>
              <a:t>Rules  </a:t>
            </a:r>
            <a:endParaRPr lang="ar-SA" dirty="0"/>
          </a:p>
        </p:txBody>
      </p:sp>
      <p:graphicFrame>
        <p:nvGraphicFramePr>
          <p:cNvPr id="4" name="جدول 3"/>
          <p:cNvGraphicFramePr>
            <a:graphicFrameLocks noGrp="1"/>
          </p:cNvGraphicFramePr>
          <p:nvPr/>
        </p:nvGraphicFramePr>
        <p:xfrm>
          <a:off x="533400" y="1981200"/>
          <a:ext cx="6096000" cy="4577871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1631">
                <a:tc>
                  <a:txBody>
                    <a:bodyPr/>
                    <a:lstStyle/>
                    <a:p>
                      <a:pPr algn="l" rtl="1"/>
                      <a:r>
                        <a:rPr lang="en-US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Plural </a:t>
                      </a:r>
                      <a:endParaRPr lang="ar-SA" dirty="0">
                        <a:solidFill>
                          <a:schemeClr val="tx1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Singular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 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 </a:t>
                      </a:r>
                      <a:endParaRPr lang="ar-SA" dirty="0">
                        <a:solidFill>
                          <a:schemeClr val="tx1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</a:tr>
              <a:tr h="488430">
                <a:tc>
                  <a:txBody>
                    <a:bodyPr/>
                    <a:lstStyle/>
                    <a:p>
                      <a:pPr algn="l" rtl="1"/>
                      <a:r>
                        <a:rPr lang="en-US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Bas</a:t>
                      </a:r>
                      <a:r>
                        <a:rPr lang="en-US" sz="4000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es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 </a:t>
                      </a:r>
                      <a:endParaRPr lang="ar-SA" dirty="0">
                        <a:solidFill>
                          <a:schemeClr val="tx1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Bas</a:t>
                      </a:r>
                      <a:r>
                        <a:rPr lang="en-US" sz="4000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is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 </a:t>
                      </a:r>
                      <a:endParaRPr lang="ar-SA" dirty="0">
                        <a:solidFill>
                          <a:schemeClr val="tx1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</a:tr>
              <a:tr h="488430">
                <a:tc>
                  <a:txBody>
                    <a:bodyPr/>
                    <a:lstStyle/>
                    <a:p>
                      <a:pPr algn="l" rtl="1"/>
                      <a:r>
                        <a:rPr lang="en-US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Cris</a:t>
                      </a:r>
                      <a:r>
                        <a:rPr lang="en-US" sz="4000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es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 </a:t>
                      </a:r>
                      <a:endParaRPr lang="ar-SA" dirty="0">
                        <a:solidFill>
                          <a:schemeClr val="tx1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Cris</a:t>
                      </a:r>
                      <a:r>
                        <a:rPr lang="en-US" sz="4000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is </a:t>
                      </a:r>
                      <a:endParaRPr lang="ar-SA" sz="4000" dirty="0">
                        <a:solidFill>
                          <a:schemeClr val="tx1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</a:tr>
              <a:tr h="488430">
                <a:tc>
                  <a:txBody>
                    <a:bodyPr/>
                    <a:lstStyle/>
                    <a:p>
                      <a:pPr algn="l" rtl="1"/>
                      <a:r>
                        <a:rPr lang="en-US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Hypothes</a:t>
                      </a:r>
                      <a:r>
                        <a:rPr lang="en-US" sz="4000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es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 </a:t>
                      </a:r>
                      <a:endParaRPr lang="ar-SA" dirty="0">
                        <a:solidFill>
                          <a:schemeClr val="tx1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Hypothes</a:t>
                      </a:r>
                      <a:r>
                        <a:rPr lang="en-US" sz="4000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is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 </a:t>
                      </a:r>
                      <a:endParaRPr lang="ar-SA" dirty="0">
                        <a:solidFill>
                          <a:schemeClr val="tx1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</a:tr>
              <a:tr h="488430">
                <a:tc>
                  <a:txBody>
                    <a:bodyPr/>
                    <a:lstStyle/>
                    <a:p>
                      <a:pPr algn="l" rtl="1"/>
                      <a:r>
                        <a:rPr lang="en-US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Parenthes</a:t>
                      </a:r>
                      <a:r>
                        <a:rPr lang="en-US" sz="4000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es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 </a:t>
                      </a:r>
                      <a:endParaRPr lang="ar-SA" dirty="0">
                        <a:solidFill>
                          <a:schemeClr val="tx1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Parenthes</a:t>
                      </a:r>
                      <a:r>
                        <a:rPr lang="en-US" sz="4000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is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 </a:t>
                      </a:r>
                      <a:endParaRPr lang="ar-SA" dirty="0">
                        <a:solidFill>
                          <a:schemeClr val="tx1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</a:tr>
              <a:tr h="488430">
                <a:tc>
                  <a:txBody>
                    <a:bodyPr/>
                    <a:lstStyle/>
                    <a:p>
                      <a:pPr algn="l" rtl="1"/>
                      <a:r>
                        <a:rPr lang="en-US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Thes</a:t>
                      </a:r>
                      <a:r>
                        <a:rPr lang="en-US" sz="4000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es </a:t>
                      </a:r>
                      <a:endParaRPr lang="ar-SA" sz="4000" dirty="0">
                        <a:solidFill>
                          <a:schemeClr val="tx1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Thes</a:t>
                      </a:r>
                      <a:r>
                        <a:rPr lang="en-US" sz="4000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is</a:t>
                      </a:r>
                      <a:endParaRPr lang="ar-SA" sz="4000" dirty="0">
                        <a:solidFill>
                          <a:schemeClr val="tx1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</a:tr>
              <a:tr h="488430">
                <a:tc>
                  <a:txBody>
                    <a:bodyPr/>
                    <a:lstStyle/>
                    <a:p>
                      <a:pPr algn="l" rtl="1"/>
                      <a:r>
                        <a:rPr lang="en-US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Curricu</a:t>
                      </a:r>
                      <a:r>
                        <a:rPr lang="en-US" sz="4000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la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 </a:t>
                      </a:r>
                      <a:endParaRPr lang="ar-SA" dirty="0">
                        <a:solidFill>
                          <a:schemeClr val="tx1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Curricul</a:t>
                      </a:r>
                      <a:r>
                        <a:rPr lang="en-US" sz="4000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um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 </a:t>
                      </a:r>
                      <a:endParaRPr lang="ar-SA" dirty="0">
                        <a:solidFill>
                          <a:schemeClr val="tx1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عنصر نائب للمحتوى 2"/>
          <p:cNvSpPr>
            <a:spLocks noGrp="1"/>
          </p:cNvSpPr>
          <p:nvPr>
            <p:ph idx="1"/>
          </p:nvPr>
        </p:nvSpPr>
        <p:spPr>
          <a:xfrm>
            <a:off x="0" y="914400"/>
            <a:ext cx="8229600" cy="8382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l">
              <a:buNone/>
            </a:pPr>
            <a:r>
              <a:rPr lang="en-US" sz="2400" b="1" dirty="0" smtClean="0">
                <a:latin typeface="Traditional Arabic" pitchFamily="18" charset="-78"/>
                <a:cs typeface="Traditional Arabic" pitchFamily="18" charset="-78"/>
              </a:rPr>
              <a:t>Rule 11:Some </a:t>
            </a:r>
            <a:r>
              <a:rPr lang="en-US" sz="2400" b="1" dirty="0">
                <a:latin typeface="Traditional Arabic" pitchFamily="18" charset="-78"/>
                <a:cs typeface="Traditional Arabic" pitchFamily="18" charset="-78"/>
              </a:rPr>
              <a:t>nouns that English has borrowed from other languages have foreign plurals .</a:t>
            </a:r>
            <a:endParaRPr lang="ar-SA" sz="2400" dirty="0">
              <a:latin typeface="Traditional Arabic" pitchFamily="18" charset="-78"/>
              <a:cs typeface="Traditional Arabic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1143000"/>
          </a:xfrm>
        </p:spPr>
        <p:txBody>
          <a:bodyPr/>
          <a:lstStyle/>
          <a:p>
            <a:r>
              <a:rPr lang="en-US" b="1" dirty="0" smtClean="0">
                <a:latin typeface="Traditional Arabic" pitchFamily="18" charset="-78"/>
                <a:cs typeface="Traditional Arabic" pitchFamily="18" charset="-78"/>
              </a:rPr>
              <a:t>Rules</a:t>
            </a:r>
            <a:r>
              <a:rPr lang="en-US" dirty="0" smtClean="0"/>
              <a:t> 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1066800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l">
              <a:buNone/>
            </a:pPr>
            <a:r>
              <a:rPr lang="en-US" sz="2400" b="1" dirty="0" smtClean="0">
                <a:latin typeface="Traditional Arabic" pitchFamily="18" charset="-78"/>
                <a:cs typeface="Traditional Arabic" pitchFamily="18" charset="-78"/>
              </a:rPr>
              <a:t>Rule 12 :  </a:t>
            </a:r>
            <a:r>
              <a:rPr lang="en-US" sz="2400" b="1" dirty="0">
                <a:latin typeface="Traditional Arabic" pitchFamily="18" charset="-78"/>
                <a:cs typeface="Traditional Arabic" pitchFamily="18" charset="-78"/>
              </a:rPr>
              <a:t>For some nouns , changes other letters or just change the word completely .</a:t>
            </a:r>
            <a:r>
              <a:rPr lang="en-US" sz="2400" dirty="0" smtClean="0">
                <a:latin typeface="Traditional Arabic" pitchFamily="18" charset="-78"/>
                <a:cs typeface="Traditional Arabic" pitchFamily="18" charset="-78"/>
              </a:rPr>
              <a:t> </a:t>
            </a:r>
            <a:endParaRPr lang="ar-SA" sz="2400" dirty="0">
              <a:latin typeface="Traditional Arabic" pitchFamily="18" charset="-78"/>
              <a:cs typeface="Traditional Arabic" pitchFamily="18" charset="-78"/>
            </a:endParaRPr>
          </a:p>
        </p:txBody>
      </p:sp>
      <p:graphicFrame>
        <p:nvGraphicFramePr>
          <p:cNvPr id="4" name="جدول 3"/>
          <p:cNvGraphicFramePr>
            <a:graphicFrameLocks noGrp="1"/>
          </p:cNvGraphicFramePr>
          <p:nvPr/>
        </p:nvGraphicFramePr>
        <p:xfrm>
          <a:off x="838200" y="2590800"/>
          <a:ext cx="6096000" cy="3962400"/>
        </p:xfrm>
        <a:graphic>
          <a:graphicData uri="http://schemas.openxmlformats.org/drawingml/2006/table">
            <a:tbl>
              <a:tblPr rtl="1" firstRow="1" bandRow="1">
                <a:tableStyleId>{F5AB1C69-6EDB-4FF4-983F-18BD219EF322}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pPr algn="l" rtl="1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Plural </a:t>
                      </a:r>
                      <a:endParaRPr lang="ar-SA" sz="2000" dirty="0">
                        <a:solidFill>
                          <a:schemeClr val="tx1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Singular</a:t>
                      </a: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 </a:t>
                      </a:r>
                      <a:endParaRPr lang="ar-SA" sz="2000" dirty="0">
                        <a:solidFill>
                          <a:schemeClr val="tx1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rtl="1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People </a:t>
                      </a:r>
                      <a:endParaRPr lang="ar-SA" sz="2000" dirty="0">
                        <a:solidFill>
                          <a:schemeClr val="tx1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Person </a:t>
                      </a:r>
                      <a:endParaRPr lang="ar-SA" sz="2000" dirty="0">
                        <a:solidFill>
                          <a:schemeClr val="tx1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rtl="1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Children</a:t>
                      </a: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 </a:t>
                      </a:r>
                      <a:endParaRPr lang="ar-SA" sz="2000" dirty="0">
                        <a:solidFill>
                          <a:schemeClr val="tx1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Child</a:t>
                      </a: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 </a:t>
                      </a:r>
                      <a:endParaRPr lang="ar-SA" sz="2000" dirty="0">
                        <a:solidFill>
                          <a:schemeClr val="tx1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rtl="1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Feet </a:t>
                      </a:r>
                      <a:endParaRPr lang="ar-SA" sz="2000" dirty="0">
                        <a:solidFill>
                          <a:schemeClr val="tx1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Foot </a:t>
                      </a:r>
                      <a:endParaRPr lang="ar-SA" sz="2000" dirty="0">
                        <a:solidFill>
                          <a:schemeClr val="tx1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rtl="1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Oxen </a:t>
                      </a:r>
                      <a:endParaRPr lang="ar-SA" sz="2000" dirty="0">
                        <a:solidFill>
                          <a:schemeClr val="tx1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ox</a:t>
                      </a:r>
                      <a:endParaRPr lang="ar-SA" sz="2000" dirty="0">
                        <a:solidFill>
                          <a:schemeClr val="tx1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rtl="1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Men </a:t>
                      </a:r>
                      <a:endParaRPr lang="ar-SA" sz="2000" dirty="0">
                        <a:solidFill>
                          <a:schemeClr val="tx1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Man </a:t>
                      </a:r>
                      <a:endParaRPr lang="ar-SA" sz="2000" dirty="0">
                        <a:solidFill>
                          <a:schemeClr val="tx1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rtl="1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Mice </a:t>
                      </a:r>
                      <a:endParaRPr lang="ar-SA" sz="2000" dirty="0">
                        <a:solidFill>
                          <a:schemeClr val="tx1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Mouse </a:t>
                      </a:r>
                      <a:endParaRPr lang="ar-SA" sz="2000" dirty="0">
                        <a:solidFill>
                          <a:schemeClr val="tx1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rtl="1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Lice </a:t>
                      </a:r>
                      <a:endParaRPr lang="ar-SA" sz="2000" dirty="0">
                        <a:solidFill>
                          <a:schemeClr val="tx1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Louse </a:t>
                      </a:r>
                      <a:endParaRPr lang="ar-SA" sz="2000" dirty="0">
                        <a:solidFill>
                          <a:schemeClr val="tx1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rtl="1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Geese </a:t>
                      </a:r>
                      <a:endParaRPr lang="ar-SA" sz="2000" dirty="0">
                        <a:solidFill>
                          <a:schemeClr val="tx1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Goose</a:t>
                      </a: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 </a:t>
                      </a:r>
                      <a:endParaRPr lang="ar-SA" sz="2000" dirty="0">
                        <a:solidFill>
                          <a:schemeClr val="tx1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rtl="1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Teeth </a:t>
                      </a:r>
                      <a:endParaRPr lang="ar-SA" sz="2000" dirty="0">
                        <a:solidFill>
                          <a:schemeClr val="tx1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1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Tooth </a:t>
                      </a:r>
                      <a:endParaRPr lang="ar-SA" sz="2000" dirty="0">
                        <a:solidFill>
                          <a:schemeClr val="tx1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04800" y="914400"/>
            <a:ext cx="8686800" cy="5211763"/>
          </a:xfrm>
        </p:spPr>
        <p:txBody>
          <a:bodyPr>
            <a:normAutofit fontScale="40000" lnSpcReduction="20000"/>
          </a:bodyPr>
          <a:lstStyle/>
          <a:p>
            <a:pPr algn="l">
              <a:buNone/>
            </a:pPr>
            <a:r>
              <a:rPr lang="en-US" sz="7000" dirty="0" smtClean="0">
                <a:solidFill>
                  <a:srgbClr val="FF0000"/>
                </a:solidFill>
                <a:latin typeface="Comic Sans MS" pitchFamily="66" charset="0"/>
              </a:rPr>
              <a:t>*Post- stage:-</a:t>
            </a:r>
            <a:endParaRPr lang="en-US" sz="8000" dirty="0" smtClean="0">
              <a:solidFill>
                <a:srgbClr val="FF0000"/>
              </a:solidFill>
              <a:latin typeface="Comic Sans MS" pitchFamily="66" charset="0"/>
            </a:endParaRPr>
          </a:p>
          <a:p>
            <a:pPr algn="l">
              <a:buNone/>
            </a:pPr>
            <a:endParaRPr lang="en-US" sz="5000" dirty="0" smtClean="0">
              <a:solidFill>
                <a:srgbClr val="000000"/>
              </a:solidFill>
              <a:latin typeface="Comic Sans MS" pitchFamily="66" charset="0"/>
            </a:endParaRPr>
          </a:p>
          <a:p>
            <a:pPr algn="l">
              <a:buNone/>
            </a:pPr>
            <a:r>
              <a:rPr lang="en-US" sz="5000" dirty="0" smtClean="0">
                <a:solidFill>
                  <a:srgbClr val="000000"/>
                </a:solidFill>
                <a:latin typeface="Comic Sans MS" pitchFamily="66" charset="0"/>
              </a:rPr>
              <a:t>Teacher will give students various  exercises  about plural nouns , they will use the rules which  are written  on the board .</a:t>
            </a:r>
          </a:p>
          <a:p>
            <a:pPr algn="l">
              <a:buNone/>
            </a:pPr>
            <a:endParaRPr lang="en-US" sz="5000" dirty="0" smtClean="0">
              <a:solidFill>
                <a:srgbClr val="000000"/>
              </a:solidFill>
              <a:latin typeface="Comic Sans MS" pitchFamily="66" charset="0"/>
            </a:endParaRPr>
          </a:p>
          <a:p>
            <a:pPr algn="l">
              <a:buNone/>
            </a:pPr>
            <a:r>
              <a:rPr lang="en-US" sz="5000" dirty="0" smtClean="0">
                <a:solidFill>
                  <a:srgbClr val="000000"/>
                </a:solidFill>
                <a:latin typeface="Comic Sans MS" pitchFamily="66" charset="0"/>
              </a:rPr>
              <a:t>Evaluation strategies:</a:t>
            </a:r>
          </a:p>
          <a:p>
            <a:pPr algn="l">
              <a:buNone/>
            </a:pPr>
            <a:r>
              <a:rPr lang="en-US" sz="5000" dirty="0" smtClean="0">
                <a:solidFill>
                  <a:srgbClr val="000000"/>
                </a:solidFill>
                <a:latin typeface="Comic Sans MS" pitchFamily="66" charset="0"/>
              </a:rPr>
              <a:t>After they finish solving the questions , I will give  students to write their answers on the board to make sure that they understood the lesson and they can solve the questions without difficulties . </a:t>
            </a:r>
          </a:p>
          <a:p>
            <a:pPr algn="l">
              <a:buNone/>
            </a:pPr>
            <a:r>
              <a:rPr lang="en-US" sz="5000" dirty="0" smtClean="0">
                <a:solidFill>
                  <a:srgbClr val="000000"/>
                </a:solidFill>
                <a:latin typeface="Comic Sans MS" pitchFamily="66" charset="0"/>
              </a:rPr>
              <a:t> </a:t>
            </a:r>
          </a:p>
          <a:p>
            <a:pPr algn="l">
              <a:buNone/>
            </a:pPr>
            <a:r>
              <a:rPr lang="en-US" sz="5000" dirty="0" smtClean="0">
                <a:solidFill>
                  <a:srgbClr val="000000"/>
                </a:solidFill>
                <a:latin typeface="Comic Sans MS" pitchFamily="66" charset="0"/>
              </a:rPr>
              <a:t>*Closure: </a:t>
            </a:r>
          </a:p>
          <a:p>
            <a:pPr algn="l">
              <a:buNone/>
            </a:pPr>
            <a:r>
              <a:rPr lang="en-US" sz="5000" dirty="0" smtClean="0">
                <a:solidFill>
                  <a:srgbClr val="000000"/>
                </a:solidFill>
                <a:latin typeface="Comic Sans MS" pitchFamily="66" charset="0"/>
              </a:rPr>
              <a:t>I will thank the students for their participation.</a:t>
            </a:r>
          </a:p>
          <a:p>
            <a:pPr algn="l">
              <a:buNone/>
            </a:pPr>
            <a:r>
              <a:rPr lang="en-US" sz="5000" dirty="0" smtClean="0">
                <a:solidFill>
                  <a:srgbClr val="000000"/>
                </a:solidFill>
                <a:latin typeface="Comic Sans MS" pitchFamily="66" charset="0"/>
              </a:rPr>
              <a:t> </a:t>
            </a:r>
          </a:p>
          <a:p>
            <a:pPr algn="l">
              <a:buNone/>
            </a:pPr>
            <a:r>
              <a:rPr lang="en-US" sz="5000" dirty="0" smtClean="0">
                <a:solidFill>
                  <a:srgbClr val="000000"/>
                </a:solidFill>
                <a:latin typeface="Comic Sans MS" pitchFamily="66" charset="0"/>
              </a:rPr>
              <a:t>*Homework:</a:t>
            </a:r>
          </a:p>
          <a:p>
            <a:pPr algn="l">
              <a:buNone/>
            </a:pPr>
            <a:r>
              <a:rPr lang="en-US" sz="5000" dirty="0" smtClean="0">
                <a:solidFill>
                  <a:srgbClr val="000000"/>
                </a:solidFill>
                <a:latin typeface="Comic Sans MS" pitchFamily="66" charset="0"/>
              </a:rPr>
              <a:t>I will give them homework from the grammar book about the plural nouns</a:t>
            </a:r>
          </a:p>
          <a:p>
            <a:pPr algn="l"/>
            <a:r>
              <a:rPr lang="ar-SA" b="1" dirty="0" smtClean="0">
                <a:solidFill>
                  <a:srgbClr val="000000"/>
                </a:solidFill>
              </a:rPr>
              <a:t> </a:t>
            </a:r>
            <a:endParaRPr lang="en-US" b="1" dirty="0" smtClean="0">
              <a:solidFill>
                <a:srgbClr val="000000"/>
              </a:solidFill>
            </a:endParaRPr>
          </a:p>
          <a:p>
            <a:pPr algn="l"/>
            <a:endParaRPr lang="he-IL" dirty="0" smtClean="0">
              <a:solidFill>
                <a:srgbClr val="000000"/>
              </a:solidFill>
            </a:endParaRPr>
          </a:p>
          <a:p>
            <a:endParaRPr lang="ar-SA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28600" y="0"/>
            <a:ext cx="8915400" cy="1874838"/>
          </a:xfrm>
        </p:spPr>
        <p:txBody>
          <a:bodyPr>
            <a:no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Exercise 1</a:t>
            </a:r>
            <a:r>
              <a:rPr lang="en-US" sz="2800" b="1" dirty="0" smtClean="0">
                <a:latin typeface="Traditional Arabic" pitchFamily="18" charset="-78"/>
                <a:cs typeface="Traditional Arabic" pitchFamily="18" charset="-78"/>
              </a:rPr>
              <a:t> :</a:t>
            </a:r>
            <a:br>
              <a:rPr lang="en-US" sz="2800" b="1" dirty="0" smtClean="0">
                <a:latin typeface="Traditional Arabic" pitchFamily="18" charset="-78"/>
                <a:cs typeface="Traditional Arabic" pitchFamily="18" charset="-78"/>
              </a:rPr>
            </a:br>
            <a:r>
              <a:rPr lang="en-US" sz="2800" b="1" dirty="0" smtClean="0">
                <a:latin typeface="Traditional Arabic" pitchFamily="18" charset="-78"/>
                <a:cs typeface="Traditional Arabic" pitchFamily="18" charset="-78"/>
              </a:rPr>
              <a:t> read the passage and write if the noun </a:t>
            </a:r>
            <a:r>
              <a:rPr lang="en-US" sz="2800" b="1" dirty="0" smtClean="0">
                <a:solidFill>
                  <a:schemeClr val="accent4"/>
                </a:solidFill>
                <a:latin typeface="Traditional Arabic" pitchFamily="18" charset="-78"/>
                <a:cs typeface="Traditional Arabic" pitchFamily="18" charset="-78"/>
              </a:rPr>
              <a:t>singular</a:t>
            </a:r>
            <a:r>
              <a:rPr lang="en-US" sz="2800" b="1" dirty="0" smtClean="0">
                <a:latin typeface="Traditional Arabic" pitchFamily="18" charset="-78"/>
                <a:cs typeface="Traditional Arabic" pitchFamily="18" charset="-78"/>
              </a:rPr>
              <a:t> or </a:t>
            </a:r>
            <a:r>
              <a:rPr lang="en-US" sz="2800" b="1" dirty="0" smtClean="0">
                <a:solidFill>
                  <a:schemeClr val="accent2"/>
                </a:solidFill>
                <a:latin typeface="Traditional Arabic" pitchFamily="18" charset="-78"/>
                <a:cs typeface="Traditional Arabic" pitchFamily="18" charset="-78"/>
              </a:rPr>
              <a:t>plural.</a:t>
            </a:r>
            <a:br>
              <a:rPr lang="en-US" sz="2800" b="1" dirty="0" smtClean="0">
                <a:solidFill>
                  <a:schemeClr val="accent2"/>
                </a:solidFill>
                <a:latin typeface="Traditional Arabic" pitchFamily="18" charset="-78"/>
                <a:cs typeface="Traditional Arabic" pitchFamily="18" charset="-78"/>
              </a:rPr>
            </a:br>
            <a:r>
              <a:rPr lang="en-US" sz="2800" b="1" dirty="0" smtClean="0">
                <a:latin typeface="Traditional Arabic" pitchFamily="18" charset="-78"/>
                <a:cs typeface="Traditional Arabic" pitchFamily="18" charset="-78"/>
              </a:rPr>
              <a:t> </a:t>
            </a:r>
            <a:endParaRPr lang="ar-SA" sz="2800" b="1" dirty="0"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81000" y="1828800"/>
            <a:ext cx="8534400" cy="4876800"/>
          </a:xfrm>
        </p:spPr>
        <p:txBody>
          <a:bodyPr>
            <a:normAutofit fontScale="85000" lnSpcReduction="20000"/>
          </a:bodyPr>
          <a:lstStyle/>
          <a:p>
            <a:pPr algn="l">
              <a:buNone/>
            </a:pPr>
            <a:r>
              <a:rPr lang="en-US" sz="3100" dirty="0">
                <a:latin typeface="Traditional Arabic" pitchFamily="18" charset="-78"/>
                <a:cs typeface="Traditional Arabic" pitchFamily="18" charset="-78"/>
              </a:rPr>
              <a:t>One day Nasreddin went to </a:t>
            </a:r>
            <a:r>
              <a:rPr lang="en-US" sz="3100" b="1" dirty="0">
                <a:latin typeface="Traditional Arabic" pitchFamily="18" charset="-78"/>
                <a:cs typeface="Traditional Arabic" pitchFamily="18" charset="-78"/>
              </a:rPr>
              <a:t>town</a:t>
            </a:r>
            <a:r>
              <a:rPr lang="en-US" sz="3100" dirty="0">
                <a:latin typeface="Traditional Arabic" pitchFamily="18" charset="-78"/>
                <a:cs typeface="Traditional Arabic" pitchFamily="18" charset="-78"/>
              </a:rPr>
              <a:t> to buy new</a:t>
            </a:r>
            <a:r>
              <a:rPr lang="en-US" sz="3100" b="1" dirty="0">
                <a:latin typeface="Traditional Arabic" pitchFamily="18" charset="-78"/>
                <a:cs typeface="Traditional Arabic" pitchFamily="18" charset="-78"/>
              </a:rPr>
              <a:t> clothes</a:t>
            </a:r>
            <a:r>
              <a:rPr lang="en-US" sz="3100" dirty="0">
                <a:latin typeface="Traditional Arabic" pitchFamily="18" charset="-78"/>
                <a:cs typeface="Traditional Arabic" pitchFamily="18" charset="-78"/>
              </a:rPr>
              <a:t>. First he tried on a pair of </a:t>
            </a:r>
            <a:r>
              <a:rPr lang="en-US" sz="3100" b="1" dirty="0">
                <a:latin typeface="Traditional Arabic" pitchFamily="18" charset="-78"/>
                <a:cs typeface="Traditional Arabic" pitchFamily="18" charset="-78"/>
              </a:rPr>
              <a:t>trousers</a:t>
            </a:r>
            <a:r>
              <a:rPr lang="en-US" sz="3100" dirty="0">
                <a:latin typeface="Traditional Arabic" pitchFamily="18" charset="-78"/>
                <a:cs typeface="Traditional Arabic" pitchFamily="18" charset="-78"/>
              </a:rPr>
              <a:t>. He didn't like the trousers, so he gave them back to the </a:t>
            </a:r>
            <a:r>
              <a:rPr lang="en-US" sz="3100" b="1" dirty="0">
                <a:latin typeface="Traditional Arabic" pitchFamily="18" charset="-78"/>
                <a:cs typeface="Traditional Arabic" pitchFamily="18" charset="-78"/>
              </a:rPr>
              <a:t>shopkeeper</a:t>
            </a:r>
            <a:r>
              <a:rPr lang="en-US" sz="3100" dirty="0">
                <a:latin typeface="Traditional Arabic" pitchFamily="18" charset="-78"/>
                <a:cs typeface="Traditional Arabic" pitchFamily="18" charset="-78"/>
              </a:rPr>
              <a:t>. Then he tried a </a:t>
            </a:r>
            <a:r>
              <a:rPr lang="en-US" sz="3100" b="1" dirty="0">
                <a:latin typeface="Traditional Arabic" pitchFamily="18" charset="-78"/>
                <a:cs typeface="Traditional Arabic" pitchFamily="18" charset="-78"/>
              </a:rPr>
              <a:t>robe</a:t>
            </a:r>
            <a:r>
              <a:rPr lang="en-US" sz="3100" dirty="0">
                <a:latin typeface="Traditional Arabic" pitchFamily="18" charset="-78"/>
                <a:cs typeface="Traditional Arabic" pitchFamily="18" charset="-78"/>
              </a:rPr>
              <a:t> which had the same </a:t>
            </a:r>
            <a:r>
              <a:rPr lang="en-US" sz="3100" b="1" dirty="0">
                <a:latin typeface="Traditional Arabic" pitchFamily="18" charset="-78"/>
                <a:cs typeface="Traditional Arabic" pitchFamily="18" charset="-78"/>
              </a:rPr>
              <a:t>price</a:t>
            </a:r>
            <a:r>
              <a:rPr lang="en-US" sz="3100" dirty="0">
                <a:latin typeface="Traditional Arabic" pitchFamily="18" charset="-78"/>
                <a:cs typeface="Traditional Arabic" pitchFamily="18" charset="-78"/>
              </a:rPr>
              <a:t> as the trousers. Nasreddin was pleased with the robe, and he left the</a:t>
            </a:r>
            <a:r>
              <a:rPr lang="en-US" sz="3100" b="1" dirty="0">
                <a:latin typeface="Traditional Arabic" pitchFamily="18" charset="-78"/>
                <a:cs typeface="Traditional Arabic" pitchFamily="18" charset="-78"/>
              </a:rPr>
              <a:t> shop</a:t>
            </a:r>
            <a:r>
              <a:rPr lang="en-US" sz="3100" dirty="0">
                <a:latin typeface="Traditional Arabic" pitchFamily="18" charset="-78"/>
                <a:cs typeface="Traditional Arabic" pitchFamily="18" charset="-78"/>
              </a:rPr>
              <a:t>. Before he climbed on his </a:t>
            </a:r>
            <a:r>
              <a:rPr lang="en-US" sz="3100" b="1" dirty="0">
                <a:latin typeface="Traditional Arabic" pitchFamily="18" charset="-78"/>
                <a:cs typeface="Traditional Arabic" pitchFamily="18" charset="-78"/>
              </a:rPr>
              <a:t>donkey</a:t>
            </a:r>
            <a:r>
              <a:rPr lang="en-US" sz="3100" dirty="0">
                <a:latin typeface="Traditional Arabic" pitchFamily="18" charset="-78"/>
                <a:cs typeface="Traditional Arabic" pitchFamily="18" charset="-78"/>
              </a:rPr>
              <a:t> to ride </a:t>
            </a:r>
            <a:r>
              <a:rPr lang="en-US" sz="3100" b="1" dirty="0">
                <a:latin typeface="Traditional Arabic" pitchFamily="18" charset="-78"/>
                <a:cs typeface="Traditional Arabic" pitchFamily="18" charset="-78"/>
              </a:rPr>
              <a:t>home</a:t>
            </a:r>
            <a:r>
              <a:rPr lang="en-US" sz="3100" dirty="0">
                <a:latin typeface="Traditional Arabic" pitchFamily="18" charset="-78"/>
                <a:cs typeface="Traditional Arabic" pitchFamily="18" charset="-78"/>
              </a:rPr>
              <a:t>, the shopkeeper and the shop-assistant ran out.</a:t>
            </a:r>
            <a:br>
              <a:rPr lang="en-US" sz="3100" dirty="0">
                <a:latin typeface="Traditional Arabic" pitchFamily="18" charset="-78"/>
                <a:cs typeface="Traditional Arabic" pitchFamily="18" charset="-78"/>
              </a:rPr>
            </a:br>
            <a:r>
              <a:rPr lang="en-US" sz="3100" dirty="0">
                <a:latin typeface="Traditional Arabic" pitchFamily="18" charset="-78"/>
                <a:cs typeface="Traditional Arabic" pitchFamily="18" charset="-78"/>
              </a:rPr>
              <a:t>"You didn't pay for the robe!" said the shopkeeper.</a:t>
            </a:r>
            <a:br>
              <a:rPr lang="en-US" sz="3100" dirty="0">
                <a:latin typeface="Traditional Arabic" pitchFamily="18" charset="-78"/>
                <a:cs typeface="Traditional Arabic" pitchFamily="18" charset="-78"/>
              </a:rPr>
            </a:br>
            <a:r>
              <a:rPr lang="en-US" sz="3100" dirty="0">
                <a:latin typeface="Traditional Arabic" pitchFamily="18" charset="-78"/>
                <a:cs typeface="Traditional Arabic" pitchFamily="18" charset="-78"/>
              </a:rPr>
              <a:t>"But I gave you the trousers in exchange for the robe, didn't I?" replied Nasreddin.</a:t>
            </a:r>
            <a:br>
              <a:rPr lang="en-US" sz="3100" dirty="0">
                <a:latin typeface="Traditional Arabic" pitchFamily="18" charset="-78"/>
                <a:cs typeface="Traditional Arabic" pitchFamily="18" charset="-78"/>
              </a:rPr>
            </a:br>
            <a:r>
              <a:rPr lang="en-US" sz="3100" dirty="0">
                <a:latin typeface="Traditional Arabic" pitchFamily="18" charset="-78"/>
                <a:cs typeface="Traditional Arabic" pitchFamily="18" charset="-78"/>
              </a:rPr>
              <a:t>"Yes, but you didn't pay for the trousers, either!" said the shopkeeper.</a:t>
            </a:r>
            <a:br>
              <a:rPr lang="en-US" sz="3100" dirty="0">
                <a:latin typeface="Traditional Arabic" pitchFamily="18" charset="-78"/>
                <a:cs typeface="Traditional Arabic" pitchFamily="18" charset="-78"/>
              </a:rPr>
            </a:br>
            <a:r>
              <a:rPr lang="en-US" sz="3100" dirty="0">
                <a:latin typeface="Traditional Arabic" pitchFamily="18" charset="-78"/>
                <a:cs typeface="Traditional Arabic" pitchFamily="18" charset="-78"/>
              </a:rPr>
              <a:t>"But I didn't buy the trousers," replied Nasreddin. "I am not so stupid as to pay for something which I never bought.</a:t>
            </a:r>
          </a:p>
          <a:p>
            <a:pPr algn="l">
              <a:buNone/>
            </a:pPr>
            <a:endParaRPr lang="ar-SA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700" b="1" dirty="0" smtClean="0">
                <a:solidFill>
                  <a:srgbClr val="CC0493"/>
                </a:solidFill>
                <a:latin typeface="Traditional Arabic" pitchFamily="18" charset="-78"/>
                <a:cs typeface="Traditional Arabic" pitchFamily="18" charset="-78"/>
              </a:rPr>
              <a:t>Exercise 2 :</a:t>
            </a:r>
            <a:r>
              <a:rPr lang="en-US" sz="2700" b="1" dirty="0">
                <a:latin typeface="Traditional Arabic" pitchFamily="18" charset="-78"/>
                <a:cs typeface="Traditional Arabic" pitchFamily="18" charset="-78"/>
              </a:rPr>
              <a:t/>
            </a:r>
            <a:br>
              <a:rPr lang="en-US" sz="2700" b="1" dirty="0">
                <a:latin typeface="Traditional Arabic" pitchFamily="18" charset="-78"/>
                <a:cs typeface="Traditional Arabic" pitchFamily="18" charset="-78"/>
              </a:rPr>
            </a:br>
            <a:r>
              <a:rPr lang="en-US" sz="2700" b="1" dirty="0" smtClean="0">
                <a:latin typeface="Traditional Arabic" pitchFamily="18" charset="-78"/>
                <a:cs typeface="Traditional Arabic" pitchFamily="18" charset="-78"/>
              </a:rPr>
              <a:t>Match between the  singular word and its plural</a:t>
            </a:r>
            <a:r>
              <a:rPr lang="en-US" b="1" dirty="0" smtClean="0"/>
              <a:t>.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ar-SA" b="1" dirty="0"/>
              <a:t> </a:t>
            </a:r>
            <a:endParaRPr lang="en-US" dirty="0"/>
          </a:p>
          <a:p>
            <a:pPr algn="l">
              <a:buNone/>
            </a:pP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Traditional Arabic" pitchFamily="18" charset="-78"/>
                <a:cs typeface="Traditional Arabic" pitchFamily="18" charset="-78"/>
              </a:rPr>
              <a:t>Potato                                                           wives         </a:t>
            </a:r>
            <a:endParaRPr lang="en-US" dirty="0">
              <a:solidFill>
                <a:schemeClr val="accent6">
                  <a:lumMod val="75000"/>
                </a:schemeClr>
              </a:solidFill>
              <a:latin typeface="Traditional Arabic" pitchFamily="18" charset="-78"/>
              <a:cs typeface="Traditional Arabic" pitchFamily="18" charset="-78"/>
            </a:endParaRPr>
          </a:p>
          <a:p>
            <a:pPr algn="l">
              <a:buNone/>
            </a:pP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Traditional Arabic" pitchFamily="18" charset="-78"/>
                <a:cs typeface="Traditional Arabic" pitchFamily="18" charset="-78"/>
              </a:rPr>
              <a:t>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Traditional Arabic" pitchFamily="18" charset="-78"/>
                <a:cs typeface="Traditional Arabic" pitchFamily="18" charset="-78"/>
              </a:rPr>
              <a:t>Book                                                               ladies        </a:t>
            </a:r>
            <a:endParaRPr lang="en-US" dirty="0">
              <a:solidFill>
                <a:schemeClr val="accent6">
                  <a:lumMod val="75000"/>
                </a:schemeClr>
              </a:solidFill>
              <a:latin typeface="Traditional Arabic" pitchFamily="18" charset="-78"/>
              <a:cs typeface="Traditional Arabic" pitchFamily="18" charset="-78"/>
            </a:endParaRPr>
          </a:p>
          <a:p>
            <a:pPr algn="l">
              <a:buNone/>
            </a:pP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Traditional Arabic" pitchFamily="18" charset="-78"/>
                <a:cs typeface="Traditional Arabic" pitchFamily="18" charset="-78"/>
              </a:rPr>
              <a:t>Wife                                                                 cars          </a:t>
            </a:r>
            <a:endParaRPr lang="en-US" dirty="0">
              <a:solidFill>
                <a:schemeClr val="accent6">
                  <a:lumMod val="75000"/>
                </a:schemeClr>
              </a:solidFill>
              <a:latin typeface="Traditional Arabic" pitchFamily="18" charset="-78"/>
              <a:cs typeface="Traditional Arabic" pitchFamily="18" charset="-78"/>
            </a:endParaRPr>
          </a:p>
          <a:p>
            <a:pPr algn="l">
              <a:buNone/>
            </a:pP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Traditional Arabic" pitchFamily="18" charset="-78"/>
                <a:cs typeface="Traditional Arabic" pitchFamily="18" charset="-78"/>
              </a:rPr>
              <a:t>Lady                                                              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Traditional Arabic" pitchFamily="18" charset="-78"/>
                <a:cs typeface="Traditional Arabic" pitchFamily="18" charset="-78"/>
              </a:rPr>
              <a:t>bikes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Traditional Arabic" pitchFamily="18" charset="-78"/>
                <a:cs typeface="Traditional Arabic" pitchFamily="18" charset="-78"/>
              </a:rPr>
              <a:t>       </a:t>
            </a:r>
          </a:p>
          <a:p>
            <a:pPr algn="l">
              <a:buNone/>
            </a:pP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Traditional Arabic" pitchFamily="18" charset="-78"/>
                <a:cs typeface="Traditional Arabic" pitchFamily="18" charset="-78"/>
              </a:rPr>
              <a:t>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Traditional Arabic" pitchFamily="18" charset="-78"/>
                <a:cs typeface="Traditional Arabic" pitchFamily="18" charset="-78"/>
              </a:rPr>
              <a:t>                                            	    baby </a:t>
            </a:r>
            <a:endParaRPr lang="en-US" dirty="0">
              <a:solidFill>
                <a:schemeClr val="accent6">
                  <a:lumMod val="75000"/>
                </a:schemeClr>
              </a:solidFill>
              <a:latin typeface="Traditional Arabic" pitchFamily="18" charset="-78"/>
              <a:cs typeface="Traditional Arabic" pitchFamily="18" charset="-78"/>
            </a:endParaRPr>
          </a:p>
          <a:p>
            <a:pPr algn="l">
              <a:buNone/>
            </a:pP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Traditional Arabic" pitchFamily="18" charset="-78"/>
                <a:cs typeface="Traditional Arabic" pitchFamily="18" charset="-78"/>
              </a:rPr>
              <a:t>                                                                         potatoes   </a:t>
            </a:r>
            <a:endParaRPr lang="en-US" dirty="0">
              <a:solidFill>
                <a:schemeClr val="accent6">
                  <a:lumMod val="75000"/>
                </a:schemeClr>
              </a:solidFill>
              <a:latin typeface="Traditional Arabic" pitchFamily="18" charset="-78"/>
              <a:cs typeface="Traditional Arabic" pitchFamily="18" charset="-78"/>
            </a:endParaRPr>
          </a:p>
          <a:p>
            <a:pPr algn="l">
              <a:buNone/>
            </a:pP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Traditional Arabic" pitchFamily="18" charset="-78"/>
                <a:cs typeface="Traditional Arabic" pitchFamily="18" charset="-78"/>
              </a:rPr>
              <a:t>Watch                                                                  dogs                  </a:t>
            </a:r>
            <a:endParaRPr lang="en-US" dirty="0">
              <a:solidFill>
                <a:schemeClr val="accent6">
                  <a:lumMod val="75000"/>
                </a:schemeClr>
              </a:solidFill>
              <a:latin typeface="Traditional Arabic" pitchFamily="18" charset="-78"/>
              <a:cs typeface="Traditional Arabic" pitchFamily="18" charset="-78"/>
            </a:endParaRPr>
          </a:p>
          <a:p>
            <a:pPr algn="l">
              <a:buNone/>
            </a:pP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Traditional Arabic" pitchFamily="18" charset="-78"/>
                <a:cs typeface="Traditional Arabic" pitchFamily="18" charset="-78"/>
              </a:rPr>
              <a:t>Bike                                                                  books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Traditional Arabic" pitchFamily="18" charset="-78"/>
                <a:cs typeface="Traditional Arabic" pitchFamily="18" charset="-78"/>
              </a:rPr>
              <a:t>         </a:t>
            </a:r>
            <a:endParaRPr lang="en-US" dirty="0">
              <a:solidFill>
                <a:schemeClr val="accent6">
                  <a:lumMod val="75000"/>
                </a:schemeClr>
              </a:solidFill>
              <a:latin typeface="Traditional Arabic" pitchFamily="18" charset="-78"/>
              <a:cs typeface="Traditional Arabic" pitchFamily="18" charset="-78"/>
            </a:endParaRPr>
          </a:p>
          <a:p>
            <a:pPr algn="l">
              <a:buNone/>
            </a:pP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Traditional Arabic" pitchFamily="18" charset="-78"/>
                <a:cs typeface="Traditional Arabic" pitchFamily="18" charset="-78"/>
              </a:rPr>
              <a:t>Dog                                                             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Traditional Arabic" pitchFamily="18" charset="-78"/>
                <a:cs typeface="Traditional Arabic" pitchFamily="18" charset="-78"/>
              </a:rPr>
              <a:t>watches        </a:t>
            </a:r>
            <a:endParaRPr lang="en-US" dirty="0">
              <a:solidFill>
                <a:schemeClr val="accent6">
                  <a:lumMod val="75000"/>
                </a:schemeClr>
              </a:solidFill>
              <a:latin typeface="Traditional Arabic" pitchFamily="18" charset="-78"/>
              <a:cs typeface="Traditional Arabic" pitchFamily="18" charset="-78"/>
            </a:endParaRPr>
          </a:p>
          <a:p>
            <a:pPr algn="l">
              <a:buNone/>
            </a:pP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Traditional Arabic" pitchFamily="18" charset="-78"/>
                <a:cs typeface="Traditional Arabic" pitchFamily="18" charset="-78"/>
              </a:rPr>
              <a:t>Car                                                                babies        </a:t>
            </a:r>
            <a:endParaRPr lang="ar-SA" dirty="0">
              <a:solidFill>
                <a:schemeClr val="accent6">
                  <a:lumMod val="75000"/>
                </a:schemeClr>
              </a:solidFill>
              <a:latin typeface="Traditional Arabic" pitchFamily="18" charset="-78"/>
              <a:cs typeface="Traditional Arabic" pitchFamily="18" charset="-78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b="1" dirty="0" smtClean="0">
                <a:solidFill>
                  <a:srgbClr val="FF0066"/>
                </a:solidFill>
                <a:latin typeface="Traditional Arabic" pitchFamily="18" charset="-78"/>
                <a:cs typeface="Traditional Arabic" pitchFamily="18" charset="-78"/>
              </a:rPr>
              <a:t>Exercise 3</a:t>
            </a:r>
            <a:r>
              <a:rPr lang="en-US" sz="2800" dirty="0" smtClean="0">
                <a:latin typeface="Traditional Arabic" pitchFamily="18" charset="-78"/>
                <a:cs typeface="Traditional Arabic" pitchFamily="18" charset="-78"/>
              </a:rPr>
              <a:t>:</a:t>
            </a:r>
            <a:br>
              <a:rPr lang="en-US" sz="2800" dirty="0" smtClean="0">
                <a:latin typeface="Traditional Arabic" pitchFamily="18" charset="-78"/>
                <a:cs typeface="Traditional Arabic" pitchFamily="18" charset="-78"/>
              </a:rPr>
            </a:br>
            <a:r>
              <a:rPr lang="en-US" sz="2800" b="1" dirty="0" smtClean="0">
                <a:latin typeface="Traditional Arabic" pitchFamily="18" charset="-78"/>
                <a:cs typeface="Traditional Arabic" pitchFamily="18" charset="-78"/>
              </a:rPr>
              <a:t> choose the correct form of plural</a:t>
            </a:r>
            <a:endParaRPr lang="ar-SA" sz="2800" b="1" dirty="0"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28600" y="1371600"/>
            <a:ext cx="8534400" cy="5257800"/>
          </a:xfrm>
        </p:spPr>
        <p:txBody>
          <a:bodyPr>
            <a:normAutofit fontScale="92500" lnSpcReduction="10000"/>
          </a:bodyPr>
          <a:lstStyle/>
          <a:p>
            <a:pPr algn="l">
              <a:buNone/>
            </a:pPr>
            <a:r>
              <a:rPr lang="en-US" sz="2200" b="1" dirty="0" smtClean="0">
                <a:latin typeface="Traditional Arabic" pitchFamily="18" charset="-78"/>
                <a:cs typeface="Traditional Arabic" pitchFamily="18" charset="-78"/>
              </a:rPr>
              <a:t>1</a:t>
            </a:r>
            <a:r>
              <a:rPr lang="en-US" sz="2200" b="1" dirty="0">
                <a:latin typeface="Traditional Arabic" pitchFamily="18" charset="-78"/>
                <a:cs typeface="Traditional Arabic" pitchFamily="18" charset="-78"/>
              </a:rPr>
              <a:t>. The </a:t>
            </a:r>
            <a:r>
              <a:rPr lang="en-US" sz="2200" b="1" i="1" dirty="0">
                <a:latin typeface="Traditional Arabic" pitchFamily="18" charset="-78"/>
                <a:cs typeface="Traditional Arabic" pitchFamily="18" charset="-78"/>
              </a:rPr>
              <a:t>……………</a:t>
            </a:r>
            <a:r>
              <a:rPr lang="en-US" sz="2200" b="1" dirty="0">
                <a:latin typeface="Traditional Arabic" pitchFamily="18" charset="-78"/>
                <a:cs typeface="Traditional Arabic" pitchFamily="18" charset="-78"/>
              </a:rPr>
              <a:t>were singing outside our window</a:t>
            </a:r>
            <a:r>
              <a:rPr lang="en-US" sz="2000" dirty="0">
                <a:latin typeface="Traditional Arabic" pitchFamily="18" charset="-78"/>
                <a:cs typeface="Traditional Arabic" pitchFamily="18" charset="-78"/>
              </a:rPr>
              <a:t>.</a:t>
            </a:r>
          </a:p>
          <a:p>
            <a:pPr algn="l">
              <a:buNone/>
            </a:pPr>
            <a:r>
              <a:rPr lang="en-US" sz="2000" dirty="0">
                <a:latin typeface="Traditional Arabic" pitchFamily="18" charset="-78"/>
                <a:cs typeface="Traditional Arabic" pitchFamily="18" charset="-78"/>
              </a:rPr>
              <a:t>1</a:t>
            </a:r>
            <a:r>
              <a:rPr lang="en-US" sz="2200" dirty="0">
                <a:latin typeface="Traditional Arabic" pitchFamily="18" charset="-78"/>
                <a:cs typeface="Traditional Arabic" pitchFamily="18" charset="-78"/>
              </a:rPr>
              <a:t>. Birdes </a:t>
            </a:r>
          </a:p>
          <a:p>
            <a:pPr algn="l">
              <a:buNone/>
            </a:pPr>
            <a:r>
              <a:rPr lang="en-US" sz="2200" dirty="0">
                <a:latin typeface="Traditional Arabic" pitchFamily="18" charset="-78"/>
                <a:cs typeface="Traditional Arabic" pitchFamily="18" charset="-78"/>
              </a:rPr>
              <a:t>2. Birdies </a:t>
            </a:r>
          </a:p>
          <a:p>
            <a:pPr algn="l">
              <a:buNone/>
            </a:pPr>
            <a:r>
              <a:rPr lang="en-US" sz="2200" dirty="0">
                <a:latin typeface="Traditional Arabic" pitchFamily="18" charset="-78"/>
                <a:cs typeface="Traditional Arabic" pitchFamily="18" charset="-78"/>
              </a:rPr>
              <a:t>3. Birds </a:t>
            </a:r>
          </a:p>
          <a:p>
            <a:pPr algn="l">
              <a:buNone/>
            </a:pPr>
            <a:r>
              <a:rPr lang="en-US" sz="2200" dirty="0" smtClean="0">
                <a:latin typeface="Traditional Arabic" pitchFamily="18" charset="-78"/>
                <a:cs typeface="Traditional Arabic" pitchFamily="18" charset="-78"/>
              </a:rPr>
              <a:t>4. Birdees</a:t>
            </a:r>
          </a:p>
          <a:p>
            <a:pPr algn="l">
              <a:buNone/>
            </a:pPr>
            <a:r>
              <a:rPr lang="en-US" sz="2200" b="1" dirty="0">
                <a:latin typeface="Traditional Arabic" pitchFamily="18" charset="-78"/>
                <a:cs typeface="Traditional Arabic" pitchFamily="18" charset="-78"/>
              </a:rPr>
              <a:t>2. The …………… in my class twice the …………………..</a:t>
            </a:r>
          </a:p>
          <a:p>
            <a:pPr algn="l">
              <a:buNone/>
            </a:pPr>
            <a:r>
              <a:rPr lang="en-US" sz="2200" dirty="0">
                <a:latin typeface="Traditional Arabic" pitchFamily="18" charset="-78"/>
                <a:cs typeface="Traditional Arabic" pitchFamily="18" charset="-78"/>
              </a:rPr>
              <a:t>1. Girls, boies </a:t>
            </a:r>
          </a:p>
          <a:p>
            <a:pPr algn="l">
              <a:buNone/>
            </a:pPr>
            <a:r>
              <a:rPr lang="en-US" sz="2200" dirty="0">
                <a:latin typeface="Traditional Arabic" pitchFamily="18" charset="-78"/>
                <a:cs typeface="Traditional Arabic" pitchFamily="18" charset="-78"/>
              </a:rPr>
              <a:t>3. Girlies, boys </a:t>
            </a:r>
          </a:p>
          <a:p>
            <a:pPr algn="l">
              <a:buNone/>
            </a:pPr>
            <a:r>
              <a:rPr lang="en-US" sz="2200" dirty="0">
                <a:latin typeface="Traditional Arabic" pitchFamily="18" charset="-78"/>
                <a:cs typeface="Traditional Arabic" pitchFamily="18" charset="-78"/>
              </a:rPr>
              <a:t>3. Girls, boyies </a:t>
            </a:r>
          </a:p>
          <a:p>
            <a:pPr algn="l">
              <a:buNone/>
            </a:pPr>
            <a:r>
              <a:rPr lang="en-US" sz="2200" dirty="0">
                <a:latin typeface="Traditional Arabic" pitchFamily="18" charset="-78"/>
                <a:cs typeface="Traditional Arabic" pitchFamily="18" charset="-78"/>
              </a:rPr>
              <a:t>4. Girls, boys </a:t>
            </a:r>
          </a:p>
          <a:p>
            <a:pPr algn="l">
              <a:buNone/>
            </a:pPr>
            <a:r>
              <a:rPr lang="en-US" sz="2200" b="1" dirty="0">
                <a:latin typeface="Traditional Arabic" pitchFamily="18" charset="-78"/>
                <a:cs typeface="Traditional Arabic" pitchFamily="18" charset="-78"/>
              </a:rPr>
              <a:t>3. There are many ……………………. In this town!</a:t>
            </a:r>
          </a:p>
          <a:p>
            <a:pPr algn="l">
              <a:buNone/>
            </a:pPr>
            <a:r>
              <a:rPr lang="en-US" sz="2200" dirty="0">
                <a:latin typeface="Traditional Arabic" pitchFamily="18" charset="-78"/>
                <a:cs typeface="Traditional Arabic" pitchFamily="18" charset="-78"/>
              </a:rPr>
              <a:t>1. Houses </a:t>
            </a:r>
          </a:p>
          <a:p>
            <a:pPr algn="l">
              <a:buNone/>
            </a:pPr>
            <a:r>
              <a:rPr lang="en-US" sz="2200" dirty="0">
                <a:latin typeface="Traditional Arabic" pitchFamily="18" charset="-78"/>
                <a:cs typeface="Traditional Arabic" pitchFamily="18" charset="-78"/>
              </a:rPr>
              <a:t>2. Housies </a:t>
            </a:r>
          </a:p>
          <a:p>
            <a:pPr algn="l">
              <a:buNone/>
            </a:pPr>
            <a:r>
              <a:rPr lang="en-US" sz="2200" dirty="0">
                <a:latin typeface="Traditional Arabic" pitchFamily="18" charset="-78"/>
                <a:cs typeface="Traditional Arabic" pitchFamily="18" charset="-78"/>
              </a:rPr>
              <a:t>3. Houses </a:t>
            </a:r>
          </a:p>
          <a:p>
            <a:pPr algn="l">
              <a:buNone/>
            </a:pPr>
            <a:r>
              <a:rPr lang="en-US" sz="2200" dirty="0">
                <a:latin typeface="Traditional Arabic" pitchFamily="18" charset="-78"/>
                <a:cs typeface="Traditional Arabic" pitchFamily="18" charset="-78"/>
              </a:rPr>
              <a:t>4. House</a:t>
            </a:r>
          </a:p>
          <a:p>
            <a:pPr algn="l">
              <a:buNone/>
            </a:pPr>
            <a:endParaRPr lang="en-US" sz="2000" dirty="0" smtClean="0">
              <a:latin typeface="Traditional Arabic" pitchFamily="18" charset="-78"/>
              <a:cs typeface="Traditional Arabic" pitchFamily="18" charset="-7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  <a:t>General goals </a:t>
            </a:r>
            <a:endParaRPr lang="ar-SA" dirty="0">
              <a:solidFill>
                <a:srgbClr val="FF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buNone/>
            </a:pPr>
            <a:r>
              <a:rPr lang="en-US" sz="2800" dirty="0" smtClean="0">
                <a:latin typeface="Comic Sans MS" pitchFamily="66" charset="0"/>
              </a:rPr>
              <a:t>students will able to :</a:t>
            </a:r>
          </a:p>
          <a:p>
            <a:pPr algn="l">
              <a:lnSpc>
                <a:spcPct val="200000"/>
              </a:lnSpc>
              <a:buNone/>
            </a:pPr>
            <a:r>
              <a:rPr lang="ar-SA" dirty="0" smtClean="0">
                <a:latin typeface="Comic Sans MS" pitchFamily="66" charset="0"/>
              </a:rPr>
              <a:t>  </a:t>
            </a:r>
            <a:r>
              <a:rPr lang="en-US" sz="2400" dirty="0" smtClean="0">
                <a:latin typeface="Comic Sans MS" pitchFamily="66" charset="0"/>
              </a:rPr>
              <a:t>1.Interact effectively in English.</a:t>
            </a:r>
          </a:p>
          <a:p>
            <a:pPr algn="l">
              <a:lnSpc>
                <a:spcPct val="200000"/>
              </a:lnSpc>
              <a:buNone/>
            </a:pPr>
            <a:r>
              <a:rPr lang="en-US" sz="2400" dirty="0" smtClean="0">
                <a:latin typeface="Comic Sans MS" pitchFamily="66" charset="0"/>
              </a:rPr>
              <a:t>2.  Expose to new subject in grammar. </a:t>
            </a:r>
          </a:p>
          <a:p>
            <a:pPr algn="l">
              <a:lnSpc>
                <a:spcPct val="200000"/>
              </a:lnSpc>
              <a:buNone/>
            </a:pPr>
            <a:endParaRPr lang="ar-SA" sz="2400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28600" y="304800"/>
            <a:ext cx="8534400" cy="6172200"/>
          </a:xfrm>
        </p:spPr>
        <p:txBody>
          <a:bodyPr>
            <a:noAutofit/>
          </a:bodyPr>
          <a:lstStyle/>
          <a:p>
            <a:pPr algn="l">
              <a:buNone/>
            </a:pPr>
            <a:r>
              <a:rPr lang="en-US" sz="2000" b="1" dirty="0" smtClean="0">
                <a:latin typeface="Traditional Arabic" pitchFamily="18" charset="-78"/>
                <a:cs typeface="Traditional Arabic" pitchFamily="18" charset="-78"/>
              </a:rPr>
              <a:t>4</a:t>
            </a:r>
            <a:r>
              <a:rPr lang="en-US" sz="2000" b="1" dirty="0">
                <a:latin typeface="Traditional Arabic" pitchFamily="18" charset="-78"/>
                <a:cs typeface="Traditional Arabic" pitchFamily="18" charset="-78"/>
              </a:rPr>
              <a:t>.  The two </a:t>
            </a:r>
            <a:r>
              <a:rPr lang="en-US" sz="2000" b="1" i="1" dirty="0">
                <a:latin typeface="Traditional Arabic" pitchFamily="18" charset="-78"/>
                <a:cs typeface="Traditional Arabic" pitchFamily="18" charset="-78"/>
              </a:rPr>
              <a:t>…………………</a:t>
            </a:r>
            <a:r>
              <a:rPr lang="en-US" sz="2000" b="1" dirty="0">
                <a:latin typeface="Traditional Arabic" pitchFamily="18" charset="-78"/>
                <a:cs typeface="Traditional Arabic" pitchFamily="18" charset="-78"/>
              </a:rPr>
              <a:t> have a lot in common</a:t>
            </a:r>
            <a:r>
              <a:rPr lang="en-US" sz="2000" dirty="0">
                <a:latin typeface="Traditional Arabic" pitchFamily="18" charset="-78"/>
                <a:cs typeface="Traditional Arabic" pitchFamily="18" charset="-78"/>
              </a:rPr>
              <a:t>.</a:t>
            </a:r>
          </a:p>
          <a:p>
            <a:pPr algn="l">
              <a:buNone/>
            </a:pPr>
            <a:r>
              <a:rPr lang="en-US" sz="2000" dirty="0">
                <a:latin typeface="Traditional Arabic" pitchFamily="18" charset="-78"/>
                <a:cs typeface="Traditional Arabic" pitchFamily="18" charset="-78"/>
              </a:rPr>
              <a:t>1. Country </a:t>
            </a:r>
          </a:p>
          <a:p>
            <a:pPr algn="l">
              <a:buNone/>
            </a:pPr>
            <a:r>
              <a:rPr lang="en-US" sz="2000" dirty="0">
                <a:latin typeface="Traditional Arabic" pitchFamily="18" charset="-78"/>
                <a:cs typeface="Traditional Arabic" pitchFamily="18" charset="-78"/>
              </a:rPr>
              <a:t>2. Countries</a:t>
            </a:r>
          </a:p>
          <a:p>
            <a:pPr algn="l">
              <a:buNone/>
            </a:pPr>
            <a:r>
              <a:rPr lang="en-US" sz="2000" dirty="0">
                <a:latin typeface="Traditional Arabic" pitchFamily="18" charset="-78"/>
                <a:cs typeface="Traditional Arabic" pitchFamily="18" charset="-78"/>
              </a:rPr>
              <a:t>3. </a:t>
            </a:r>
            <a:r>
              <a:rPr lang="en-US" sz="2000" dirty="0" err="1">
                <a:latin typeface="Traditional Arabic" pitchFamily="18" charset="-78"/>
                <a:cs typeface="Traditional Arabic" pitchFamily="18" charset="-78"/>
              </a:rPr>
              <a:t>Countrys</a:t>
            </a:r>
            <a:endParaRPr lang="en-US" sz="2000" dirty="0">
              <a:latin typeface="Traditional Arabic" pitchFamily="18" charset="-78"/>
              <a:cs typeface="Traditional Arabic" pitchFamily="18" charset="-78"/>
            </a:endParaRPr>
          </a:p>
          <a:p>
            <a:pPr algn="l">
              <a:buNone/>
            </a:pPr>
            <a:r>
              <a:rPr lang="en-US" sz="2000" dirty="0">
                <a:latin typeface="Traditional Arabic" pitchFamily="18" charset="-78"/>
                <a:cs typeface="Traditional Arabic" pitchFamily="18" charset="-78"/>
              </a:rPr>
              <a:t>4. </a:t>
            </a:r>
            <a:r>
              <a:rPr lang="en-US" sz="2000" dirty="0" err="1">
                <a:latin typeface="Traditional Arabic" pitchFamily="18" charset="-78"/>
                <a:cs typeface="Traditional Arabic" pitchFamily="18" charset="-78"/>
              </a:rPr>
              <a:t>Countryies</a:t>
            </a:r>
            <a:r>
              <a:rPr lang="en-US" sz="2000" dirty="0" smtClean="0">
                <a:latin typeface="Traditional Arabic" pitchFamily="18" charset="-78"/>
                <a:cs typeface="Traditional Arabic" pitchFamily="18" charset="-78"/>
              </a:rPr>
              <a:t>.</a:t>
            </a:r>
            <a:r>
              <a:rPr lang="en-US" sz="2000" dirty="0">
                <a:latin typeface="Traditional Arabic" pitchFamily="18" charset="-78"/>
                <a:cs typeface="Traditional Arabic" pitchFamily="18" charset="-78"/>
              </a:rPr>
              <a:t> </a:t>
            </a:r>
          </a:p>
          <a:p>
            <a:pPr algn="l">
              <a:buNone/>
            </a:pPr>
            <a:r>
              <a:rPr lang="en-US" sz="2000" b="1" dirty="0">
                <a:latin typeface="Traditional Arabic" pitchFamily="18" charset="-78"/>
                <a:cs typeface="Traditional Arabic" pitchFamily="18" charset="-78"/>
              </a:rPr>
              <a:t>5.  this country has five ………………………..</a:t>
            </a:r>
          </a:p>
          <a:p>
            <a:pPr algn="l">
              <a:buNone/>
            </a:pPr>
            <a:r>
              <a:rPr lang="en-US" sz="2000" dirty="0">
                <a:latin typeface="Traditional Arabic" pitchFamily="18" charset="-78"/>
                <a:cs typeface="Traditional Arabic" pitchFamily="18" charset="-78"/>
              </a:rPr>
              <a:t>1. </a:t>
            </a:r>
            <a:r>
              <a:rPr lang="en-US" sz="2000" dirty="0" err="1">
                <a:latin typeface="Traditional Arabic" pitchFamily="18" charset="-78"/>
                <a:cs typeface="Traditional Arabic" pitchFamily="18" charset="-78"/>
              </a:rPr>
              <a:t>Librarys</a:t>
            </a:r>
            <a:r>
              <a:rPr lang="en-US" sz="2000" dirty="0">
                <a:latin typeface="Traditional Arabic" pitchFamily="18" charset="-78"/>
                <a:cs typeface="Traditional Arabic" pitchFamily="18" charset="-78"/>
              </a:rPr>
              <a:t> </a:t>
            </a:r>
          </a:p>
          <a:p>
            <a:pPr algn="l">
              <a:buNone/>
            </a:pPr>
            <a:r>
              <a:rPr lang="en-US" sz="2000" dirty="0">
                <a:latin typeface="Traditional Arabic" pitchFamily="18" charset="-78"/>
                <a:cs typeface="Traditional Arabic" pitchFamily="18" charset="-78"/>
              </a:rPr>
              <a:t>2. Libraries</a:t>
            </a:r>
          </a:p>
          <a:p>
            <a:pPr algn="l">
              <a:buNone/>
            </a:pPr>
            <a:r>
              <a:rPr lang="en-US" sz="2000" dirty="0">
                <a:latin typeface="Traditional Arabic" pitchFamily="18" charset="-78"/>
                <a:cs typeface="Traditional Arabic" pitchFamily="18" charset="-78"/>
              </a:rPr>
              <a:t>3. </a:t>
            </a:r>
            <a:r>
              <a:rPr lang="en-US" sz="2000" dirty="0" err="1">
                <a:latin typeface="Traditional Arabic" pitchFamily="18" charset="-78"/>
                <a:cs typeface="Traditional Arabic" pitchFamily="18" charset="-78"/>
              </a:rPr>
              <a:t>Libaryes</a:t>
            </a:r>
            <a:r>
              <a:rPr lang="en-US" sz="2000" dirty="0">
                <a:latin typeface="Traditional Arabic" pitchFamily="18" charset="-78"/>
                <a:cs typeface="Traditional Arabic" pitchFamily="18" charset="-78"/>
              </a:rPr>
              <a:t> </a:t>
            </a:r>
          </a:p>
          <a:p>
            <a:pPr algn="l">
              <a:buNone/>
            </a:pPr>
            <a:r>
              <a:rPr lang="en-US" sz="2000" dirty="0">
                <a:latin typeface="Traditional Arabic" pitchFamily="18" charset="-78"/>
                <a:cs typeface="Traditional Arabic" pitchFamily="18" charset="-78"/>
              </a:rPr>
              <a:t>4. </a:t>
            </a:r>
            <a:r>
              <a:rPr lang="en-US" sz="2000" dirty="0" smtClean="0">
                <a:latin typeface="Traditional Arabic" pitchFamily="18" charset="-78"/>
                <a:cs typeface="Traditional Arabic" pitchFamily="18" charset="-78"/>
              </a:rPr>
              <a:t>Library</a:t>
            </a:r>
            <a:r>
              <a:rPr lang="en-US" sz="2000" dirty="0">
                <a:latin typeface="Traditional Arabic" pitchFamily="18" charset="-78"/>
                <a:cs typeface="Traditional Arabic" pitchFamily="18" charset="-78"/>
              </a:rPr>
              <a:t> </a:t>
            </a:r>
          </a:p>
          <a:p>
            <a:pPr algn="l">
              <a:buNone/>
            </a:pPr>
            <a:r>
              <a:rPr lang="en-US" sz="2000" b="1" dirty="0">
                <a:latin typeface="Traditional Arabic" pitchFamily="18" charset="-78"/>
                <a:cs typeface="Traditional Arabic" pitchFamily="18" charset="-78"/>
              </a:rPr>
              <a:t>6. I have three</a:t>
            </a:r>
            <a:r>
              <a:rPr lang="en-US" sz="2000" b="1" i="1" dirty="0">
                <a:latin typeface="Traditional Arabic" pitchFamily="18" charset="-78"/>
                <a:cs typeface="Traditional Arabic" pitchFamily="18" charset="-78"/>
              </a:rPr>
              <a:t>……………..</a:t>
            </a:r>
            <a:r>
              <a:rPr lang="en-US" sz="2000" b="1" dirty="0">
                <a:latin typeface="Traditional Arabic" pitchFamily="18" charset="-78"/>
                <a:cs typeface="Traditional Arabic" pitchFamily="18" charset="-78"/>
              </a:rPr>
              <a:t>and two ………………. </a:t>
            </a:r>
          </a:p>
          <a:p>
            <a:pPr algn="l">
              <a:buNone/>
            </a:pPr>
            <a:r>
              <a:rPr lang="en-US" sz="2000" dirty="0">
                <a:latin typeface="Traditional Arabic" pitchFamily="18" charset="-78"/>
                <a:cs typeface="Traditional Arabic" pitchFamily="18" charset="-78"/>
              </a:rPr>
              <a:t>1. Uncles, aunties </a:t>
            </a:r>
          </a:p>
          <a:p>
            <a:pPr algn="l">
              <a:buNone/>
            </a:pPr>
            <a:r>
              <a:rPr lang="en-US" sz="2000" dirty="0">
                <a:latin typeface="Traditional Arabic" pitchFamily="18" charset="-78"/>
                <a:cs typeface="Traditional Arabic" pitchFamily="18" charset="-78"/>
              </a:rPr>
              <a:t>2. </a:t>
            </a:r>
            <a:r>
              <a:rPr lang="en-US" sz="2000" dirty="0" err="1">
                <a:latin typeface="Traditional Arabic" pitchFamily="18" charset="-78"/>
                <a:cs typeface="Traditional Arabic" pitchFamily="18" charset="-78"/>
              </a:rPr>
              <a:t>Unclies</a:t>
            </a:r>
            <a:r>
              <a:rPr lang="en-US" sz="2000" dirty="0">
                <a:latin typeface="Traditional Arabic" pitchFamily="18" charset="-78"/>
                <a:cs typeface="Traditional Arabic" pitchFamily="18" charset="-78"/>
              </a:rPr>
              <a:t>, aunts </a:t>
            </a:r>
          </a:p>
          <a:p>
            <a:pPr algn="l">
              <a:buNone/>
            </a:pPr>
            <a:r>
              <a:rPr lang="en-US" sz="2000" dirty="0">
                <a:latin typeface="Traditional Arabic" pitchFamily="18" charset="-78"/>
                <a:cs typeface="Traditional Arabic" pitchFamily="18" charset="-78"/>
              </a:rPr>
              <a:t>3. Uncles, aunts </a:t>
            </a:r>
          </a:p>
          <a:p>
            <a:pPr algn="l">
              <a:buNone/>
            </a:pPr>
            <a:r>
              <a:rPr lang="en-US" sz="2000" dirty="0">
                <a:latin typeface="Traditional Arabic" pitchFamily="18" charset="-78"/>
                <a:cs typeface="Traditional Arabic" pitchFamily="18" charset="-78"/>
              </a:rPr>
              <a:t>4. Uncle, </a:t>
            </a:r>
            <a:r>
              <a:rPr lang="en-US" sz="2000" dirty="0" smtClean="0">
                <a:latin typeface="Traditional Arabic" pitchFamily="18" charset="-78"/>
                <a:cs typeface="Traditional Arabic" pitchFamily="18" charset="-78"/>
              </a:rPr>
              <a:t>aunt</a:t>
            </a:r>
            <a:r>
              <a:rPr lang="en-US" sz="2000" dirty="0">
                <a:latin typeface="Traditional Arabic" pitchFamily="18" charset="-78"/>
                <a:cs typeface="Traditional Arabic" pitchFamily="18" charset="-78"/>
              </a:rPr>
              <a:t> 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  <a:latin typeface="Traditional Arabic" pitchFamily="18" charset="-78"/>
                <a:cs typeface="Traditional Arabic" pitchFamily="18" charset="-78"/>
              </a:rPr>
              <a:t>Exercise 4 :</a:t>
            </a:r>
            <a:br>
              <a:rPr lang="en-US" sz="2800" b="1" dirty="0" smtClean="0">
                <a:solidFill>
                  <a:schemeClr val="accent6">
                    <a:lumMod val="75000"/>
                  </a:schemeClr>
                </a:solidFill>
                <a:latin typeface="Traditional Arabic" pitchFamily="18" charset="-78"/>
                <a:cs typeface="Traditional Arabic" pitchFamily="18" charset="-78"/>
              </a:rPr>
            </a:br>
            <a:r>
              <a:rPr lang="en-US" sz="2800" b="1" dirty="0" smtClean="0">
                <a:latin typeface="Traditional Arabic" pitchFamily="18" charset="-78"/>
                <a:cs typeface="Traditional Arabic" pitchFamily="18" charset="-78"/>
              </a:rPr>
              <a:t> Write down the correct form of plural </a:t>
            </a:r>
            <a:endParaRPr lang="ar-SA" sz="2800" b="1" dirty="0"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28600" y="1371600"/>
            <a:ext cx="8458200" cy="5181600"/>
          </a:xfrm>
        </p:spPr>
        <p:txBody>
          <a:bodyPr>
            <a:normAutofit fontScale="70000" lnSpcReduction="20000"/>
          </a:bodyPr>
          <a:lstStyle/>
          <a:p>
            <a:pPr algn="l">
              <a:buNone/>
            </a:pPr>
            <a:r>
              <a:rPr lang="en-US" dirty="0" smtClean="0">
                <a:latin typeface="Traditional Arabic" pitchFamily="18" charset="-78"/>
                <a:cs typeface="Traditional Arabic" pitchFamily="18" charset="-78"/>
              </a:rPr>
              <a:t>City </a:t>
            </a:r>
            <a:r>
              <a:rPr lang="en-US" dirty="0">
                <a:latin typeface="Traditional Arabic" pitchFamily="18" charset="-78"/>
                <a:cs typeface="Traditional Arabic" pitchFamily="18" charset="-78"/>
              </a:rPr>
              <a:t>: ………………….</a:t>
            </a:r>
          </a:p>
          <a:p>
            <a:pPr algn="l">
              <a:buNone/>
            </a:pPr>
            <a:r>
              <a:rPr lang="en-US" dirty="0">
                <a:latin typeface="Traditional Arabic" pitchFamily="18" charset="-78"/>
                <a:cs typeface="Traditional Arabic" pitchFamily="18" charset="-78"/>
              </a:rPr>
              <a:t>House :……………...</a:t>
            </a:r>
          </a:p>
          <a:p>
            <a:pPr algn="l">
              <a:buNone/>
            </a:pPr>
            <a:r>
              <a:rPr lang="en-US" dirty="0">
                <a:latin typeface="Traditional Arabic" pitchFamily="18" charset="-78"/>
                <a:cs typeface="Traditional Arabic" pitchFamily="18" charset="-78"/>
              </a:rPr>
              <a:t>Boy :……………….</a:t>
            </a:r>
          </a:p>
          <a:p>
            <a:pPr algn="l">
              <a:buNone/>
            </a:pPr>
            <a:r>
              <a:rPr lang="en-US" dirty="0">
                <a:latin typeface="Traditional Arabic" pitchFamily="18" charset="-78"/>
                <a:cs typeface="Traditional Arabic" pitchFamily="18" charset="-78"/>
              </a:rPr>
              <a:t>Family :………………..</a:t>
            </a:r>
          </a:p>
          <a:p>
            <a:pPr algn="l">
              <a:buNone/>
            </a:pPr>
            <a:r>
              <a:rPr lang="en-US" dirty="0">
                <a:latin typeface="Traditional Arabic" pitchFamily="18" charset="-78"/>
                <a:cs typeface="Traditional Arabic" pitchFamily="18" charset="-78"/>
              </a:rPr>
              <a:t>Life :………………….</a:t>
            </a:r>
          </a:p>
          <a:p>
            <a:pPr algn="l">
              <a:buNone/>
            </a:pPr>
            <a:r>
              <a:rPr lang="en-US" dirty="0">
                <a:latin typeface="Traditional Arabic" pitchFamily="18" charset="-78"/>
                <a:cs typeface="Traditional Arabic" pitchFamily="18" charset="-78"/>
              </a:rPr>
              <a:t>Photo:…………………</a:t>
            </a:r>
          </a:p>
          <a:p>
            <a:pPr algn="l">
              <a:buNone/>
            </a:pPr>
            <a:r>
              <a:rPr lang="en-US" dirty="0">
                <a:latin typeface="Traditional Arabic" pitchFamily="18" charset="-78"/>
                <a:cs typeface="Traditional Arabic" pitchFamily="18" charset="-78"/>
              </a:rPr>
              <a:t>Phone :…………………</a:t>
            </a:r>
          </a:p>
          <a:p>
            <a:pPr algn="l">
              <a:buNone/>
            </a:pPr>
            <a:r>
              <a:rPr lang="en-US" dirty="0">
                <a:latin typeface="Traditional Arabic" pitchFamily="18" charset="-78"/>
                <a:cs typeface="Traditional Arabic" pitchFamily="18" charset="-78"/>
              </a:rPr>
              <a:t>Sandwich :………………..</a:t>
            </a:r>
          </a:p>
          <a:p>
            <a:pPr algn="l">
              <a:buNone/>
            </a:pPr>
            <a:r>
              <a:rPr lang="en-US" dirty="0">
                <a:latin typeface="Traditional Arabic" pitchFamily="18" charset="-78"/>
                <a:cs typeface="Traditional Arabic" pitchFamily="18" charset="-78"/>
              </a:rPr>
              <a:t>Nurse :…………………..</a:t>
            </a:r>
          </a:p>
          <a:p>
            <a:pPr algn="l">
              <a:buNone/>
            </a:pPr>
            <a:r>
              <a:rPr lang="en-US" dirty="0">
                <a:latin typeface="Traditional Arabic" pitchFamily="18" charset="-78"/>
                <a:cs typeface="Traditional Arabic" pitchFamily="18" charset="-78"/>
              </a:rPr>
              <a:t>Elf: ………………..</a:t>
            </a:r>
          </a:p>
          <a:p>
            <a:pPr algn="l">
              <a:buNone/>
            </a:pPr>
            <a:r>
              <a:rPr lang="en-US" dirty="0">
                <a:latin typeface="Traditional Arabic" pitchFamily="18" charset="-78"/>
                <a:cs typeface="Traditional Arabic" pitchFamily="18" charset="-78"/>
              </a:rPr>
              <a:t>Criterion :…………………</a:t>
            </a:r>
          </a:p>
          <a:p>
            <a:pPr algn="l">
              <a:buNone/>
            </a:pPr>
            <a:r>
              <a:rPr lang="en-US" dirty="0">
                <a:latin typeface="Traditional Arabic" pitchFamily="18" charset="-78"/>
                <a:cs typeface="Traditional Arabic" pitchFamily="18" charset="-78"/>
              </a:rPr>
              <a:t>Toy :…………………</a:t>
            </a:r>
          </a:p>
          <a:p>
            <a:pPr algn="l">
              <a:buNone/>
            </a:pPr>
            <a:r>
              <a:rPr lang="en-US" dirty="0">
                <a:latin typeface="Traditional Arabic" pitchFamily="18" charset="-78"/>
                <a:cs typeface="Traditional Arabic" pitchFamily="18" charset="-78"/>
              </a:rPr>
              <a:t>Village :………………</a:t>
            </a:r>
          </a:p>
          <a:p>
            <a:pPr algn="l">
              <a:buNone/>
            </a:pPr>
            <a:r>
              <a:rPr lang="en-US" dirty="0">
                <a:latin typeface="Traditional Arabic" pitchFamily="18" charset="-78"/>
                <a:cs typeface="Traditional Arabic" pitchFamily="18" charset="-78"/>
              </a:rPr>
              <a:t>Phenomenon :…………………………..</a:t>
            </a:r>
          </a:p>
          <a:p>
            <a:endParaRPr lang="ar-SA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28600" y="609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3100" dirty="0" smtClean="0">
                <a:latin typeface="Traditional Arabic" pitchFamily="18" charset="-78"/>
                <a:cs typeface="Traditional Arabic" pitchFamily="18" charset="-78"/>
              </a:rPr>
              <a:t>Exercise 5</a:t>
            </a:r>
            <a:br>
              <a:rPr lang="en-US" sz="3100" dirty="0" smtClean="0">
                <a:latin typeface="Traditional Arabic" pitchFamily="18" charset="-78"/>
                <a:cs typeface="Traditional Arabic" pitchFamily="18" charset="-78"/>
              </a:rPr>
            </a:br>
            <a:r>
              <a:rPr lang="en-US" sz="2900" b="1" dirty="0" smtClean="0">
                <a:latin typeface="Traditional Arabic" pitchFamily="18" charset="-78"/>
                <a:cs typeface="Traditional Arabic" pitchFamily="18" charset="-78"/>
              </a:rPr>
              <a:t>Complete the sentences . write the plural form of the correct word from the word pool in each blank space.</a:t>
            </a:r>
            <a:r>
              <a:rPr lang="en-US" dirty="0" smtClean="0"/>
              <a:t/>
            </a:r>
            <a:br>
              <a:rPr lang="en-US" dirty="0" smtClean="0"/>
            </a:b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28600" y="1752600"/>
            <a:ext cx="8382000" cy="5105400"/>
          </a:xfrm>
        </p:spPr>
        <p:txBody>
          <a:bodyPr>
            <a:normAutofit fontScale="47500" lnSpcReduction="20000"/>
          </a:bodyPr>
          <a:lstStyle/>
          <a:p>
            <a:pPr algn="l">
              <a:buNone/>
            </a:pPr>
            <a:r>
              <a:rPr lang="en-US" dirty="0" smtClean="0"/>
              <a:t>1</a:t>
            </a:r>
            <a:r>
              <a:rPr lang="en-US" sz="4500" dirty="0" smtClean="0">
                <a:latin typeface="Traditional Arabic" pitchFamily="18" charset="-78"/>
                <a:cs typeface="Traditional Arabic" pitchFamily="18" charset="-78"/>
              </a:rPr>
              <a:t>.There </a:t>
            </a:r>
            <a:r>
              <a:rPr lang="en-US" sz="4500" dirty="0">
                <a:latin typeface="Traditional Arabic" pitchFamily="18" charset="-78"/>
                <a:cs typeface="Traditional Arabic" pitchFamily="18" charset="-78"/>
              </a:rPr>
              <a:t>are three ……………… and four …………………… in my art class</a:t>
            </a:r>
          </a:p>
          <a:p>
            <a:pPr algn="l">
              <a:buNone/>
            </a:pPr>
            <a:r>
              <a:rPr lang="en-US" sz="4500" dirty="0" smtClean="0">
                <a:latin typeface="Traditional Arabic" pitchFamily="18" charset="-78"/>
                <a:cs typeface="Traditional Arabic" pitchFamily="18" charset="-78"/>
              </a:rPr>
              <a:t>2.My </a:t>
            </a:r>
            <a:r>
              <a:rPr lang="en-US" sz="4500" dirty="0">
                <a:latin typeface="Traditional Arabic" pitchFamily="18" charset="-78"/>
                <a:cs typeface="Traditional Arabic" pitchFamily="18" charset="-78"/>
              </a:rPr>
              <a:t>neighbors next door have six ……………………………….</a:t>
            </a:r>
          </a:p>
          <a:p>
            <a:pPr algn="l">
              <a:buNone/>
            </a:pPr>
            <a:r>
              <a:rPr lang="en-US" sz="4500" dirty="0" smtClean="0">
                <a:latin typeface="Traditional Arabic" pitchFamily="18" charset="-78"/>
                <a:cs typeface="Traditional Arabic" pitchFamily="18" charset="-78"/>
              </a:rPr>
              <a:t>3.People </a:t>
            </a:r>
            <a:r>
              <a:rPr lang="en-US" sz="4500" dirty="0">
                <a:latin typeface="Traditional Arabic" pitchFamily="18" charset="-78"/>
                <a:cs typeface="Traditional Arabic" pitchFamily="18" charset="-78"/>
              </a:rPr>
              <a:t>have two arms , two hands , two legs and two ………………………………………….</a:t>
            </a:r>
          </a:p>
          <a:p>
            <a:pPr algn="l">
              <a:buNone/>
            </a:pPr>
            <a:r>
              <a:rPr lang="en-US" sz="4500" dirty="0" smtClean="0">
                <a:latin typeface="Traditional Arabic" pitchFamily="18" charset="-78"/>
                <a:cs typeface="Traditional Arabic" pitchFamily="18" charset="-78"/>
              </a:rPr>
              <a:t>4.Human </a:t>
            </a:r>
            <a:r>
              <a:rPr lang="en-US" sz="4500" dirty="0">
                <a:latin typeface="Traditional Arabic" pitchFamily="18" charset="-78"/>
                <a:cs typeface="Traditional Arabic" pitchFamily="18" charset="-78"/>
              </a:rPr>
              <a:t>have 32 ……………………….. in their …………………………... by the time they are adults </a:t>
            </a:r>
          </a:p>
          <a:p>
            <a:pPr algn="l">
              <a:buNone/>
            </a:pPr>
            <a:r>
              <a:rPr lang="en-US" sz="4500" dirty="0" smtClean="0">
                <a:latin typeface="Traditional Arabic" pitchFamily="18" charset="-78"/>
                <a:cs typeface="Traditional Arabic" pitchFamily="18" charset="-78"/>
              </a:rPr>
              <a:t>5.The </a:t>
            </a:r>
            <a:r>
              <a:rPr lang="en-US" sz="4500" dirty="0">
                <a:latin typeface="Traditional Arabic" pitchFamily="18" charset="-78"/>
                <a:cs typeface="Traditional Arabic" pitchFamily="18" charset="-78"/>
              </a:rPr>
              <a:t>………………….. of year are spring , summer , winter , and autumn or </a:t>
            </a:r>
            <a:r>
              <a:rPr lang="en-US" sz="4500" dirty="0" smtClean="0">
                <a:latin typeface="Traditional Arabic" pitchFamily="18" charset="-78"/>
                <a:cs typeface="Traditional Arabic" pitchFamily="18" charset="-78"/>
              </a:rPr>
              <a:t>fall.</a:t>
            </a:r>
            <a:endParaRPr lang="en-US" sz="4500" dirty="0">
              <a:latin typeface="Traditional Arabic" pitchFamily="18" charset="-78"/>
              <a:cs typeface="Traditional Arabic" pitchFamily="18" charset="-78"/>
            </a:endParaRPr>
          </a:p>
          <a:p>
            <a:pPr algn="l">
              <a:buNone/>
            </a:pPr>
            <a:r>
              <a:rPr lang="en-US" sz="4500" dirty="0" smtClean="0">
                <a:latin typeface="Traditional Arabic" pitchFamily="18" charset="-78"/>
                <a:cs typeface="Traditional Arabic" pitchFamily="18" charset="-78"/>
              </a:rPr>
              <a:t>6.The </a:t>
            </a:r>
            <a:r>
              <a:rPr lang="en-US" sz="4500" dirty="0">
                <a:latin typeface="Traditional Arabic" pitchFamily="18" charset="-78"/>
                <a:cs typeface="Traditional Arabic" pitchFamily="18" charset="-78"/>
              </a:rPr>
              <a:t>…………………… on the trees change color in autumn .</a:t>
            </a:r>
          </a:p>
          <a:p>
            <a:pPr algn="l">
              <a:buNone/>
            </a:pPr>
            <a:r>
              <a:rPr lang="en-US" sz="4500" dirty="0" smtClean="0">
                <a:latin typeface="Traditional Arabic" pitchFamily="18" charset="-78"/>
                <a:cs typeface="Traditional Arabic" pitchFamily="18" charset="-78"/>
              </a:rPr>
              <a:t>7.There </a:t>
            </a:r>
            <a:r>
              <a:rPr lang="en-US" sz="4500" dirty="0">
                <a:latin typeface="Traditional Arabic" pitchFamily="18" charset="-78"/>
                <a:cs typeface="Traditional Arabic" pitchFamily="18" charset="-78"/>
              </a:rPr>
              <a:t>are forks , …………………………. And spoons on the table .</a:t>
            </a:r>
          </a:p>
          <a:p>
            <a:pPr algn="l">
              <a:buNone/>
            </a:pPr>
            <a:r>
              <a:rPr lang="en-US" sz="4500" dirty="0" smtClean="0">
                <a:latin typeface="Traditional Arabic" pitchFamily="18" charset="-78"/>
                <a:cs typeface="Traditional Arabic" pitchFamily="18" charset="-78"/>
              </a:rPr>
              <a:t>8.There </a:t>
            </a:r>
            <a:r>
              <a:rPr lang="en-US" sz="4500" dirty="0">
                <a:latin typeface="Traditional Arabic" pitchFamily="18" charset="-78"/>
                <a:cs typeface="Traditional Arabic" pitchFamily="18" charset="-78"/>
              </a:rPr>
              <a:t>are trees , flowers , and …………………………. Outside around the house </a:t>
            </a:r>
          </a:p>
          <a:p>
            <a:pPr algn="l">
              <a:buNone/>
            </a:pPr>
            <a:r>
              <a:rPr lang="en-US" sz="4500" dirty="0" smtClean="0">
                <a:latin typeface="Traditional Arabic" pitchFamily="18" charset="-78"/>
                <a:cs typeface="Traditional Arabic" pitchFamily="18" charset="-78"/>
              </a:rPr>
              <a:t>9.Mumbai </a:t>
            </a:r>
            <a:r>
              <a:rPr lang="en-US" sz="4500" dirty="0">
                <a:latin typeface="Traditional Arabic" pitchFamily="18" charset="-78"/>
                <a:cs typeface="Traditional Arabic" pitchFamily="18" charset="-78"/>
              </a:rPr>
              <a:t>and Calcutta are two ………………………. In India </a:t>
            </a:r>
            <a:r>
              <a:rPr lang="en-US" sz="4500" dirty="0" smtClean="0">
                <a:latin typeface="Traditional Arabic" pitchFamily="18" charset="-78"/>
                <a:cs typeface="Traditional Arabic" pitchFamily="18" charset="-78"/>
              </a:rPr>
              <a:t>.</a:t>
            </a:r>
            <a:endParaRPr lang="en-US" sz="4500" dirty="0">
              <a:latin typeface="Traditional Arabic" pitchFamily="18" charset="-78"/>
              <a:cs typeface="Traditional Arabic" pitchFamily="18" charset="-78"/>
            </a:endParaRPr>
          </a:p>
          <a:p>
            <a:pPr algn="l">
              <a:buNone/>
            </a:pPr>
            <a:r>
              <a:rPr lang="en-US" sz="4500" dirty="0" smtClean="0">
                <a:latin typeface="Traditional Arabic" pitchFamily="18" charset="-78"/>
                <a:cs typeface="Traditional Arabic" pitchFamily="18" charset="-78"/>
              </a:rPr>
              <a:t>10.M y </a:t>
            </a:r>
            <a:r>
              <a:rPr lang="en-US" sz="4500" dirty="0">
                <a:latin typeface="Traditional Arabic" pitchFamily="18" charset="-78"/>
                <a:cs typeface="Traditional Arabic" pitchFamily="18" charset="-78"/>
              </a:rPr>
              <a:t>family has several pets. We have a dog , two cats , and five </a:t>
            </a:r>
            <a:r>
              <a:rPr lang="en-US" sz="4500" dirty="0" smtClean="0">
                <a:latin typeface="Traditional Arabic" pitchFamily="18" charset="-78"/>
                <a:cs typeface="Traditional Arabic" pitchFamily="18" charset="-78"/>
              </a:rPr>
              <a:t>……………………………</a:t>
            </a:r>
            <a:endParaRPr lang="en-US" sz="4500" dirty="0">
              <a:latin typeface="Traditional Arabic" pitchFamily="18" charset="-78"/>
              <a:cs typeface="Traditional Arabic" pitchFamily="18" charset="-78"/>
            </a:endParaRPr>
          </a:p>
          <a:p>
            <a:endParaRPr lang="ar-SA" dirty="0"/>
          </a:p>
        </p:txBody>
      </p:sp>
      <p:sp>
        <p:nvSpPr>
          <p:cNvPr id="41" name="عنصر نائب للمحتوى 2"/>
          <p:cNvSpPr txBox="1">
            <a:spLocks/>
          </p:cNvSpPr>
          <p:nvPr/>
        </p:nvSpPr>
        <p:spPr>
          <a:xfrm>
            <a:off x="152400" y="6248399"/>
            <a:ext cx="6858000" cy="60960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1">
            <a:normAutofit fontScale="70000" lnSpcReduction="20000"/>
          </a:bodyPr>
          <a:lstStyle/>
          <a:p>
            <a:pPr marL="342900" marR="0" lvl="0" indent="-342900" algn="l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Traditional Arabic" pitchFamily="18" charset="-78"/>
                <a:ea typeface="+mn-ea"/>
                <a:cs typeface="Traditional Arabic" pitchFamily="18" charset="-78"/>
              </a:rPr>
              <a:t>Bush , child , city , fish , man , mouth ,season </a:t>
            </a:r>
            <a:endParaRPr kumimoji="0" lang="en-US" sz="2400" b="0" i="0" u="none" strike="noStrike" kern="1200" cap="none" spc="0" normalizeH="0" baseline="0" noProof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Traditional Arabic" pitchFamily="18" charset="-78"/>
              <a:ea typeface="+mn-ea"/>
              <a:cs typeface="Traditional Arabic" pitchFamily="18" charset="-78"/>
            </a:endParaRPr>
          </a:p>
          <a:p>
            <a:pPr marL="342900" marR="0" lvl="0" indent="-342900" algn="l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Traditional Arabic" pitchFamily="18" charset="-78"/>
                <a:ea typeface="+mn-ea"/>
                <a:cs typeface="Traditional Arabic" pitchFamily="18" charset="-78"/>
              </a:rPr>
              <a:t>Leaf , woman , tooth , knife , foot  </a:t>
            </a:r>
            <a:endParaRPr kumimoji="0" lang="en-US" sz="2400" b="0" i="0" u="none" strike="noStrike" kern="1200" cap="none" spc="0" normalizeH="0" baseline="0" noProof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Traditional Arabic" pitchFamily="18" charset="-78"/>
              <a:ea typeface="+mn-ea"/>
              <a:cs typeface="Traditional Arabic" pitchFamily="18" charset="-78"/>
            </a:endParaRPr>
          </a:p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ar-SA" sz="32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b="1" dirty="0" smtClean="0">
                <a:solidFill>
                  <a:srgbClr val="0070C0"/>
                </a:solidFill>
                <a:latin typeface="Traditional Arabic" pitchFamily="18" charset="-78"/>
                <a:cs typeface="Traditional Arabic" pitchFamily="18" charset="-78"/>
              </a:rPr>
              <a:t>Exercise 6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3600" b="1" dirty="0" smtClean="0">
                <a:latin typeface="Traditional Arabic" pitchFamily="18" charset="-78"/>
                <a:cs typeface="Traditional Arabic" pitchFamily="18" charset="-78"/>
              </a:rPr>
              <a:t>choose the correct answer .</a:t>
            </a:r>
            <a:endParaRPr lang="ar-SA" b="1" dirty="0"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52400" y="1524000"/>
            <a:ext cx="8458200" cy="4906963"/>
          </a:xfrm>
        </p:spPr>
        <p:txBody>
          <a:bodyPr>
            <a:normAutofit/>
          </a:bodyPr>
          <a:lstStyle/>
          <a:p>
            <a:pPr>
              <a:buNone/>
            </a:pPr>
            <a:endParaRPr lang="en-US" sz="2800" dirty="0">
              <a:latin typeface="Traditional Arabic" pitchFamily="18" charset="-78"/>
              <a:cs typeface="Traditional Arabic" pitchFamily="18" charset="-78"/>
            </a:endParaRPr>
          </a:p>
          <a:p>
            <a:pPr algn="l">
              <a:buNone/>
            </a:pPr>
            <a:r>
              <a:rPr lang="en-US" sz="2400" dirty="0">
                <a:latin typeface="Traditional Arabic" pitchFamily="18" charset="-78"/>
                <a:cs typeface="Traditional Arabic" pitchFamily="18" charset="-78"/>
              </a:rPr>
              <a:t>1. How many person / people study English as a second language ?</a:t>
            </a:r>
          </a:p>
          <a:p>
            <a:pPr algn="l">
              <a:buNone/>
            </a:pPr>
            <a:r>
              <a:rPr lang="en-US" sz="2400" dirty="0">
                <a:latin typeface="Traditional Arabic" pitchFamily="18" charset="-78"/>
                <a:cs typeface="Traditional Arabic" pitchFamily="18" charset="-78"/>
              </a:rPr>
              <a:t>2. Five woman / women opened a computer services company .</a:t>
            </a:r>
          </a:p>
          <a:p>
            <a:pPr algn="l">
              <a:buNone/>
            </a:pPr>
            <a:r>
              <a:rPr lang="en-US" sz="2400" dirty="0">
                <a:latin typeface="Traditional Arabic" pitchFamily="18" charset="-78"/>
                <a:cs typeface="Traditional Arabic" pitchFamily="18" charset="-78"/>
              </a:rPr>
              <a:t>3. there is a cat / cats in the class</a:t>
            </a:r>
          </a:p>
          <a:p>
            <a:pPr algn="l">
              <a:buNone/>
            </a:pPr>
            <a:r>
              <a:rPr lang="en-US" sz="2400" dirty="0">
                <a:latin typeface="Traditional Arabic" pitchFamily="18" charset="-78"/>
                <a:cs typeface="Traditional Arabic" pitchFamily="18" charset="-78"/>
              </a:rPr>
              <a:t>4. each child / children has to have a pencil.</a:t>
            </a:r>
          </a:p>
          <a:p>
            <a:pPr algn="l">
              <a:buNone/>
            </a:pPr>
            <a:r>
              <a:rPr lang="en-US" sz="2400" dirty="0">
                <a:latin typeface="Traditional Arabic" pitchFamily="18" charset="-78"/>
                <a:cs typeface="Traditional Arabic" pitchFamily="18" charset="-78"/>
              </a:rPr>
              <a:t>5. I bought some tomato / tomatoes from the shop .</a:t>
            </a:r>
          </a:p>
          <a:p>
            <a:pPr algn="l">
              <a:buNone/>
            </a:pPr>
            <a:r>
              <a:rPr lang="en-US" sz="2400" dirty="0">
                <a:latin typeface="Traditional Arabic" pitchFamily="18" charset="-78"/>
                <a:cs typeface="Traditional Arabic" pitchFamily="18" charset="-78"/>
              </a:rPr>
              <a:t>6.my tooth / teeth are sensitive to the cold.</a:t>
            </a:r>
          </a:p>
          <a:p>
            <a:pPr algn="l">
              <a:buNone/>
            </a:pPr>
            <a:r>
              <a:rPr lang="en-US" sz="2400" dirty="0">
                <a:latin typeface="Traditional Arabic" pitchFamily="18" charset="-78"/>
                <a:cs typeface="Traditional Arabic" pitchFamily="18" charset="-78"/>
              </a:rPr>
              <a:t>7. my family consists of five member/ members .</a:t>
            </a:r>
          </a:p>
          <a:p>
            <a:pPr algn="l">
              <a:buNone/>
            </a:pPr>
            <a:r>
              <a:rPr lang="en-US" sz="2400" dirty="0">
                <a:latin typeface="Traditional Arabic" pitchFamily="18" charset="-78"/>
                <a:cs typeface="Traditional Arabic" pitchFamily="18" charset="-78"/>
              </a:rPr>
              <a:t>8. I have two brother/brothers , and one sister / sisters</a:t>
            </a:r>
            <a:r>
              <a:rPr lang="en-US" sz="2400" dirty="0"/>
              <a:t> </a:t>
            </a:r>
            <a:r>
              <a:rPr lang="en-US" dirty="0"/>
              <a:t>.</a:t>
            </a:r>
            <a:endParaRPr lang="ar-SA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100" b="1" dirty="0" smtClean="0">
                <a:latin typeface="Traditional Arabic" pitchFamily="18" charset="-78"/>
                <a:cs typeface="Traditional Arabic" pitchFamily="18" charset="-78"/>
              </a:rPr>
              <a:t/>
            </a:r>
            <a:br>
              <a:rPr lang="en-US" sz="3100" b="1" dirty="0" smtClean="0">
                <a:latin typeface="Traditional Arabic" pitchFamily="18" charset="-78"/>
                <a:cs typeface="Traditional Arabic" pitchFamily="18" charset="-78"/>
              </a:rPr>
            </a:br>
            <a:r>
              <a:rPr lang="en-US" sz="3100" b="1" dirty="0" smtClean="0">
                <a:latin typeface="Traditional Arabic" pitchFamily="18" charset="-78"/>
                <a:cs typeface="Traditional Arabic" pitchFamily="18" charset="-78"/>
              </a:rPr>
              <a:t/>
            </a:r>
            <a:br>
              <a:rPr lang="en-US" sz="3100" b="1" dirty="0" smtClean="0">
                <a:latin typeface="Traditional Arabic" pitchFamily="18" charset="-78"/>
                <a:cs typeface="Traditional Arabic" pitchFamily="18" charset="-78"/>
              </a:rPr>
            </a:br>
            <a:r>
              <a:rPr lang="en-US" sz="3100" b="1" dirty="0" smtClean="0">
                <a:solidFill>
                  <a:srgbClr val="CC0493"/>
                </a:solidFill>
                <a:latin typeface="Traditional Arabic" pitchFamily="18" charset="-78"/>
                <a:cs typeface="Traditional Arabic" pitchFamily="18" charset="-78"/>
              </a:rPr>
              <a:t>Exercise 7</a:t>
            </a:r>
            <a:r>
              <a:rPr lang="en-US" sz="3100" dirty="0" smtClean="0">
                <a:latin typeface="Traditional Arabic" pitchFamily="18" charset="-78"/>
                <a:cs typeface="Traditional Arabic" pitchFamily="18" charset="-78"/>
              </a:rPr>
              <a:t/>
            </a:r>
            <a:br>
              <a:rPr lang="en-US" sz="3100" dirty="0" smtClean="0">
                <a:latin typeface="Traditional Arabic" pitchFamily="18" charset="-78"/>
                <a:cs typeface="Traditional Arabic" pitchFamily="18" charset="-78"/>
              </a:rPr>
            </a:br>
            <a:r>
              <a:rPr lang="en-US" sz="3100" dirty="0" smtClean="0">
                <a:latin typeface="Traditional Arabic" pitchFamily="18" charset="-78"/>
                <a:cs typeface="Traditional Arabic" pitchFamily="18" charset="-78"/>
              </a:rPr>
              <a:t>Correct the errors in the sentences , some sentences contain no errors.</a:t>
            </a:r>
            <a:r>
              <a:rPr lang="en-US" dirty="0" smtClean="0"/>
              <a:t/>
            </a:r>
            <a:br>
              <a:rPr lang="en-US" dirty="0" smtClean="0"/>
            </a:b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81000" y="1905000"/>
            <a:ext cx="8229600" cy="4525963"/>
          </a:xfrm>
        </p:spPr>
        <p:txBody>
          <a:bodyPr>
            <a:normAutofit fontScale="85000" lnSpcReduction="20000"/>
          </a:bodyPr>
          <a:lstStyle/>
          <a:p>
            <a:pPr algn="l">
              <a:buNone/>
            </a:pPr>
            <a:r>
              <a:rPr lang="en-US" dirty="0" smtClean="0">
                <a:latin typeface="Traditional Arabic" pitchFamily="18" charset="-78"/>
                <a:cs typeface="Traditional Arabic" pitchFamily="18" charset="-78"/>
              </a:rPr>
              <a:t>1</a:t>
            </a:r>
            <a:r>
              <a:rPr lang="en-US" dirty="0">
                <a:latin typeface="Traditional Arabic" pitchFamily="18" charset="-78"/>
                <a:cs typeface="Traditional Arabic" pitchFamily="18" charset="-78"/>
              </a:rPr>
              <a:t>. Will you wash the breakfast dishs, please?.</a:t>
            </a:r>
          </a:p>
          <a:p>
            <a:pPr algn="l">
              <a:buNone/>
            </a:pPr>
            <a:r>
              <a:rPr lang="en-US" dirty="0">
                <a:latin typeface="Traditional Arabic" pitchFamily="18" charset="-78"/>
                <a:cs typeface="Traditional Arabic" pitchFamily="18" charset="-78"/>
              </a:rPr>
              <a:t>2. Flies was buzzing around the picnic tablies.</a:t>
            </a:r>
          </a:p>
          <a:p>
            <a:pPr algn="l">
              <a:buNone/>
            </a:pPr>
            <a:r>
              <a:rPr lang="en-US" dirty="0">
                <a:latin typeface="Traditional Arabic" pitchFamily="18" charset="-78"/>
                <a:cs typeface="Traditional Arabic" pitchFamily="18" charset="-78"/>
              </a:rPr>
              <a:t>3. Please put away your toys.</a:t>
            </a:r>
          </a:p>
          <a:p>
            <a:pPr algn="l">
              <a:buNone/>
            </a:pPr>
            <a:r>
              <a:rPr lang="en-US" dirty="0">
                <a:latin typeface="Traditional Arabic" pitchFamily="18" charset="-78"/>
                <a:cs typeface="Traditional Arabic" pitchFamily="18" charset="-78"/>
              </a:rPr>
              <a:t>4. they were  </a:t>
            </a:r>
            <a:r>
              <a:rPr lang="en-US" dirty="0" smtClean="0">
                <a:latin typeface="Traditional Arabic" pitchFamily="18" charset="-78"/>
                <a:cs typeface="Traditional Arabic" pitchFamily="18" charset="-78"/>
              </a:rPr>
              <a:t>heroes  for standing up to the government.</a:t>
            </a:r>
          </a:p>
          <a:p>
            <a:pPr algn="l">
              <a:buNone/>
            </a:pPr>
            <a:r>
              <a:rPr lang="en-US" dirty="0" smtClean="0">
                <a:latin typeface="Traditional Arabic" pitchFamily="18" charset="-78"/>
                <a:cs typeface="Traditional Arabic" pitchFamily="18" charset="-78"/>
              </a:rPr>
              <a:t>5. You aren't allowed to take photoes inside the theater.</a:t>
            </a:r>
          </a:p>
          <a:p>
            <a:pPr algn="l">
              <a:buNone/>
            </a:pPr>
            <a:r>
              <a:rPr lang="en-US" dirty="0" smtClean="0">
                <a:latin typeface="Traditional Arabic" pitchFamily="18" charset="-78"/>
                <a:cs typeface="Traditional Arabic" pitchFamily="18" charset="-78"/>
              </a:rPr>
              <a:t>6. She broke each cookie into halvies.</a:t>
            </a:r>
          </a:p>
          <a:p>
            <a:pPr algn="l">
              <a:buNone/>
            </a:pPr>
            <a:r>
              <a:rPr lang="en-US" dirty="0" smtClean="0">
                <a:latin typeface="Traditional Arabic" pitchFamily="18" charset="-78"/>
                <a:cs typeface="Traditional Arabic" pitchFamily="18" charset="-78"/>
              </a:rPr>
              <a:t>7. He gets angry if anyone challenges his religious beliefs.</a:t>
            </a:r>
          </a:p>
          <a:p>
            <a:pPr algn="l">
              <a:buNone/>
            </a:pPr>
            <a:r>
              <a:rPr lang="en-US" dirty="0" smtClean="0">
                <a:latin typeface="Traditional Arabic" pitchFamily="18" charset="-78"/>
                <a:cs typeface="Traditional Arabic" pitchFamily="18" charset="-78"/>
              </a:rPr>
              <a:t>8. Bacterium plural of bacteria . </a:t>
            </a:r>
          </a:p>
          <a:p>
            <a:pPr algn="l">
              <a:buNone/>
            </a:pPr>
            <a:r>
              <a:rPr lang="en-US" dirty="0" smtClean="0">
                <a:latin typeface="Traditional Arabic" pitchFamily="18" charset="-78"/>
                <a:cs typeface="Traditional Arabic" pitchFamily="18" charset="-78"/>
              </a:rPr>
              <a:t>9. We're having fishs  for dinner.</a:t>
            </a:r>
          </a:p>
          <a:p>
            <a:pPr algn="l">
              <a:buNone/>
            </a:pPr>
            <a:r>
              <a:rPr lang="en-US" dirty="0" smtClean="0">
                <a:latin typeface="Traditional Arabic" pitchFamily="18" charset="-78"/>
                <a:cs typeface="Traditional Arabic" pitchFamily="18" charset="-78"/>
              </a:rPr>
              <a:t>10. The house was infested with mouses  and ratis.</a:t>
            </a:r>
          </a:p>
          <a:p>
            <a:endParaRPr lang="ar-SA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sz="4000" b="1" dirty="0" smtClean="0">
                <a:solidFill>
                  <a:srgbClr val="CC0493"/>
                </a:solidFill>
                <a:latin typeface="Traditional Arabic" pitchFamily="18" charset="-78"/>
                <a:cs typeface="Traditional Arabic" pitchFamily="18" charset="-78"/>
                <a:hlinkClick r:id="rId2"/>
              </a:rPr>
              <a:t>Who will win the million ?</a:t>
            </a:r>
            <a:endParaRPr lang="en-US" sz="4000" b="1" dirty="0" smtClean="0">
              <a:solidFill>
                <a:srgbClr val="CC0493"/>
              </a:solidFill>
              <a:latin typeface="Traditional Arabic" pitchFamily="18" charset="-78"/>
              <a:cs typeface="Traditional Arabic" pitchFamily="18" charset="-78"/>
            </a:endParaRPr>
          </a:p>
          <a:p>
            <a:endParaRPr lang="ar-SA" dirty="0"/>
          </a:p>
        </p:txBody>
      </p:sp>
      <p:sp>
        <p:nvSpPr>
          <p:cNvPr id="4" name="وجه ضاحك 3"/>
          <p:cNvSpPr/>
          <p:nvPr/>
        </p:nvSpPr>
        <p:spPr>
          <a:xfrm>
            <a:off x="3276600" y="3048000"/>
            <a:ext cx="2895600" cy="2895600"/>
          </a:xfrm>
          <a:prstGeom prst="smileyFac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/>
          </a:p>
          <a:p>
            <a:pPr algn="ctr">
              <a:buNone/>
            </a:pPr>
            <a:r>
              <a:rPr lang="en-US" sz="4800" dirty="0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  <a:hlinkClick r:id="rId2"/>
              </a:rPr>
              <a:t>Review</a:t>
            </a:r>
            <a:endParaRPr lang="en-US" sz="4800" dirty="0" smtClean="0">
              <a:solidFill>
                <a:srgbClr val="FF0000"/>
              </a:solidFill>
              <a:latin typeface="Traditional Arabic" pitchFamily="18" charset="-78"/>
              <a:cs typeface="Traditional Arabic" pitchFamily="18" charset="-78"/>
            </a:endParaRPr>
          </a:p>
          <a:p>
            <a:pPr algn="ctr">
              <a:buNone/>
            </a:pPr>
            <a:r>
              <a:rPr lang="en-US" sz="4800" dirty="0" smtClean="0">
                <a:solidFill>
                  <a:schemeClr val="accent1"/>
                </a:solidFill>
                <a:latin typeface="Traditional Arabic" pitchFamily="18" charset="-78"/>
                <a:cs typeface="Traditional Arabic" pitchFamily="18" charset="-78"/>
              </a:rPr>
              <a:t>And</a:t>
            </a:r>
            <a:r>
              <a:rPr lang="en-US" sz="4800" dirty="0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 </a:t>
            </a:r>
          </a:p>
          <a:p>
            <a:pPr algn="ctr">
              <a:buNone/>
            </a:pPr>
            <a:r>
              <a:rPr lang="en-US" sz="4800" dirty="0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  <a:hlinkClick r:id="rId3"/>
              </a:rPr>
              <a:t>Enjoy </a:t>
            </a:r>
            <a:r>
              <a:rPr lang="en-US" sz="4800" dirty="0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 </a:t>
            </a:r>
            <a:endParaRPr lang="en-US" sz="4800" dirty="0">
              <a:solidFill>
                <a:srgbClr val="FF0000"/>
              </a:solidFill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4" name="قلب 3"/>
          <p:cNvSpPr/>
          <p:nvPr/>
        </p:nvSpPr>
        <p:spPr>
          <a:xfrm>
            <a:off x="990600" y="2590800"/>
            <a:ext cx="2133600" cy="2209800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dirty="0" smtClean="0"/>
              <a:t/>
            </a:r>
            <a:br>
              <a:rPr lang="ar-SA" dirty="0" smtClean="0"/>
            </a:br>
            <a:r>
              <a:rPr lang="ar-SA" dirty="0"/>
              <a:t/>
            </a:r>
            <a:br>
              <a:rPr lang="ar-SA" dirty="0"/>
            </a:b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2332037"/>
            <a:ext cx="8229600" cy="4525963"/>
          </a:xfrm>
        </p:spPr>
        <p:txBody>
          <a:bodyPr/>
          <a:lstStyle/>
          <a:p>
            <a:pPr algn="ctr">
              <a:buNone/>
            </a:pPr>
            <a:r>
              <a:rPr lang="en-US" sz="8800" b="1" dirty="0" smtClean="0">
                <a:solidFill>
                  <a:srgbClr val="FF0066"/>
                </a:solidFill>
                <a:latin typeface="Traditional Arabic" pitchFamily="18" charset="-78"/>
                <a:cs typeface="Traditional Arabic" pitchFamily="18" charset="-78"/>
              </a:rPr>
              <a:t>Thank you </a:t>
            </a:r>
            <a:r>
              <a:rPr lang="en-US" sz="8800" b="1" dirty="0" smtClean="0">
                <a:solidFill>
                  <a:srgbClr val="FF0066"/>
                </a:solidFill>
                <a:latin typeface="Traditional Arabic" pitchFamily="18" charset="-78"/>
                <a:cs typeface="Traditional Arabic" pitchFamily="18" charset="-78"/>
                <a:sym typeface="Wingdings" pitchFamily="2" charset="2"/>
              </a:rPr>
              <a:t></a:t>
            </a:r>
          </a:p>
          <a:p>
            <a:endParaRPr lang="en-US" dirty="0">
              <a:sym typeface="Wingdings" pitchFamily="2" charset="2"/>
            </a:endParaRPr>
          </a:p>
          <a:p>
            <a:endParaRPr lang="ar-SA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solidFill>
                  <a:srgbClr val="000000"/>
                </a:solidFill>
                <a:latin typeface="Comic Sans MS" pitchFamily="66" charset="0"/>
                <a:ea typeface="Times New Roman"/>
                <a:cs typeface="Arial"/>
              </a:rPr>
              <a:t>Specific  Goals:</a:t>
            </a:r>
            <a:endParaRPr lang="ar-SA" sz="4000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04800" y="609600"/>
            <a:ext cx="8229600" cy="5486400"/>
          </a:xfrm>
        </p:spPr>
        <p:txBody>
          <a:bodyPr>
            <a:normAutofit/>
          </a:bodyPr>
          <a:lstStyle/>
          <a:p>
            <a:pPr algn="l">
              <a:lnSpc>
                <a:spcPct val="200000"/>
              </a:lnSpc>
              <a:spcAft>
                <a:spcPts val="1000"/>
              </a:spcAft>
              <a:buNone/>
            </a:pPr>
            <a:r>
              <a:rPr lang="en-US" dirty="0" smtClean="0">
                <a:solidFill>
                  <a:srgbClr val="000000"/>
                </a:solidFill>
                <a:latin typeface="Comic Sans MS" pitchFamily="66" charset="0"/>
                <a:ea typeface="Times New Roman"/>
                <a:cs typeface="Arial"/>
              </a:rPr>
              <a:t> </a:t>
            </a:r>
            <a:endParaRPr lang="en-US" sz="2400" dirty="0" smtClean="0">
              <a:solidFill>
                <a:srgbClr val="000000"/>
              </a:solidFill>
              <a:latin typeface="Comic Sans MS" pitchFamily="66" charset="0"/>
              <a:ea typeface="Times New Roman"/>
              <a:cs typeface="Arial"/>
            </a:endParaRPr>
          </a:p>
          <a:p>
            <a:pPr algn="l">
              <a:lnSpc>
                <a:spcPct val="200000"/>
              </a:lnSpc>
              <a:buNone/>
            </a:pPr>
            <a:r>
              <a:rPr lang="en-US" sz="2000" b="1" dirty="0" smtClean="0">
                <a:solidFill>
                  <a:srgbClr val="FF0000"/>
                </a:solidFill>
                <a:latin typeface="Comic Sans MS" pitchFamily="66" charset="0"/>
                <a:ea typeface="Times New Roman"/>
                <a:cs typeface="Arial"/>
              </a:rPr>
              <a:t>I want my students to be able to:</a:t>
            </a:r>
          </a:p>
          <a:p>
            <a:pPr algn="l">
              <a:lnSpc>
                <a:spcPct val="200000"/>
              </a:lnSpc>
              <a:buNone/>
            </a:pPr>
            <a:r>
              <a:rPr lang="en-US" sz="2400" dirty="0" smtClean="0">
                <a:solidFill>
                  <a:srgbClr val="000000"/>
                </a:solidFill>
                <a:latin typeface="Comic Sans MS" pitchFamily="66" charset="0"/>
                <a:ea typeface="Times New Roman"/>
                <a:cs typeface="Arial"/>
              </a:rPr>
              <a:t> </a:t>
            </a:r>
            <a:r>
              <a:rPr lang="en-US" sz="2000" dirty="0" smtClean="0">
                <a:latin typeface="Comic Sans MS" pitchFamily="66" charset="0"/>
              </a:rPr>
              <a:t>1.define the term singular number and plural number  form of nouns .</a:t>
            </a:r>
          </a:p>
          <a:p>
            <a:pPr algn="l">
              <a:lnSpc>
                <a:spcPct val="200000"/>
              </a:lnSpc>
              <a:buNone/>
            </a:pPr>
            <a:r>
              <a:rPr lang="en-US" sz="2000" dirty="0" smtClean="0">
                <a:latin typeface="Comic Sans MS" pitchFamily="66" charset="0"/>
              </a:rPr>
              <a:t>2.know the rules of changing the number from singular noun to plural and vice versa.</a:t>
            </a:r>
          </a:p>
          <a:p>
            <a:pPr algn="l">
              <a:lnSpc>
                <a:spcPct val="200000"/>
              </a:lnSpc>
              <a:spcAft>
                <a:spcPts val="1000"/>
              </a:spcAft>
              <a:buNone/>
            </a:pPr>
            <a:r>
              <a:rPr lang="en-US" sz="2000" dirty="0" smtClean="0">
                <a:latin typeface="Comic Sans MS" pitchFamily="66" charset="0"/>
                <a:ea typeface="Calibri"/>
                <a:cs typeface="Arial"/>
              </a:rPr>
              <a:t>3.solve the  questions  which they will taken</a:t>
            </a:r>
            <a:r>
              <a:rPr lang="en-US" sz="1800" dirty="0" smtClean="0">
                <a:latin typeface="Comic Sans MS" pitchFamily="66" charset="0"/>
                <a:ea typeface="Calibri"/>
                <a:cs typeface="Arial"/>
              </a:rPr>
              <a:t>.</a:t>
            </a:r>
          </a:p>
          <a:p>
            <a:endParaRPr lang="ar-SA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Comic Sans MS" pitchFamily="66" charset="0"/>
                <a:ea typeface="Times New Roman"/>
              </a:rPr>
              <a:t>Required materials:</a:t>
            </a:r>
            <a:r>
              <a:rPr lang="en-US" b="1" dirty="0" smtClean="0">
                <a:solidFill>
                  <a:srgbClr val="000000"/>
                </a:solidFill>
                <a:latin typeface="Comic Sans MS" pitchFamily="66" charset="0"/>
                <a:ea typeface="Times New Roman"/>
              </a:rPr>
              <a:t/>
            </a:r>
            <a:br>
              <a:rPr lang="en-US" b="1" dirty="0" smtClean="0">
                <a:solidFill>
                  <a:srgbClr val="000000"/>
                </a:solidFill>
                <a:latin typeface="Comic Sans MS" pitchFamily="66" charset="0"/>
                <a:ea typeface="Times New Roman"/>
              </a:rPr>
            </a:b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28600" y="1219200"/>
            <a:ext cx="8229600" cy="4953000"/>
          </a:xfrm>
        </p:spPr>
        <p:txBody>
          <a:bodyPr>
            <a:normAutofit fontScale="77500" lnSpcReduction="20000"/>
          </a:bodyPr>
          <a:lstStyle/>
          <a:p>
            <a:pPr algn="l">
              <a:lnSpc>
                <a:spcPct val="115000"/>
              </a:lnSpc>
              <a:spcAft>
                <a:spcPts val="1000"/>
              </a:spcAft>
              <a:buNone/>
            </a:pPr>
            <a:r>
              <a:rPr lang="en-US" sz="2900" dirty="0" smtClean="0">
                <a:solidFill>
                  <a:srgbClr val="000000"/>
                </a:solidFill>
                <a:latin typeface="Comic Sans MS" pitchFamily="66" charset="0"/>
                <a:ea typeface="Calibri"/>
                <a:cs typeface="+mj-cs"/>
              </a:rPr>
              <a:t>Board :  to write some definitions about topic and I will hang on it pictures .</a:t>
            </a:r>
          </a:p>
          <a:p>
            <a:pPr algn="l">
              <a:lnSpc>
                <a:spcPct val="115000"/>
              </a:lnSpc>
              <a:spcAft>
                <a:spcPts val="1000"/>
              </a:spcAft>
              <a:buNone/>
            </a:pPr>
            <a:r>
              <a:rPr lang="en-US" sz="2900" dirty="0" smtClean="0">
                <a:solidFill>
                  <a:srgbClr val="000000"/>
                </a:solidFill>
                <a:latin typeface="Comic Sans MS" pitchFamily="66" charset="0"/>
                <a:ea typeface="Calibri"/>
                <a:cs typeface="+mj-cs"/>
              </a:rPr>
              <a:t>Pictures </a:t>
            </a:r>
            <a:endParaRPr lang="en-US" sz="2900" dirty="0" smtClean="0">
              <a:latin typeface="Comic Sans MS" pitchFamily="66" charset="0"/>
              <a:ea typeface="Calibri"/>
              <a:cs typeface="+mj-cs"/>
            </a:endParaRPr>
          </a:p>
          <a:p>
            <a:pPr algn="l">
              <a:lnSpc>
                <a:spcPct val="115000"/>
              </a:lnSpc>
              <a:spcAft>
                <a:spcPts val="1000"/>
              </a:spcAft>
              <a:buNone/>
            </a:pPr>
            <a:r>
              <a:rPr lang="en-US" sz="2900" dirty="0" smtClean="0">
                <a:solidFill>
                  <a:srgbClr val="000000"/>
                </a:solidFill>
                <a:latin typeface="Comic Sans MS" pitchFamily="66" charset="0"/>
                <a:ea typeface="Times New Roman"/>
                <a:cs typeface="+mj-cs"/>
              </a:rPr>
              <a:t>Paper : I will give each student a paper that contain the rules</a:t>
            </a:r>
            <a:endParaRPr lang="en-US" sz="2900" dirty="0" smtClean="0">
              <a:latin typeface="Comic Sans MS" pitchFamily="66" charset="0"/>
              <a:ea typeface="Calibri"/>
              <a:cs typeface="+mj-cs"/>
            </a:endParaRPr>
          </a:p>
          <a:p>
            <a:pPr algn="l">
              <a:lnSpc>
                <a:spcPct val="115000"/>
              </a:lnSpc>
              <a:spcAft>
                <a:spcPts val="1000"/>
              </a:spcAft>
              <a:buNone/>
            </a:pPr>
            <a:r>
              <a:rPr lang="en-US" sz="2900" dirty="0" smtClean="0">
                <a:solidFill>
                  <a:srgbClr val="000000"/>
                </a:solidFill>
                <a:latin typeface="Comic Sans MS" pitchFamily="66" charset="0"/>
                <a:ea typeface="Times New Roman"/>
                <a:cs typeface="+mj-cs"/>
              </a:rPr>
              <a:t>The Grammar English book: -   the school book which is related to the English subject, I will use it in order to teach through it. </a:t>
            </a:r>
            <a:endParaRPr lang="en-US" sz="2900" dirty="0" smtClean="0">
              <a:latin typeface="Comic Sans MS" pitchFamily="66" charset="0"/>
              <a:ea typeface="Calibri"/>
              <a:cs typeface="+mj-cs"/>
            </a:endParaRPr>
          </a:p>
          <a:p>
            <a:pPr algn="l">
              <a:lnSpc>
                <a:spcPct val="115000"/>
              </a:lnSpc>
              <a:spcAft>
                <a:spcPts val="1000"/>
              </a:spcAft>
              <a:buNone/>
            </a:pPr>
            <a:r>
              <a:rPr lang="en-US" sz="2900" dirty="0" smtClean="0">
                <a:solidFill>
                  <a:srgbClr val="000000"/>
                </a:solidFill>
                <a:latin typeface="Comic Sans MS" pitchFamily="66" charset="0"/>
                <a:ea typeface="Times New Roman"/>
                <a:cs typeface="+mj-cs"/>
              </a:rPr>
              <a:t>Computer: - I will use it to show the students the video which related to the topic .</a:t>
            </a:r>
          </a:p>
          <a:p>
            <a:pPr algn="l">
              <a:lnSpc>
                <a:spcPct val="115000"/>
              </a:lnSpc>
              <a:spcAft>
                <a:spcPts val="1000"/>
              </a:spcAft>
              <a:buNone/>
            </a:pPr>
            <a:r>
              <a:rPr lang="en-US" sz="2900" dirty="0" smtClean="0">
                <a:solidFill>
                  <a:srgbClr val="000000"/>
                </a:solidFill>
                <a:latin typeface="Comic Sans MS" pitchFamily="66" charset="0"/>
                <a:ea typeface="Times New Roman"/>
                <a:cs typeface="+mj-cs"/>
              </a:rPr>
              <a:t>Worksheet : which contain exercises related to the topic.</a:t>
            </a:r>
            <a:r>
              <a:rPr lang="en-US" sz="3100" dirty="0" smtClean="0">
                <a:solidFill>
                  <a:srgbClr val="000000"/>
                </a:solidFill>
                <a:latin typeface="Times New Roman"/>
                <a:ea typeface="Times New Roman"/>
                <a:cs typeface="+mj-cs"/>
              </a:rPr>
              <a:t> </a:t>
            </a:r>
          </a:p>
          <a:p>
            <a:pPr algn="l">
              <a:lnSpc>
                <a:spcPct val="115000"/>
              </a:lnSpc>
              <a:spcAft>
                <a:spcPts val="1000"/>
              </a:spcAft>
              <a:buNone/>
            </a:pPr>
            <a:endParaRPr lang="en-US" sz="3100" dirty="0" smtClean="0">
              <a:solidFill>
                <a:srgbClr val="000000"/>
              </a:solidFill>
              <a:latin typeface="Times New Roman"/>
              <a:ea typeface="Calibri"/>
              <a:cs typeface="+mj-cs"/>
            </a:endParaRPr>
          </a:p>
          <a:p>
            <a:pPr algn="l">
              <a:lnSpc>
                <a:spcPct val="115000"/>
              </a:lnSpc>
              <a:spcAft>
                <a:spcPts val="1000"/>
              </a:spcAft>
              <a:buNone/>
            </a:pPr>
            <a:endParaRPr lang="en-US" sz="2300" dirty="0" smtClean="0">
              <a:ea typeface="Calibri"/>
              <a:cs typeface="+mj-cs"/>
            </a:endParaRPr>
          </a:p>
          <a:p>
            <a:endParaRPr lang="ar-SA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b="1" u="sng" dirty="0" smtClean="0">
                <a:solidFill>
                  <a:srgbClr val="FF0000"/>
                </a:solidFill>
                <a:latin typeface="Comic Sans MS" pitchFamily="66" charset="0"/>
              </a:rPr>
              <a:t>Teaching Methodology/Techniques</a:t>
            </a:r>
            <a:r>
              <a:rPr lang="en-US" sz="2800" b="1" u="sng" dirty="0" smtClean="0">
                <a:solidFill>
                  <a:srgbClr val="000000"/>
                </a:solidFill>
                <a:latin typeface="Comic Sans MS" pitchFamily="66" charset="0"/>
              </a:rPr>
              <a:t/>
            </a:r>
            <a:br>
              <a:rPr lang="en-US" sz="2800" b="1" u="sng" dirty="0" smtClean="0">
                <a:solidFill>
                  <a:srgbClr val="000000"/>
                </a:solidFill>
                <a:latin typeface="Comic Sans MS" pitchFamily="66" charset="0"/>
              </a:rPr>
            </a:br>
            <a:endParaRPr lang="ar-SA" sz="2800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04800" y="1219200"/>
            <a:ext cx="8382000" cy="4906963"/>
          </a:xfrm>
        </p:spPr>
        <p:txBody>
          <a:bodyPr>
            <a:normAutofit lnSpcReduction="10000"/>
          </a:bodyPr>
          <a:lstStyle/>
          <a:p>
            <a:pPr algn="l">
              <a:buNone/>
            </a:pPr>
            <a:r>
              <a:rPr lang="en-US" sz="2400" b="1" dirty="0" smtClean="0">
                <a:solidFill>
                  <a:srgbClr val="000000"/>
                </a:solidFill>
                <a:latin typeface="Comic Sans MS" pitchFamily="66" charset="0"/>
              </a:rPr>
              <a:t>*</a:t>
            </a:r>
            <a:r>
              <a:rPr lang="en-US" sz="2400" dirty="0" smtClean="0">
                <a:solidFill>
                  <a:srgbClr val="CC0493"/>
                </a:solidFill>
                <a:latin typeface="Comic Sans MS" pitchFamily="66" charset="0"/>
              </a:rPr>
              <a:t>Opening/ Entry Behavior/ Warm up Activity:</a:t>
            </a:r>
            <a:endParaRPr lang="en-US" sz="2400" dirty="0" smtClean="0">
              <a:latin typeface="Comic Sans MS" pitchFamily="66" charset="0"/>
            </a:endParaRPr>
          </a:p>
          <a:p>
            <a:pPr algn="l">
              <a:buNone/>
            </a:pPr>
            <a:r>
              <a:rPr lang="en-US" sz="2400" dirty="0" smtClean="0">
                <a:latin typeface="Comic Sans MS" pitchFamily="66" charset="0"/>
              </a:rPr>
              <a:t>Teacher greets the students ,ask them about their situations . he won’t tell the  students about the topic of this lesson ,they have to figure out the topic through the lesson. </a:t>
            </a:r>
          </a:p>
          <a:p>
            <a:pPr algn="l">
              <a:buNone/>
            </a:pPr>
            <a:r>
              <a:rPr lang="en-US" sz="2400" dirty="0" smtClean="0">
                <a:latin typeface="Comic Sans MS" pitchFamily="66" charset="0"/>
              </a:rPr>
              <a:t>The teacher explain to students three stages  of this lesson . First: they will see two pictures and answer orally  the question about it  , they have to figure out the topic of lesson. </a:t>
            </a:r>
          </a:p>
          <a:p>
            <a:pPr algn="l">
              <a:buNone/>
            </a:pPr>
            <a:r>
              <a:rPr lang="en-US" sz="2400" dirty="0" smtClean="0">
                <a:latin typeface="Comic Sans MS" pitchFamily="66" charset="0"/>
              </a:rPr>
              <a:t>Second :teacher will give them paper which written in it the rules.</a:t>
            </a:r>
          </a:p>
          <a:p>
            <a:pPr algn="l">
              <a:buNone/>
            </a:pPr>
            <a:r>
              <a:rPr lang="en-US" sz="2400" dirty="0" smtClean="0">
                <a:latin typeface="Comic Sans MS" pitchFamily="66" charset="0"/>
              </a:rPr>
              <a:t>Third : exercises and worksheets.    </a:t>
            </a:r>
            <a:r>
              <a:rPr lang="en-US" sz="3600" dirty="0" smtClean="0"/>
              <a:t> </a:t>
            </a:r>
            <a:endParaRPr lang="ar-SA" sz="36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81000" y="533400"/>
            <a:ext cx="8305800" cy="5592763"/>
          </a:xfrm>
        </p:spPr>
        <p:txBody>
          <a:bodyPr>
            <a:normAutofit/>
          </a:bodyPr>
          <a:lstStyle/>
          <a:p>
            <a:pPr algn="l">
              <a:buNone/>
            </a:pPr>
            <a:r>
              <a:rPr lang="en-US" sz="2000" b="1" dirty="0" smtClean="0">
                <a:solidFill>
                  <a:srgbClr val="000000"/>
                </a:solidFill>
                <a:latin typeface="Comic Sans MS" pitchFamily="66" charset="0"/>
              </a:rPr>
              <a:t>Step-by-step Procedures.</a:t>
            </a:r>
          </a:p>
          <a:p>
            <a:pPr algn="l">
              <a:buNone/>
            </a:pPr>
            <a:r>
              <a:rPr lang="he-IL" sz="2000" b="1" dirty="0" smtClean="0">
                <a:solidFill>
                  <a:srgbClr val="000000"/>
                </a:solidFill>
                <a:latin typeface="Comic Sans MS" pitchFamily="66" charset="0"/>
              </a:rPr>
              <a:t> </a:t>
            </a:r>
            <a:endParaRPr lang="en-US" sz="2000" b="1" dirty="0" smtClean="0">
              <a:solidFill>
                <a:srgbClr val="000000"/>
              </a:solidFill>
              <a:latin typeface="Comic Sans MS" pitchFamily="66" charset="0"/>
            </a:endParaRPr>
          </a:p>
          <a:p>
            <a:pPr algn="l">
              <a:buNone/>
            </a:pPr>
            <a:r>
              <a:rPr lang="en-US" sz="2000" dirty="0" smtClean="0">
                <a:solidFill>
                  <a:srgbClr val="000000"/>
                </a:solidFill>
                <a:latin typeface="Comic Sans MS" pitchFamily="66" charset="0"/>
              </a:rPr>
              <a:t>Teacher introduces the lesson by hanging pictures on the board  .</a:t>
            </a:r>
          </a:p>
          <a:p>
            <a:pPr algn="l">
              <a:buNone/>
            </a:pPr>
            <a:endParaRPr lang="en-US" sz="2000" b="1" dirty="0" smtClean="0">
              <a:solidFill>
                <a:srgbClr val="000000"/>
              </a:solidFill>
              <a:latin typeface="Comic Sans MS" pitchFamily="66" charset="0"/>
            </a:endParaRPr>
          </a:p>
          <a:p>
            <a:pPr algn="l">
              <a:buNone/>
            </a:pPr>
            <a:endParaRPr lang="en-US" sz="2000" b="1" dirty="0" smtClean="0">
              <a:solidFill>
                <a:srgbClr val="000000"/>
              </a:solidFill>
              <a:latin typeface="Comic Sans MS" pitchFamily="66" charset="0"/>
            </a:endParaRPr>
          </a:p>
          <a:p>
            <a:pPr algn="l">
              <a:buNone/>
            </a:pPr>
            <a:endParaRPr lang="en-US" sz="2000" b="1" dirty="0" smtClean="0">
              <a:solidFill>
                <a:srgbClr val="000000"/>
              </a:solidFill>
              <a:latin typeface="Comic Sans MS" pitchFamily="66" charset="0"/>
            </a:endParaRPr>
          </a:p>
          <a:p>
            <a:pPr algn="l">
              <a:buNone/>
            </a:pPr>
            <a:endParaRPr lang="en-US" sz="2000" b="1" dirty="0" smtClean="0">
              <a:solidFill>
                <a:srgbClr val="000000"/>
              </a:solidFill>
              <a:latin typeface="Comic Sans MS" pitchFamily="66" charset="0"/>
            </a:endParaRPr>
          </a:p>
          <a:p>
            <a:pPr algn="l">
              <a:buNone/>
            </a:pPr>
            <a:endParaRPr lang="en-US" sz="2000" b="1" dirty="0" smtClean="0">
              <a:solidFill>
                <a:srgbClr val="000000"/>
              </a:solidFill>
              <a:latin typeface="Comic Sans MS" pitchFamily="66" charset="0"/>
            </a:endParaRPr>
          </a:p>
          <a:p>
            <a:pPr algn="l">
              <a:buNone/>
            </a:pPr>
            <a:endParaRPr lang="en-US" sz="2000" b="1" dirty="0" smtClean="0">
              <a:solidFill>
                <a:srgbClr val="000000"/>
              </a:solidFill>
              <a:latin typeface="Comic Sans MS" pitchFamily="66" charset="0"/>
            </a:endParaRPr>
          </a:p>
          <a:p>
            <a:pPr algn="l">
              <a:buNone/>
            </a:pPr>
            <a:r>
              <a:rPr lang="en-US" sz="2000" dirty="0" smtClean="0">
                <a:latin typeface="Comic Sans MS" pitchFamily="66" charset="0"/>
              </a:rPr>
              <a:t>1. What do  you see in these pictures ?</a:t>
            </a:r>
          </a:p>
          <a:p>
            <a:pPr algn="l">
              <a:buNone/>
            </a:pPr>
            <a:r>
              <a:rPr lang="en-US" sz="2000" dirty="0" smtClean="0">
                <a:latin typeface="Comic Sans MS" pitchFamily="66" charset="0"/>
              </a:rPr>
              <a:t>2.what is the common property of these words?</a:t>
            </a:r>
          </a:p>
          <a:p>
            <a:pPr algn="l">
              <a:buNone/>
            </a:pPr>
            <a:r>
              <a:rPr lang="en-US" sz="2000" b="1" dirty="0" smtClean="0">
                <a:solidFill>
                  <a:srgbClr val="000000"/>
                </a:solidFill>
              </a:rPr>
              <a:t> </a:t>
            </a:r>
          </a:p>
          <a:p>
            <a:pPr algn="l">
              <a:buNone/>
            </a:pPr>
            <a:r>
              <a:rPr lang="en-US" sz="2000" dirty="0" smtClean="0">
                <a:solidFill>
                  <a:srgbClr val="000000"/>
                </a:solidFill>
                <a:latin typeface="Comic Sans MS" pitchFamily="66" charset="0"/>
              </a:rPr>
              <a:t>I will listen to their answers  </a:t>
            </a:r>
          </a:p>
          <a:p>
            <a:pPr algn="l">
              <a:buNone/>
            </a:pPr>
            <a:endParaRPr lang="en-US" sz="2000" b="1" dirty="0" smtClean="0">
              <a:solidFill>
                <a:srgbClr val="000000"/>
              </a:solidFill>
            </a:endParaRPr>
          </a:p>
          <a:p>
            <a:pPr algn="l">
              <a:buNone/>
            </a:pPr>
            <a:endParaRPr lang="en-US" sz="2000" b="1" dirty="0" smtClean="0">
              <a:solidFill>
                <a:srgbClr val="000000"/>
              </a:solidFill>
            </a:endParaRPr>
          </a:p>
          <a:p>
            <a:pPr algn="l">
              <a:buNone/>
            </a:pPr>
            <a:endParaRPr lang="en-US" sz="2000" b="1" dirty="0" smtClean="0">
              <a:solidFill>
                <a:srgbClr val="000000"/>
              </a:solidFill>
            </a:endParaRPr>
          </a:p>
          <a:p>
            <a:pPr algn="l">
              <a:buNone/>
            </a:pPr>
            <a:endParaRPr lang="en-US" sz="2000" b="1" dirty="0" smtClean="0">
              <a:solidFill>
                <a:srgbClr val="000000"/>
              </a:solidFill>
            </a:endParaRPr>
          </a:p>
          <a:p>
            <a:pPr algn="l">
              <a:buNone/>
            </a:pPr>
            <a:endParaRPr lang="en-US" sz="2000" b="1" dirty="0" smtClean="0">
              <a:solidFill>
                <a:srgbClr val="000000"/>
              </a:solidFill>
            </a:endParaRPr>
          </a:p>
          <a:p>
            <a:pPr algn="l">
              <a:buNone/>
            </a:pPr>
            <a:endParaRPr lang="en-US" sz="2000" b="1" dirty="0" smtClean="0">
              <a:solidFill>
                <a:srgbClr val="000000"/>
              </a:solidFill>
            </a:endParaRPr>
          </a:p>
          <a:p>
            <a:pPr algn="l">
              <a:buNone/>
            </a:pPr>
            <a:endParaRPr lang="ar-SA" dirty="0"/>
          </a:p>
        </p:txBody>
      </p:sp>
      <p:pic>
        <p:nvPicPr>
          <p:cNvPr id="4" name="صورة 3" descr="three baby cats no3319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14400" y="1828800"/>
            <a:ext cx="2447234" cy="183832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5" name="صورة 4" descr="http://www.hiamag.com/wp-content/uploads/2012/11/Happy-children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95800" y="1905000"/>
            <a:ext cx="2057400" cy="199129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2"/>
          <p:cNvSpPr>
            <a:spLocks noChangeArrowheads="1"/>
          </p:cNvSpPr>
          <p:nvPr/>
        </p:nvSpPr>
        <p:spPr bwMode="auto">
          <a:xfrm>
            <a:off x="1905000" y="304800"/>
            <a:ext cx="4953000" cy="3943350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raditional Arabic" pitchFamily="18" charset="-78"/>
              <a:ea typeface="Arial" pitchFamily="34" charset="0"/>
              <a:cs typeface="Traditional Arabic" pitchFamily="18" charset="-78"/>
            </a:endParaRPr>
          </a:p>
          <a:p>
            <a:pPr marL="0" marR="0" lvl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raditional Arabic" pitchFamily="18" charset="-78"/>
                <a:ea typeface="Arial" pitchFamily="34" charset="0"/>
                <a:cs typeface="Traditional Arabic" pitchFamily="18" charset="-78"/>
              </a:rPr>
              <a:t>Brush your teeth.</a:t>
            </a:r>
          </a:p>
          <a:p>
            <a:pPr marL="0" marR="0" lvl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raditional Arabic" pitchFamily="18" charset="-78"/>
                <a:ea typeface="Arial" pitchFamily="34" charset="0"/>
                <a:cs typeface="Traditional Arabic" pitchFamily="18" charset="-78"/>
              </a:rPr>
              <a:t>Wipe the wishes. </a:t>
            </a:r>
          </a:p>
          <a:p>
            <a:pPr marL="0" marR="0" lvl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raditional Arabic" pitchFamily="18" charset="-78"/>
                <a:ea typeface="Arial" pitchFamily="34" charset="0"/>
                <a:cs typeface="Traditional Arabic" pitchFamily="18" charset="-78"/>
              </a:rPr>
              <a:t>Water the plants.</a:t>
            </a:r>
          </a:p>
          <a:p>
            <a:pPr marL="0" marR="0" lvl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raditional Arabic" pitchFamily="18" charset="-78"/>
                <a:ea typeface="Arial" pitchFamily="34" charset="0"/>
                <a:cs typeface="Traditional Arabic" pitchFamily="18" charset="-78"/>
              </a:rPr>
              <a:t>Mash the potatoes.</a:t>
            </a:r>
          </a:p>
          <a:p>
            <a:pPr marL="0" marR="0" lvl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raditional Arabic" pitchFamily="18" charset="-78"/>
                <a:ea typeface="Arial" pitchFamily="34" charset="0"/>
                <a:cs typeface="Traditional Arabic" pitchFamily="18" charset="-78"/>
              </a:rPr>
              <a:t>Put the toys on the shelves.</a:t>
            </a:r>
            <a:endParaRPr kumimoji="0" lang="ar-SA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5" name="مستطيل مستدير الزوايا 4"/>
          <p:cNvSpPr/>
          <p:nvPr/>
        </p:nvSpPr>
        <p:spPr>
          <a:xfrm>
            <a:off x="381000" y="5029200"/>
            <a:ext cx="8229600" cy="1066800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8" name="مربع نص 7"/>
          <p:cNvSpPr txBox="1"/>
          <p:nvPr/>
        </p:nvSpPr>
        <p:spPr>
          <a:xfrm>
            <a:off x="457200" y="4495800"/>
            <a:ext cx="5715000" cy="181588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sz="2000" b="1" dirty="0" smtClean="0">
                <a:latin typeface="Traditional Arabic" pitchFamily="18" charset="-78"/>
                <a:cs typeface="Traditional Arabic" pitchFamily="18" charset="-78"/>
              </a:rPr>
              <a:t> second , I will hang these sentences in the board  </a:t>
            </a:r>
            <a:r>
              <a:rPr lang="he-IL" sz="2000" b="1" dirty="0" smtClean="0">
                <a:latin typeface="Traditional Arabic" pitchFamily="18" charset="-78"/>
                <a:cs typeface="Traditional Arabic" pitchFamily="18" charset="-78"/>
              </a:rPr>
              <a:t>:</a:t>
            </a:r>
            <a:r>
              <a:rPr lang="en-US" sz="2000" b="1" dirty="0" smtClean="0">
                <a:latin typeface="Traditional Arabic" pitchFamily="18" charset="-78"/>
                <a:cs typeface="Traditional Arabic" pitchFamily="18" charset="-78"/>
              </a:rPr>
              <a:t>and  ask students</a:t>
            </a:r>
          </a:p>
          <a:p>
            <a:pPr marL="342900" indent="-342900" algn="l"/>
            <a:endParaRPr lang="en-US" b="1" dirty="0" smtClean="0">
              <a:latin typeface="Traditional Arabic" pitchFamily="18" charset="-78"/>
              <a:cs typeface="Traditional Arabic" pitchFamily="18" charset="-78"/>
            </a:endParaRPr>
          </a:p>
          <a:p>
            <a:pPr marL="342900" indent="-342900" algn="l"/>
            <a:r>
              <a:rPr lang="en-US" b="1" dirty="0" smtClean="0">
                <a:latin typeface="Traditional Arabic" pitchFamily="18" charset="-78"/>
                <a:cs typeface="Traditional Arabic" pitchFamily="18" charset="-78"/>
              </a:rPr>
              <a:t>Where are the Noun ?</a:t>
            </a:r>
          </a:p>
          <a:p>
            <a:pPr marL="342900" indent="-342900" algn="l"/>
            <a:r>
              <a:rPr lang="en-US" b="1" dirty="0" smtClean="0">
                <a:latin typeface="Traditional Arabic" pitchFamily="18" charset="-78"/>
                <a:cs typeface="Traditional Arabic" pitchFamily="18" charset="-78"/>
              </a:rPr>
              <a:t>Are they in plural or singular noun ?</a:t>
            </a:r>
          </a:p>
          <a:p>
            <a:pPr marL="342900" indent="-342900" algn="l">
              <a:buAutoNum type="arabicPeriod"/>
            </a:pPr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228601" y="838200"/>
            <a:ext cx="8305800" cy="390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Traditional Arabic" pitchFamily="18" charset="-78"/>
                <a:ea typeface="Calibri" pitchFamily="34" charset="0"/>
                <a:cs typeface="Traditional Arabic" pitchFamily="18" charset="-78"/>
              </a:rPr>
              <a:t> while – stage : I will write</a:t>
            </a:r>
            <a:r>
              <a:rPr kumimoji="0" lang="en-US" sz="2800" b="1" i="0" u="none" strike="noStrike" cap="none" normalizeH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Traditional Arabic" pitchFamily="18" charset="-78"/>
                <a:ea typeface="Calibri" pitchFamily="34" charset="0"/>
                <a:cs typeface="Traditional Arabic" pitchFamily="18" charset="-78"/>
              </a:rPr>
              <a:t> in the board the definitions of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Traditional Arabic" pitchFamily="18" charset="-78"/>
                <a:ea typeface="Calibri" pitchFamily="34" charset="0"/>
                <a:cs typeface="Traditional Arabic" pitchFamily="18" charset="-78"/>
              </a:rPr>
              <a:t>Noun</a:t>
            </a:r>
            <a:r>
              <a:rPr kumimoji="0" lang="en-US" sz="2800" b="1" i="0" u="none" strike="noStrike" cap="none" normalizeH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Traditional Arabic" pitchFamily="18" charset="-78"/>
                <a:ea typeface="Calibri" pitchFamily="34" charset="0"/>
                <a:cs typeface="Traditional Arabic" pitchFamily="18" charset="-78"/>
              </a:rPr>
              <a:t> singular and plural nouns  , and I will give examples for each one . </a:t>
            </a:r>
          </a:p>
          <a:p>
            <a:pPr marL="0" marR="0" lvl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1" i="0" u="none" strike="noStrike" cap="none" normalizeH="0" dirty="0" smtClean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latin typeface="Traditional Arabic" pitchFamily="18" charset="-78"/>
              <a:ea typeface="Calibri" pitchFamily="34" charset="0"/>
              <a:cs typeface="Traditional Arabic" pitchFamily="18" charset="-78"/>
            </a:endParaRPr>
          </a:p>
          <a:p>
            <a:pPr marL="0" marR="0" lvl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  <a:latin typeface="Traditional Arabic" pitchFamily="18" charset="-78"/>
                <a:ea typeface="Calibri" pitchFamily="34" charset="0"/>
                <a:cs typeface="Traditional Arabic" pitchFamily="18" charset="-78"/>
              </a:rPr>
              <a:t>Like this : </a:t>
            </a:r>
          </a:p>
          <a:p>
            <a:pPr marL="0" marR="0" lvl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Traditional Arabic" pitchFamily="18" charset="-78"/>
                <a:ea typeface="Calibri" pitchFamily="34" charset="0"/>
                <a:cs typeface="Traditional Arabic" pitchFamily="18" charset="-78"/>
              </a:rPr>
              <a:t> </a:t>
            </a:r>
            <a:endParaRPr kumimoji="0" lang="en-US" sz="3200" b="1" i="0" u="none" strike="noStrike" cap="none" normalizeH="0" baseline="0" dirty="0" smtClean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latin typeface="Traditional Arabic" pitchFamily="18" charset="-78"/>
              <a:ea typeface="Calibri" pitchFamily="34" charset="0"/>
              <a:cs typeface="Traditional Arabic" pitchFamily="18" charset="-78"/>
            </a:endParaRPr>
          </a:p>
          <a:p>
            <a:pPr marL="0" marR="0" lvl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b="1" dirty="0" smtClean="0">
                <a:latin typeface="Traditional Arabic" pitchFamily="18" charset="-78"/>
                <a:ea typeface="Calibri" pitchFamily="34" charset="0"/>
                <a:cs typeface="Traditional Arabic" pitchFamily="18" charset="-78"/>
              </a:rPr>
              <a:t>Noun :</a:t>
            </a:r>
            <a:endParaRPr lang="en-US" sz="2400" b="1" dirty="0">
              <a:latin typeface="Traditional Arabic" pitchFamily="18" charset="-78"/>
              <a:ea typeface="Calibri" pitchFamily="34" charset="0"/>
              <a:cs typeface="Traditional Arabic" pitchFamily="18" charset="-78"/>
            </a:endParaRPr>
          </a:p>
          <a:p>
            <a:pPr marL="0" marR="0" lvl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raditional Arabic" pitchFamily="18" charset="-78"/>
                <a:ea typeface="Calibri" pitchFamily="34" charset="0"/>
                <a:cs typeface="Traditional Arabic" pitchFamily="18" charset="-78"/>
              </a:rPr>
              <a:t>is a naming word used to name a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raditional Arabic" pitchFamily="18" charset="-78"/>
                <a:ea typeface="Calibri" pitchFamily="34" charset="0"/>
                <a:cs typeface="Traditional Arabic" pitchFamily="18" charset="-78"/>
              </a:rPr>
              <a:t>person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raditional Arabic" pitchFamily="18" charset="-78"/>
                <a:ea typeface="Calibri" pitchFamily="34" charset="0"/>
                <a:cs typeface="Traditional Arabic" pitchFamily="18" charset="-78"/>
              </a:rPr>
              <a:t> ,</a:t>
            </a:r>
          </a:p>
          <a:p>
            <a:pPr marL="0" marR="0" lvl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raditional Arabic" pitchFamily="18" charset="-78"/>
                <a:ea typeface="Calibri" pitchFamily="34" charset="0"/>
                <a:cs typeface="Traditional Arabic" pitchFamily="18" charset="-78"/>
              </a:rPr>
              <a:t>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latin typeface="Traditional Arabic" pitchFamily="18" charset="-78"/>
                <a:ea typeface="Calibri" pitchFamily="34" charset="0"/>
                <a:cs typeface="Traditional Arabic" pitchFamily="18" charset="-78"/>
              </a:rPr>
              <a:t>place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raditional Arabic" pitchFamily="18" charset="-78"/>
                <a:ea typeface="Calibri" pitchFamily="34" charset="0"/>
                <a:cs typeface="Traditional Arabic" pitchFamily="18" charset="-78"/>
              </a:rPr>
              <a:t> ,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accent4"/>
                </a:solidFill>
                <a:effectLst/>
                <a:latin typeface="Traditional Arabic" pitchFamily="18" charset="-78"/>
                <a:ea typeface="Calibri" pitchFamily="34" charset="0"/>
                <a:cs typeface="Traditional Arabic" pitchFamily="18" charset="-78"/>
              </a:rPr>
              <a:t> animal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raditional Arabic" pitchFamily="18" charset="-78"/>
                <a:ea typeface="Calibri" pitchFamily="34" charset="0"/>
                <a:cs typeface="Traditional Arabic" pitchFamily="18" charset="-78"/>
              </a:rPr>
              <a:t>or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Traditional Arabic" pitchFamily="18" charset="-78"/>
                <a:ea typeface="Calibri" pitchFamily="34" charset="0"/>
                <a:cs typeface="Traditional Arabic" pitchFamily="18" charset="-78"/>
              </a:rPr>
              <a:t>thing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346</TotalTime>
  <Words>1278</Words>
  <Application>Microsoft Office PowerPoint</Application>
  <PresentationFormat>عرض على الشاشة (3:4)‏</PresentationFormat>
  <Paragraphs>402</Paragraphs>
  <Slides>37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37</vt:i4>
      </vt:variant>
    </vt:vector>
  </HeadingPairs>
  <TitlesOfParts>
    <vt:vector size="38" baseType="lpstr">
      <vt:lpstr>سمة Office</vt:lpstr>
      <vt:lpstr>الشريحة 1</vt:lpstr>
      <vt:lpstr>Lesson plan </vt:lpstr>
      <vt:lpstr>General goals </vt:lpstr>
      <vt:lpstr>Specific  Goals:</vt:lpstr>
      <vt:lpstr>Required materials: </vt:lpstr>
      <vt:lpstr>Teaching Methodology/Techniques </vt:lpstr>
      <vt:lpstr>الشريحة 7</vt:lpstr>
      <vt:lpstr>الشريحة 8</vt:lpstr>
      <vt:lpstr>الشريحة 9</vt:lpstr>
      <vt:lpstr>الشريحة 10</vt:lpstr>
      <vt:lpstr>الشريحة 11</vt:lpstr>
      <vt:lpstr>الشريحة 12</vt:lpstr>
      <vt:lpstr>الشريحة 13</vt:lpstr>
      <vt:lpstr> Rules </vt:lpstr>
      <vt:lpstr>Rules </vt:lpstr>
      <vt:lpstr>Rules </vt:lpstr>
      <vt:lpstr>Rules </vt:lpstr>
      <vt:lpstr>Rules </vt:lpstr>
      <vt:lpstr>Rules </vt:lpstr>
      <vt:lpstr>Rules </vt:lpstr>
      <vt:lpstr>Rules </vt:lpstr>
      <vt:lpstr>Rules </vt:lpstr>
      <vt:lpstr>Rules </vt:lpstr>
      <vt:lpstr>Rules  </vt:lpstr>
      <vt:lpstr>Rules </vt:lpstr>
      <vt:lpstr>الشريحة 26</vt:lpstr>
      <vt:lpstr>Exercise 1 :  read the passage and write if the noun singular or plural.  </vt:lpstr>
      <vt:lpstr>Exercise 2 : Match between the  singular word and its plural.</vt:lpstr>
      <vt:lpstr>Exercise 3:  choose the correct form of plural</vt:lpstr>
      <vt:lpstr>الشريحة 30</vt:lpstr>
      <vt:lpstr>Exercise 4 :  Write down the correct form of plural </vt:lpstr>
      <vt:lpstr>Exercise 5 Complete the sentences . write the plural form of the correct word from the word pool in each blank space. </vt:lpstr>
      <vt:lpstr>Exercise 6 choose the correct answer .</vt:lpstr>
      <vt:lpstr>  Exercise 7 Correct the errors in the sentences , some sentences contain no errors. </vt:lpstr>
      <vt:lpstr>الشريحة 35</vt:lpstr>
      <vt:lpstr>الشريحة 36</vt:lpstr>
      <vt:lpstr>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Win 7</dc:creator>
  <cp:lastModifiedBy>Win 7</cp:lastModifiedBy>
  <cp:revision>129</cp:revision>
  <dcterms:created xsi:type="dcterms:W3CDTF">2013-01-31T17:47:23Z</dcterms:created>
  <dcterms:modified xsi:type="dcterms:W3CDTF">2013-02-16T16:36:14Z</dcterms:modified>
</cp:coreProperties>
</file>