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94" r:id="rId2"/>
    <p:sldId id="286" r:id="rId3"/>
    <p:sldId id="288" r:id="rId4"/>
    <p:sldId id="287" r:id="rId5"/>
    <p:sldId id="289" r:id="rId6"/>
    <p:sldId id="291" r:id="rId7"/>
    <p:sldId id="290" r:id="rId8"/>
    <p:sldId id="256" r:id="rId9"/>
    <p:sldId id="257" r:id="rId10"/>
    <p:sldId id="258" r:id="rId11"/>
    <p:sldId id="259" r:id="rId12"/>
    <p:sldId id="292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9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CC049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نمط فاتح 2 - تميي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نمط فاتح 1 - تميي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70" d="100"/>
          <a:sy n="70" d="100"/>
        </p:scale>
        <p:origin x="-138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354A-E8F8-4797-8855-8D8438F1DDFE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0644-3D20-4527-90F9-55B9C42596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354A-E8F8-4797-8855-8D8438F1DDFE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0644-3D20-4527-90F9-55B9C42596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354A-E8F8-4797-8855-8D8438F1DDFE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0644-3D20-4527-90F9-55B9C42596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354A-E8F8-4797-8855-8D8438F1DDFE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0644-3D20-4527-90F9-55B9C42596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354A-E8F8-4797-8855-8D8438F1DDFE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0644-3D20-4527-90F9-55B9C42596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354A-E8F8-4797-8855-8D8438F1DDFE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0644-3D20-4527-90F9-55B9C42596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354A-E8F8-4797-8855-8D8438F1DDFE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0644-3D20-4527-90F9-55B9C42596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354A-E8F8-4797-8855-8D8438F1DDFE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0644-3D20-4527-90F9-55B9C42596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354A-E8F8-4797-8855-8D8438F1DDFE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0644-3D20-4527-90F9-55B9C42596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354A-E8F8-4797-8855-8D8438F1DDFE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0644-3D20-4527-90F9-55B9C42596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354A-E8F8-4797-8855-8D8438F1DDFE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0644-3D20-4527-90F9-55B9C42596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7354A-E8F8-4797-8855-8D8438F1DDFE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10644-3D20-4527-90F9-55B9C425968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a.com/rr/6516.html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80LC1zQudA&amp;feature=youtu.be" TargetMode="External"/><Relationship Id="rId2" Type="http://schemas.openxmlformats.org/officeDocument/2006/relationships/hyperlink" Target="http://www.youtube.com/watch?v=NT7_bzD7BS8&amp;feature=youtu.be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34df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19600" cy="36738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مربع نص 5"/>
          <p:cNvSpPr txBox="1"/>
          <p:nvPr/>
        </p:nvSpPr>
        <p:spPr>
          <a:xfrm>
            <a:off x="1600200" y="3886200"/>
            <a:ext cx="5029200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dirty="0" smtClean="0">
                <a:solidFill>
                  <a:srgbClr val="FF0066"/>
                </a:solidFill>
                <a:latin typeface="Comic Sans MS" pitchFamily="66" charset="0"/>
              </a:rPr>
              <a:t>Regular and irregular plural nouns </a:t>
            </a:r>
          </a:p>
          <a:p>
            <a:pPr algn="l"/>
            <a:endParaRPr lang="en-US" sz="2000" b="1" dirty="0" smtClean="0">
              <a:solidFill>
                <a:srgbClr val="FF0066"/>
              </a:solidFill>
              <a:latin typeface="Comic Sans MS" pitchFamily="66" charset="0"/>
            </a:endParaRPr>
          </a:p>
          <a:p>
            <a:pPr algn="l"/>
            <a:r>
              <a:rPr lang="en-US" sz="2000" b="1" dirty="0" smtClean="0">
                <a:solidFill>
                  <a:srgbClr val="FF0066"/>
                </a:solidFill>
                <a:latin typeface="Comic Sans MS" pitchFamily="66" charset="0"/>
              </a:rPr>
              <a:t>Rajaa Egbaria </a:t>
            </a:r>
          </a:p>
          <a:p>
            <a:pPr algn="l"/>
            <a:endParaRPr lang="en-US" sz="2000" b="1" dirty="0" smtClean="0">
              <a:solidFill>
                <a:srgbClr val="FF0066"/>
              </a:solidFill>
              <a:latin typeface="Comic Sans MS" pitchFamily="66" charset="0"/>
            </a:endParaRPr>
          </a:p>
          <a:p>
            <a:pPr algn="l"/>
            <a:r>
              <a:rPr lang="en-US" sz="2000" b="1" dirty="0" smtClean="0">
                <a:solidFill>
                  <a:srgbClr val="FF0066"/>
                </a:solidFill>
                <a:latin typeface="Comic Sans MS" pitchFamily="66" charset="0"/>
              </a:rPr>
              <a:t>204471767</a:t>
            </a:r>
            <a:endParaRPr lang="ar-SA" b="1" dirty="0">
              <a:solidFill>
                <a:srgbClr val="FF00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066800" y="609600"/>
            <a:ext cx="7559023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latin typeface="Comic Sans MS" pitchFamily="66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latin typeface="Comic Sans MS" pitchFamily="66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latin typeface="Comic Sans MS" pitchFamily="66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762000"/>
            <a:ext cx="8153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When a noun refers to only one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thing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or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person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, it is said to be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0493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singular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in number 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8" name="صورة 7" descr="chi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1765739" cy="1676400"/>
          </a:xfrm>
          <a:prstGeom prst="rect">
            <a:avLst/>
          </a:prstGeom>
        </p:spPr>
      </p:pic>
      <p:pic>
        <p:nvPicPr>
          <p:cNvPr id="9" name="صورة 8" descr="knif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43400"/>
            <a:ext cx="2444416" cy="1752600"/>
          </a:xfrm>
          <a:prstGeom prst="rect">
            <a:avLst/>
          </a:prstGeom>
        </p:spPr>
      </p:pic>
      <p:pic>
        <p:nvPicPr>
          <p:cNvPr id="10" name="صورة 9" descr="ma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1600200"/>
            <a:ext cx="1905000" cy="1905000"/>
          </a:xfrm>
          <a:prstGeom prst="rect">
            <a:avLst/>
          </a:prstGeom>
        </p:spPr>
      </p:pic>
      <p:pic>
        <p:nvPicPr>
          <p:cNvPr id="11" name="صورة 10" descr="son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886200"/>
            <a:ext cx="2336800" cy="2336800"/>
          </a:xfrm>
          <a:prstGeom prst="rect">
            <a:avLst/>
          </a:prstGeom>
        </p:spPr>
      </p:pic>
      <p:sp>
        <p:nvSpPr>
          <p:cNvPr id="12" name="مربع نص 11"/>
          <p:cNvSpPr txBox="1"/>
          <p:nvPr/>
        </p:nvSpPr>
        <p:spPr>
          <a:xfrm>
            <a:off x="304800" y="3657600"/>
            <a:ext cx="16002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A Child </a:t>
            </a:r>
            <a:endParaRPr lang="ar-SA" sz="2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4876800" y="3657600"/>
            <a:ext cx="1905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A Man</a:t>
            </a:r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ar-SA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228600" y="6324600"/>
            <a:ext cx="20574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A Knife </a:t>
            </a:r>
            <a:endParaRPr lang="ar-SA" sz="2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4648200" y="6248400"/>
            <a:ext cx="2133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A Song</a:t>
            </a:r>
            <a:endParaRPr lang="ar-SA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04800" y="457200"/>
            <a:ext cx="7848600" cy="16619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>
                <a:latin typeface="Traditional Arabic" pitchFamily="18" charset="-78"/>
                <a:cs typeface="Traditional Arabic" pitchFamily="18" charset="-78"/>
              </a:rPr>
              <a:t>When a noun refers to more than one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thing </a:t>
            </a:r>
            <a:r>
              <a:rPr lang="en-US" sz="2400" b="1" dirty="0">
                <a:latin typeface="Traditional Arabic" pitchFamily="18" charset="-78"/>
                <a:cs typeface="Traditional Arabic" pitchFamily="18" charset="-78"/>
              </a:rPr>
              <a:t>or </a:t>
            </a:r>
            <a:r>
              <a:rPr lang="en-US" sz="2400" b="1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person</a:t>
            </a:r>
            <a:r>
              <a:rPr lang="en-US" sz="2400" b="1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of </a:t>
            </a:r>
            <a:r>
              <a:rPr lang="en-US" sz="2400" b="1" dirty="0">
                <a:latin typeface="Traditional Arabic" pitchFamily="18" charset="-78"/>
                <a:cs typeface="Traditional Arabic" pitchFamily="18" charset="-78"/>
              </a:rPr>
              <a:t>the same kind , it is said to be</a:t>
            </a:r>
            <a:r>
              <a:rPr lang="en-US" sz="2400" b="1" dirty="0">
                <a:solidFill>
                  <a:srgbClr val="CC0493"/>
                </a:solidFill>
                <a:latin typeface="Traditional Arabic" pitchFamily="18" charset="-78"/>
                <a:cs typeface="Traditional Arabic" pitchFamily="18" charset="-78"/>
              </a:rPr>
              <a:t> plural </a:t>
            </a:r>
            <a:r>
              <a:rPr lang="en-US" sz="2400" b="1" dirty="0">
                <a:latin typeface="Traditional Arabic" pitchFamily="18" charset="-78"/>
                <a:cs typeface="Traditional Arabic" pitchFamily="18" charset="-78"/>
              </a:rPr>
              <a:t>in number </a:t>
            </a:r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endParaRPr lang="en-US" b="1" dirty="0"/>
          </a:p>
          <a:p>
            <a:pPr algn="l"/>
            <a:endParaRPr lang="en-US" b="1" dirty="0" smtClean="0"/>
          </a:p>
          <a:p>
            <a:r>
              <a:rPr lang="en-US" b="1" dirty="0" smtClean="0"/>
              <a:t> </a:t>
            </a:r>
            <a:endParaRPr lang="ar-SA" dirty="0"/>
          </a:p>
        </p:txBody>
      </p:sp>
      <p:pic>
        <p:nvPicPr>
          <p:cNvPr id="5" name="صورة 4" descr="potato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600"/>
            <a:ext cx="2711431" cy="2243709"/>
          </a:xfrm>
          <a:prstGeom prst="rect">
            <a:avLst/>
          </a:prstGeom>
        </p:spPr>
      </p:pic>
      <p:pic>
        <p:nvPicPr>
          <p:cNvPr id="6" name="صورة 5" descr="box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371600"/>
            <a:ext cx="2753360" cy="2065020"/>
          </a:xfrm>
          <a:prstGeom prst="rect">
            <a:avLst/>
          </a:prstGeom>
        </p:spPr>
      </p:pic>
      <p:pic>
        <p:nvPicPr>
          <p:cNvPr id="7" name="صورة 6" descr="radio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3810000"/>
            <a:ext cx="2514600" cy="2409444"/>
          </a:xfrm>
          <a:prstGeom prst="rect">
            <a:avLst/>
          </a:prstGeom>
        </p:spPr>
      </p:pic>
      <p:pic>
        <p:nvPicPr>
          <p:cNvPr id="8" name="صورة 7" descr="toy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191000"/>
            <a:ext cx="2535411" cy="2238375"/>
          </a:xfrm>
          <a:prstGeom prst="rect">
            <a:avLst/>
          </a:prstGeom>
        </p:spPr>
      </p:pic>
      <p:sp>
        <p:nvSpPr>
          <p:cNvPr id="9" name="مربع نص 8"/>
          <p:cNvSpPr txBox="1"/>
          <p:nvPr/>
        </p:nvSpPr>
        <p:spPr>
          <a:xfrm>
            <a:off x="304800" y="3733800"/>
            <a:ext cx="2133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Potatoes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5562600" y="3657600"/>
            <a:ext cx="2362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Boxes </a:t>
            </a:r>
            <a:endParaRPr lang="ar-SA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0" y="6488668"/>
            <a:ext cx="1981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Toys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5867400" y="6324600"/>
            <a:ext cx="1676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Radios </a:t>
            </a:r>
            <a:endParaRPr lang="ar-SA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sz="2400" b="1" dirty="0" smtClean="0">
                <a:latin typeface="Comic Sans MS" pitchFamily="66" charset="0"/>
              </a:rPr>
              <a:t>After that I will give them paper which written on it the rules 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04800" y="1524000"/>
            <a:ext cx="64770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/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Rule 1  : For Most </a:t>
            </a:r>
            <a:r>
              <a:rPr lang="en-US" sz="2400" b="1" dirty="0">
                <a:latin typeface="Traditional Arabic" pitchFamily="18" charset="-78"/>
                <a:cs typeface="Traditional Arabic" pitchFamily="18" charset="-78"/>
              </a:rPr>
              <a:t>nouns , just add –s. 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524000" y="533400"/>
            <a:ext cx="49530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/>
              <a:t> </a:t>
            </a:r>
            <a:r>
              <a:rPr lang="en-US" dirty="0" smtClean="0"/>
              <a:t>                                        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4400" b="1" dirty="0" smtClean="0">
                <a:latin typeface="Traditional Arabic" pitchFamily="18" charset="-78"/>
                <a:cs typeface="Traditional Arabic" pitchFamily="18" charset="-78"/>
              </a:rPr>
              <a:t>Rules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endParaRPr lang="ar-SA" b="1" dirty="0">
              <a:solidFill>
                <a:schemeClr val="accent6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609600" y="2209799"/>
          <a:ext cx="6324600" cy="3931921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3162300"/>
                <a:gridCol w="3162300"/>
              </a:tblGrid>
              <a:tr h="412217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Plural 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Singular 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66589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Plant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Plant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729308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Kite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Kite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729308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Hat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Hat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66589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Hand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Hand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729308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Animal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Animal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Rules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457200" y="1447800"/>
            <a:ext cx="777240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/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Rule 2 :For </a:t>
            </a:r>
            <a:r>
              <a:rPr lang="en-US" sz="2400" b="1" dirty="0">
                <a:latin typeface="Traditional Arabic" pitchFamily="18" charset="-78"/>
                <a:cs typeface="Traditional Arabic" pitchFamily="18" charset="-78"/>
              </a:rPr>
              <a:t>nouns ending in -s,-x,-z,-ch,-sh add -es .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914400" y="2438400"/>
          <a:ext cx="6096000" cy="3840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plural </a:t>
                      </a:r>
                      <a:endParaRPr lang="ar-SA" sz="2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singular </a:t>
                      </a:r>
                      <a:endParaRPr lang="ar-SA" sz="2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Box</a:t>
                      </a:r>
                      <a:r>
                        <a:rPr lang="en-US" sz="4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es</a:t>
                      </a:r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Box</a:t>
                      </a:r>
                      <a:r>
                        <a:rPr lang="en-US" sz="20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Branch</a:t>
                      </a:r>
                      <a:r>
                        <a:rPr lang="en-US" sz="4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es</a:t>
                      </a:r>
                      <a:r>
                        <a:rPr lang="en-US" sz="40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4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Branch </a:t>
                      </a:r>
                      <a:endParaRPr lang="ar-SA" sz="2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Dish</a:t>
                      </a:r>
                      <a:r>
                        <a:rPr lang="en-US" sz="4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es</a:t>
                      </a:r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Dish </a:t>
                      </a:r>
                      <a:endParaRPr lang="ar-SA" sz="2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Glass</a:t>
                      </a:r>
                      <a:r>
                        <a:rPr lang="en-US" sz="4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es</a:t>
                      </a:r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Glass </a:t>
                      </a:r>
                      <a:endParaRPr lang="ar-SA" sz="2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Buzz</a:t>
                      </a:r>
                      <a:r>
                        <a:rPr lang="en-US" sz="36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es</a:t>
                      </a:r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Buzz </a:t>
                      </a:r>
                      <a:endParaRPr lang="ar-SA" sz="2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Rules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0" y="1371600"/>
            <a:ext cx="85344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Rule 3 : Final </a:t>
            </a:r>
            <a:r>
              <a:rPr lang="en-US" sz="2400" b="1" dirty="0">
                <a:latin typeface="Traditional Arabic" pitchFamily="18" charset="-78"/>
                <a:cs typeface="Traditional Arabic" pitchFamily="18" charset="-78"/>
              </a:rPr>
              <a:t>nouns ending in y and there is consonant before </a:t>
            </a:r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it </a:t>
            </a:r>
            <a:r>
              <a:rPr lang="en-US" sz="2400" b="1" dirty="0">
                <a:latin typeface="Traditional Arabic" pitchFamily="18" charset="-78"/>
                <a:cs typeface="Traditional Arabic" pitchFamily="18" charset="-78"/>
              </a:rPr>
              <a:t>, </a:t>
            </a:r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then </a:t>
            </a:r>
            <a:r>
              <a:rPr lang="en-US" sz="2400" b="1" dirty="0">
                <a:latin typeface="Traditional Arabic" pitchFamily="18" charset="-78"/>
                <a:cs typeface="Traditional Arabic" pitchFamily="18" charset="-78"/>
              </a:rPr>
              <a:t>the –y is removed and  add-ies </a:t>
            </a:r>
            <a:endParaRPr lang="ar-SA" sz="2000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685800" y="2590800"/>
          <a:ext cx="6096000" cy="390144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Plural </a:t>
                      </a:r>
                      <a:endParaRPr lang="ar-SA" sz="2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Singular </a:t>
                      </a:r>
                      <a:endParaRPr lang="ar-SA" sz="2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Bab</a:t>
                      </a:r>
                      <a:r>
                        <a:rPr lang="en-US" sz="4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ies </a:t>
                      </a:r>
                      <a:endParaRPr lang="ar-SA" sz="4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Ba</a:t>
                      </a:r>
                      <a:r>
                        <a:rPr lang="en-US" sz="2000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b</a:t>
                      </a:r>
                      <a:r>
                        <a:rPr lang="en-US" sz="4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y</a:t>
                      </a:r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Fl</a:t>
                      </a:r>
                      <a:r>
                        <a:rPr lang="en-US" sz="4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ies </a:t>
                      </a:r>
                      <a:endParaRPr lang="ar-SA" sz="4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F</a:t>
                      </a:r>
                      <a:r>
                        <a:rPr lang="en-US" sz="2000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l</a:t>
                      </a:r>
                      <a:r>
                        <a:rPr lang="en-US" sz="4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y</a:t>
                      </a:r>
                      <a:r>
                        <a:rPr lang="en-US" sz="20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Penn</a:t>
                      </a:r>
                      <a:r>
                        <a:rPr lang="en-US" sz="4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ies</a:t>
                      </a:r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Pen</a:t>
                      </a:r>
                      <a:r>
                        <a:rPr lang="en-US" sz="2000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n</a:t>
                      </a:r>
                      <a:r>
                        <a:rPr lang="en-US" sz="4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y</a:t>
                      </a:r>
                      <a:r>
                        <a:rPr lang="en-US" sz="20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St</a:t>
                      </a:r>
                      <a:r>
                        <a:rPr lang="en-US" sz="4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ies</a:t>
                      </a:r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S</a:t>
                      </a:r>
                      <a:r>
                        <a:rPr lang="en-US" sz="2000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t</a:t>
                      </a:r>
                      <a:r>
                        <a:rPr lang="en-US" sz="4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y</a:t>
                      </a:r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Sp</a:t>
                      </a:r>
                      <a:r>
                        <a:rPr lang="en-US" sz="4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ies</a:t>
                      </a:r>
                      <a:r>
                        <a:rPr lang="en-US" sz="20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S</a:t>
                      </a:r>
                      <a:r>
                        <a:rPr lang="en-US" sz="2000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p</a:t>
                      </a:r>
                      <a:r>
                        <a:rPr lang="en-US" sz="4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y</a:t>
                      </a:r>
                      <a:r>
                        <a:rPr lang="en-US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Rules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28600" y="1524000"/>
            <a:ext cx="8001000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/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Rule 4 : Final </a:t>
            </a:r>
            <a:r>
              <a:rPr lang="en-US" sz="2400" b="1" dirty="0">
                <a:latin typeface="Traditional Arabic" pitchFamily="18" charset="-78"/>
                <a:cs typeface="Traditional Arabic" pitchFamily="18" charset="-78"/>
              </a:rPr>
              <a:t>nouns ending in y and there is vowel before it, then the –s is simply added. 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990600" y="2895600"/>
          <a:ext cx="6248400" cy="307848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3124200"/>
                <a:gridCol w="3124200"/>
              </a:tblGrid>
              <a:tr h="488052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Plural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Singular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863476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Toy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T</a:t>
                      </a:r>
                      <a:r>
                        <a:rPr lang="en-US" sz="2000" u="sng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o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y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863476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Monkey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Monk</a:t>
                      </a:r>
                      <a:r>
                        <a:rPr lang="en-US" sz="2000" u="sng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e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y </a:t>
                      </a:r>
                      <a:endParaRPr lang="ar-SA" sz="4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863476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Tray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Tr</a:t>
                      </a:r>
                      <a:r>
                        <a:rPr lang="en-US" sz="2000" u="sng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a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y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Rules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None/>
            </a:pPr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Rule 5 : For </a:t>
            </a:r>
            <a:r>
              <a:rPr lang="en-US" sz="2400" b="1" dirty="0">
                <a:latin typeface="Traditional Arabic" pitchFamily="18" charset="-78"/>
                <a:cs typeface="Traditional Arabic" pitchFamily="18" charset="-78"/>
              </a:rPr>
              <a:t>some words ending in -o , add - es 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914400" y="2819400"/>
          <a:ext cx="6096000" cy="320040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Plural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Singular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Potato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es </a:t>
                      </a:r>
                      <a:endParaRPr lang="ar-SA" sz="4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Potato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Tomato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es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4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Tomato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Hero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es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Hero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Echo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es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Echo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914400"/>
          </a:xfrm>
        </p:spPr>
        <p:txBody>
          <a:bodyPr/>
          <a:lstStyle/>
          <a:p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Rules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99059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l">
              <a:buNone/>
            </a:pPr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Rule 6 : For </a:t>
            </a:r>
            <a:r>
              <a:rPr lang="en-US" sz="2400" b="1" dirty="0">
                <a:latin typeface="Traditional Arabic" pitchFamily="18" charset="-78"/>
                <a:cs typeface="Traditional Arabic" pitchFamily="18" charset="-78"/>
              </a:rPr>
              <a:t>some nouns that end in -o add only –s to form the plural</a:t>
            </a:r>
            <a:r>
              <a:rPr lang="en-US" sz="2400" b="1" dirty="0"/>
              <a:t>.</a:t>
            </a:r>
            <a:endParaRPr lang="en-US" sz="2400" dirty="0"/>
          </a:p>
          <a:p>
            <a:pPr>
              <a:buNone/>
            </a:pP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28600" y="1905000"/>
          <a:ext cx="6324600" cy="472440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3162300"/>
                <a:gridCol w="3162300"/>
              </a:tblGrid>
              <a:tr h="406736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Plural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Singular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719611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Auto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Auto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719611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Kangaroo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 </a:t>
                      </a:r>
                      <a:endParaRPr lang="ar-SA" sz="4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Kangaroo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719611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Photo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Photo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719611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Piano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4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Piano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719611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Video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Video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719611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Solo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Solo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Rules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600201"/>
            <a:ext cx="8610600" cy="8381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Rule 7 : Some </a:t>
            </a:r>
            <a:r>
              <a:rPr lang="en-US" sz="2400" b="1" dirty="0">
                <a:latin typeface="Traditional Arabic" pitchFamily="18" charset="-78"/>
                <a:cs typeface="Traditional Arabic" pitchFamily="18" charset="-78"/>
              </a:rPr>
              <a:t>nouns that end in –o add either –es or –s to form the plural .</a:t>
            </a:r>
            <a:r>
              <a:rPr lang="en-US" sz="2800" b="1" dirty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ar-SA" sz="2800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762000" y="2971800"/>
          <a:ext cx="6324600" cy="29718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62300"/>
                <a:gridCol w="3162300"/>
              </a:tblGrid>
              <a:tr h="471139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Plural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Singular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833554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Memento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/ memento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es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Memento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833554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Tornado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/ tornado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es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Tornado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833554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Volcano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/ volcano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es </a:t>
                      </a:r>
                      <a:endParaRPr lang="ar-SA" sz="4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Volcano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0493"/>
                </a:solidFill>
                <a:latin typeface="Comic Sans MS" pitchFamily="66" charset="0"/>
              </a:rPr>
              <a:t>Lesson plan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78363"/>
          </a:xfrm>
        </p:spPr>
        <p:txBody>
          <a:bodyPr>
            <a:normAutofit fontScale="92500" lnSpcReduction="10000"/>
          </a:bodyPr>
          <a:lstStyle/>
          <a:p>
            <a:pPr algn="l" rtl="0" fontAlgn="t">
              <a:buNone/>
            </a:pPr>
            <a:endParaRPr lang="ar-SA" b="1" dirty="0" smtClean="0"/>
          </a:p>
          <a:p>
            <a:pPr algn="l" fontAlgn="t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Comic Sans MS" pitchFamily="66" charset="0"/>
              </a:rPr>
              <a:t>Text Book:</a:t>
            </a:r>
          </a:p>
          <a:p>
            <a:pPr algn="l" fontAlgn="t">
              <a:buNone/>
            </a:pPr>
            <a:r>
              <a:rPr lang="en-US" sz="2600" dirty="0" smtClean="0">
                <a:solidFill>
                  <a:srgbClr val="CC0493"/>
                </a:solidFill>
                <a:latin typeface="Comic Sans MS" pitchFamily="66" charset="0"/>
              </a:rPr>
              <a:t>Grammar book </a:t>
            </a:r>
          </a:p>
          <a:p>
            <a:pPr algn="l" fontAlgn="t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Comic Sans MS" pitchFamily="66" charset="0"/>
              </a:rPr>
              <a:t>Title of lesson:</a:t>
            </a:r>
          </a:p>
          <a:p>
            <a:pPr algn="l" fontAlgn="t">
              <a:buNone/>
            </a:pPr>
            <a:r>
              <a:rPr lang="en-US" sz="2600" dirty="0" smtClean="0">
                <a:solidFill>
                  <a:srgbClr val="CC0493"/>
                </a:solidFill>
                <a:latin typeface="Comic Sans MS" pitchFamily="66" charset="0"/>
              </a:rPr>
              <a:t>Regular and irregular plural nouns </a:t>
            </a:r>
          </a:p>
          <a:p>
            <a:pPr algn="l" fontAlgn="t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Comic Sans MS" pitchFamily="66" charset="0"/>
              </a:rPr>
              <a:t>Content area:</a:t>
            </a:r>
          </a:p>
          <a:p>
            <a:pPr algn="l" fontAlgn="t">
              <a:buNone/>
            </a:pPr>
            <a:r>
              <a:rPr lang="en-US" sz="2600" dirty="0" smtClean="0">
                <a:solidFill>
                  <a:srgbClr val="CC0493"/>
                </a:solidFill>
                <a:latin typeface="Comic Sans MS" pitchFamily="66" charset="0"/>
              </a:rPr>
              <a:t>Grammar</a:t>
            </a:r>
            <a:r>
              <a:rPr lang="en-US" sz="2600" b="1" dirty="0" smtClean="0">
                <a:solidFill>
                  <a:srgbClr val="CC0493"/>
                </a:solidFill>
                <a:latin typeface="Comic Sans MS" pitchFamily="66" charset="0"/>
              </a:rPr>
              <a:t> </a:t>
            </a:r>
          </a:p>
          <a:p>
            <a:pPr algn="l" fontAlgn="t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Comic Sans MS" pitchFamily="66" charset="0"/>
              </a:rPr>
              <a:t>Teacher Name:</a:t>
            </a:r>
          </a:p>
          <a:p>
            <a:pPr algn="l" fontAlgn="t">
              <a:buNone/>
            </a:pPr>
            <a:r>
              <a:rPr lang="en-US" sz="2600" dirty="0" smtClean="0">
                <a:solidFill>
                  <a:srgbClr val="CC0493"/>
                </a:solidFill>
                <a:latin typeface="Comic Sans MS" pitchFamily="66" charset="0"/>
              </a:rPr>
              <a:t>Rajaa </a:t>
            </a:r>
            <a:r>
              <a:rPr lang="en-US" sz="2600" dirty="0" smtClean="0">
                <a:solidFill>
                  <a:srgbClr val="CC0493"/>
                </a:solidFill>
                <a:latin typeface="Comic Sans MS" pitchFamily="66" charset="0"/>
              </a:rPr>
              <a:t>Egbaria   </a:t>
            </a:r>
            <a:r>
              <a:rPr lang="en-US" sz="2600" b="1" dirty="0" smtClean="0">
                <a:solidFill>
                  <a:srgbClr val="CC0493"/>
                </a:solidFill>
                <a:latin typeface="Comic Sans MS" pitchFamily="66" charset="0"/>
              </a:rPr>
              <a:t> </a:t>
            </a:r>
          </a:p>
          <a:p>
            <a:pPr algn="l" fontAlgn="t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Comic Sans MS" pitchFamily="66" charset="0"/>
              </a:rPr>
              <a:t>Description of class:</a:t>
            </a:r>
            <a:endParaRPr lang="en-US" sz="26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l" fontAlgn="t">
              <a:buNone/>
            </a:pPr>
            <a:r>
              <a:rPr lang="ar-SA" sz="2600" dirty="0" smtClean="0">
                <a:solidFill>
                  <a:srgbClr val="CC0493"/>
                </a:solidFill>
                <a:latin typeface="Comic Sans MS" pitchFamily="66" charset="0"/>
              </a:rPr>
              <a:t>     </a:t>
            </a:r>
            <a:r>
              <a:rPr lang="en-US" sz="2600" dirty="0" smtClean="0">
                <a:solidFill>
                  <a:srgbClr val="CC0493"/>
                </a:solidFill>
                <a:latin typeface="Comic Sans MS" pitchFamily="66" charset="0"/>
              </a:rPr>
              <a:t>Mixed ability class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Rules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1"/>
            <a:ext cx="8915400" cy="7619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>
              <a:buNone/>
            </a:pPr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Rule 8 : For </a:t>
            </a:r>
            <a:r>
              <a:rPr lang="en-US" sz="2400" b="1" dirty="0">
                <a:latin typeface="Traditional Arabic" pitchFamily="18" charset="-78"/>
                <a:cs typeface="Traditional Arabic" pitchFamily="18" charset="-78"/>
              </a:rPr>
              <a:t>some nouns ending f , change the f </a:t>
            </a:r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to </a:t>
            </a:r>
            <a:r>
              <a:rPr lang="en-US" sz="2400" b="1" dirty="0">
                <a:latin typeface="Traditional Arabic" pitchFamily="18" charset="-78"/>
                <a:cs typeface="Traditional Arabic" pitchFamily="18" charset="-78"/>
              </a:rPr>
              <a:t>a v and add –es</a:t>
            </a:r>
            <a:r>
              <a:rPr lang="en-US" b="1" dirty="0"/>
              <a:t>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219200" y="2590800"/>
          <a:ext cx="6096000" cy="390144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Plural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Singular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Hal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ves</a:t>
                      </a:r>
                      <a:endParaRPr lang="ar-SA" sz="4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Hal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f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4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Wol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ves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Wol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f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4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El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ves </a:t>
                      </a:r>
                      <a:endParaRPr lang="ar-SA" sz="4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El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f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Li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ves </a:t>
                      </a:r>
                      <a:endParaRPr lang="ar-SA" sz="4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Li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f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e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Sel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ves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Sel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f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4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Rules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None/>
            </a:pPr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Rule 9 : For </a:t>
            </a:r>
            <a:r>
              <a:rPr lang="en-US" sz="2400" b="1" dirty="0">
                <a:latin typeface="Traditional Arabic" pitchFamily="18" charset="-78"/>
                <a:cs typeface="Traditional Arabic" pitchFamily="18" charset="-78"/>
              </a:rPr>
              <a:t>some nouns ending f , we add simply –s </a:t>
            </a:r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.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990600" y="2743200"/>
          <a:ext cx="6096000" cy="390144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Plural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Singular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Belief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Belief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Chief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Chief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Cliff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Cliff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Roof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Roof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ref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</a:t>
                      </a:r>
                      <a:endParaRPr lang="ar-SA" sz="4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Ref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Rules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91439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Rule 10 : Some nouns have the same singular and </a:t>
            </a:r>
            <a:r>
              <a:rPr lang="en-US" sz="2400" b="1" dirty="0">
                <a:latin typeface="Traditional Arabic" pitchFamily="18" charset="-78"/>
                <a:cs typeface="Traditional Arabic" pitchFamily="18" charset="-78"/>
              </a:rPr>
              <a:t>plural form </a:t>
            </a:r>
            <a:r>
              <a:rPr lang="en-US" b="1" dirty="0" smtClean="0"/>
              <a:t>.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685800" y="2362200"/>
          <a:ext cx="6858000" cy="402336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3429000"/>
                <a:gridCol w="3429000"/>
              </a:tblGrid>
              <a:tr h="4470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Plural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Singular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Fish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Fish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Deer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Deer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Sheep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Sheep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Means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Means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Species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Species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Series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Series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Shrimp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Shrimp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Salmon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Salmon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Rules </a:t>
            </a:r>
            <a:endParaRPr lang="ar-SA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83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None/>
            </a:pPr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Rule 11:Some </a:t>
            </a:r>
            <a:r>
              <a:rPr lang="en-US" sz="2400" b="1" dirty="0">
                <a:latin typeface="Traditional Arabic" pitchFamily="18" charset="-78"/>
                <a:cs typeface="Traditional Arabic" pitchFamily="18" charset="-78"/>
              </a:rPr>
              <a:t>nouns that English has borrowed from other languages have foreign plurals .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066800" y="2164080"/>
          <a:ext cx="6096000" cy="3901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Plural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Singular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Crite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ria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Criteri</a:t>
                      </a:r>
                      <a:r>
                        <a:rPr lang="en-US" sz="4000" b="1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on 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Phenome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na </a:t>
                      </a:r>
                      <a:endParaRPr lang="ar-SA" sz="4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phenomen</a:t>
                      </a:r>
                      <a:r>
                        <a:rPr lang="en-US" sz="4000" b="1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on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latin typeface="Traditional Arabic" pitchFamily="18" charset="-78"/>
                        <a:ea typeface="+mn-ea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Da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ta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Dat</a:t>
                      </a:r>
                      <a:r>
                        <a:rPr lang="en-US" sz="4000" b="1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um </a:t>
                      </a:r>
                      <a:endParaRPr lang="ar-SA" sz="4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Med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ia </a:t>
                      </a:r>
                      <a:endParaRPr lang="ar-SA" sz="4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medi</a:t>
                      </a:r>
                      <a:r>
                        <a:rPr lang="en-US" sz="4000" b="1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um</a:t>
                      </a:r>
                      <a:endParaRPr lang="ar-SA" sz="4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Bacter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ia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bacteri</a:t>
                      </a:r>
                      <a:r>
                        <a:rPr lang="en-US" sz="4000" b="1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um 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Rules 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533400" y="1981200"/>
          <a:ext cx="6096000" cy="457787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1631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Plural </a:t>
                      </a:r>
                      <a:endParaRPr lang="ar-SA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Singular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8843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Bas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es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Bas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is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8843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Cris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es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Cris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is </a:t>
                      </a:r>
                      <a:endParaRPr lang="ar-SA" sz="4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8843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Hypothes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es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Hypothes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is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8843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Parenthes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es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Parenthes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is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8843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Thes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es </a:t>
                      </a:r>
                      <a:endParaRPr lang="ar-SA" sz="4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Thes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is</a:t>
                      </a:r>
                      <a:endParaRPr lang="ar-SA" sz="4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8843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Curricu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la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Curricul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um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0" y="914400"/>
            <a:ext cx="8229600" cy="83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None/>
            </a:pPr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Rule 11:Some </a:t>
            </a:r>
            <a:r>
              <a:rPr lang="en-US" sz="2400" b="1" dirty="0">
                <a:latin typeface="Traditional Arabic" pitchFamily="18" charset="-78"/>
                <a:cs typeface="Traditional Arabic" pitchFamily="18" charset="-78"/>
              </a:rPr>
              <a:t>nouns that English has borrowed from other languages have foreign plurals .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Rules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0668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None/>
            </a:pPr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Rule 12 :  </a:t>
            </a:r>
            <a:r>
              <a:rPr lang="en-US" sz="2400" b="1" dirty="0">
                <a:latin typeface="Traditional Arabic" pitchFamily="18" charset="-78"/>
                <a:cs typeface="Traditional Arabic" pitchFamily="18" charset="-78"/>
              </a:rPr>
              <a:t>For some nouns , changes other letters or just change the word completely .</a:t>
            </a: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838200" y="2590800"/>
          <a:ext cx="6096000" cy="396240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Plural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Singular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People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Person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Children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Child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Feet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Foot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Oxen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ox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Men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Man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Mice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Mouse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Lice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Louse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Geese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Goose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Teeth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Tooth </a:t>
                      </a:r>
                      <a:endParaRPr lang="ar-SA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211763"/>
          </a:xfrm>
        </p:spPr>
        <p:txBody>
          <a:bodyPr>
            <a:normAutofit fontScale="40000" lnSpcReduction="20000"/>
          </a:bodyPr>
          <a:lstStyle/>
          <a:p>
            <a:pPr algn="l">
              <a:buNone/>
            </a:pPr>
            <a:r>
              <a:rPr lang="en-US" sz="7000" dirty="0" smtClean="0">
                <a:solidFill>
                  <a:srgbClr val="FF0000"/>
                </a:solidFill>
                <a:latin typeface="Comic Sans MS" pitchFamily="66" charset="0"/>
              </a:rPr>
              <a:t>*Post- stage:-</a:t>
            </a:r>
            <a:endParaRPr lang="en-US" sz="8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l">
              <a:buNone/>
            </a:pPr>
            <a:endParaRPr lang="en-US" sz="50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algn="l">
              <a:buNone/>
            </a:pPr>
            <a:r>
              <a:rPr lang="en-US" sz="5000" dirty="0" smtClean="0">
                <a:solidFill>
                  <a:srgbClr val="000000"/>
                </a:solidFill>
                <a:latin typeface="Comic Sans MS" pitchFamily="66" charset="0"/>
              </a:rPr>
              <a:t>Teacher will give students various  exercises  about plural nouns , they will use the rules which  are written  on the board .</a:t>
            </a:r>
          </a:p>
          <a:p>
            <a:pPr algn="l">
              <a:buNone/>
            </a:pPr>
            <a:endParaRPr lang="en-US" sz="50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algn="l">
              <a:buNone/>
            </a:pPr>
            <a:r>
              <a:rPr lang="en-US" sz="5000" dirty="0" smtClean="0">
                <a:solidFill>
                  <a:srgbClr val="000000"/>
                </a:solidFill>
                <a:latin typeface="Comic Sans MS" pitchFamily="66" charset="0"/>
              </a:rPr>
              <a:t>Evaluation strategies:</a:t>
            </a:r>
          </a:p>
          <a:p>
            <a:pPr algn="l">
              <a:buNone/>
            </a:pPr>
            <a:r>
              <a:rPr lang="en-US" sz="5000" dirty="0" smtClean="0">
                <a:solidFill>
                  <a:srgbClr val="000000"/>
                </a:solidFill>
                <a:latin typeface="Comic Sans MS" pitchFamily="66" charset="0"/>
              </a:rPr>
              <a:t>After they finish solving the questions , I will give  students to write their answers on the board to make sure that they understood the lesson and they can solve the questions without difficulties . </a:t>
            </a:r>
          </a:p>
          <a:p>
            <a:pPr algn="l">
              <a:buNone/>
            </a:pPr>
            <a:r>
              <a:rPr lang="en-US" sz="5000" dirty="0" smtClean="0">
                <a:solidFill>
                  <a:srgbClr val="000000"/>
                </a:solidFill>
                <a:latin typeface="Comic Sans MS" pitchFamily="66" charset="0"/>
              </a:rPr>
              <a:t> </a:t>
            </a:r>
          </a:p>
          <a:p>
            <a:pPr algn="l">
              <a:buNone/>
            </a:pPr>
            <a:r>
              <a:rPr lang="en-US" sz="5000" dirty="0" smtClean="0">
                <a:solidFill>
                  <a:srgbClr val="000000"/>
                </a:solidFill>
                <a:latin typeface="Comic Sans MS" pitchFamily="66" charset="0"/>
              </a:rPr>
              <a:t>*Closure: </a:t>
            </a:r>
          </a:p>
          <a:p>
            <a:pPr algn="l">
              <a:buNone/>
            </a:pPr>
            <a:r>
              <a:rPr lang="en-US" sz="5000" dirty="0" smtClean="0">
                <a:solidFill>
                  <a:srgbClr val="000000"/>
                </a:solidFill>
                <a:latin typeface="Comic Sans MS" pitchFamily="66" charset="0"/>
              </a:rPr>
              <a:t>I will thank the students for their participation.</a:t>
            </a:r>
          </a:p>
          <a:p>
            <a:pPr algn="l">
              <a:buNone/>
            </a:pPr>
            <a:r>
              <a:rPr lang="en-US" sz="5000" dirty="0" smtClean="0">
                <a:solidFill>
                  <a:srgbClr val="000000"/>
                </a:solidFill>
                <a:latin typeface="Comic Sans MS" pitchFamily="66" charset="0"/>
              </a:rPr>
              <a:t> </a:t>
            </a:r>
          </a:p>
          <a:p>
            <a:pPr algn="l">
              <a:buNone/>
            </a:pPr>
            <a:r>
              <a:rPr lang="en-US" sz="5000" dirty="0" smtClean="0">
                <a:solidFill>
                  <a:srgbClr val="000000"/>
                </a:solidFill>
                <a:latin typeface="Comic Sans MS" pitchFamily="66" charset="0"/>
              </a:rPr>
              <a:t>*Homework:</a:t>
            </a:r>
          </a:p>
          <a:p>
            <a:pPr algn="l">
              <a:buNone/>
            </a:pPr>
            <a:r>
              <a:rPr lang="en-US" sz="5000" dirty="0" smtClean="0">
                <a:solidFill>
                  <a:srgbClr val="000000"/>
                </a:solidFill>
                <a:latin typeface="Comic Sans MS" pitchFamily="66" charset="0"/>
              </a:rPr>
              <a:t>I will give them homework from the grammar book about the plural nouns</a:t>
            </a:r>
          </a:p>
          <a:p>
            <a:pPr algn="l"/>
            <a:r>
              <a:rPr lang="ar-SA" b="1" dirty="0" smtClean="0">
                <a:solidFill>
                  <a:srgbClr val="000000"/>
                </a:solidFill>
              </a:rPr>
              <a:t> </a:t>
            </a:r>
            <a:endParaRPr lang="en-US" b="1" dirty="0" smtClean="0">
              <a:solidFill>
                <a:srgbClr val="000000"/>
              </a:solidFill>
            </a:endParaRPr>
          </a:p>
          <a:p>
            <a:pPr algn="l"/>
            <a:endParaRPr lang="he-IL" dirty="0" smtClean="0">
              <a:solidFill>
                <a:srgbClr val="000000"/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87483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Exercise 1</a:t>
            </a:r>
            <a:r>
              <a:rPr lang="en-US" sz="2800" b="1" dirty="0" smtClean="0">
                <a:latin typeface="Traditional Arabic" pitchFamily="18" charset="-78"/>
                <a:cs typeface="Traditional Arabic" pitchFamily="18" charset="-78"/>
              </a:rPr>
              <a:t> :</a:t>
            </a:r>
            <a:br>
              <a:rPr lang="en-US" sz="2800" b="1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en-US" sz="2800" b="1" dirty="0" smtClean="0">
                <a:latin typeface="Traditional Arabic" pitchFamily="18" charset="-78"/>
                <a:cs typeface="Traditional Arabic" pitchFamily="18" charset="-78"/>
              </a:rPr>
              <a:t> read the passage and write if the noun </a:t>
            </a:r>
            <a:r>
              <a:rPr lang="en-US" sz="2800" b="1" dirty="0" smtClean="0">
                <a:solidFill>
                  <a:schemeClr val="accent4"/>
                </a:solidFill>
                <a:latin typeface="Traditional Arabic" pitchFamily="18" charset="-78"/>
                <a:cs typeface="Traditional Arabic" pitchFamily="18" charset="-78"/>
              </a:rPr>
              <a:t>singular</a:t>
            </a:r>
            <a:r>
              <a:rPr lang="en-US" sz="2800" b="1" dirty="0" smtClean="0">
                <a:latin typeface="Traditional Arabic" pitchFamily="18" charset="-78"/>
                <a:cs typeface="Traditional Arabic" pitchFamily="18" charset="-78"/>
              </a:rPr>
              <a:t> or </a:t>
            </a:r>
            <a:r>
              <a:rPr lang="en-US" sz="2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plural.</a:t>
            </a:r>
            <a:br>
              <a:rPr lang="en-US" sz="2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en-US" sz="28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ar-SA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0" cy="4876800"/>
          </a:xfrm>
        </p:spPr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en-US" sz="3100" dirty="0">
                <a:latin typeface="Traditional Arabic" pitchFamily="18" charset="-78"/>
                <a:cs typeface="Traditional Arabic" pitchFamily="18" charset="-78"/>
              </a:rPr>
              <a:t>One day Nasreddin went to </a:t>
            </a:r>
            <a:r>
              <a:rPr lang="en-US" sz="3100" b="1" dirty="0">
                <a:latin typeface="Traditional Arabic" pitchFamily="18" charset="-78"/>
                <a:cs typeface="Traditional Arabic" pitchFamily="18" charset="-78"/>
              </a:rPr>
              <a:t>town</a:t>
            </a:r>
            <a:r>
              <a:rPr lang="en-US" sz="3100" dirty="0">
                <a:latin typeface="Traditional Arabic" pitchFamily="18" charset="-78"/>
                <a:cs typeface="Traditional Arabic" pitchFamily="18" charset="-78"/>
              </a:rPr>
              <a:t> to buy new</a:t>
            </a:r>
            <a:r>
              <a:rPr lang="en-US" sz="3100" b="1" dirty="0">
                <a:latin typeface="Traditional Arabic" pitchFamily="18" charset="-78"/>
                <a:cs typeface="Traditional Arabic" pitchFamily="18" charset="-78"/>
              </a:rPr>
              <a:t> clothes</a:t>
            </a:r>
            <a:r>
              <a:rPr lang="en-US" sz="3100" dirty="0">
                <a:latin typeface="Traditional Arabic" pitchFamily="18" charset="-78"/>
                <a:cs typeface="Traditional Arabic" pitchFamily="18" charset="-78"/>
              </a:rPr>
              <a:t>. First he tried on a pair of </a:t>
            </a:r>
            <a:r>
              <a:rPr lang="en-US" sz="3100" b="1" dirty="0">
                <a:latin typeface="Traditional Arabic" pitchFamily="18" charset="-78"/>
                <a:cs typeface="Traditional Arabic" pitchFamily="18" charset="-78"/>
              </a:rPr>
              <a:t>trousers</a:t>
            </a:r>
            <a:r>
              <a:rPr lang="en-US" sz="3100" dirty="0">
                <a:latin typeface="Traditional Arabic" pitchFamily="18" charset="-78"/>
                <a:cs typeface="Traditional Arabic" pitchFamily="18" charset="-78"/>
              </a:rPr>
              <a:t>. He didn't like the trousers, so he gave them back to the </a:t>
            </a:r>
            <a:r>
              <a:rPr lang="en-US" sz="3100" b="1" dirty="0">
                <a:latin typeface="Traditional Arabic" pitchFamily="18" charset="-78"/>
                <a:cs typeface="Traditional Arabic" pitchFamily="18" charset="-78"/>
              </a:rPr>
              <a:t>shopkeeper</a:t>
            </a:r>
            <a:r>
              <a:rPr lang="en-US" sz="3100" dirty="0">
                <a:latin typeface="Traditional Arabic" pitchFamily="18" charset="-78"/>
                <a:cs typeface="Traditional Arabic" pitchFamily="18" charset="-78"/>
              </a:rPr>
              <a:t>. Then he tried a </a:t>
            </a:r>
            <a:r>
              <a:rPr lang="en-US" sz="3100" b="1" dirty="0">
                <a:latin typeface="Traditional Arabic" pitchFamily="18" charset="-78"/>
                <a:cs typeface="Traditional Arabic" pitchFamily="18" charset="-78"/>
              </a:rPr>
              <a:t>robe</a:t>
            </a:r>
            <a:r>
              <a:rPr lang="en-US" sz="3100" dirty="0">
                <a:latin typeface="Traditional Arabic" pitchFamily="18" charset="-78"/>
                <a:cs typeface="Traditional Arabic" pitchFamily="18" charset="-78"/>
              </a:rPr>
              <a:t> which had the same </a:t>
            </a:r>
            <a:r>
              <a:rPr lang="en-US" sz="3100" b="1" dirty="0">
                <a:latin typeface="Traditional Arabic" pitchFamily="18" charset="-78"/>
                <a:cs typeface="Traditional Arabic" pitchFamily="18" charset="-78"/>
              </a:rPr>
              <a:t>price</a:t>
            </a:r>
            <a:r>
              <a:rPr lang="en-US" sz="3100" dirty="0">
                <a:latin typeface="Traditional Arabic" pitchFamily="18" charset="-78"/>
                <a:cs typeface="Traditional Arabic" pitchFamily="18" charset="-78"/>
              </a:rPr>
              <a:t> as the trousers. Nasreddin was pleased with the robe, and he left the</a:t>
            </a:r>
            <a:r>
              <a:rPr lang="en-US" sz="3100" b="1" dirty="0">
                <a:latin typeface="Traditional Arabic" pitchFamily="18" charset="-78"/>
                <a:cs typeface="Traditional Arabic" pitchFamily="18" charset="-78"/>
              </a:rPr>
              <a:t> shop</a:t>
            </a:r>
            <a:r>
              <a:rPr lang="en-US" sz="3100" dirty="0">
                <a:latin typeface="Traditional Arabic" pitchFamily="18" charset="-78"/>
                <a:cs typeface="Traditional Arabic" pitchFamily="18" charset="-78"/>
              </a:rPr>
              <a:t>. Before he climbed on his </a:t>
            </a:r>
            <a:r>
              <a:rPr lang="en-US" sz="3100" b="1" dirty="0">
                <a:latin typeface="Traditional Arabic" pitchFamily="18" charset="-78"/>
                <a:cs typeface="Traditional Arabic" pitchFamily="18" charset="-78"/>
              </a:rPr>
              <a:t>donkey</a:t>
            </a:r>
            <a:r>
              <a:rPr lang="en-US" sz="3100" dirty="0">
                <a:latin typeface="Traditional Arabic" pitchFamily="18" charset="-78"/>
                <a:cs typeface="Traditional Arabic" pitchFamily="18" charset="-78"/>
              </a:rPr>
              <a:t> to ride </a:t>
            </a:r>
            <a:r>
              <a:rPr lang="en-US" sz="3100" b="1" dirty="0">
                <a:latin typeface="Traditional Arabic" pitchFamily="18" charset="-78"/>
                <a:cs typeface="Traditional Arabic" pitchFamily="18" charset="-78"/>
              </a:rPr>
              <a:t>home</a:t>
            </a:r>
            <a:r>
              <a:rPr lang="en-US" sz="3100" dirty="0">
                <a:latin typeface="Traditional Arabic" pitchFamily="18" charset="-78"/>
                <a:cs typeface="Traditional Arabic" pitchFamily="18" charset="-78"/>
              </a:rPr>
              <a:t>, the shopkeeper and the shop-assistant ran out.</a:t>
            </a:r>
            <a:br>
              <a:rPr lang="en-US" sz="3100" dirty="0">
                <a:latin typeface="Traditional Arabic" pitchFamily="18" charset="-78"/>
                <a:cs typeface="Traditional Arabic" pitchFamily="18" charset="-78"/>
              </a:rPr>
            </a:br>
            <a:r>
              <a:rPr lang="en-US" sz="3100" dirty="0">
                <a:latin typeface="Traditional Arabic" pitchFamily="18" charset="-78"/>
                <a:cs typeface="Traditional Arabic" pitchFamily="18" charset="-78"/>
              </a:rPr>
              <a:t>"You didn't pay for the robe!" said the shopkeeper.</a:t>
            </a:r>
            <a:br>
              <a:rPr lang="en-US" sz="3100" dirty="0">
                <a:latin typeface="Traditional Arabic" pitchFamily="18" charset="-78"/>
                <a:cs typeface="Traditional Arabic" pitchFamily="18" charset="-78"/>
              </a:rPr>
            </a:br>
            <a:r>
              <a:rPr lang="en-US" sz="3100" dirty="0">
                <a:latin typeface="Traditional Arabic" pitchFamily="18" charset="-78"/>
                <a:cs typeface="Traditional Arabic" pitchFamily="18" charset="-78"/>
              </a:rPr>
              <a:t>"But I gave you the trousers in exchange for the robe, didn't I?" replied Nasreddin.</a:t>
            </a:r>
            <a:br>
              <a:rPr lang="en-US" sz="3100" dirty="0">
                <a:latin typeface="Traditional Arabic" pitchFamily="18" charset="-78"/>
                <a:cs typeface="Traditional Arabic" pitchFamily="18" charset="-78"/>
              </a:rPr>
            </a:br>
            <a:r>
              <a:rPr lang="en-US" sz="3100" dirty="0">
                <a:latin typeface="Traditional Arabic" pitchFamily="18" charset="-78"/>
                <a:cs typeface="Traditional Arabic" pitchFamily="18" charset="-78"/>
              </a:rPr>
              <a:t>"Yes, but you didn't pay for the trousers, either!" said the shopkeeper.</a:t>
            </a:r>
            <a:br>
              <a:rPr lang="en-US" sz="3100" dirty="0">
                <a:latin typeface="Traditional Arabic" pitchFamily="18" charset="-78"/>
                <a:cs typeface="Traditional Arabic" pitchFamily="18" charset="-78"/>
              </a:rPr>
            </a:br>
            <a:r>
              <a:rPr lang="en-US" sz="3100" dirty="0">
                <a:latin typeface="Traditional Arabic" pitchFamily="18" charset="-78"/>
                <a:cs typeface="Traditional Arabic" pitchFamily="18" charset="-78"/>
              </a:rPr>
              <a:t>"But I didn't buy the trousers," replied Nasreddin. "I am not so stupid as to pay for something which I never bought.</a:t>
            </a:r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rgbClr val="CC0493"/>
                </a:solidFill>
                <a:latin typeface="Traditional Arabic" pitchFamily="18" charset="-78"/>
                <a:cs typeface="Traditional Arabic" pitchFamily="18" charset="-78"/>
              </a:rPr>
              <a:t>Exercise 2 :</a:t>
            </a:r>
            <a:r>
              <a:rPr lang="en-US" sz="2700" b="1" dirty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2700" b="1" dirty="0">
                <a:latin typeface="Traditional Arabic" pitchFamily="18" charset="-78"/>
                <a:cs typeface="Traditional Arabic" pitchFamily="18" charset="-78"/>
              </a:rPr>
            </a:br>
            <a:r>
              <a:rPr lang="en-US" sz="2700" b="1" dirty="0" smtClean="0">
                <a:latin typeface="Traditional Arabic" pitchFamily="18" charset="-78"/>
                <a:cs typeface="Traditional Arabic" pitchFamily="18" charset="-78"/>
              </a:rPr>
              <a:t>Match between the  singular word and its plural</a:t>
            </a:r>
            <a:r>
              <a:rPr lang="en-US" b="1" dirty="0" smtClean="0"/>
              <a:t>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ar-SA" b="1" dirty="0"/>
              <a:t> </a:t>
            </a:r>
            <a:endParaRPr lang="en-US" dirty="0"/>
          </a:p>
          <a:p>
            <a:pPr algn="l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Potato                                                           wives         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l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Book                                                               ladies        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l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Wife                                                                 cars          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l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Lady                                                           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bikes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      </a:t>
            </a:r>
          </a:p>
          <a:p>
            <a:pPr algn="l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                                           	    baby 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l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                                                                        potatoes   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l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Watch                                                                  dogs                  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l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Bike                                                                  books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        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l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Dog                                                       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watches        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l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Car                                                                babies        </a:t>
            </a:r>
            <a:endParaRPr lang="ar-SA" dirty="0">
              <a:solidFill>
                <a:schemeClr val="accent6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66"/>
                </a:solidFill>
                <a:latin typeface="Traditional Arabic" pitchFamily="18" charset="-78"/>
                <a:cs typeface="Traditional Arabic" pitchFamily="18" charset="-78"/>
              </a:rPr>
              <a:t>Exercise 3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:</a:t>
            </a:r>
            <a:br>
              <a:rPr lang="en-US" sz="2800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en-US" sz="2800" b="1" dirty="0" smtClean="0">
                <a:latin typeface="Traditional Arabic" pitchFamily="18" charset="-78"/>
                <a:cs typeface="Traditional Arabic" pitchFamily="18" charset="-78"/>
              </a:rPr>
              <a:t> choose the correct form of plural</a:t>
            </a:r>
            <a:endParaRPr lang="ar-SA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5257800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sz="2200" b="1" dirty="0" smtClean="0">
                <a:latin typeface="Traditional Arabic" pitchFamily="18" charset="-78"/>
                <a:cs typeface="Traditional Arabic" pitchFamily="18" charset="-78"/>
              </a:rPr>
              <a:t>1</a:t>
            </a:r>
            <a:r>
              <a:rPr lang="en-US" sz="2200" b="1" dirty="0">
                <a:latin typeface="Traditional Arabic" pitchFamily="18" charset="-78"/>
                <a:cs typeface="Traditional Arabic" pitchFamily="18" charset="-78"/>
              </a:rPr>
              <a:t>. The </a:t>
            </a:r>
            <a:r>
              <a:rPr lang="en-US" sz="2200" b="1" i="1" dirty="0">
                <a:latin typeface="Traditional Arabic" pitchFamily="18" charset="-78"/>
                <a:cs typeface="Traditional Arabic" pitchFamily="18" charset="-78"/>
              </a:rPr>
              <a:t>……………</a:t>
            </a:r>
            <a:r>
              <a:rPr lang="en-US" sz="2200" b="1" dirty="0">
                <a:latin typeface="Traditional Arabic" pitchFamily="18" charset="-78"/>
                <a:cs typeface="Traditional Arabic" pitchFamily="18" charset="-78"/>
              </a:rPr>
              <a:t>were singing outside our window</a:t>
            </a: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pPr algn="l">
              <a:buNone/>
            </a:pP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1</a:t>
            </a:r>
            <a:r>
              <a:rPr lang="en-US" sz="2200" dirty="0">
                <a:latin typeface="Traditional Arabic" pitchFamily="18" charset="-78"/>
                <a:cs typeface="Traditional Arabic" pitchFamily="18" charset="-78"/>
              </a:rPr>
              <a:t>. Birdes </a:t>
            </a:r>
          </a:p>
          <a:p>
            <a:pPr algn="l">
              <a:buNone/>
            </a:pPr>
            <a:r>
              <a:rPr lang="en-US" sz="2200" dirty="0">
                <a:latin typeface="Traditional Arabic" pitchFamily="18" charset="-78"/>
                <a:cs typeface="Traditional Arabic" pitchFamily="18" charset="-78"/>
              </a:rPr>
              <a:t>2. Birdies </a:t>
            </a:r>
          </a:p>
          <a:p>
            <a:pPr algn="l">
              <a:buNone/>
            </a:pPr>
            <a:r>
              <a:rPr lang="en-US" sz="2200" dirty="0">
                <a:latin typeface="Traditional Arabic" pitchFamily="18" charset="-78"/>
                <a:cs typeface="Traditional Arabic" pitchFamily="18" charset="-78"/>
              </a:rPr>
              <a:t>3. Birds </a:t>
            </a:r>
          </a:p>
          <a:p>
            <a:pPr algn="l">
              <a:buNone/>
            </a:pPr>
            <a:r>
              <a:rPr lang="en-US" sz="2200" dirty="0" smtClean="0">
                <a:latin typeface="Traditional Arabic" pitchFamily="18" charset="-78"/>
                <a:cs typeface="Traditional Arabic" pitchFamily="18" charset="-78"/>
              </a:rPr>
              <a:t>4. Birdees</a:t>
            </a:r>
          </a:p>
          <a:p>
            <a:pPr algn="l">
              <a:buNone/>
            </a:pPr>
            <a:r>
              <a:rPr lang="en-US" sz="2200" b="1" dirty="0">
                <a:latin typeface="Traditional Arabic" pitchFamily="18" charset="-78"/>
                <a:cs typeface="Traditional Arabic" pitchFamily="18" charset="-78"/>
              </a:rPr>
              <a:t>2. The …………… in my class twice the …………………..</a:t>
            </a:r>
          </a:p>
          <a:p>
            <a:pPr algn="l">
              <a:buNone/>
            </a:pPr>
            <a:r>
              <a:rPr lang="en-US" sz="2200" dirty="0">
                <a:latin typeface="Traditional Arabic" pitchFamily="18" charset="-78"/>
                <a:cs typeface="Traditional Arabic" pitchFamily="18" charset="-78"/>
              </a:rPr>
              <a:t>1. Girls, boies </a:t>
            </a:r>
          </a:p>
          <a:p>
            <a:pPr algn="l">
              <a:buNone/>
            </a:pPr>
            <a:r>
              <a:rPr lang="en-US" sz="2200" dirty="0">
                <a:latin typeface="Traditional Arabic" pitchFamily="18" charset="-78"/>
                <a:cs typeface="Traditional Arabic" pitchFamily="18" charset="-78"/>
              </a:rPr>
              <a:t>3. Girlies, boys </a:t>
            </a:r>
          </a:p>
          <a:p>
            <a:pPr algn="l">
              <a:buNone/>
            </a:pPr>
            <a:r>
              <a:rPr lang="en-US" sz="2200" dirty="0">
                <a:latin typeface="Traditional Arabic" pitchFamily="18" charset="-78"/>
                <a:cs typeface="Traditional Arabic" pitchFamily="18" charset="-78"/>
              </a:rPr>
              <a:t>3. Girls, boyies </a:t>
            </a:r>
          </a:p>
          <a:p>
            <a:pPr algn="l">
              <a:buNone/>
            </a:pPr>
            <a:r>
              <a:rPr lang="en-US" sz="2200" dirty="0">
                <a:latin typeface="Traditional Arabic" pitchFamily="18" charset="-78"/>
                <a:cs typeface="Traditional Arabic" pitchFamily="18" charset="-78"/>
              </a:rPr>
              <a:t>4. Girls, boys </a:t>
            </a:r>
          </a:p>
          <a:p>
            <a:pPr algn="l">
              <a:buNone/>
            </a:pPr>
            <a:r>
              <a:rPr lang="en-US" sz="2200" b="1" dirty="0">
                <a:latin typeface="Traditional Arabic" pitchFamily="18" charset="-78"/>
                <a:cs typeface="Traditional Arabic" pitchFamily="18" charset="-78"/>
              </a:rPr>
              <a:t>3. There are many ……………………. In this town!</a:t>
            </a:r>
          </a:p>
          <a:p>
            <a:pPr algn="l">
              <a:buNone/>
            </a:pPr>
            <a:r>
              <a:rPr lang="en-US" sz="2200" dirty="0">
                <a:latin typeface="Traditional Arabic" pitchFamily="18" charset="-78"/>
                <a:cs typeface="Traditional Arabic" pitchFamily="18" charset="-78"/>
              </a:rPr>
              <a:t>1. Houses </a:t>
            </a:r>
          </a:p>
          <a:p>
            <a:pPr algn="l">
              <a:buNone/>
            </a:pPr>
            <a:r>
              <a:rPr lang="en-US" sz="2200" dirty="0">
                <a:latin typeface="Traditional Arabic" pitchFamily="18" charset="-78"/>
                <a:cs typeface="Traditional Arabic" pitchFamily="18" charset="-78"/>
              </a:rPr>
              <a:t>2. Housies </a:t>
            </a:r>
          </a:p>
          <a:p>
            <a:pPr algn="l">
              <a:buNone/>
            </a:pPr>
            <a:r>
              <a:rPr lang="en-US" sz="2200" dirty="0">
                <a:latin typeface="Traditional Arabic" pitchFamily="18" charset="-78"/>
                <a:cs typeface="Traditional Arabic" pitchFamily="18" charset="-78"/>
              </a:rPr>
              <a:t>3. Houses </a:t>
            </a:r>
          </a:p>
          <a:p>
            <a:pPr algn="l">
              <a:buNone/>
            </a:pPr>
            <a:r>
              <a:rPr lang="en-US" sz="2200" dirty="0">
                <a:latin typeface="Traditional Arabic" pitchFamily="18" charset="-78"/>
                <a:cs typeface="Traditional Arabic" pitchFamily="18" charset="-78"/>
              </a:rPr>
              <a:t>4. House</a:t>
            </a:r>
          </a:p>
          <a:p>
            <a:pPr algn="l">
              <a:buNone/>
            </a:pPr>
            <a:endParaRPr lang="en-US" sz="20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General goals 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sz="2800" dirty="0" smtClean="0">
                <a:latin typeface="Comic Sans MS" pitchFamily="66" charset="0"/>
              </a:rPr>
              <a:t>students will able to :</a:t>
            </a:r>
          </a:p>
          <a:p>
            <a:pPr algn="l">
              <a:lnSpc>
                <a:spcPct val="200000"/>
              </a:lnSpc>
              <a:buNone/>
            </a:pPr>
            <a:r>
              <a:rPr lang="ar-SA" dirty="0" smtClean="0">
                <a:latin typeface="Comic Sans MS" pitchFamily="66" charset="0"/>
              </a:rPr>
              <a:t>  </a:t>
            </a:r>
            <a:r>
              <a:rPr lang="en-US" sz="2400" dirty="0" smtClean="0">
                <a:latin typeface="Comic Sans MS" pitchFamily="66" charset="0"/>
              </a:rPr>
              <a:t>1.Interact effectively in English.</a:t>
            </a:r>
          </a:p>
          <a:p>
            <a:pPr algn="l">
              <a:lnSpc>
                <a:spcPct val="200000"/>
              </a:lnSpc>
              <a:buNone/>
            </a:pPr>
            <a:r>
              <a:rPr lang="en-US" sz="2400" dirty="0" smtClean="0">
                <a:latin typeface="Comic Sans MS" pitchFamily="66" charset="0"/>
              </a:rPr>
              <a:t>2.  Expose to new subject in grammar. </a:t>
            </a:r>
          </a:p>
          <a:p>
            <a:pPr algn="l">
              <a:lnSpc>
                <a:spcPct val="200000"/>
              </a:lnSpc>
              <a:buNone/>
            </a:pPr>
            <a:endParaRPr lang="ar-SA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304800"/>
            <a:ext cx="8534400" cy="617220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4</a:t>
            </a:r>
            <a:r>
              <a:rPr lang="en-US" sz="2000" b="1" dirty="0">
                <a:latin typeface="Traditional Arabic" pitchFamily="18" charset="-78"/>
                <a:cs typeface="Traditional Arabic" pitchFamily="18" charset="-78"/>
              </a:rPr>
              <a:t>.  The two </a:t>
            </a:r>
            <a:r>
              <a:rPr lang="en-US" sz="2000" b="1" i="1" dirty="0">
                <a:latin typeface="Traditional Arabic" pitchFamily="18" charset="-78"/>
                <a:cs typeface="Traditional Arabic" pitchFamily="18" charset="-78"/>
              </a:rPr>
              <a:t>…………………</a:t>
            </a:r>
            <a:r>
              <a:rPr lang="en-US" sz="2000" b="1" dirty="0">
                <a:latin typeface="Traditional Arabic" pitchFamily="18" charset="-78"/>
                <a:cs typeface="Traditional Arabic" pitchFamily="18" charset="-78"/>
              </a:rPr>
              <a:t> have a lot in common</a:t>
            </a: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pPr algn="l">
              <a:buNone/>
            </a:pP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1. Country </a:t>
            </a:r>
          </a:p>
          <a:p>
            <a:pPr algn="l">
              <a:buNone/>
            </a:pP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2. Countries</a:t>
            </a:r>
          </a:p>
          <a:p>
            <a:pPr algn="l">
              <a:buNone/>
            </a:pP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3. </a:t>
            </a:r>
            <a:r>
              <a:rPr lang="en-US" sz="2000" dirty="0" err="1">
                <a:latin typeface="Traditional Arabic" pitchFamily="18" charset="-78"/>
                <a:cs typeface="Traditional Arabic" pitchFamily="18" charset="-78"/>
              </a:rPr>
              <a:t>Countrys</a:t>
            </a:r>
            <a:endParaRPr lang="en-US" sz="2000" dirty="0">
              <a:latin typeface="Traditional Arabic" pitchFamily="18" charset="-78"/>
              <a:cs typeface="Traditional Arabic" pitchFamily="18" charset="-78"/>
            </a:endParaRPr>
          </a:p>
          <a:p>
            <a:pPr algn="l">
              <a:buNone/>
            </a:pP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4. </a:t>
            </a:r>
            <a:r>
              <a:rPr lang="en-US" sz="2000" dirty="0" err="1">
                <a:latin typeface="Traditional Arabic" pitchFamily="18" charset="-78"/>
                <a:cs typeface="Traditional Arabic" pitchFamily="18" charset="-78"/>
              </a:rPr>
              <a:t>Countryies</a:t>
            </a:r>
            <a:r>
              <a:rPr lang="en-US" sz="2000" dirty="0" smtClean="0">
                <a:latin typeface="Traditional Arabic" pitchFamily="18" charset="-78"/>
                <a:cs typeface="Traditional Arabic" pitchFamily="18" charset="-78"/>
              </a:rPr>
              <a:t>.</a:t>
            </a: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 </a:t>
            </a:r>
          </a:p>
          <a:p>
            <a:pPr algn="l">
              <a:buNone/>
            </a:pPr>
            <a:r>
              <a:rPr lang="en-US" sz="2000" b="1" dirty="0">
                <a:latin typeface="Traditional Arabic" pitchFamily="18" charset="-78"/>
                <a:cs typeface="Traditional Arabic" pitchFamily="18" charset="-78"/>
              </a:rPr>
              <a:t>5.  this country has five ………………………..</a:t>
            </a:r>
          </a:p>
          <a:p>
            <a:pPr algn="l">
              <a:buNone/>
            </a:pP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1. </a:t>
            </a:r>
            <a:r>
              <a:rPr lang="en-US" sz="2000" dirty="0" err="1">
                <a:latin typeface="Traditional Arabic" pitchFamily="18" charset="-78"/>
                <a:cs typeface="Traditional Arabic" pitchFamily="18" charset="-78"/>
              </a:rPr>
              <a:t>Librarys</a:t>
            </a: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algn="l">
              <a:buNone/>
            </a:pP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2. Libraries</a:t>
            </a:r>
          </a:p>
          <a:p>
            <a:pPr algn="l">
              <a:buNone/>
            </a:pP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3. </a:t>
            </a:r>
            <a:r>
              <a:rPr lang="en-US" sz="2000" dirty="0" err="1">
                <a:latin typeface="Traditional Arabic" pitchFamily="18" charset="-78"/>
                <a:cs typeface="Traditional Arabic" pitchFamily="18" charset="-78"/>
              </a:rPr>
              <a:t>Libaryes</a:t>
            </a: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algn="l">
              <a:buNone/>
            </a:pP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4. </a:t>
            </a:r>
            <a:r>
              <a:rPr lang="en-US" sz="2000" dirty="0" smtClean="0">
                <a:latin typeface="Traditional Arabic" pitchFamily="18" charset="-78"/>
                <a:cs typeface="Traditional Arabic" pitchFamily="18" charset="-78"/>
              </a:rPr>
              <a:t>Library</a:t>
            </a: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 </a:t>
            </a:r>
          </a:p>
          <a:p>
            <a:pPr algn="l">
              <a:buNone/>
            </a:pPr>
            <a:r>
              <a:rPr lang="en-US" sz="2000" b="1" dirty="0">
                <a:latin typeface="Traditional Arabic" pitchFamily="18" charset="-78"/>
                <a:cs typeface="Traditional Arabic" pitchFamily="18" charset="-78"/>
              </a:rPr>
              <a:t>6. I have three</a:t>
            </a:r>
            <a:r>
              <a:rPr lang="en-US" sz="2000" b="1" i="1" dirty="0">
                <a:latin typeface="Traditional Arabic" pitchFamily="18" charset="-78"/>
                <a:cs typeface="Traditional Arabic" pitchFamily="18" charset="-78"/>
              </a:rPr>
              <a:t>……………..</a:t>
            </a:r>
            <a:r>
              <a:rPr lang="en-US" sz="2000" b="1" dirty="0">
                <a:latin typeface="Traditional Arabic" pitchFamily="18" charset="-78"/>
                <a:cs typeface="Traditional Arabic" pitchFamily="18" charset="-78"/>
              </a:rPr>
              <a:t>and two ………………. </a:t>
            </a:r>
          </a:p>
          <a:p>
            <a:pPr algn="l">
              <a:buNone/>
            </a:pP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1. Uncles, aunties </a:t>
            </a:r>
          </a:p>
          <a:p>
            <a:pPr algn="l">
              <a:buNone/>
            </a:pP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2. </a:t>
            </a:r>
            <a:r>
              <a:rPr lang="en-US" sz="2000" dirty="0" err="1">
                <a:latin typeface="Traditional Arabic" pitchFamily="18" charset="-78"/>
                <a:cs typeface="Traditional Arabic" pitchFamily="18" charset="-78"/>
              </a:rPr>
              <a:t>Unclies</a:t>
            </a: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, aunts </a:t>
            </a:r>
          </a:p>
          <a:p>
            <a:pPr algn="l">
              <a:buNone/>
            </a:pP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3. Uncles, aunts </a:t>
            </a:r>
          </a:p>
          <a:p>
            <a:pPr algn="l">
              <a:buNone/>
            </a:pP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4. Uncle, </a:t>
            </a:r>
            <a:r>
              <a:rPr lang="en-US" sz="2000" dirty="0" smtClean="0">
                <a:latin typeface="Traditional Arabic" pitchFamily="18" charset="-78"/>
                <a:cs typeface="Traditional Arabic" pitchFamily="18" charset="-78"/>
              </a:rPr>
              <a:t>aunt</a:t>
            </a: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 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Exercise 4 :</a:t>
            </a:r>
            <a:b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en-US" sz="2800" b="1" dirty="0" smtClean="0">
                <a:latin typeface="Traditional Arabic" pitchFamily="18" charset="-78"/>
                <a:cs typeface="Traditional Arabic" pitchFamily="18" charset="-78"/>
              </a:rPr>
              <a:t> Write down the correct form of plural </a:t>
            </a:r>
            <a:endParaRPr lang="ar-SA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181600"/>
          </a:xfrm>
        </p:spPr>
        <p:txBody>
          <a:bodyPr>
            <a:normAutofit fontScale="70000" lnSpcReduction="20000"/>
          </a:bodyPr>
          <a:lstStyle/>
          <a:p>
            <a:pPr algn="l">
              <a:buNone/>
            </a:pP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City </a:t>
            </a:r>
            <a:r>
              <a:rPr lang="en-US" dirty="0">
                <a:latin typeface="Traditional Arabic" pitchFamily="18" charset="-78"/>
                <a:cs typeface="Traditional Arabic" pitchFamily="18" charset="-78"/>
              </a:rPr>
              <a:t>: ………………….</a:t>
            </a:r>
          </a:p>
          <a:p>
            <a:pPr algn="l">
              <a:buNone/>
            </a:pPr>
            <a:r>
              <a:rPr lang="en-US" dirty="0">
                <a:latin typeface="Traditional Arabic" pitchFamily="18" charset="-78"/>
                <a:cs typeface="Traditional Arabic" pitchFamily="18" charset="-78"/>
              </a:rPr>
              <a:t>House :……………...</a:t>
            </a:r>
          </a:p>
          <a:p>
            <a:pPr algn="l">
              <a:buNone/>
            </a:pPr>
            <a:r>
              <a:rPr lang="en-US" dirty="0">
                <a:latin typeface="Traditional Arabic" pitchFamily="18" charset="-78"/>
                <a:cs typeface="Traditional Arabic" pitchFamily="18" charset="-78"/>
              </a:rPr>
              <a:t>Boy :……………….</a:t>
            </a:r>
          </a:p>
          <a:p>
            <a:pPr algn="l">
              <a:buNone/>
            </a:pPr>
            <a:r>
              <a:rPr lang="en-US" dirty="0">
                <a:latin typeface="Traditional Arabic" pitchFamily="18" charset="-78"/>
                <a:cs typeface="Traditional Arabic" pitchFamily="18" charset="-78"/>
              </a:rPr>
              <a:t>Family :………………..</a:t>
            </a:r>
          </a:p>
          <a:p>
            <a:pPr algn="l">
              <a:buNone/>
            </a:pPr>
            <a:r>
              <a:rPr lang="en-US" dirty="0">
                <a:latin typeface="Traditional Arabic" pitchFamily="18" charset="-78"/>
                <a:cs typeface="Traditional Arabic" pitchFamily="18" charset="-78"/>
              </a:rPr>
              <a:t>Life :………………….</a:t>
            </a:r>
          </a:p>
          <a:p>
            <a:pPr algn="l">
              <a:buNone/>
            </a:pPr>
            <a:r>
              <a:rPr lang="en-US" dirty="0">
                <a:latin typeface="Traditional Arabic" pitchFamily="18" charset="-78"/>
                <a:cs typeface="Traditional Arabic" pitchFamily="18" charset="-78"/>
              </a:rPr>
              <a:t>Photo:…………………</a:t>
            </a:r>
          </a:p>
          <a:p>
            <a:pPr algn="l">
              <a:buNone/>
            </a:pPr>
            <a:r>
              <a:rPr lang="en-US" dirty="0">
                <a:latin typeface="Traditional Arabic" pitchFamily="18" charset="-78"/>
                <a:cs typeface="Traditional Arabic" pitchFamily="18" charset="-78"/>
              </a:rPr>
              <a:t>Phone :…………………</a:t>
            </a:r>
          </a:p>
          <a:p>
            <a:pPr algn="l">
              <a:buNone/>
            </a:pPr>
            <a:r>
              <a:rPr lang="en-US" dirty="0">
                <a:latin typeface="Traditional Arabic" pitchFamily="18" charset="-78"/>
                <a:cs typeface="Traditional Arabic" pitchFamily="18" charset="-78"/>
              </a:rPr>
              <a:t>Sandwich :………………..</a:t>
            </a:r>
          </a:p>
          <a:p>
            <a:pPr algn="l">
              <a:buNone/>
            </a:pPr>
            <a:r>
              <a:rPr lang="en-US" dirty="0">
                <a:latin typeface="Traditional Arabic" pitchFamily="18" charset="-78"/>
                <a:cs typeface="Traditional Arabic" pitchFamily="18" charset="-78"/>
              </a:rPr>
              <a:t>Nurse :…………………..</a:t>
            </a:r>
          </a:p>
          <a:p>
            <a:pPr algn="l">
              <a:buNone/>
            </a:pPr>
            <a:r>
              <a:rPr lang="en-US" dirty="0">
                <a:latin typeface="Traditional Arabic" pitchFamily="18" charset="-78"/>
                <a:cs typeface="Traditional Arabic" pitchFamily="18" charset="-78"/>
              </a:rPr>
              <a:t>Elf: ………………..</a:t>
            </a:r>
          </a:p>
          <a:p>
            <a:pPr algn="l">
              <a:buNone/>
            </a:pPr>
            <a:r>
              <a:rPr lang="en-US" dirty="0">
                <a:latin typeface="Traditional Arabic" pitchFamily="18" charset="-78"/>
                <a:cs typeface="Traditional Arabic" pitchFamily="18" charset="-78"/>
              </a:rPr>
              <a:t>Criterion :…………………</a:t>
            </a:r>
          </a:p>
          <a:p>
            <a:pPr algn="l">
              <a:buNone/>
            </a:pPr>
            <a:r>
              <a:rPr lang="en-US" dirty="0">
                <a:latin typeface="Traditional Arabic" pitchFamily="18" charset="-78"/>
                <a:cs typeface="Traditional Arabic" pitchFamily="18" charset="-78"/>
              </a:rPr>
              <a:t>Toy :…………………</a:t>
            </a:r>
          </a:p>
          <a:p>
            <a:pPr algn="l">
              <a:buNone/>
            </a:pPr>
            <a:r>
              <a:rPr lang="en-US" dirty="0">
                <a:latin typeface="Traditional Arabic" pitchFamily="18" charset="-78"/>
                <a:cs typeface="Traditional Arabic" pitchFamily="18" charset="-78"/>
              </a:rPr>
              <a:t>Village :………………</a:t>
            </a:r>
          </a:p>
          <a:p>
            <a:pPr algn="l">
              <a:buNone/>
            </a:pPr>
            <a:r>
              <a:rPr lang="en-US" dirty="0">
                <a:latin typeface="Traditional Arabic" pitchFamily="18" charset="-78"/>
                <a:cs typeface="Traditional Arabic" pitchFamily="18" charset="-78"/>
              </a:rPr>
              <a:t>Phenomenon :…………………………..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latin typeface="Traditional Arabic" pitchFamily="18" charset="-78"/>
                <a:cs typeface="Traditional Arabic" pitchFamily="18" charset="-78"/>
              </a:rPr>
              <a:t>Exercise 5</a:t>
            </a:r>
            <a:br>
              <a:rPr lang="en-US" sz="3100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en-US" sz="2900" b="1" dirty="0" smtClean="0">
                <a:latin typeface="Traditional Arabic" pitchFamily="18" charset="-78"/>
                <a:cs typeface="Traditional Arabic" pitchFamily="18" charset="-78"/>
              </a:rPr>
              <a:t>Complete the sentences . write the plural form of the correct word from the word pool in each blank space.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1752600"/>
            <a:ext cx="8382000" cy="5105400"/>
          </a:xfrm>
        </p:spPr>
        <p:txBody>
          <a:bodyPr>
            <a:normAutofit fontScale="47500" lnSpcReduction="20000"/>
          </a:bodyPr>
          <a:lstStyle/>
          <a:p>
            <a:pPr algn="l">
              <a:buNone/>
            </a:pPr>
            <a:r>
              <a:rPr lang="en-US" dirty="0" smtClean="0"/>
              <a:t>1</a:t>
            </a:r>
            <a:r>
              <a:rPr lang="en-US" sz="4500" dirty="0" smtClean="0">
                <a:latin typeface="Traditional Arabic" pitchFamily="18" charset="-78"/>
                <a:cs typeface="Traditional Arabic" pitchFamily="18" charset="-78"/>
              </a:rPr>
              <a:t>.There </a:t>
            </a:r>
            <a:r>
              <a:rPr lang="en-US" sz="4500" dirty="0">
                <a:latin typeface="Traditional Arabic" pitchFamily="18" charset="-78"/>
                <a:cs typeface="Traditional Arabic" pitchFamily="18" charset="-78"/>
              </a:rPr>
              <a:t>are three ……………… and four …………………… in my art class</a:t>
            </a:r>
          </a:p>
          <a:p>
            <a:pPr algn="l">
              <a:buNone/>
            </a:pPr>
            <a:r>
              <a:rPr lang="en-US" sz="4500" dirty="0" smtClean="0">
                <a:latin typeface="Traditional Arabic" pitchFamily="18" charset="-78"/>
                <a:cs typeface="Traditional Arabic" pitchFamily="18" charset="-78"/>
              </a:rPr>
              <a:t>2.My </a:t>
            </a:r>
            <a:r>
              <a:rPr lang="en-US" sz="4500" dirty="0">
                <a:latin typeface="Traditional Arabic" pitchFamily="18" charset="-78"/>
                <a:cs typeface="Traditional Arabic" pitchFamily="18" charset="-78"/>
              </a:rPr>
              <a:t>neighbors next door have six ……………………………….</a:t>
            </a:r>
          </a:p>
          <a:p>
            <a:pPr algn="l">
              <a:buNone/>
            </a:pPr>
            <a:r>
              <a:rPr lang="en-US" sz="4500" dirty="0" smtClean="0">
                <a:latin typeface="Traditional Arabic" pitchFamily="18" charset="-78"/>
                <a:cs typeface="Traditional Arabic" pitchFamily="18" charset="-78"/>
              </a:rPr>
              <a:t>3.People </a:t>
            </a:r>
            <a:r>
              <a:rPr lang="en-US" sz="4500" dirty="0">
                <a:latin typeface="Traditional Arabic" pitchFamily="18" charset="-78"/>
                <a:cs typeface="Traditional Arabic" pitchFamily="18" charset="-78"/>
              </a:rPr>
              <a:t>have two arms , two hands , two legs and two ………………………………………….</a:t>
            </a:r>
          </a:p>
          <a:p>
            <a:pPr algn="l">
              <a:buNone/>
            </a:pPr>
            <a:r>
              <a:rPr lang="en-US" sz="4500" dirty="0" smtClean="0">
                <a:latin typeface="Traditional Arabic" pitchFamily="18" charset="-78"/>
                <a:cs typeface="Traditional Arabic" pitchFamily="18" charset="-78"/>
              </a:rPr>
              <a:t>4.Human </a:t>
            </a:r>
            <a:r>
              <a:rPr lang="en-US" sz="4500" dirty="0">
                <a:latin typeface="Traditional Arabic" pitchFamily="18" charset="-78"/>
                <a:cs typeface="Traditional Arabic" pitchFamily="18" charset="-78"/>
              </a:rPr>
              <a:t>have 32 ……………………….. in their …………………………... by the time they are adults </a:t>
            </a:r>
          </a:p>
          <a:p>
            <a:pPr algn="l">
              <a:buNone/>
            </a:pPr>
            <a:r>
              <a:rPr lang="en-US" sz="4500" dirty="0" smtClean="0">
                <a:latin typeface="Traditional Arabic" pitchFamily="18" charset="-78"/>
                <a:cs typeface="Traditional Arabic" pitchFamily="18" charset="-78"/>
              </a:rPr>
              <a:t>5.The </a:t>
            </a:r>
            <a:r>
              <a:rPr lang="en-US" sz="4500" dirty="0">
                <a:latin typeface="Traditional Arabic" pitchFamily="18" charset="-78"/>
                <a:cs typeface="Traditional Arabic" pitchFamily="18" charset="-78"/>
              </a:rPr>
              <a:t>………………….. of year are spring , summer , winter , and autumn or </a:t>
            </a:r>
            <a:r>
              <a:rPr lang="en-US" sz="4500" dirty="0" smtClean="0">
                <a:latin typeface="Traditional Arabic" pitchFamily="18" charset="-78"/>
                <a:cs typeface="Traditional Arabic" pitchFamily="18" charset="-78"/>
              </a:rPr>
              <a:t>fall.</a:t>
            </a:r>
            <a:endParaRPr lang="en-US" sz="4500" dirty="0">
              <a:latin typeface="Traditional Arabic" pitchFamily="18" charset="-78"/>
              <a:cs typeface="Traditional Arabic" pitchFamily="18" charset="-78"/>
            </a:endParaRPr>
          </a:p>
          <a:p>
            <a:pPr algn="l">
              <a:buNone/>
            </a:pPr>
            <a:r>
              <a:rPr lang="en-US" sz="4500" dirty="0" smtClean="0">
                <a:latin typeface="Traditional Arabic" pitchFamily="18" charset="-78"/>
                <a:cs typeface="Traditional Arabic" pitchFamily="18" charset="-78"/>
              </a:rPr>
              <a:t>6.The </a:t>
            </a:r>
            <a:r>
              <a:rPr lang="en-US" sz="4500" dirty="0">
                <a:latin typeface="Traditional Arabic" pitchFamily="18" charset="-78"/>
                <a:cs typeface="Traditional Arabic" pitchFamily="18" charset="-78"/>
              </a:rPr>
              <a:t>…………………… on the trees change color in autumn .</a:t>
            </a:r>
          </a:p>
          <a:p>
            <a:pPr algn="l">
              <a:buNone/>
            </a:pPr>
            <a:r>
              <a:rPr lang="en-US" sz="4500" dirty="0" smtClean="0">
                <a:latin typeface="Traditional Arabic" pitchFamily="18" charset="-78"/>
                <a:cs typeface="Traditional Arabic" pitchFamily="18" charset="-78"/>
              </a:rPr>
              <a:t>7.There </a:t>
            </a:r>
            <a:r>
              <a:rPr lang="en-US" sz="4500" dirty="0">
                <a:latin typeface="Traditional Arabic" pitchFamily="18" charset="-78"/>
                <a:cs typeface="Traditional Arabic" pitchFamily="18" charset="-78"/>
              </a:rPr>
              <a:t>are forks , …………………………. And spoons on the table .</a:t>
            </a:r>
          </a:p>
          <a:p>
            <a:pPr algn="l">
              <a:buNone/>
            </a:pPr>
            <a:r>
              <a:rPr lang="en-US" sz="4500" dirty="0" smtClean="0">
                <a:latin typeface="Traditional Arabic" pitchFamily="18" charset="-78"/>
                <a:cs typeface="Traditional Arabic" pitchFamily="18" charset="-78"/>
              </a:rPr>
              <a:t>8.There </a:t>
            </a:r>
            <a:r>
              <a:rPr lang="en-US" sz="4500" dirty="0">
                <a:latin typeface="Traditional Arabic" pitchFamily="18" charset="-78"/>
                <a:cs typeface="Traditional Arabic" pitchFamily="18" charset="-78"/>
              </a:rPr>
              <a:t>are trees , flowers , and …………………………. Outside around the house </a:t>
            </a:r>
          </a:p>
          <a:p>
            <a:pPr algn="l">
              <a:buNone/>
            </a:pPr>
            <a:r>
              <a:rPr lang="en-US" sz="4500" dirty="0" smtClean="0">
                <a:latin typeface="Traditional Arabic" pitchFamily="18" charset="-78"/>
                <a:cs typeface="Traditional Arabic" pitchFamily="18" charset="-78"/>
              </a:rPr>
              <a:t>9.Mumbai </a:t>
            </a:r>
            <a:r>
              <a:rPr lang="en-US" sz="4500" dirty="0">
                <a:latin typeface="Traditional Arabic" pitchFamily="18" charset="-78"/>
                <a:cs typeface="Traditional Arabic" pitchFamily="18" charset="-78"/>
              </a:rPr>
              <a:t>and Calcutta are two ………………………. In India </a:t>
            </a:r>
            <a:r>
              <a:rPr lang="en-US" sz="4500" dirty="0" smtClean="0">
                <a:latin typeface="Traditional Arabic" pitchFamily="18" charset="-78"/>
                <a:cs typeface="Traditional Arabic" pitchFamily="18" charset="-78"/>
              </a:rPr>
              <a:t>.</a:t>
            </a:r>
            <a:endParaRPr lang="en-US" sz="4500" dirty="0">
              <a:latin typeface="Traditional Arabic" pitchFamily="18" charset="-78"/>
              <a:cs typeface="Traditional Arabic" pitchFamily="18" charset="-78"/>
            </a:endParaRPr>
          </a:p>
          <a:p>
            <a:pPr algn="l">
              <a:buNone/>
            </a:pPr>
            <a:r>
              <a:rPr lang="en-US" sz="4500" dirty="0" smtClean="0">
                <a:latin typeface="Traditional Arabic" pitchFamily="18" charset="-78"/>
                <a:cs typeface="Traditional Arabic" pitchFamily="18" charset="-78"/>
              </a:rPr>
              <a:t>10.M y </a:t>
            </a:r>
            <a:r>
              <a:rPr lang="en-US" sz="4500" dirty="0">
                <a:latin typeface="Traditional Arabic" pitchFamily="18" charset="-78"/>
                <a:cs typeface="Traditional Arabic" pitchFamily="18" charset="-78"/>
              </a:rPr>
              <a:t>family has several pets. We have a dog , two cats , and five </a:t>
            </a:r>
            <a:r>
              <a:rPr lang="en-US" sz="4500" dirty="0" smtClean="0">
                <a:latin typeface="Traditional Arabic" pitchFamily="18" charset="-78"/>
                <a:cs typeface="Traditional Arabic" pitchFamily="18" charset="-78"/>
              </a:rPr>
              <a:t>……………………………</a:t>
            </a:r>
            <a:endParaRPr lang="en-US" sz="4500" dirty="0">
              <a:latin typeface="Traditional Arabic" pitchFamily="18" charset="-78"/>
              <a:cs typeface="Traditional Arabic" pitchFamily="18" charset="-78"/>
            </a:endParaRPr>
          </a:p>
          <a:p>
            <a:endParaRPr lang="ar-SA" dirty="0"/>
          </a:p>
        </p:txBody>
      </p:sp>
      <p:sp>
        <p:nvSpPr>
          <p:cNvPr id="41" name="عنصر نائب للمحتوى 2"/>
          <p:cNvSpPr txBox="1">
            <a:spLocks/>
          </p:cNvSpPr>
          <p:nvPr/>
        </p:nvSpPr>
        <p:spPr>
          <a:xfrm>
            <a:off x="152400" y="6248399"/>
            <a:ext cx="6858000" cy="60960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70000" lnSpcReduction="20000"/>
          </a:bodyPr>
          <a:lstStyle/>
          <a:p>
            <a:pPr marL="342900" marR="0" lvl="0" indent="-34290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Bush , child , city , fish , man , mouth ,season </a:t>
            </a: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raditional Arabic" pitchFamily="18" charset="-78"/>
              <a:ea typeface="+mn-ea"/>
              <a:cs typeface="Traditional Arabic" pitchFamily="18" charset="-78"/>
            </a:endParaRPr>
          </a:p>
          <a:p>
            <a:pPr marL="342900" marR="0" lvl="0" indent="-34290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Leaf , woman , tooth , knife , foot  </a:t>
            </a: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raditional Arabic" pitchFamily="18" charset="-78"/>
              <a:ea typeface="+mn-ea"/>
              <a:cs typeface="Traditional Arabic" pitchFamily="18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S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Exercise 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>
                <a:latin typeface="Traditional Arabic" pitchFamily="18" charset="-78"/>
                <a:cs typeface="Traditional Arabic" pitchFamily="18" charset="-78"/>
              </a:rPr>
              <a:t>choose the correct answer .</a:t>
            </a:r>
            <a:endParaRPr lang="ar-SA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1524000"/>
            <a:ext cx="8458200" cy="4906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>
              <a:latin typeface="Traditional Arabic" pitchFamily="18" charset="-78"/>
              <a:cs typeface="Traditional Arabic" pitchFamily="18" charset="-78"/>
            </a:endParaRPr>
          </a:p>
          <a:p>
            <a:pPr algn="l">
              <a:buNone/>
            </a:pPr>
            <a:r>
              <a:rPr lang="en-US" sz="2400" dirty="0">
                <a:latin typeface="Traditional Arabic" pitchFamily="18" charset="-78"/>
                <a:cs typeface="Traditional Arabic" pitchFamily="18" charset="-78"/>
              </a:rPr>
              <a:t>1. How many person / people study English as a second language ?</a:t>
            </a:r>
          </a:p>
          <a:p>
            <a:pPr algn="l">
              <a:buNone/>
            </a:pPr>
            <a:r>
              <a:rPr lang="en-US" sz="2400" dirty="0">
                <a:latin typeface="Traditional Arabic" pitchFamily="18" charset="-78"/>
                <a:cs typeface="Traditional Arabic" pitchFamily="18" charset="-78"/>
              </a:rPr>
              <a:t>2. Five woman / women opened a computer services company .</a:t>
            </a:r>
          </a:p>
          <a:p>
            <a:pPr algn="l">
              <a:buNone/>
            </a:pPr>
            <a:r>
              <a:rPr lang="en-US" sz="2400" dirty="0">
                <a:latin typeface="Traditional Arabic" pitchFamily="18" charset="-78"/>
                <a:cs typeface="Traditional Arabic" pitchFamily="18" charset="-78"/>
              </a:rPr>
              <a:t>3. there is a cat / cats in the class</a:t>
            </a:r>
          </a:p>
          <a:p>
            <a:pPr algn="l">
              <a:buNone/>
            </a:pPr>
            <a:r>
              <a:rPr lang="en-US" sz="2400" dirty="0">
                <a:latin typeface="Traditional Arabic" pitchFamily="18" charset="-78"/>
                <a:cs typeface="Traditional Arabic" pitchFamily="18" charset="-78"/>
              </a:rPr>
              <a:t>4. each child / children has to have a pencil.</a:t>
            </a:r>
          </a:p>
          <a:p>
            <a:pPr algn="l">
              <a:buNone/>
            </a:pPr>
            <a:r>
              <a:rPr lang="en-US" sz="2400" dirty="0">
                <a:latin typeface="Traditional Arabic" pitchFamily="18" charset="-78"/>
                <a:cs typeface="Traditional Arabic" pitchFamily="18" charset="-78"/>
              </a:rPr>
              <a:t>5. I bought some tomato / tomatoes from the shop .</a:t>
            </a:r>
          </a:p>
          <a:p>
            <a:pPr algn="l">
              <a:buNone/>
            </a:pPr>
            <a:r>
              <a:rPr lang="en-US" sz="2400" dirty="0">
                <a:latin typeface="Traditional Arabic" pitchFamily="18" charset="-78"/>
                <a:cs typeface="Traditional Arabic" pitchFamily="18" charset="-78"/>
              </a:rPr>
              <a:t>6.my tooth / teeth are sensitive to the cold.</a:t>
            </a:r>
          </a:p>
          <a:p>
            <a:pPr algn="l">
              <a:buNone/>
            </a:pPr>
            <a:r>
              <a:rPr lang="en-US" sz="2400" dirty="0">
                <a:latin typeface="Traditional Arabic" pitchFamily="18" charset="-78"/>
                <a:cs typeface="Traditional Arabic" pitchFamily="18" charset="-78"/>
              </a:rPr>
              <a:t>7. my family consists of five member/ members .</a:t>
            </a:r>
          </a:p>
          <a:p>
            <a:pPr algn="l">
              <a:buNone/>
            </a:pPr>
            <a:r>
              <a:rPr lang="en-US" sz="2400" dirty="0">
                <a:latin typeface="Traditional Arabic" pitchFamily="18" charset="-78"/>
                <a:cs typeface="Traditional Arabic" pitchFamily="18" charset="-78"/>
              </a:rPr>
              <a:t>8. I have two brother/brothers , and one sister / sisters</a:t>
            </a:r>
            <a:r>
              <a:rPr lang="en-US" sz="2400" dirty="0"/>
              <a:t> </a:t>
            </a:r>
            <a:r>
              <a:rPr lang="en-US" dirty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3100" b="1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en-US" sz="3100" b="1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3100" b="1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en-US" sz="3100" b="1" dirty="0" smtClean="0">
                <a:solidFill>
                  <a:srgbClr val="CC0493"/>
                </a:solidFill>
                <a:latin typeface="Traditional Arabic" pitchFamily="18" charset="-78"/>
                <a:cs typeface="Traditional Arabic" pitchFamily="18" charset="-78"/>
              </a:rPr>
              <a:t>Exercise 7</a:t>
            </a:r>
            <a:r>
              <a:rPr lang="en-US" sz="3100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3100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en-US" sz="3100" dirty="0" smtClean="0">
                <a:latin typeface="Traditional Arabic" pitchFamily="18" charset="-78"/>
                <a:cs typeface="Traditional Arabic" pitchFamily="18" charset="-78"/>
              </a:rPr>
              <a:t>Correct the errors in the sentences , some sentences contain no errors.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1</a:t>
            </a:r>
            <a:r>
              <a:rPr lang="en-US" dirty="0">
                <a:latin typeface="Traditional Arabic" pitchFamily="18" charset="-78"/>
                <a:cs typeface="Traditional Arabic" pitchFamily="18" charset="-78"/>
              </a:rPr>
              <a:t>. Will you wash the breakfast dishs, please?.</a:t>
            </a:r>
          </a:p>
          <a:p>
            <a:pPr algn="l">
              <a:buNone/>
            </a:pPr>
            <a:r>
              <a:rPr lang="en-US" dirty="0">
                <a:latin typeface="Traditional Arabic" pitchFamily="18" charset="-78"/>
                <a:cs typeface="Traditional Arabic" pitchFamily="18" charset="-78"/>
              </a:rPr>
              <a:t>2. Flies was buzzing around the picnic tablies.</a:t>
            </a:r>
          </a:p>
          <a:p>
            <a:pPr algn="l">
              <a:buNone/>
            </a:pPr>
            <a:r>
              <a:rPr lang="en-US" dirty="0">
                <a:latin typeface="Traditional Arabic" pitchFamily="18" charset="-78"/>
                <a:cs typeface="Traditional Arabic" pitchFamily="18" charset="-78"/>
              </a:rPr>
              <a:t>3. Please put away your toys.</a:t>
            </a:r>
          </a:p>
          <a:p>
            <a:pPr algn="l">
              <a:buNone/>
            </a:pPr>
            <a:r>
              <a:rPr lang="en-US" dirty="0">
                <a:latin typeface="Traditional Arabic" pitchFamily="18" charset="-78"/>
                <a:cs typeface="Traditional Arabic" pitchFamily="18" charset="-78"/>
              </a:rPr>
              <a:t>4. they were  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heroes  for standing up to the government.</a:t>
            </a:r>
          </a:p>
          <a:p>
            <a:pPr algn="l">
              <a:buNone/>
            </a:pP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5. You aren't allowed to take photoes inside the theater.</a:t>
            </a:r>
          </a:p>
          <a:p>
            <a:pPr algn="l">
              <a:buNone/>
            </a:pP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6. She broke each cookie into halvies.</a:t>
            </a:r>
          </a:p>
          <a:p>
            <a:pPr algn="l">
              <a:buNone/>
            </a:pP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7. He gets angry if anyone challenges his religious beliefs.</a:t>
            </a:r>
          </a:p>
          <a:p>
            <a:pPr algn="l">
              <a:buNone/>
            </a:pP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8. Bacterium plural of bacteria . </a:t>
            </a:r>
          </a:p>
          <a:p>
            <a:pPr algn="l">
              <a:buNone/>
            </a:pP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9. We're having fishs  for dinner.</a:t>
            </a:r>
          </a:p>
          <a:p>
            <a:pPr algn="l">
              <a:buNone/>
            </a:pP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10. The house was infested with mouses  and ratis.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b="1" dirty="0" smtClean="0">
                <a:solidFill>
                  <a:srgbClr val="CC0493"/>
                </a:solidFill>
                <a:latin typeface="Traditional Arabic" pitchFamily="18" charset="-78"/>
                <a:cs typeface="Traditional Arabic" pitchFamily="18" charset="-78"/>
                <a:hlinkClick r:id="rId2"/>
              </a:rPr>
              <a:t>Who will win the million ?</a:t>
            </a:r>
            <a:endParaRPr lang="en-US" sz="4000" b="1" dirty="0" smtClean="0">
              <a:solidFill>
                <a:srgbClr val="CC0493"/>
              </a:solidFill>
              <a:latin typeface="Traditional Arabic" pitchFamily="18" charset="-78"/>
              <a:cs typeface="Traditional Arabic" pitchFamily="18" charset="-78"/>
            </a:endParaRPr>
          </a:p>
          <a:p>
            <a:endParaRPr lang="ar-SA" dirty="0"/>
          </a:p>
        </p:txBody>
      </p:sp>
      <p:sp>
        <p:nvSpPr>
          <p:cNvPr id="4" name="وجه ضاحك 3"/>
          <p:cNvSpPr/>
          <p:nvPr/>
        </p:nvSpPr>
        <p:spPr>
          <a:xfrm>
            <a:off x="3276600" y="3048000"/>
            <a:ext cx="2895600" cy="2895600"/>
          </a:xfrm>
          <a:prstGeom prst="smileyFac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48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  <a:hlinkClick r:id="rId2"/>
              </a:rPr>
              <a:t>Review</a:t>
            </a:r>
            <a:endParaRPr lang="en-US" sz="48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en-US" sz="4800" dirty="0" smtClean="0">
                <a:solidFill>
                  <a:schemeClr val="accent1"/>
                </a:solidFill>
                <a:latin typeface="Traditional Arabic" pitchFamily="18" charset="-78"/>
                <a:cs typeface="Traditional Arabic" pitchFamily="18" charset="-78"/>
              </a:rPr>
              <a:t>And</a:t>
            </a:r>
            <a:r>
              <a:rPr lang="en-US" sz="48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algn="ctr">
              <a:buNone/>
            </a:pPr>
            <a:r>
              <a:rPr lang="en-US" sz="48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  <a:hlinkClick r:id="rId3"/>
              </a:rPr>
              <a:t>Enjoy </a:t>
            </a:r>
            <a:r>
              <a:rPr lang="en-US" sz="48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endParaRPr lang="en-US" sz="4800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قلب 3"/>
          <p:cNvSpPr/>
          <p:nvPr/>
        </p:nvSpPr>
        <p:spPr>
          <a:xfrm>
            <a:off x="990600" y="2590800"/>
            <a:ext cx="2133600" cy="22098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sz="8800" b="1" dirty="0" smtClean="0">
                <a:solidFill>
                  <a:srgbClr val="FF0066"/>
                </a:solidFill>
                <a:latin typeface="Traditional Arabic" pitchFamily="18" charset="-78"/>
                <a:cs typeface="Traditional Arabic" pitchFamily="18" charset="-78"/>
              </a:rPr>
              <a:t>Thank you </a:t>
            </a:r>
            <a:r>
              <a:rPr lang="en-US" sz="8800" b="1" dirty="0" smtClean="0">
                <a:solidFill>
                  <a:srgbClr val="FF0066"/>
                </a:solidFill>
                <a:latin typeface="Traditional Arabic" pitchFamily="18" charset="-78"/>
                <a:cs typeface="Traditional Arabic" pitchFamily="18" charset="-78"/>
                <a:sym typeface="Wingdings" pitchFamily="2" charset="2"/>
              </a:rPr>
              <a:t></a:t>
            </a:r>
          </a:p>
          <a:p>
            <a:endParaRPr lang="en-US" dirty="0">
              <a:sym typeface="Wingdings" pitchFamily="2" charset="2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  <a:latin typeface="Comic Sans MS" pitchFamily="66" charset="0"/>
                <a:ea typeface="Times New Roman"/>
                <a:cs typeface="Arial"/>
              </a:rPr>
              <a:t>Specific  Goals:</a:t>
            </a:r>
            <a:endParaRPr lang="ar-SA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5486400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  <a:spcAft>
                <a:spcPts val="100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Comic Sans MS" pitchFamily="66" charset="0"/>
                <a:ea typeface="Times New Roman"/>
                <a:cs typeface="Arial"/>
              </a:rPr>
              <a:t> </a:t>
            </a:r>
            <a:endParaRPr lang="en-US" sz="2400" dirty="0" smtClean="0">
              <a:solidFill>
                <a:srgbClr val="000000"/>
              </a:solidFill>
              <a:latin typeface="Comic Sans MS" pitchFamily="66" charset="0"/>
              <a:ea typeface="Times New Roman"/>
              <a:cs typeface="Arial"/>
            </a:endParaRPr>
          </a:p>
          <a:p>
            <a:pPr algn="l">
              <a:lnSpc>
                <a:spcPct val="200000"/>
              </a:lnSpc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Times New Roman"/>
                <a:cs typeface="Arial"/>
              </a:rPr>
              <a:t>I want my students to be able to:</a:t>
            </a:r>
          </a:p>
          <a:p>
            <a:pPr algn="l">
              <a:lnSpc>
                <a:spcPct val="20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ea typeface="Times New Roman"/>
                <a:cs typeface="Arial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1.define the term singular number and plural number  form of nouns .</a:t>
            </a:r>
          </a:p>
          <a:p>
            <a:pPr algn="l">
              <a:lnSpc>
                <a:spcPct val="200000"/>
              </a:lnSpc>
              <a:buNone/>
            </a:pPr>
            <a:r>
              <a:rPr lang="en-US" sz="2000" dirty="0" smtClean="0">
                <a:latin typeface="Comic Sans MS" pitchFamily="66" charset="0"/>
              </a:rPr>
              <a:t>2.know the rules of changing the number from singular noun to plural and vice versa.</a:t>
            </a:r>
          </a:p>
          <a:p>
            <a:pPr algn="l">
              <a:lnSpc>
                <a:spcPct val="200000"/>
              </a:lnSpc>
              <a:spcAft>
                <a:spcPts val="1000"/>
              </a:spcAft>
              <a:buNone/>
            </a:pPr>
            <a:r>
              <a:rPr lang="en-US" sz="2000" dirty="0" smtClean="0">
                <a:latin typeface="Comic Sans MS" pitchFamily="66" charset="0"/>
                <a:ea typeface="Calibri"/>
                <a:cs typeface="Arial"/>
              </a:rPr>
              <a:t>3.solve the  questions  which they will taken</a:t>
            </a:r>
            <a:r>
              <a:rPr lang="en-US" sz="1800" dirty="0" smtClean="0">
                <a:latin typeface="Comic Sans MS" pitchFamily="66" charset="0"/>
                <a:ea typeface="Calibri"/>
                <a:cs typeface="Arial"/>
              </a:rPr>
              <a:t>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Required materials:</a:t>
            </a:r>
            <a:r>
              <a:rPr lang="en-US" b="1" dirty="0" smtClean="0">
                <a:solidFill>
                  <a:srgbClr val="000000"/>
                </a:solidFill>
                <a:latin typeface="Comic Sans MS" pitchFamily="66" charset="0"/>
                <a:ea typeface="Times New Roman"/>
              </a:rPr>
              <a:t/>
            </a:r>
            <a:br>
              <a:rPr lang="en-US" b="1" dirty="0" smtClean="0">
                <a:solidFill>
                  <a:srgbClr val="000000"/>
                </a:solidFill>
                <a:latin typeface="Comic Sans MS" pitchFamily="66" charset="0"/>
                <a:ea typeface="Times New Roman"/>
              </a:rPr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900" dirty="0" smtClean="0">
                <a:solidFill>
                  <a:srgbClr val="000000"/>
                </a:solidFill>
                <a:latin typeface="Comic Sans MS" pitchFamily="66" charset="0"/>
                <a:ea typeface="Calibri"/>
                <a:cs typeface="+mj-cs"/>
              </a:rPr>
              <a:t>Board :  to write some definitions about topic and I will hang on it pictures .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900" dirty="0" smtClean="0">
                <a:solidFill>
                  <a:srgbClr val="000000"/>
                </a:solidFill>
                <a:latin typeface="Comic Sans MS" pitchFamily="66" charset="0"/>
                <a:ea typeface="Calibri"/>
                <a:cs typeface="+mj-cs"/>
              </a:rPr>
              <a:t>Pictures </a:t>
            </a:r>
            <a:endParaRPr lang="en-US" sz="2900" dirty="0" smtClean="0">
              <a:latin typeface="Comic Sans MS" pitchFamily="66" charset="0"/>
              <a:ea typeface="Calibri"/>
              <a:cs typeface="+mj-cs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900" dirty="0" smtClean="0">
                <a:solidFill>
                  <a:srgbClr val="000000"/>
                </a:solidFill>
                <a:latin typeface="Comic Sans MS" pitchFamily="66" charset="0"/>
                <a:ea typeface="Times New Roman"/>
                <a:cs typeface="+mj-cs"/>
              </a:rPr>
              <a:t>Paper : I will give each student a paper that contain the rules</a:t>
            </a:r>
            <a:endParaRPr lang="en-US" sz="2900" dirty="0" smtClean="0">
              <a:latin typeface="Comic Sans MS" pitchFamily="66" charset="0"/>
              <a:ea typeface="Calibri"/>
              <a:cs typeface="+mj-cs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900" dirty="0" smtClean="0">
                <a:solidFill>
                  <a:srgbClr val="000000"/>
                </a:solidFill>
                <a:latin typeface="Comic Sans MS" pitchFamily="66" charset="0"/>
                <a:ea typeface="Times New Roman"/>
                <a:cs typeface="+mj-cs"/>
              </a:rPr>
              <a:t>The Grammar English book: -   the school book which is related to the English subject, I will use it in order to teach through it. </a:t>
            </a:r>
            <a:endParaRPr lang="en-US" sz="2900" dirty="0" smtClean="0">
              <a:latin typeface="Comic Sans MS" pitchFamily="66" charset="0"/>
              <a:ea typeface="Calibri"/>
              <a:cs typeface="+mj-cs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900" dirty="0" smtClean="0">
                <a:solidFill>
                  <a:srgbClr val="000000"/>
                </a:solidFill>
                <a:latin typeface="Comic Sans MS" pitchFamily="66" charset="0"/>
                <a:ea typeface="Times New Roman"/>
                <a:cs typeface="+mj-cs"/>
              </a:rPr>
              <a:t>Computer: - I will use it to show the students the video which related to the topic .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900" dirty="0" smtClean="0">
                <a:solidFill>
                  <a:srgbClr val="000000"/>
                </a:solidFill>
                <a:latin typeface="Comic Sans MS" pitchFamily="66" charset="0"/>
                <a:ea typeface="Times New Roman"/>
                <a:cs typeface="+mj-cs"/>
              </a:rPr>
              <a:t>Worksheet : which contain exercises related to the topic.</a:t>
            </a:r>
            <a:r>
              <a:rPr lang="en-US" sz="3100" dirty="0" smtClean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 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  <a:buNone/>
            </a:pPr>
            <a:endParaRPr lang="en-US" sz="3100" dirty="0" smtClean="0">
              <a:solidFill>
                <a:srgbClr val="000000"/>
              </a:solidFill>
              <a:latin typeface="Times New Roman"/>
              <a:ea typeface="Calibri"/>
              <a:cs typeface="+mj-cs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  <a:buNone/>
            </a:pPr>
            <a:endParaRPr lang="en-US" sz="2300" dirty="0" smtClean="0">
              <a:ea typeface="Calibri"/>
              <a:cs typeface="+mj-cs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Comic Sans MS" pitchFamily="66" charset="0"/>
              </a:rPr>
              <a:t>Teaching Methodology/Techniques</a:t>
            </a:r>
            <a:r>
              <a:rPr lang="en-US" sz="2800" b="1" u="sng" dirty="0" smtClean="0">
                <a:solidFill>
                  <a:srgbClr val="000000"/>
                </a:solidFill>
                <a:latin typeface="Comic Sans MS" pitchFamily="66" charset="0"/>
              </a:rPr>
              <a:t/>
            </a:r>
            <a:br>
              <a:rPr lang="en-US" sz="2800" b="1" u="sng" dirty="0" smtClean="0">
                <a:solidFill>
                  <a:srgbClr val="000000"/>
                </a:solidFill>
                <a:latin typeface="Comic Sans MS" pitchFamily="66" charset="0"/>
              </a:rPr>
            </a:b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4906963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srgbClr val="CC0493"/>
                </a:solidFill>
                <a:latin typeface="Comic Sans MS" pitchFamily="66" charset="0"/>
              </a:rPr>
              <a:t>Opening/ Entry Behavior/ Warm up Activity:</a:t>
            </a:r>
            <a:endParaRPr lang="en-US" sz="2400" dirty="0" smtClean="0">
              <a:latin typeface="Comic Sans MS" pitchFamily="66" charset="0"/>
            </a:endParaRPr>
          </a:p>
          <a:p>
            <a:pPr algn="l">
              <a:buNone/>
            </a:pPr>
            <a:r>
              <a:rPr lang="en-US" sz="2400" dirty="0" smtClean="0">
                <a:latin typeface="Comic Sans MS" pitchFamily="66" charset="0"/>
              </a:rPr>
              <a:t>Teacher greets the students ,ask them about their situations . he won’t tell the  students about the topic of this lesson ,they have to figure out the topic through the lesson. </a:t>
            </a:r>
          </a:p>
          <a:p>
            <a:pPr algn="l">
              <a:buNone/>
            </a:pPr>
            <a:r>
              <a:rPr lang="en-US" sz="2400" dirty="0" smtClean="0">
                <a:latin typeface="Comic Sans MS" pitchFamily="66" charset="0"/>
              </a:rPr>
              <a:t>The teacher explain to students three stages  of this lesson . First: they will see two pictures and answer orally  the question about it  , they have to figure out the topic of lesson. </a:t>
            </a:r>
          </a:p>
          <a:p>
            <a:pPr algn="l">
              <a:buNone/>
            </a:pPr>
            <a:r>
              <a:rPr lang="en-US" sz="2400" dirty="0" smtClean="0">
                <a:latin typeface="Comic Sans MS" pitchFamily="66" charset="0"/>
              </a:rPr>
              <a:t>Second :teacher will give them paper which written in it the rules.</a:t>
            </a:r>
          </a:p>
          <a:p>
            <a:pPr algn="l">
              <a:buNone/>
            </a:pPr>
            <a:r>
              <a:rPr lang="en-US" sz="2400" dirty="0" smtClean="0">
                <a:latin typeface="Comic Sans MS" pitchFamily="66" charset="0"/>
              </a:rPr>
              <a:t>Third : exercises and worksheets.    </a:t>
            </a:r>
            <a:r>
              <a:rPr lang="en-US" sz="3600" dirty="0" smtClean="0"/>
              <a:t> </a:t>
            </a:r>
            <a:endParaRPr lang="ar-SA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559276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</a:rPr>
              <a:t>Step-by-step Procedures.</a:t>
            </a:r>
          </a:p>
          <a:p>
            <a:pPr algn="l">
              <a:buNone/>
            </a:pPr>
            <a:r>
              <a:rPr lang="he-IL" sz="2000" b="1" dirty="0" smtClean="0">
                <a:solidFill>
                  <a:srgbClr val="000000"/>
                </a:solidFill>
                <a:latin typeface="Comic Sans MS" pitchFamily="66" charset="0"/>
              </a:rPr>
              <a:t> </a:t>
            </a:r>
            <a:endParaRPr lang="en-US" sz="2000" b="1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algn="l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Teacher introduces the lesson by hanging pictures on the board  .</a:t>
            </a:r>
          </a:p>
          <a:p>
            <a:pPr algn="l">
              <a:buNone/>
            </a:pPr>
            <a:endParaRPr lang="en-US" sz="2000" b="1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algn="l">
              <a:buNone/>
            </a:pPr>
            <a:endParaRPr lang="en-US" sz="2000" b="1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algn="l">
              <a:buNone/>
            </a:pPr>
            <a:endParaRPr lang="en-US" sz="2000" b="1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algn="l">
              <a:buNone/>
            </a:pPr>
            <a:endParaRPr lang="en-US" sz="2000" b="1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algn="l">
              <a:buNone/>
            </a:pPr>
            <a:endParaRPr lang="en-US" sz="2000" b="1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algn="l">
              <a:buNone/>
            </a:pPr>
            <a:endParaRPr lang="en-US" sz="2000" b="1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algn="l">
              <a:buNone/>
            </a:pPr>
            <a:r>
              <a:rPr lang="en-US" sz="2000" dirty="0" smtClean="0">
                <a:latin typeface="Comic Sans MS" pitchFamily="66" charset="0"/>
              </a:rPr>
              <a:t>1. What do  you see in these pictures ?</a:t>
            </a:r>
          </a:p>
          <a:p>
            <a:pPr algn="l">
              <a:buNone/>
            </a:pPr>
            <a:r>
              <a:rPr lang="en-US" sz="2000" dirty="0" smtClean="0">
                <a:latin typeface="Comic Sans MS" pitchFamily="66" charset="0"/>
              </a:rPr>
              <a:t>2.what is the common property of these words?</a:t>
            </a:r>
          </a:p>
          <a:p>
            <a:pPr algn="l">
              <a:buNone/>
            </a:pPr>
            <a:r>
              <a:rPr lang="en-US" sz="2000" b="1" dirty="0" smtClean="0">
                <a:solidFill>
                  <a:srgbClr val="000000"/>
                </a:solidFill>
              </a:rPr>
              <a:t> </a:t>
            </a:r>
          </a:p>
          <a:p>
            <a:pPr algn="l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I will listen to their answers  </a:t>
            </a:r>
          </a:p>
          <a:p>
            <a:pPr algn="l">
              <a:buNone/>
            </a:pPr>
            <a:endParaRPr lang="en-US" sz="2000" b="1" dirty="0" smtClean="0">
              <a:solidFill>
                <a:srgbClr val="000000"/>
              </a:solidFill>
            </a:endParaRPr>
          </a:p>
          <a:p>
            <a:pPr algn="l">
              <a:buNone/>
            </a:pPr>
            <a:endParaRPr lang="en-US" sz="2000" b="1" dirty="0" smtClean="0">
              <a:solidFill>
                <a:srgbClr val="000000"/>
              </a:solidFill>
            </a:endParaRPr>
          </a:p>
          <a:p>
            <a:pPr algn="l">
              <a:buNone/>
            </a:pPr>
            <a:endParaRPr lang="en-US" sz="2000" b="1" dirty="0" smtClean="0">
              <a:solidFill>
                <a:srgbClr val="000000"/>
              </a:solidFill>
            </a:endParaRPr>
          </a:p>
          <a:p>
            <a:pPr algn="l">
              <a:buNone/>
            </a:pPr>
            <a:endParaRPr lang="en-US" sz="2000" b="1" dirty="0" smtClean="0">
              <a:solidFill>
                <a:srgbClr val="000000"/>
              </a:solidFill>
            </a:endParaRPr>
          </a:p>
          <a:p>
            <a:pPr algn="l">
              <a:buNone/>
            </a:pPr>
            <a:endParaRPr lang="en-US" sz="2000" b="1" dirty="0" smtClean="0">
              <a:solidFill>
                <a:srgbClr val="000000"/>
              </a:solidFill>
            </a:endParaRPr>
          </a:p>
          <a:p>
            <a:pPr algn="l">
              <a:buNone/>
            </a:pPr>
            <a:endParaRPr lang="en-US" sz="2000" b="1" dirty="0" smtClean="0">
              <a:solidFill>
                <a:srgbClr val="000000"/>
              </a:solidFill>
            </a:endParaRPr>
          </a:p>
          <a:p>
            <a:pPr algn="l">
              <a:buNone/>
            </a:pPr>
            <a:endParaRPr lang="ar-SA" dirty="0"/>
          </a:p>
        </p:txBody>
      </p:sp>
      <p:pic>
        <p:nvPicPr>
          <p:cNvPr id="4" name="صورة 3" descr="three baby cats no331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828800"/>
            <a:ext cx="2447234" cy="18383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صورة 4" descr="http://www.hiamag.com/wp-content/uploads/2012/11/Happy-children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905000"/>
            <a:ext cx="2057400" cy="19912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905000" y="304800"/>
            <a:ext cx="4953000" cy="39433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Arial" pitchFamily="34" charset="0"/>
              <a:cs typeface="Traditional Arabic" pitchFamily="18" charset="-78"/>
            </a:endParaRP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Brush your teeth.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Wipe the wishes. 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Water the plants.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Mash the potatoes.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Put the toys on the shelves.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381000" y="5029200"/>
            <a:ext cx="8229600" cy="10668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457200" y="4495800"/>
            <a:ext cx="5715000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 second , I will hang these sentences in the board  </a:t>
            </a:r>
            <a:r>
              <a:rPr lang="he-IL" sz="2000" b="1" dirty="0" smtClean="0">
                <a:latin typeface="Traditional Arabic" pitchFamily="18" charset="-78"/>
                <a:cs typeface="Traditional Arabic" pitchFamily="18" charset="-78"/>
              </a:rPr>
              <a:t>:</a:t>
            </a:r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and  ask students</a:t>
            </a:r>
          </a:p>
          <a:p>
            <a:pPr marL="342900" indent="-342900" algn="l"/>
            <a:endParaRPr lang="en-US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342900" indent="-342900" algn="l"/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Where are the Noun ?</a:t>
            </a:r>
          </a:p>
          <a:p>
            <a:pPr marL="342900" indent="-342900" algn="l"/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Are they in plural or singular noun ?</a:t>
            </a:r>
          </a:p>
          <a:p>
            <a:pPr marL="342900" indent="-342900" algn="l">
              <a:buAutoNum type="arabicPeriod"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28601" y="838200"/>
            <a:ext cx="83058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while – stage : I will write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in the board the definitions of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Noun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singular and plural nouns  , and I will give examples for each one . 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endParaRP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Like this : 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endParaRP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Noun :</a:t>
            </a:r>
            <a:endParaRPr lang="en-US" sz="2400" b="1" dirty="0">
              <a:latin typeface="Traditional Arabic" pitchFamily="18" charset="-78"/>
              <a:ea typeface="Calibri" pitchFamily="34" charset="0"/>
              <a:cs typeface="Traditional Arabic" pitchFamily="18" charset="-78"/>
            </a:endParaRP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is a naming word used to name a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person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,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place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,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animal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or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thing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346</TotalTime>
  <Words>1278</Words>
  <Application>Microsoft Office PowerPoint</Application>
  <PresentationFormat>عرض على الشاشة (3:4)‏</PresentationFormat>
  <Paragraphs>402</Paragraphs>
  <Slides>37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37</vt:i4>
      </vt:variant>
    </vt:vector>
  </HeadingPairs>
  <TitlesOfParts>
    <vt:vector size="38" baseType="lpstr">
      <vt:lpstr>سمة Office</vt:lpstr>
      <vt:lpstr>الشريحة 1</vt:lpstr>
      <vt:lpstr>Lesson plan </vt:lpstr>
      <vt:lpstr>General goals </vt:lpstr>
      <vt:lpstr>Specific  Goals:</vt:lpstr>
      <vt:lpstr>Required materials: </vt:lpstr>
      <vt:lpstr>Teaching Methodology/Techniques 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 Rules </vt:lpstr>
      <vt:lpstr>Rules </vt:lpstr>
      <vt:lpstr>Rules </vt:lpstr>
      <vt:lpstr>Rules </vt:lpstr>
      <vt:lpstr>Rules </vt:lpstr>
      <vt:lpstr>Rules </vt:lpstr>
      <vt:lpstr>Rules </vt:lpstr>
      <vt:lpstr>Rules </vt:lpstr>
      <vt:lpstr>Rules </vt:lpstr>
      <vt:lpstr>Rules </vt:lpstr>
      <vt:lpstr>Rules  </vt:lpstr>
      <vt:lpstr>Rules </vt:lpstr>
      <vt:lpstr>الشريحة 26</vt:lpstr>
      <vt:lpstr>Exercise 1 :  read the passage and write if the noun singular or plural.  </vt:lpstr>
      <vt:lpstr>Exercise 2 : Match between the  singular word and its plural.</vt:lpstr>
      <vt:lpstr>Exercise 3:  choose the correct form of plural</vt:lpstr>
      <vt:lpstr>الشريحة 30</vt:lpstr>
      <vt:lpstr>Exercise 4 :  Write down the correct form of plural </vt:lpstr>
      <vt:lpstr>Exercise 5 Complete the sentences . write the plural form of the correct word from the word pool in each blank space. </vt:lpstr>
      <vt:lpstr>Exercise 6 choose the correct answer .</vt:lpstr>
      <vt:lpstr>  Exercise 7 Correct the errors in the sentences , some sentences contain no errors. </vt:lpstr>
      <vt:lpstr>الشريحة 35</vt:lpstr>
      <vt:lpstr>الشريحة 36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 7</dc:creator>
  <cp:lastModifiedBy>Win 7</cp:lastModifiedBy>
  <cp:revision>129</cp:revision>
  <dcterms:created xsi:type="dcterms:W3CDTF">2013-01-31T17:47:23Z</dcterms:created>
  <dcterms:modified xsi:type="dcterms:W3CDTF">2013-02-16T16:36:14Z</dcterms:modified>
</cp:coreProperties>
</file>