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76" r:id="rId3"/>
    <p:sldId id="275" r:id="rId4"/>
    <p:sldId id="256" r:id="rId5"/>
    <p:sldId id="257" r:id="rId6"/>
    <p:sldId id="258" r:id="rId7"/>
    <p:sldId id="274" r:id="rId8"/>
    <p:sldId id="259" r:id="rId9"/>
    <p:sldId id="260" r:id="rId10"/>
    <p:sldId id="261" r:id="rId11"/>
    <p:sldId id="262" r:id="rId12"/>
    <p:sldId id="263" r:id="rId13"/>
    <p:sldId id="264" r:id="rId14"/>
    <p:sldId id="278" r:id="rId15"/>
    <p:sldId id="271" r:id="rId16"/>
    <p:sldId id="265" r:id="rId17"/>
    <p:sldId id="266" r:id="rId18"/>
    <p:sldId id="267" r:id="rId19"/>
    <p:sldId id="268" r:id="rId20"/>
    <p:sldId id="269" r:id="rId21"/>
    <p:sldId id="272" r:id="rId22"/>
    <p:sldId id="270" r:id="rId23"/>
    <p:sldId id="283" r:id="rId24"/>
    <p:sldId id="281" r:id="rId25"/>
    <p:sldId id="282" r:id="rId26"/>
    <p:sldId id="273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סגנון בהיר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סגנון בהיר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0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80C6-A66A-4C35-8862-27092D4E3B71}" type="datetimeFigureOut">
              <a:rPr lang="en-US" smtClean="0"/>
              <a:pPr/>
              <a:t>2/16/2013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6AFE-0C40-4615-B312-F6DDA1BA1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80C6-A66A-4C35-8862-27092D4E3B71}" type="datetimeFigureOut">
              <a:rPr lang="en-US" smtClean="0"/>
              <a:pPr/>
              <a:t>2/16/2013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6AFE-0C40-4615-B312-F6DDA1BA1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80C6-A66A-4C35-8862-27092D4E3B71}" type="datetimeFigureOut">
              <a:rPr lang="en-US" smtClean="0"/>
              <a:pPr/>
              <a:t>2/16/2013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6AFE-0C40-4615-B312-F6DDA1BA1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80C6-A66A-4C35-8862-27092D4E3B71}" type="datetimeFigureOut">
              <a:rPr lang="en-US" smtClean="0"/>
              <a:pPr/>
              <a:t>2/16/2013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6AFE-0C40-4615-B312-F6DDA1BA1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80C6-A66A-4C35-8862-27092D4E3B71}" type="datetimeFigureOut">
              <a:rPr lang="en-US" smtClean="0"/>
              <a:pPr/>
              <a:t>2/16/2013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6AFE-0C40-4615-B312-F6DDA1BA1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80C6-A66A-4C35-8862-27092D4E3B71}" type="datetimeFigureOut">
              <a:rPr lang="en-US" smtClean="0"/>
              <a:pPr/>
              <a:t>2/16/2013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6AFE-0C40-4615-B312-F6DDA1BA1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80C6-A66A-4C35-8862-27092D4E3B71}" type="datetimeFigureOut">
              <a:rPr lang="en-US" smtClean="0"/>
              <a:pPr/>
              <a:t>2/16/2013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6AFE-0C40-4615-B312-F6DDA1BA1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80C6-A66A-4C35-8862-27092D4E3B71}" type="datetimeFigureOut">
              <a:rPr lang="en-US" smtClean="0"/>
              <a:pPr/>
              <a:t>2/16/2013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6AFE-0C40-4615-B312-F6DDA1BA1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80C6-A66A-4C35-8862-27092D4E3B71}" type="datetimeFigureOut">
              <a:rPr lang="en-US" smtClean="0"/>
              <a:pPr/>
              <a:t>2/16/2013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6AFE-0C40-4615-B312-F6DDA1BA1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80C6-A66A-4C35-8862-27092D4E3B71}" type="datetimeFigureOut">
              <a:rPr lang="en-US" smtClean="0"/>
              <a:pPr/>
              <a:t>2/16/2013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6AFE-0C40-4615-B312-F6DDA1BA1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80C6-A66A-4C35-8862-27092D4E3B71}" type="datetimeFigureOut">
              <a:rPr lang="en-US" smtClean="0"/>
              <a:pPr/>
              <a:t>2/16/2013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16AFE-0C40-4615-B312-F6DDA1BA1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780C6-A66A-4C35-8862-27092D4E3B71}" type="datetimeFigureOut">
              <a:rPr lang="en-US" smtClean="0"/>
              <a:pPr/>
              <a:t>2/16/2013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16AFE-0C40-4615-B312-F6DDA1BA1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il/url?sa=i&amp;rct=j&amp;q=girl+cartoon+short&amp;source=images&amp;cd=&amp;cad=rja&amp;docid=nE166oNGj8PrIM&amp;tbnid=wtxmpfuyFttIEM:&amp;ved=0CAUQjRw&amp;url=http://cartoon-icio.ru/search.php?id=99887&amp;ei=F6MfUc_kC8nAtAba1oDwCQ&amp;psig=AFQjCNE48YMS2Yrn_o1tIO7USP7xEV6NlQ&amp;ust=1361114240579218" TargetMode="External"/><Relationship Id="rId3" Type="http://schemas.openxmlformats.org/officeDocument/2006/relationships/image" Target="../media/image17.gif"/><Relationship Id="rId7" Type="http://schemas.openxmlformats.org/officeDocument/2006/relationships/image" Target="../media/image20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il/url?sa=i&amp;rct=j&amp;q=girl+cartoon&amp;source=images&amp;cd=&amp;cad=rja&amp;docid=UpvIjOWCBAd6kM&amp;tbnid=hx3q8tim1bhh8M:&amp;ved=0CAUQjRw&amp;url=http://www.123rf.com/photo_10768203_girl-cartoon-with-pink-dress-isolated--vector.html&amp;ei=u6IfUf7xMczItAb2nICYCQ&amp;psig=AFQjCNH2V63TkFEMx86zoXYYVseR11YArQ&amp;ust=1361114145589054" TargetMode="External"/><Relationship Id="rId5" Type="http://schemas.openxmlformats.org/officeDocument/2006/relationships/image" Target="../media/image19.gif"/><Relationship Id="rId4" Type="http://schemas.openxmlformats.org/officeDocument/2006/relationships/image" Target="../media/image18.gif"/><Relationship Id="rId9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quia.com/cb/832199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don't+forget+to+do+the+homework&amp;source=images&amp;cd=&amp;cad=rja&amp;docid=aKO-X1am3AhdUM&amp;tbnid=GNAaae4_QZesEM:&amp;ved=0CAUQjRw&amp;url=http%3A%2F%2Fwww.welcometoenglishandfun.com%2Fcalendars.html&amp;ei=S7UfUaJGipK1BoLZAQ&amp;psig=AFQjCNH3-z2Uqa0yhRsem3gItn6VpJou9Q&amp;ust=1361118919070039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q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33800" y="228600"/>
            <a:ext cx="1771650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مستطيل 4"/>
          <p:cNvSpPr/>
          <p:nvPr/>
        </p:nvSpPr>
        <p:spPr>
          <a:xfrm>
            <a:off x="2057400" y="2438400"/>
            <a:ext cx="57912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Angham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wattad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– Second Year Student</a:t>
            </a:r>
            <a:endParaRPr lang="ar-S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514600" y="3429000"/>
            <a:ext cx="5040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Comparison Degrees (Adjectives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381000" y="1219200"/>
            <a:ext cx="6629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Maiandra GD" pitchFamily="34" charset="0"/>
              </a:rPr>
              <a:t>How many syllables are the adjectives : </a:t>
            </a:r>
            <a:r>
              <a:rPr lang="en-US" b="1" dirty="0" smtClean="0">
                <a:latin typeface="Maiandra GD" pitchFamily="34" charset="0"/>
              </a:rPr>
              <a:t>“</a:t>
            </a:r>
            <a:r>
              <a:rPr lang="en-US" sz="2000" b="1" dirty="0" smtClean="0">
                <a:latin typeface="Maiandra GD" pitchFamily="34" charset="0"/>
              </a:rPr>
              <a:t>big” </a:t>
            </a:r>
            <a:r>
              <a:rPr lang="en-US" b="1" dirty="0" smtClean="0">
                <a:latin typeface="Maiandra GD" pitchFamily="34" charset="0"/>
              </a:rPr>
              <a:t>and “</a:t>
            </a:r>
            <a:r>
              <a:rPr lang="en-US" sz="2000" b="1" dirty="0" smtClean="0">
                <a:latin typeface="Maiandra GD" pitchFamily="34" charset="0"/>
              </a:rPr>
              <a:t>small</a:t>
            </a:r>
            <a:r>
              <a:rPr lang="en-US" b="1" dirty="0" smtClean="0">
                <a:latin typeface="Maiandra GD" pitchFamily="34" charset="0"/>
              </a:rPr>
              <a:t>”?</a:t>
            </a:r>
            <a:r>
              <a:rPr lang="en-US" b="1" dirty="0" smtClean="0">
                <a:solidFill>
                  <a:srgbClr val="800000"/>
                </a:solidFill>
                <a:latin typeface="Maiandra GD" pitchFamily="34" charset="0"/>
              </a:rPr>
              <a:t> </a:t>
            </a:r>
            <a:endParaRPr lang="en-US" dirty="0"/>
          </a:p>
        </p:txBody>
      </p:sp>
      <p:pic>
        <p:nvPicPr>
          <p:cNvPr id="18434" name="Picture 2" descr="http://media.merchantcircle.com/32160082/OK%20happy%20face_ful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685800" cy="914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90600" y="19812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Right one syllable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304800" y="3200400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Maiandra GD" pitchFamily="34" charset="0"/>
              </a:rPr>
              <a:t>How many syllables is the adjective: </a:t>
            </a:r>
            <a:r>
              <a:rPr lang="en-US" b="1" dirty="0" smtClean="0">
                <a:latin typeface="Maiandra GD" pitchFamily="34" charset="0"/>
              </a:rPr>
              <a:t>Comfortable ?</a:t>
            </a:r>
            <a:r>
              <a:rPr lang="en-US" b="1" dirty="0" smtClean="0">
                <a:solidFill>
                  <a:srgbClr val="800000"/>
                </a:solidFill>
                <a:latin typeface="Maiandra GD" pitchFamily="34" charset="0"/>
              </a:rPr>
              <a:t>	</a:t>
            </a:r>
            <a:endParaRPr lang="en-US" dirty="0"/>
          </a:p>
        </p:txBody>
      </p:sp>
      <p:sp>
        <p:nvSpPr>
          <p:cNvPr id="9" name="מלבן 8"/>
          <p:cNvSpPr/>
          <p:nvPr/>
        </p:nvSpPr>
        <p:spPr>
          <a:xfrm>
            <a:off x="1066800" y="3886200"/>
            <a:ext cx="2504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Right 4 syllables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Picture 2" descr="http://media.merchantcircle.com/32160082/OK%20happy%20face_ful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581400"/>
            <a:ext cx="685800" cy="914400"/>
          </a:xfrm>
          <a:prstGeom prst="rect">
            <a:avLst/>
          </a:prstGeom>
          <a:noFill/>
        </p:spPr>
      </p:pic>
      <p:pic>
        <p:nvPicPr>
          <p:cNvPr id="11" name="Picture 3" descr="C:\Users\Mary Beth\Pictures\Microsoft Clip Organizer\j007871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572000"/>
            <a:ext cx="1465263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685800" y="51054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 what can we conclude ?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 can conclude that :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04800" y="1524000"/>
            <a:ext cx="8839200" cy="4525963"/>
          </a:xfrm>
        </p:spPr>
        <p:txBody>
          <a:bodyPr>
            <a:normAutofit fontScale="85000" lnSpcReduction="10000"/>
          </a:bodyPr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dirty="0"/>
              <a:t>∞</a:t>
            </a:r>
            <a:r>
              <a:rPr lang="en-US" dirty="0" smtClean="0"/>
              <a:t>The Pattern for 1 syllable :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n-US" dirty="0" smtClean="0"/>
              <a:t>		</a:t>
            </a:r>
            <a:r>
              <a:rPr lang="en-US" sz="3300" b="1" u="sng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 + to be + </a:t>
            </a:r>
            <a:r>
              <a:rPr lang="en-US" sz="3300" b="1" u="sng" dirty="0" err="1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adj</a:t>
            </a:r>
            <a:r>
              <a:rPr lang="en-US" sz="3300" b="1" u="sng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+ </a:t>
            </a:r>
            <a:r>
              <a:rPr lang="en-US" sz="3300" b="1" u="sng" dirty="0" err="1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er</a:t>
            </a:r>
            <a:r>
              <a:rPr lang="en-US" sz="3300" b="1" u="sng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+ than</a:t>
            </a:r>
            <a:endParaRPr lang="en-US" b="1" u="sng" dirty="0" smtClean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b="1" u="sng" dirty="0" smtClean="0"/>
          </a:p>
          <a:p>
            <a:pPr marL="609600" indent="-609600">
              <a:lnSpc>
                <a:spcPct val="90000"/>
              </a:lnSpc>
              <a:buNone/>
            </a:pPr>
            <a:r>
              <a:rPr lang="en-US" sz="2800" b="1" dirty="0" smtClean="0"/>
              <a:t>Example : Bill runs </a:t>
            </a:r>
            <a:r>
              <a:rPr lang="en-US" sz="2800" b="1" u="sng" dirty="0" smtClean="0"/>
              <a:t>faster than </a:t>
            </a:r>
            <a:r>
              <a:rPr lang="en-US" sz="2800" b="1" dirty="0" smtClean="0"/>
              <a:t>Bob</a:t>
            </a:r>
          </a:p>
          <a:p>
            <a:pPr marL="609600" indent="-609600">
              <a:lnSpc>
                <a:spcPct val="90000"/>
              </a:lnSpc>
              <a:buNone/>
            </a:pPr>
            <a:endParaRPr lang="en-US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dirty="0" smtClean="0"/>
              <a:t>∞The pattern for more than one syllable: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en-U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 + to be + more + </a:t>
            </a:r>
            <a:r>
              <a:rPr lang="en-US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adj</a:t>
            </a:r>
            <a:r>
              <a:rPr lang="en-U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+ than</a:t>
            </a:r>
            <a:endParaRPr lang="en-US" u="sng" dirty="0" smtClean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600" b="1" u="sng" dirty="0" smtClean="0">
              <a:latin typeface="+mj-lt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600" b="1" dirty="0" smtClean="0">
                <a:latin typeface="+mj-lt"/>
              </a:rPr>
              <a:t>Example : Some people think that Spanish is </a:t>
            </a:r>
            <a:r>
              <a:rPr lang="en-US" sz="2600" b="1" u="sng" dirty="0" smtClean="0">
                <a:latin typeface="+mj-lt"/>
              </a:rPr>
              <a:t>more difficult</a:t>
            </a:r>
            <a:r>
              <a:rPr lang="en-US" sz="2600" b="1" dirty="0" smtClean="0">
                <a:latin typeface="+mj-lt"/>
              </a:rPr>
              <a:t> than English.</a:t>
            </a:r>
            <a:endParaRPr lang="en-US" sz="2600" dirty="0" smtClean="0">
              <a:latin typeface="+mj-lt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marL="609600" indent="-609600">
              <a:lnSpc>
                <a:spcPct val="90000"/>
              </a:lnSpc>
              <a:buNone/>
            </a:pPr>
            <a:endParaRPr lang="en-US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 have to remember that there are some rules for adding –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100" b="1" dirty="0" smtClean="0">
                <a:latin typeface="Comic Sans MS" pitchFamily="66" charset="0"/>
              </a:rPr>
              <a:t>1) If the  one –syllable adjective ends with the letter “e,” </a:t>
            </a:r>
          </a:p>
          <a:p>
            <a:pPr>
              <a:buNone/>
            </a:pPr>
            <a:r>
              <a:rPr lang="en-US" sz="2100" b="1" dirty="0" smtClean="0">
                <a:latin typeface="Comic Sans MS" pitchFamily="66" charset="0"/>
              </a:rPr>
              <a:t>   JUST add “r” to the end.  </a:t>
            </a:r>
          </a:p>
          <a:p>
            <a:endParaRPr lang="en-US" sz="17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1700" b="1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1700" b="1" dirty="0" smtClean="0">
                <a:solidFill>
                  <a:schemeClr val="accent2"/>
                </a:solidFill>
                <a:latin typeface="Comic Sans MS" pitchFamily="66" charset="0"/>
              </a:rPr>
              <a:t>   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Examples: 	nice-nice       wise-wiser</a:t>
            </a:r>
            <a:endParaRPr lang="en-US" sz="24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endParaRPr lang="en-US" sz="17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sz="2100" b="1" dirty="0" smtClean="0">
                <a:latin typeface="Comic Sans MS" pitchFamily="66" charset="0"/>
              </a:rPr>
              <a:t>2) If the one-syllable</a:t>
            </a:r>
            <a:r>
              <a:rPr lang="en-US" sz="2100" dirty="0" smtClean="0">
                <a:latin typeface="Comic Sans MS" pitchFamily="66" charset="0"/>
              </a:rPr>
              <a:t> </a:t>
            </a:r>
            <a:r>
              <a:rPr lang="en-US" sz="2100" b="1" dirty="0" smtClean="0">
                <a:latin typeface="Comic Sans MS" pitchFamily="66" charset="0"/>
              </a:rPr>
              <a:t>adjective has a C-V-C pattern, </a:t>
            </a:r>
          </a:p>
          <a:p>
            <a:pPr>
              <a:buNone/>
            </a:pPr>
            <a:r>
              <a:rPr lang="en-US" sz="2100" b="1" dirty="0" smtClean="0">
                <a:latin typeface="Comic Sans MS" pitchFamily="66" charset="0"/>
              </a:rPr>
              <a:t> Double the consonant and add “</a:t>
            </a:r>
            <a:r>
              <a:rPr lang="en-US" sz="2100" b="1" dirty="0" err="1" smtClean="0">
                <a:latin typeface="Comic Sans MS" pitchFamily="66" charset="0"/>
              </a:rPr>
              <a:t>er</a:t>
            </a:r>
            <a:r>
              <a:rPr lang="en-US" sz="2100" b="1" dirty="0" smtClean="0">
                <a:latin typeface="Comic Sans MS" pitchFamily="66" charset="0"/>
              </a:rPr>
              <a:t>.” we don’t ever double the </a:t>
            </a:r>
            <a:r>
              <a:rPr lang="en-US" sz="2100" b="1" dirty="0" err="1" smtClean="0">
                <a:latin typeface="Comic Sans MS" pitchFamily="66" charset="0"/>
              </a:rPr>
              <a:t>x,y,w</a:t>
            </a:r>
            <a:endParaRPr lang="en-US" sz="2100" b="1" dirty="0" smtClean="0">
              <a:latin typeface="Comic Sans MS" pitchFamily="66" charset="0"/>
            </a:endParaRPr>
          </a:p>
          <a:p>
            <a:endParaRPr lang="en-US" sz="17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sz="1700" b="1" dirty="0" smtClean="0">
                <a:solidFill>
                  <a:schemeClr val="accent2"/>
                </a:solidFill>
                <a:latin typeface="Comic Sans MS" pitchFamily="66" charset="0"/>
              </a:rPr>
              <a:t>   </a:t>
            </a:r>
            <a:r>
              <a:rPr lang="en-U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Example:</a:t>
            </a: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Big – Bigger</a:t>
            </a:r>
            <a:endParaRPr lang="en-US" sz="21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endParaRPr lang="en-US" sz="17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2100" b="1" dirty="0" smtClean="0">
                <a:latin typeface="Comic Sans MS" pitchFamily="66" charset="0"/>
              </a:rPr>
              <a:t>3) For the </a:t>
            </a:r>
            <a:r>
              <a:rPr lang="en-US" sz="2100" b="1" u="sng" dirty="0" smtClean="0">
                <a:latin typeface="Comic Sans MS" pitchFamily="66" charset="0"/>
              </a:rPr>
              <a:t>two</a:t>
            </a:r>
            <a:r>
              <a:rPr lang="en-US" sz="2100" b="1" dirty="0" smtClean="0">
                <a:latin typeface="Comic Sans MS" pitchFamily="66" charset="0"/>
              </a:rPr>
              <a:t>-syllables adjectives that ends with the letter “y,” DROP the “y” and add “</a:t>
            </a:r>
            <a:r>
              <a:rPr lang="en-US" sz="2100" b="1" dirty="0" err="1" smtClean="0">
                <a:latin typeface="Comic Sans MS" pitchFamily="66" charset="0"/>
              </a:rPr>
              <a:t>ier</a:t>
            </a:r>
            <a:r>
              <a:rPr lang="en-US" sz="2100" b="1" dirty="0" smtClean="0">
                <a:latin typeface="Comic Sans MS" pitchFamily="66" charset="0"/>
              </a:rPr>
              <a:t>.”</a:t>
            </a:r>
          </a:p>
          <a:p>
            <a:pPr>
              <a:buNone/>
            </a:pPr>
            <a:endParaRPr lang="en-US" sz="21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Example : Happy – Happier</a:t>
            </a:r>
          </a:p>
          <a:p>
            <a:pPr>
              <a:buNone/>
            </a:pPr>
            <a:endParaRPr lang="en-US" sz="17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2100" b="1" dirty="0" smtClean="0">
                <a:latin typeface="Comic Sans MS" pitchFamily="66" charset="0"/>
              </a:rPr>
              <a:t>4) Irregular comparatives:</a:t>
            </a:r>
          </a:p>
          <a:p>
            <a:pPr>
              <a:buNone/>
            </a:pPr>
            <a:endParaRPr lang="en-US" sz="21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Example : Good – better than       Bad- worse than</a:t>
            </a:r>
          </a:p>
          <a:p>
            <a:endParaRPr lang="en-US" sz="1700" b="1" dirty="0">
              <a:latin typeface="Comic Sans MS" pitchFamily="66" charset="0"/>
            </a:endParaRPr>
          </a:p>
          <a:p>
            <a:pPr>
              <a:buNone/>
            </a:pPr>
            <a:r>
              <a:rPr lang="en-US" sz="2100" b="1" dirty="0" smtClean="0">
                <a:latin typeface="Comic Sans MS" pitchFamily="66" charset="0"/>
              </a:rPr>
              <a:t>So for the adjectives (Good, Bad) you cant add – </a:t>
            </a:r>
            <a:r>
              <a:rPr lang="en-US" sz="2100" b="1" dirty="0" err="1" smtClean="0">
                <a:latin typeface="Comic Sans MS" pitchFamily="66" charset="0"/>
              </a:rPr>
              <a:t>er</a:t>
            </a:r>
            <a:r>
              <a:rPr lang="en-US" sz="2100" b="1" dirty="0" smtClean="0">
                <a:latin typeface="Comic Sans MS" pitchFamily="66" charset="0"/>
              </a:rPr>
              <a:t> 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Example for the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aiandra GD" pitchFamily="34" charset="0"/>
              </a:rPr>
              <a:t>Irregular comparatives:</a:t>
            </a:r>
            <a:r>
              <a:rPr lang="en-US" sz="6000" b="1" dirty="0" smtClean="0">
                <a:latin typeface="Maiandra GD" pitchFamily="34" charset="0"/>
              </a:rPr>
              <a:t/>
            </a:r>
            <a:br>
              <a:rPr lang="en-US" sz="6000" b="1" dirty="0" smtClean="0">
                <a:latin typeface="Maiandra GD" pitchFamily="34" charset="0"/>
              </a:rPr>
            </a:b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latin typeface="Maiandra GD" pitchFamily="34" charset="0"/>
              </a:rPr>
              <a:t>    Sara’s grades are better than Michael’s.</a:t>
            </a:r>
            <a:endParaRPr lang="en-US" sz="4000" b="1" dirty="0" smtClean="0">
              <a:latin typeface="Maiandra GD" pitchFamily="34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7" descr="j03975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895600"/>
            <a:ext cx="1676400" cy="1300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8" descr="j03974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895600"/>
            <a:ext cx="1447800" cy="1362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Maiandra GD"/>
              </a:rPr>
              <a:t>Complete the chart with the comparative form of the adjectives</a:t>
            </a:r>
            <a:endParaRPr lang="en-US" sz="2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Maiandra GD"/>
            </a:endParaRPr>
          </a:p>
        </p:txBody>
      </p:sp>
      <p:graphicFrame>
        <p:nvGraphicFramePr>
          <p:cNvPr id="7" name="מציין מיקום תוכן 6"/>
          <p:cNvGraphicFramePr>
            <a:graphicFrameLocks noGrp="1"/>
          </p:cNvGraphicFramePr>
          <p:nvPr>
            <p:ph idx="1"/>
          </p:nvPr>
        </p:nvGraphicFramePr>
        <p:xfrm>
          <a:off x="1981200" y="1468121"/>
          <a:ext cx="5486400" cy="333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Adjective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Comparative</a:t>
                      </a:r>
                      <a:r>
                        <a:rPr lang="en-US" b="1" baseline="0" dirty="0" smtClean="0"/>
                        <a:t> form</a:t>
                      </a:r>
                      <a:endParaRPr lang="en-US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Tall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Famous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longer than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Comfortable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Good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bad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Worse than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amazing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more amazing than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336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Expensive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724400" y="1828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chemeClr val="tx1"/>
                </a:solidFill>
              </a:rPr>
              <a:t>taller than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2286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famous than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24400" y="3048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ore comfortable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24400" y="3429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etter than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24400" y="4419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expensive than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Practice !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sz="2200" b="1" dirty="0" smtClean="0"/>
              <a:t>1. I think Social Studies is _________________ (interesting) than Math.</a:t>
            </a:r>
          </a:p>
          <a:p>
            <a:pPr>
              <a:spcBef>
                <a:spcPct val="50000"/>
              </a:spcBef>
              <a:buNone/>
            </a:pPr>
            <a:endParaRPr lang="en-US" sz="2200" b="1" dirty="0" smtClean="0"/>
          </a:p>
          <a:p>
            <a:pPr>
              <a:spcBef>
                <a:spcPct val="50000"/>
              </a:spcBef>
              <a:buNone/>
            </a:pPr>
            <a:r>
              <a:rPr lang="en-US" sz="2200" b="1" dirty="0" smtClean="0"/>
              <a:t>2.  San Diego is _____________ (beautiful) than L.A.</a:t>
            </a:r>
          </a:p>
          <a:p>
            <a:pPr>
              <a:spcBef>
                <a:spcPct val="50000"/>
              </a:spcBef>
            </a:pPr>
            <a:endParaRPr lang="en-US" sz="2200" b="1" dirty="0" smtClean="0"/>
          </a:p>
          <a:p>
            <a:pPr>
              <a:spcBef>
                <a:spcPct val="50000"/>
              </a:spcBef>
              <a:buNone/>
            </a:pPr>
            <a:r>
              <a:rPr lang="en-US" sz="2200" b="1" dirty="0" smtClean="0"/>
              <a:t>3.  A dog is usually _______________ (friendly) than a cat.</a:t>
            </a:r>
          </a:p>
          <a:p>
            <a:pPr>
              <a:spcBef>
                <a:spcPct val="50000"/>
              </a:spcBef>
            </a:pPr>
            <a:endParaRPr lang="en-US" sz="2200" b="1" dirty="0" smtClean="0"/>
          </a:p>
          <a:p>
            <a:pPr>
              <a:spcBef>
                <a:spcPct val="50000"/>
              </a:spcBef>
              <a:buNone/>
            </a:pPr>
            <a:r>
              <a:rPr lang="en-US" sz="2200" b="1" dirty="0" smtClean="0"/>
              <a:t>4. It is _____________ (hot) today than it was yesterday.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16002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m</a:t>
            </a:r>
            <a:r>
              <a:rPr lang="en-US" sz="2000" b="1" dirty="0" smtClean="0">
                <a:solidFill>
                  <a:schemeClr val="tx2"/>
                </a:solidFill>
              </a:rPr>
              <a:t>ore interesting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45720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hotter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35814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m</a:t>
            </a:r>
            <a:r>
              <a:rPr lang="en-US" sz="2000" b="1" dirty="0" smtClean="0">
                <a:solidFill>
                  <a:schemeClr val="tx2"/>
                </a:solidFill>
              </a:rPr>
              <a:t>ore friendly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25908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more beautiful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Superlative Degree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used to compare one thing with  two or more other things.</a:t>
            </a:r>
          </a:p>
          <a:p>
            <a:pPr>
              <a:buNone/>
            </a:pPr>
            <a:r>
              <a:rPr lang="en-US" dirty="0" smtClean="0"/>
              <a:t>EX: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9458" name="Picture 2" descr="http://www.toonpool.com/user/3135/files/boys_from_my_neighbourhood_383045.jpg"/>
          <p:cNvPicPr>
            <a:picLocks noChangeAspect="1" noChangeArrowheads="1"/>
          </p:cNvPicPr>
          <p:nvPr/>
        </p:nvPicPr>
        <p:blipFill>
          <a:blip r:embed="rId2" cstate="print"/>
          <a:srcRect l="15517" t="8939" r="13793" b="15084"/>
          <a:stretch>
            <a:fillRect/>
          </a:stretch>
        </p:blipFill>
        <p:spPr bwMode="auto">
          <a:xfrm>
            <a:off x="6705600" y="2971800"/>
            <a:ext cx="1905000" cy="1447800"/>
          </a:xfrm>
          <a:prstGeom prst="rect">
            <a:avLst/>
          </a:prstGeom>
          <a:noFill/>
        </p:spPr>
      </p:pic>
      <p:cxnSp>
        <p:nvCxnSpPr>
          <p:cNvPr id="7" name="מחבר חץ ישר 6"/>
          <p:cNvCxnSpPr/>
          <p:nvPr/>
        </p:nvCxnSpPr>
        <p:spPr>
          <a:xfrm flipH="1">
            <a:off x="7620000" y="24384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924800" y="2133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John</a:t>
            </a:r>
            <a:endParaRPr lang="en-US" b="1" dirty="0"/>
          </a:p>
        </p:txBody>
      </p:sp>
      <p:sp>
        <p:nvSpPr>
          <p:cNvPr id="11" name="מלבן 10"/>
          <p:cNvSpPr/>
          <p:nvPr/>
        </p:nvSpPr>
        <p:spPr>
          <a:xfrm>
            <a:off x="0" y="3505200"/>
            <a:ext cx="9225602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/>
            <a:r>
              <a:rPr lang="en-US" sz="2800" dirty="0" smtClean="0">
                <a:latin typeface="Comic Sans MS" pitchFamily="66" charset="0"/>
              </a:rPr>
              <a:t>John is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the tallest </a:t>
            </a:r>
            <a:r>
              <a:rPr lang="en-US" sz="2800" dirty="0" smtClean="0">
                <a:latin typeface="Comic Sans MS" pitchFamily="66" charset="0"/>
              </a:rPr>
              <a:t>boy in the team.</a:t>
            </a:r>
          </a:p>
          <a:p>
            <a:pPr marL="609600" indent="-609600"/>
            <a:endParaRPr lang="en-US" dirty="0"/>
          </a:p>
          <a:p>
            <a:pPr marL="609600" indent="-609600"/>
            <a:endParaRPr lang="en-US" dirty="0" smtClean="0"/>
          </a:p>
          <a:p>
            <a:pPr marL="609600" indent="-609600"/>
            <a:endParaRPr lang="en-US" dirty="0"/>
          </a:p>
          <a:p>
            <a:pPr marL="609600" indent="-609600"/>
            <a:r>
              <a:rPr lang="en-US" sz="2800" dirty="0" smtClean="0">
                <a:latin typeface="Comic Sans MS" pitchFamily="66" charset="0"/>
              </a:rPr>
              <a:t>The queen of England is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the richest </a:t>
            </a:r>
            <a:r>
              <a:rPr lang="en-US" sz="2800" dirty="0" smtClean="0">
                <a:latin typeface="Comic Sans MS" pitchFamily="66" charset="0"/>
              </a:rPr>
              <a:t>woman in England.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4102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Football is the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most popular </a:t>
            </a:r>
            <a:r>
              <a:rPr lang="en-US" sz="2800" dirty="0" smtClean="0"/>
              <a:t>sport in Israel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None/>
            </a:pPr>
            <a:r>
              <a:rPr lang="en-US" dirty="0" smtClean="0"/>
              <a:t>*</a:t>
            </a:r>
            <a:r>
              <a:rPr lang="en-US" b="1" dirty="0" smtClean="0"/>
              <a:t>the tall</a:t>
            </a:r>
            <a:r>
              <a:rPr lang="en-US" b="1" dirty="0" smtClean="0">
                <a:solidFill>
                  <a:schemeClr val="bg1"/>
                </a:solidFill>
              </a:rPr>
              <a:t>est</a:t>
            </a:r>
            <a:endParaRPr lang="en-US" dirty="0" smtClean="0">
              <a:solidFill>
                <a:schemeClr val="bg1"/>
              </a:solidFill>
            </a:endParaRPr>
          </a:p>
          <a:p>
            <a:pPr marL="609600" indent="-609600">
              <a:buNone/>
            </a:pPr>
            <a:r>
              <a:rPr lang="en-US" dirty="0" smtClean="0"/>
              <a:t>*</a:t>
            </a:r>
            <a:r>
              <a:rPr lang="en-US" b="1" dirty="0" smtClean="0"/>
              <a:t>the rich</a:t>
            </a:r>
            <a:r>
              <a:rPr lang="en-US" b="1" dirty="0" smtClean="0">
                <a:solidFill>
                  <a:schemeClr val="bg1"/>
                </a:solidFill>
              </a:rPr>
              <a:t>est</a:t>
            </a:r>
            <a:endParaRPr lang="en-US" dirty="0" smtClean="0">
              <a:solidFill>
                <a:schemeClr val="bg1"/>
              </a:solidFill>
            </a:endParaRPr>
          </a:p>
          <a:p>
            <a:pPr marL="609600" indent="-609600">
              <a:buNone/>
            </a:pPr>
            <a:r>
              <a:rPr lang="en-US" dirty="0" smtClean="0"/>
              <a:t>*</a:t>
            </a:r>
            <a:r>
              <a:rPr lang="en-US" b="1" dirty="0" smtClean="0">
                <a:solidFill>
                  <a:schemeClr val="bg1"/>
                </a:solidFill>
              </a:rPr>
              <a:t>most</a:t>
            </a:r>
            <a:r>
              <a:rPr lang="en-US" b="1" dirty="0" smtClean="0"/>
              <a:t> popular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מלבן 3"/>
          <p:cNvSpPr/>
          <p:nvPr/>
        </p:nvSpPr>
        <p:spPr>
          <a:xfrm>
            <a:off x="228600" y="4495800"/>
            <a:ext cx="6934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aiandra GD" pitchFamily="34" charset="0"/>
              </a:rPr>
              <a:t>So . . . When do we use “–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aiandra GD" pitchFamily="34" charset="0"/>
              </a:rPr>
              <a:t>est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aiandra GD" pitchFamily="34" charset="0"/>
              </a:rPr>
              <a:t>” and when do we use “most?”</a:t>
            </a:r>
          </a:p>
        </p:txBody>
      </p:sp>
      <p:pic>
        <p:nvPicPr>
          <p:cNvPr id="5" name="Picture 2" descr="http://t3.gstatic.com/images?q=tbn:ANd9GcRIgb6qebg64KGd9y-O9pXWhzxPayZWHoVJySF98G_r8WIMuSd-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4343400"/>
            <a:ext cx="1400175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buFontTx/>
              <a:buNone/>
            </a:pPr>
            <a:r>
              <a:rPr lang="en-US" b="1" dirty="0" smtClean="0"/>
              <a:t> ∞</a:t>
            </a:r>
            <a:r>
              <a:rPr lang="en-US" dirty="0" smtClean="0"/>
              <a:t>The pattern for 1 syllable :</a:t>
            </a:r>
          </a:p>
          <a:p>
            <a:pPr marL="609600" indent="-609600">
              <a:buFontTx/>
              <a:buNone/>
            </a:pPr>
            <a:endParaRPr lang="en-US" dirty="0" smtClean="0"/>
          </a:p>
          <a:p>
            <a:pPr marL="609600" indent="-609600">
              <a:buFontTx/>
              <a:buNone/>
            </a:pPr>
            <a:r>
              <a:rPr lang="en-US" dirty="0" smtClean="0"/>
              <a:t>	</a:t>
            </a:r>
            <a:r>
              <a:rPr lang="en-U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 + to be + the + </a:t>
            </a:r>
            <a:r>
              <a:rPr lang="en-US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adj</a:t>
            </a:r>
            <a:r>
              <a:rPr lang="en-U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+ </a:t>
            </a:r>
            <a:r>
              <a:rPr lang="en-US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</a:t>
            </a:r>
            <a:endParaRPr lang="en-US" u="sng" dirty="0" smtClean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609600" indent="-609600">
              <a:buFontTx/>
              <a:buNone/>
            </a:pPr>
            <a:r>
              <a:rPr lang="en-US" dirty="0"/>
              <a:t> </a:t>
            </a:r>
            <a:r>
              <a:rPr lang="en-US" dirty="0" smtClean="0"/>
              <a:t>   Ex:   Lake Baikal is the deepest lake in the world. </a:t>
            </a:r>
          </a:p>
          <a:p>
            <a:pPr marL="609600" indent="-609600">
              <a:buFontTx/>
              <a:buNone/>
            </a:pPr>
            <a:r>
              <a:rPr lang="en-US" dirty="0" smtClean="0"/>
              <a:t>                                                                                                                                                            </a:t>
            </a:r>
          </a:p>
          <a:p>
            <a:pPr marL="609600" indent="-609600">
              <a:buFontTx/>
              <a:buNone/>
            </a:pPr>
            <a:r>
              <a:rPr lang="en-US" dirty="0" smtClean="0"/>
              <a:t>∞The pattern for more than two syllables:</a:t>
            </a:r>
          </a:p>
          <a:p>
            <a:pPr marL="609600" indent="-609600">
              <a:buFontTx/>
              <a:buNone/>
            </a:pPr>
            <a:endParaRPr lang="en-US" dirty="0" smtClean="0"/>
          </a:p>
          <a:p>
            <a:pPr marL="609600" indent="-609600">
              <a:buFontTx/>
              <a:buNone/>
            </a:pPr>
            <a:r>
              <a:rPr lang="en-US" dirty="0" smtClean="0"/>
              <a:t>		</a:t>
            </a:r>
            <a:r>
              <a:rPr lang="en-U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 + to be + the most + </a:t>
            </a:r>
            <a:r>
              <a:rPr lang="en-US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adj</a:t>
            </a:r>
            <a:endParaRPr lang="en-US" u="sng" dirty="0" smtClean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609600" indent="-609600">
              <a:buNone/>
            </a:pPr>
            <a:r>
              <a:rPr lang="en-US" dirty="0" smtClean="0"/>
              <a:t>Ex :That was the most boring film I have ever seen</a:t>
            </a:r>
          </a:p>
          <a:p>
            <a:pPr marL="609600" indent="-609600"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rules for adding the –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, are the same as the rules for adding the –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But in the irregular forms of (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good,bad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we have different words: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Good-The best</a:t>
            </a:r>
          </a:p>
          <a:p>
            <a:pPr>
              <a:buNone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Bad- The worst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609600" y="4495800"/>
            <a:ext cx="2348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Irregular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</a:rPr>
              <a:t>Superlative :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What do you see in this picture?</a:t>
            </a:r>
            <a:endParaRPr lang="en-U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מציין מיקום תוכן 3"/>
          <p:cNvPicPr>
            <a:picLocks noGrp="1"/>
          </p:cNvPicPr>
          <p:nvPr>
            <p:ph idx="1"/>
          </p:nvPr>
        </p:nvPicPr>
        <p:blipFill>
          <a:blip r:embed="rId2" cstate="print"/>
          <a:srcRect l="36403" t="27568" r="-1727" b="60078"/>
          <a:stretch>
            <a:fillRect/>
          </a:stretch>
        </p:blipFill>
        <p:spPr bwMode="auto">
          <a:xfrm>
            <a:off x="1371600" y="2895600"/>
            <a:ext cx="59436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Example for the irregular Superlative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err="1" smtClean="0"/>
              <a:t>Messi</a:t>
            </a:r>
            <a:r>
              <a:rPr lang="en-US" dirty="0" smtClean="0"/>
              <a:t> is the best football player in the world.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תמונה 3" descr="b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2819400"/>
            <a:ext cx="3309937" cy="2252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Maiandra GD"/>
              </a:rPr>
              <a:t>Complete the chart with the comparative and superlative form of the adjectives</a:t>
            </a:r>
            <a:endParaRPr lang="en-US" sz="2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Maiandra GD"/>
            </a:endParaRPr>
          </a:p>
        </p:txBody>
      </p:sp>
      <p:graphicFrame>
        <p:nvGraphicFramePr>
          <p:cNvPr id="7" name="מציין מיקום תוכן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Adjective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Comparative</a:t>
                      </a:r>
                      <a:r>
                        <a:rPr lang="en-US" b="1" baseline="0" dirty="0" smtClean="0"/>
                        <a:t> form</a:t>
                      </a:r>
                      <a:endParaRPr lang="en-US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Superlative form</a:t>
                      </a:r>
                      <a:endParaRPr lang="en-US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Tall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the tallest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Famous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longer than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Comfortable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the most comfortable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Good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Expensive 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amazing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more amazing than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bad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Worse than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29000" y="1981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chemeClr val="tx1"/>
                </a:solidFill>
              </a:rPr>
              <a:t>taller than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2362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famous than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2362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most famous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19800" y="2743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longest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352800" y="3048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ore comfortable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429000" y="3505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etter than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943600" y="3429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best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276600" y="3810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expensive than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19800" y="3810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most expensive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943600" y="4191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most</a:t>
            </a:r>
            <a:r>
              <a:rPr lang="en-US" baseline="0" dirty="0" smtClean="0"/>
              <a:t> amazing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19800" y="4572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worst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!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/>
              <a:t>1)The Amazon is ____________ (long) river in the world.</a:t>
            </a:r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r>
              <a:rPr lang="en-US" sz="2000" b="1" dirty="0" smtClean="0"/>
              <a:t>2) This bed is _____________________(comfortable) bed in the store.</a:t>
            </a:r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3) Ahmad is __________ (good) player in his team.</a:t>
            </a:r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r>
              <a:rPr lang="en-US" sz="2000" b="1" dirty="0" smtClean="0"/>
              <a:t>4) Did you read Linda’s story? it is ________________ (beautiful) story I’ve ever read</a:t>
            </a:r>
            <a:r>
              <a:rPr lang="en-US" sz="1900" b="1" dirty="0" smtClean="0"/>
              <a:t>.</a:t>
            </a:r>
            <a:endParaRPr lang="en-US" sz="1900" b="1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15240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the longest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2286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the most comfortable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2971800"/>
            <a:ext cx="1092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the best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37338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The most beautiful</a:t>
            </a: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Review For Comparison Degrees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223" t="48825" r="40405"/>
          <a:stretch>
            <a:fillRect/>
          </a:stretch>
        </p:blipFill>
        <p:spPr bwMode="auto">
          <a:xfrm>
            <a:off x="1143000" y="2209800"/>
            <a:ext cx="6324600" cy="2667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 descr="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2133600"/>
            <a:ext cx="714375" cy="714375"/>
          </a:xfrm>
        </p:spPr>
      </p:pic>
      <p:pic>
        <p:nvPicPr>
          <p:cNvPr id="5" name="תמונה 4" descr="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1981200"/>
            <a:ext cx="990600" cy="914400"/>
          </a:xfrm>
          <a:prstGeom prst="rect">
            <a:avLst/>
          </a:prstGeom>
        </p:spPr>
      </p:pic>
      <p:pic>
        <p:nvPicPr>
          <p:cNvPr id="6" name="תמונה 5" descr="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1676400"/>
            <a:ext cx="1143000" cy="1400175"/>
          </a:xfrm>
          <a:prstGeom prst="rect">
            <a:avLst/>
          </a:prstGeom>
        </p:spPr>
      </p:pic>
      <p:sp>
        <p:nvSpPr>
          <p:cNvPr id="7" name="מלבן 6"/>
          <p:cNvSpPr/>
          <p:nvPr/>
        </p:nvSpPr>
        <p:spPr>
          <a:xfrm>
            <a:off x="228600" y="1600200"/>
            <a:ext cx="2631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Mercury is a </a:t>
            </a:r>
            <a:r>
              <a:rPr lang="en-US" b="1" i="1" dirty="0" smtClean="0"/>
              <a:t>large</a:t>
            </a:r>
            <a:r>
              <a:rPr lang="en-US" b="1" dirty="0" smtClean="0"/>
              <a:t> planet.</a:t>
            </a:r>
            <a:endParaRPr lang="en-US" dirty="0"/>
          </a:p>
        </p:txBody>
      </p:sp>
      <p:sp>
        <p:nvSpPr>
          <p:cNvPr id="8" name="מלבן 7"/>
          <p:cNvSpPr/>
          <p:nvPr/>
        </p:nvSpPr>
        <p:spPr>
          <a:xfrm>
            <a:off x="3124200" y="1143000"/>
            <a:ext cx="2420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Earth is </a:t>
            </a:r>
            <a:r>
              <a:rPr lang="en-US" b="1" i="1" dirty="0" smtClean="0"/>
              <a:t>larger</a:t>
            </a:r>
            <a:r>
              <a:rPr lang="en-US" b="1" dirty="0" smtClean="0"/>
              <a:t> than Mercury</a:t>
            </a:r>
            <a:endParaRPr lang="en-US" dirty="0"/>
          </a:p>
        </p:txBody>
      </p:sp>
      <p:sp>
        <p:nvSpPr>
          <p:cNvPr id="9" name="מלבן 8"/>
          <p:cNvSpPr/>
          <p:nvPr/>
        </p:nvSpPr>
        <p:spPr>
          <a:xfrm>
            <a:off x="5715000" y="990600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Jupiter is the </a:t>
            </a:r>
            <a:r>
              <a:rPr lang="en-US" b="1" i="1" dirty="0" smtClean="0"/>
              <a:t>largest</a:t>
            </a:r>
            <a:r>
              <a:rPr lang="en-US" b="1" dirty="0" smtClean="0"/>
              <a:t> planet of all. </a:t>
            </a:r>
            <a:endParaRPr lang="en-US" dirty="0"/>
          </a:p>
        </p:txBody>
      </p:sp>
      <p:pic>
        <p:nvPicPr>
          <p:cNvPr id="14" name="Picture 26" descr="girl winks animated 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4419600"/>
            <a:ext cx="8763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מלבן 14"/>
          <p:cNvSpPr/>
          <p:nvPr/>
        </p:nvSpPr>
        <p:spPr>
          <a:xfrm>
            <a:off x="0" y="4495800"/>
            <a:ext cx="2493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>
                <a:latin typeface="+mj-lt"/>
              </a:rPr>
              <a:t>Mary is</a:t>
            </a:r>
            <a:r>
              <a:rPr lang="en-US" b="1" dirty="0" smtClean="0">
                <a:latin typeface="+mj-lt"/>
              </a:rPr>
              <a:t> taller than </a:t>
            </a:r>
            <a:r>
              <a:rPr lang="hr-HR" b="1" dirty="0" smtClean="0">
                <a:latin typeface="+mj-lt"/>
              </a:rPr>
              <a:t>Anna</a:t>
            </a:r>
            <a:endParaRPr lang="en-US" b="1" dirty="0">
              <a:latin typeface="+mj-lt"/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3124200" y="4419600"/>
            <a:ext cx="2686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 smtClean="0"/>
              <a:t>Anna is </a:t>
            </a:r>
            <a:r>
              <a:rPr lang="en-US" b="1" dirty="0" smtClean="0"/>
              <a:t>shorter than</a:t>
            </a:r>
            <a:r>
              <a:rPr lang="hr-HR" b="1" dirty="0" smtClean="0"/>
              <a:t> Mary</a:t>
            </a:r>
            <a:endParaRPr lang="en-US" b="1" dirty="0"/>
          </a:p>
        </p:txBody>
      </p:sp>
      <p:sp>
        <p:nvSpPr>
          <p:cNvPr id="17" name="מלבן 16"/>
          <p:cNvSpPr/>
          <p:nvPr/>
        </p:nvSpPr>
        <p:spPr>
          <a:xfrm>
            <a:off x="5596747" y="3886200"/>
            <a:ext cx="3547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hr-HR" b="1" dirty="0" smtClean="0"/>
              <a:t>Sarah is</a:t>
            </a:r>
            <a:r>
              <a:rPr lang="en-US" b="1" dirty="0" smtClean="0"/>
              <a:t> the tallest</a:t>
            </a:r>
            <a:r>
              <a:rPr lang="hr-HR" b="1" dirty="0" smtClean="0"/>
              <a:t>  girl in the class.</a:t>
            </a:r>
            <a:endParaRPr lang="hr-HR" b="1" dirty="0"/>
          </a:p>
        </p:txBody>
      </p:sp>
      <p:pic>
        <p:nvPicPr>
          <p:cNvPr id="3074" name="Picture 2" descr="http://us.123rf.com/400wm/400/400/grgroup/grgroup1110/grgroup111000214/10768203-girl-cartoon-with-pink-dress-isolated--vector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1765" r="11765"/>
          <a:stretch>
            <a:fillRect/>
          </a:stretch>
        </p:blipFill>
        <p:spPr bwMode="auto">
          <a:xfrm>
            <a:off x="304800" y="4943474"/>
            <a:ext cx="990600" cy="1914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3.bp.blogspot.com/_Q6nMB4eeKoQ/TUvUqzgCZAI/AAAAAAAAAD4/j6vomR4gIJo/s1600/ist2_2872344-cartoon-girl-with-flower-vector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l="21622" r="20721"/>
          <a:stretch>
            <a:fillRect/>
          </a:stretch>
        </p:blipFill>
        <p:spPr bwMode="auto">
          <a:xfrm>
            <a:off x="1828800" y="5410200"/>
            <a:ext cx="609600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http://us.123rf.com/400wm/400/400/grgroup/grgroup1110/grgroup111000214/10768203-girl-cartoon-with-pink-dress-isolated--vector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1765" r="11765"/>
          <a:stretch>
            <a:fillRect/>
          </a:stretch>
        </p:blipFill>
        <p:spPr bwMode="auto">
          <a:xfrm>
            <a:off x="4876800" y="4943474"/>
            <a:ext cx="990600" cy="1914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4" descr="http://3.bp.blogspot.com/_Q6nMB4eeKoQ/TUvUqzgCZAI/AAAAAAAAAD4/j6vomR4gIJo/s1600/ist2_2872344-cartoon-girl-with-flower-vector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l="21622" r="20721"/>
          <a:stretch>
            <a:fillRect/>
          </a:stretch>
        </p:blipFill>
        <p:spPr bwMode="auto">
          <a:xfrm>
            <a:off x="3962400" y="5410200"/>
            <a:ext cx="609600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5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9" r="76190" b="49457"/>
          <a:stretch>
            <a:fillRect/>
          </a:stretch>
        </p:blipFill>
        <p:spPr bwMode="auto">
          <a:xfrm>
            <a:off x="685800" y="762000"/>
            <a:ext cx="1371600" cy="21420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32979" t="8989" r="39525" b="49663"/>
          <a:stretch>
            <a:fillRect/>
          </a:stretch>
        </p:blipFill>
        <p:spPr bwMode="auto">
          <a:xfrm>
            <a:off x="3505200" y="990600"/>
            <a:ext cx="1600200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l="69640" t="6854" b="48202"/>
          <a:stretch>
            <a:fillRect/>
          </a:stretch>
        </p:blipFill>
        <p:spPr bwMode="auto">
          <a:xfrm>
            <a:off x="6172200" y="685800"/>
            <a:ext cx="1766888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33400" y="32004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Lena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33528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Jena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3200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Meredith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14600" y="4495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Lena is more beautiful than Jena.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51816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Jena is more beautiful than Meredith.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5791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Meredith is uglier than Jena.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Competition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2514600" y="4724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מציין מיקום תוכן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14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class must be divided into two groups :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hlinkClick r:id="rId2"/>
              </a:rPr>
              <a:t>http://www.quia.com/cb/832199.html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Thanks for participating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صورة 5" descr="smiley-f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981200"/>
            <a:ext cx="4304489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http://www.welcometoenglishandfun.com/e-cards/images/dont_forge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33800"/>
            <a:ext cx="3181350" cy="2943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What do you see in these pictures?</a:t>
            </a:r>
            <a:endParaRPr lang="en-U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3554" name="Picture 2" descr="http://carmotorsport.net/wp-content/uploads/2012/09/Old-car-insurance-vs-classic-car-insur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62200"/>
            <a:ext cx="3829050" cy="2876551"/>
          </a:xfrm>
          <a:prstGeom prst="rect">
            <a:avLst/>
          </a:prstGeom>
          <a:noFill/>
        </p:spPr>
      </p:pic>
      <p:sp>
        <p:nvSpPr>
          <p:cNvPr id="23556" name="AutoShape 4" descr="data:image/jpeg;base64,/9j/4AAQSkZJRgABAQAAAQABAAD/2wCEAAkGBhIQEBAPEBAUDw8QEBAPDg8QEBAQEA8PFBAVFBQQFRIYHCYeFxkjGRQUHy8gJCcpLCwsFR8xNTAqNSYsLCkBCQoKDgwOGA8PFCkcHBwpKSkpKSksKSkpKSkpKSkpKSkpKSksKSkpKSkpKSwpKSkpKSkpKSkpNSwpKSksKyksLP/AABEIAMIBAwMBIgACEQEDEQH/xAAcAAABBQEBAQAAAAAAAAAAAAAAAQIDBAUGBwj/xABGEAABAwIDAwgGCAQEBgMAAAABAAIDBBEFEiExQVEGEyJhcYGRoQcUMkJSsSNicoKSosHRFTOy8BZz4fEkU2ODwtIXNEP/xAAZAQEBAQEBAQAAAAAAAAAAAAAAAQIDBAX/xAAfEQEBAQACAgMBAQAAAAAAAAAAARECEiFBAzFRE2H/2gAMAwEAAhEDEQA/AOveoHqzIFWkXkdVWXeoQVNLvUAUoHKMlPcmFQOCY9PCY9BGNqeo96egcm2T0xUOsoakaFTJkw6JQc3VDasqqatypiCzKum61ZVYM4WfUM07lsVNOQs+aA2WtWRksh6S1qeLQKpFEc2oW3TR6BS1cWqCNakUaiootFoRwLGoqNbrsVmB247OB1HmmiI32+IVimBvsBV1BU0rbXGnYdPBUHLVrGjLs8Fkm3EqxFOoWdOtCpYdxv2rOlPUtCJwUUgUxUbgqiIhTRzu4+OqY5qVoRUnPngPNKmWQoj3KQKtIFZkuq0nYsqqSKAKxKq4KlUjtqjUjtqYohzQo3qQBQytKKZbVSWVa5vsTjKUFoNTSFAKhL6wiJ7Jso6JSCdD5dCgxqgKjUxE7j4LTkmtv8gq09YeI8Ao3Ix56B52NKpzYPLb2CteevdwB8f0VZ+Lm24eJ+ZTa1IzKfCJL6i3cVox4c6/+6mpMXffRw7A1nzWlHisn1vGw8lnatJR0T7eySrzKcjcpaeuJGrb9pJU/PkjYB3XRhnCE32Kami12JcxJ4dgsp6a5K0zTa6EZVjvhW9XN6KyXNWoii+BRS4e07Wq85icY1RiS4Q3cSO+481Tlwo7neIXQPjVd8aujnJqdzdwPYVHG/dsK1qtiyi3VUSISAIRH0C+IcB4BV5KdvBWnKKRYrooy0jesd5VY0Q4ny/ZX3qAqLkU3UIvt8lE6i6/JaDlE5RMioKM9XmmPoz/AGVcBTXOKGM80jr7D5H9UpgO8eRVwF3V/fcmyOfwHimp1VeaG+3gk9WZvHgE6WR/weY/dQmV3wFEWG0kW8O7k99LDY+0qvrB+F3gUySr02O8CiIZqOHcXD7t1n1OGsOxzj/2j+6vMxDu7Qr9NUuO9veFmtxzBwkbLSH7jR+qo1WAE7GP/C79AvRYWuPweCe+lfwZ3hZvJqPJosEexxJY7wd/otCGJwOgf+By9KpqWS59juBCv+pOt/qVexXA0ZcB73eCFfikNl2HqjgNyryxG2rWn7oKusOXYzVXKal6lbkhBOwDsCnpYOpaRRraPRZpoF01VDoqfMIjBOHFDsOK3hAldAiuXkw8qpLRldZJAqc1OmjjqqiJWNNRPB2X713dTTNWTPTi+jj5fsr2MctlPwnwQt80o+LyCVXuY9hcopE9xUTypW0MigKmeVCSoEconqRxUTyoECRxCS6Y5A9tkPtxTG3TXIGyDrURCV6YexGMOAUUo29idewJOgGpJ2AcVz9ZyrjcSymb6y4XDntOWBnbJY5uxoPcrJqNaNq1aGPqXBRVNZO5zYngZQXPLGBscbRtc6RxNgO1YWLSVQ1klkMewOe4hp7G/wCidd9rr2j16CP+ZLFH9uSNvzKpVHK6iZe9VH9wuk/oBXgE9Y91wwuPXdwFu9SS8nK7KH8zK9pAcC085cEXBs0k7Fv+U91O/wDj24ekTD2E3mceyCc/+Ke70t4aB/MkNv8AokfMhfO8jSCQ4EOGhDrgg9YKloaIzPDWjtPBbnwT9Tu+gf8A5dw07HTHqENz4B11WqPSnQ8J++Jjf6nheJVlaI/ooNANHyDa47wDw69/YqMdM9+rWufra4aTr2rX8eKdq9uZ6R6Jx2yN7WNP9LitfD+W9A63/EBn+YyVg8S23mvnUhaFLgtS4B0cTyCLtc3QEcb3S/FxntO1fS7KqKcZoZWTN4xyNkH5SbJvq6+dvV66n+lLJG5dc+1zevM05h4rseSvpbmYWx1H07dBaQ2k+7LvPU+/asX4/wAur2eserHqTZKeQbGX7Cf2UuB45T1jSYX9IC74njLLH9pnDrFx1rXygLjfDTl5s42xEeKz55nf8px7F2VQ8AFYlXVNG9Z01ydXV7bxvb2tKynzXOw+C6+SUEFc7WxamwV1qKQCFajh0CRFeluco3uSuKie5aUx7lAXJ73darl44+age5yjcUjpBxHiFC+UcR4hBIHJHO7FCJRxHiEjphxHiFBO13Yh56goGzt4jxCZU1rGNL3va1o2uJFgge89QWJj3KqGks130k7vYp4+lI6+y490dZ7rrm8e5bTzO5mhiexp0NS+Jw72AjTtOvAJ/JLCKSKR0lXUAP2yOkzGWV3DYbD571065NrnqxHhlRXDna13NU21lJEbNdb43e+e3RalHggl6IDYqeMXd7sbGDe8jU9ncAp6nHKeaQN59kUI0ucx0G/KASexZ+M8rIi0RQfyWm7WFzWGR3/NkcdL8ALgeJOfNFyurmiPmIAI6cEFxJDXzOGxzxuHBu7abnZ5Zyrx0zTFjD9HES1tj7Tgek6/b8gtTFMcqH5mtjY0WIB51hOy1xquZGETHYzN9ktd8iu3x8c81m12HJTB6aKjdXVzGuYXfR5gXnLfKAGbCS4HuF1qx+lCjBA5ibLsuBFoPs5vK64jEsVqpIIqSRmWGHLkY2OxJa0tDi7aTYnxWa3D5DrkI7bN8L7U/lOXnkds+nqHpQZTmnpegHTVP0kMgb9I2EMva99hc5g1uB0t4XC1jfVYBG3+bKLvd8LDcdxdYgdQK3MIwPO7nzHkjYxtomF77WaA62b3nOBcbaXdpopKHkzUVGd9Ux8EUkgfHKWARueGEc0HE36LbAW02rfDj044zbtchhmmuaxubgtB0sqkzADob3Fz1X3L0KHAsPjP0809htMcEbxew0zc5bbfduXK8p46Qy3oi8xgWIkAzOdf2rAkDS2l9y3PtbfGMaRoGWxvdoJ26HYR/fFegejqqEkL4nbYnAj7D7n5h3iuIqDLLkBaSI2COMBgbZgJNtBrqTqeKnw+KqjLuZ5yMvGVxY4sJF72uOxZ58e3HEnhNX8rKmR7nCZ0bSTlaw5Q1u4aanRLQYK6ppqqpBJkpyx79NHscDm7CMt/FQx8mah2yNXIOS1YAQ27QdoDnAHS2tupa65PHhNO5OcpnRPY173Myn6KdpIkhPaNS3+9mi9r5P8AL0HLFW2aTbJVNAEbuHOAaN+0Oj9leI/4LqNpAaN5OgHeV1uEUVRTxCKRrJxbMzJK0uYLm7HAXtxANt/FTlwnL7Jcew4nWxhvtg3tsNxbiuTxCtGhvtPkuRbjM8LSxsTubP8A+bi17Wn6uwt7iFs8laeOv6BldHMy5dC62Ytv7bfibrbq8L+Xn8d4+XSWVq0zrhRVNLddMOSQY3SR3g39lUfhWU2JJ8FxtdZGbBhXRGm5C6SGnAaBr5IWdXFF5PDyULw74fILQICaQF6HFlyNd8J/L+6rujf8P9P7raICoVNbYlrBcg2JtfXgAoqi4SfD+Zqqy1TgQLAk6CzrjxAsFJVySWLiwkDUueRYddtg7llVr5G/SPbYAe0XsZYW+ts2m97bAi+GgJXe8Q3sOY/JRyV7Btdfv/QLl6nlNANDKXng2SFw8iqUvKNm1sUhHHMAPJXrfw7R1cuMW9kKlJjL+ofNc1Fjr5HZIqdz3bbA5jbidNB1qGpxt7eiQwO+Fpc+x4Xvb5rX86nZ0UuIuO1xVSbFWt9p9u11vJYZZPLbp7fciGd/YQwfrvV2n5GVBZzppZsu98sFRbtyhv7rc4JpTygZezc8h4MaT5myjfjEh2MDftvLj+Fg08UTYU9ujiGbdJGuhbocp0eGjaCO0KwzkvIdt/kPALc4Rm2s98kjz0pLdmVg88xVulwUSbZWH72c/mJHkrkPJE39nyWtS+j2+pZl67Fp8QtyRNU6fk3Tt1fJfqaDr3NC0qbDoG/y6aSQ8cgaPEn9Ft4Rg0lK4Z/p4d7XayMHFrve7D4ruKeGANDhYggEWG7vVR58YKl7WxxQNgBe3pklxFjfYAN4CjqPRzJOAJpZJAAQAXdGxN7WG669CnxCFthcDUWuRfTVUajlVGNGgu7Bb5oOLpvRDC3UtHgFqwejeBvuhXpuVbj7LQO03VCbHZXe+R2afJNQ/EuR8cURdFG1zwW6Focct+lZpc0E26xtUWG4c0j6drI2t0jZkiz3LtSXNLja24uPzVZ9WTqST2m6SOp1HaPmitMmnbsF+5QyVbNzPFZgnSc8gtzTgi2UC/b802mwZ/NPkjZ0BmNy5xuRqek4k/7qKJxc4NAuXENA4kmwXXcp8Yhw+lAfrHC1oLR7Us20NA369Lw3Aojz3EWyxO+ljBbvLCSR3EapKOYRSw1TNsUjZA5u0tvZ472lze9Yk3pOMstqiBrIHGxcx2Z8YO8jf2aKyyfK58bdWnps4WO8dR0PelV7uahrgCDcOALTxBFwfBVX5d5815PFy4dHGyIh5MbWsuDYWAsPKyhk5eu+E97l83lu5j1SeHr4mZxCF40eX0nwfnQs5y/Gsj0gyJrpV5zJyscffb3Qyn+qRQjlG97g0OcS4gANigGpP1rrs4Y9RijBjdK52Vjbi411AuTw0FvFeOYrynmM0gZUvjAe4CNtWynAAJF7Ph37dp27V21PylnigkpmvYWSMka/PG3Nd7SLhzbW8D2LiavCpwbsLnNJJaxlWYDY7jFPma8/YJC7cMZun0mMVRY5/rUxsLAfxOicLnfqAL2Dj3KpJyiq91VP1/S0cvyIV/8AgtS6EAU1S67iXZcLo6q2jba6cXajisypwGcXvTzt+3hNHCP6tFuYjFxCF0ri+Rznv3kxwAntLZNVc5M4CJpAMxaRmzvd0WMabWcd5sMx272jirNByeklkazIA0npOMNIAB15AbeS7KnxGlpiyncXmC+aqdALvly2tE03FgSTrfQA21IIvb0yuU/JozwmGlLaPDmG1TXSkMNQ8G2rjq430DRcA6aLc5M8jcKZO6mhYKuqj/nSVAJZF0g0/R+zmBI6JLrZhfgsblNy7pap9I1kErYKWWN7IuYhBs0t0aOfytcMtgcpsCRbVGFekaCmdU8zSSSyVNS6oc6WeKMNdmzNa3Ix3RB12nYqNTl7yCqXMzUjzkZPE11OWsjifG94Be0tGgBOots126J9XgZoWubBDmkc0iScN6FODqG39ywFyNum86qxhXKOqrpWyZoKZmcSc2Wy1ILwLB1i5g2bhxXS0PJEtaWmrmPOOc9+TJGCTe7ukHG+pG3es8pb9Nccn2855K8hnYg9lTUN/wCFhdIIGuBBqJC+75HtJ2X0tvtY7Cu+xHB4aeN00zmxxsBLnOsAABddLTYZHGxsbcwYxoa1udwa1oFgLAgLwj0z8rhPUGggIbDBYzubbpybQ0neBoe0/VWpPSW6oco/Se8udHh4EEY058sDppOsA6MHbr2LlP8AF+INdnFXKTt6Tsw/CbhX8JwC9s7buPun2WdRHvO430GyxOzZreSLPYLMjsoI6DGHXeCxo/UdSuwanI70lGpIp6izZrdBw0bLbaLbndWw9WxdDVYo4dFrrNNyeo23d9vNeK4nQSUs29r2ODmu2G4Oh7Qf04r0FmLc7DFL8bGuPUfeHjcK1G++sBta995Lr304WVd1T1rJ9bSesLI1fWkeshZXPoE6qNQ1ITPW9naqTI5HbGnwVynwGd9rMPgqFFQE7ngrX+Hsn86aOHqkkYw+DipmUdK3UzGT/LilePx5cvmgl5NAOqWOOyO8h+6NPOywuXVf6zVcy43ZTgOc2+j5pLHKe4+AI3rpaDE6aMkNbIwFpBkdzR2agZWvJ1I6lwGCuNZVTyA3MlRfjdueRrfKyK6DHeQ8MmHtflDJy08yQ32nACzOoFctg8mamhc7QhhYSdtmOLR5AL0appJSIc0gMD6xkUDTYFlmgEEcNAvPcXkjpXTRM6b2z1LWj3Y7VEgGncFNFCqqsr3N4G20KEzE+7fuJVQzO4nrTTc7ye8rheO3XacvC3r8PkhUuZQp1Xs1vWW/CfJPgqhmaD9GLi79Tk+tYKnccUHv7hdZxXVS4tJG084xkvROWTRwdYGxuPltUdLiTxGxznZA5oLsoA6RaCLsGXQ36xsG3Qchir545JHG8buaY1zo+i3XKLXG/L0fLtgpuU0zABaNwAy2dE3Zptta50Gu1dZw8eHG16KJXDXO3LkZI13q8Dg5rmOfcEuJ2Mdt2202hPZIzMwzSmNjyWF8cVOxzJObc8MPRIJ6Otj7wsSuJj5fSWaHU8DshYWECVpaWNDWkdI2sAo6vlg15iLaVjObfE9zedlLJObY5rQQCCNHakHVOlR3lTDSu09dlcPrlh8tiz3YPSX/APsv8Y/2WZgeNRVb8mRsE20RvfIYpB9V18zT1G6s8oa6WjDXmiidG425xr5XNa7cDmUnG6nlaGF0I2zyE9Tox+i0cGwzD8w+hfL2vlN+5llwMnLl52Qtb9l8jf6SFbdjdQyNs/q0UjCM5zOqJsjcwbd4z2aCSBrx7FvKR9B4EYGACCkbFwPNtYfxP1XQMLtpIuduunYOpebciuUrJKKCdsUcL3tOcRMa0BzXlptv3cVb5R8uvVaaaoOrmN+jaTo6Q6Mb2XIv1Aqyq6zlNjbaSknmc4XZG8gA6mzST5XXy9h2aaZ0r+k4l87763fm0/O4HsC6ibG5pMEnnqJXSz1dW5ud5uRE3m25G/C25k6I0WDyRLTI8O2ZG7ftH9bLQ6LBWkyNv7vScTsAG0n+9q7QVcFYCYpGyOiu51jq223tCy6VkMUD5svOlpaXMtfM0NcbEbxmym2+yfhNHHzdXiGfLIAxjow1rG9MO+HTYAe9RHJ8u6cTROlHtROZc/Uf0fnl8As3Apz6pG3eC9oH3yf1Wu8B+HYhIT7MdO0drp22UXI7k9UyU8U0TomsPOWc97HEdNwPQAcQdOC1Bdjwt9wHOay52Oc0HwVwYbE3V834WuI8bW80S4bFELVGJxR7LshGu3Zlu0+Sz5sZwmLa+oqnfVDY2n8QB80xGiJqVmwOeetzAPylx8k5uNMBtHAy+64fKfmz5LnJ/SFTM/kUDBwdM90x/CdPNUZ/SdVkWjLYRwiY1g/VXB3sVRWvHQikaOLYmRt/EWXH4lWPrMri0c5M4aOaHSThoIsbguc0eS8yq+VVTLq+VzvtOc7yJVWXGZ3jK6Z5bubmOUdg2Ir1tmG83rNVU1IN4M8TX98cWY+IUM2NYVDrJWvndvEERF/vPI+S8gu48T4lOFM74T4IPUpvSRhzA4Q0b5SQReaU66cGABYvouxZsFUc5sMjizS93t6TR4F3guKZSSbmOP3SrdJFMxzXsjeHNIIIaRqNhCaPZv4iZ62O5yUtPIaya2jWhjQ+V5+6y3hxXms7TK98rvale+VwtsL3FxHmtOHFaypjdAIhHHIWmcQxnnJ8puGOsTZtwDYWGimGDyD2w2If9R7GflJv5LlyGO2g/vQKZtCFoOZC32pw48ImOd5usoX10Q9mNzut7reTbLC6g9SH9gIT/wCIu3MYB9hpQg5x2KyHY23eP0TPXJrgg5SDcEF1wRsKsWSEq+Px1aMPKaZzSyqjZUMIDSS1rX6G9ybWPz02qGTD6OTVrnwHg6+UfiuPzhUi+yidVNG9J/iZFt3Jge5UMcO6/wCVzlG7ktJuc0/dm/8ARZs9ZfYB3gH5qrmXWTl+udbTOT8zCHNcGuaQWuAmBBGw+wvQKblCJacw1MfrBLA14aWtBuN5eQRqNN+i8lLilEh4nxS8bfaNuo5LyZ3ZMoZc5Q+WIuA3AkHXtVp2ETvYIzKwaNaSZiW5QbgZQDvN+3Vc8Kt494+JTvXn/EfEq5R63yWpvVqZkJmDy3MSWx1BbdzibCzOtZPLeB9SI42TRiNpL5M7ub6VrN0dbcXeK86NY47de1J625Tr7V1uOvYzDYKZsrXPhfmeGyMcH5nvJLcpPxDb8JWHgVRaW3xtLR9r2m+Yt3rLfMXbShj7WINiNQRt7QtYPTcJxfI119bjYdQe5U8Y5YySRimYyOGFua7Y2BuZ7hYvcd5tvWHSYhHM3WZsEvvtku2J5+Jrh7N/hPcoXTRQnM97Zre5G64ceBcNgWcRq47W8xhrYdklbM2Yt3imgu1hP2pCfwLj218gZzYe4MuTkuctztNtl9B4K1iE8tVIZpDqQA1oFmsY0Waxo3NA0AUTMNJ2q7IuKhkJ3pFrRYTfYCT3lX4cBdvaGDi8hvzU7wxzjYXHYFYjw5x6l0bcOjb7czR1MBcf0ClaYG7GySdpaweQPzU7jBiwjirtPhAJsG5jwAufBaoxAD2II29bgZD+YkJzsVmItzjmj4WWY3wCzbRHFyekGpiyDjJljH5rKX1BjPaljHU27z5C3mq511JJ7SSlACyLTZoW7GvkPXZjf770/wDi5HsRRs6ywPPi66p3HBF0FmXFJ3izpX2+EHK3wGirZePnqksUoYgcAE9o4BI1ikCgMpQn3SIObzphKsCIJwjHBVtScy6Z6tfctER9XkncwVdRl+odyT1AcVq+rhLzQV7UZHqI60fw9bFhwRmTtRkjCypBhXFaBckTtUUhhjUHDm8PNXCEwtTaqk+gb2diZ/DxxPktARqRrE7JjPZhN958lZiwtjdSb9uvkrNkZU7UwoawcT2WH7p4nA9lje03d80yyLrIlNXIdMxA4N6I8lHYnaSe0oulsqANS3RlTg1EAcnC6UBPCgRrVI1iAnBRTg1CAi6AShJdCBUuZNRZA7OlTUIM/KOCXwSJLIFLutJdCLopLosjVFkCWRZLlRZA26QkpyCi4ZlKAxOSgIEATkIsgElk5CBA1ODUBOCGABLZASomBAQiyBwTgU0BPAQKClCAE4BDAAnAICUIosiyciyBtktkqRAIQhQZ1ijKluiyqEsEXS5UWQJdIlQikSWTkiBEiVIgEqRKqBKhCgEIQgVOASBPaECgJQEoCVQJZFk6yLIECcElk5AoShIE4IFCcEgTgECoSgJbIGWRZOslsim2QnWQgzAlQhVkJqEIBBQhFNKRCECFAQhAIQhAJUIQKgIQgcE9qVCKeEoSoUAhCEQJQhCBQnIQinNUgQhAoSoQoApEIQIUqEIP/9k="/>
          <p:cNvSpPr>
            <a:spLocks noChangeAspect="1" noChangeArrowheads="1"/>
          </p:cNvSpPr>
          <p:nvPr/>
        </p:nvSpPr>
        <p:spPr bwMode="auto">
          <a:xfrm>
            <a:off x="635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8" name="Picture 6" descr="http://www.wellheeledblog.com/wp-content/uploads/2009/12/brand-new-c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362200"/>
            <a:ext cx="3528135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Comparison Degrees (Adjectives)</a:t>
            </a:r>
            <a:endParaRPr 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34" charset="-128"/>
              </a:rPr>
              <a:t>We have three degrees of comparison: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Positive Degree 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Comparative Degree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Superlative Degree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Positive Degree 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מלבן מעוגל 3"/>
          <p:cNvSpPr/>
          <p:nvPr/>
        </p:nvSpPr>
        <p:spPr>
          <a:xfrm>
            <a:off x="3276600" y="1066800"/>
            <a:ext cx="26670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Positive Degree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2209800"/>
            <a:ext cx="2209800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/>
              <a:t>Degree of inequality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00" y="2209800"/>
            <a:ext cx="2362200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/>
              <a:t>Degree of equality</a:t>
            </a:r>
          </a:p>
        </p:txBody>
      </p:sp>
      <p:cxnSp>
        <p:nvCxnSpPr>
          <p:cNvPr id="10" name="מחבר חץ ישר 9"/>
          <p:cNvCxnSpPr/>
          <p:nvPr/>
        </p:nvCxnSpPr>
        <p:spPr>
          <a:xfrm>
            <a:off x="5791200" y="1752600"/>
            <a:ext cx="304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/>
          <p:nvPr/>
        </p:nvCxnSpPr>
        <p:spPr>
          <a:xfrm flipH="1">
            <a:off x="3124200" y="17526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לבן מעוגל 13"/>
          <p:cNvSpPr/>
          <p:nvPr/>
        </p:nvSpPr>
        <p:spPr>
          <a:xfrm>
            <a:off x="152400" y="3048000"/>
            <a:ext cx="4495800" cy="2362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The adjective is in positive form showing that two persons or things are the same – two nouns having the same quality.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The pattern is :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 + to be+ as + </a:t>
            </a:r>
            <a:r>
              <a:rPr lang="en-US" sz="2000" b="1" dirty="0" err="1" smtClean="0">
                <a:solidFill>
                  <a:schemeClr val="tx1"/>
                </a:solidFill>
              </a:rPr>
              <a:t>adj</a:t>
            </a:r>
            <a:r>
              <a:rPr lang="en-US" sz="2000" b="1" dirty="0" smtClean="0">
                <a:solidFill>
                  <a:schemeClr val="tx1"/>
                </a:solidFill>
              </a:rPr>
              <a:t> +as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מלבן מעוגל 17"/>
          <p:cNvSpPr/>
          <p:nvPr/>
        </p:nvSpPr>
        <p:spPr>
          <a:xfrm>
            <a:off x="685800" y="5943600"/>
            <a:ext cx="3733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My book is </a:t>
            </a:r>
            <a:r>
              <a:rPr lang="en-US" b="1" dirty="0" smtClean="0">
                <a:solidFill>
                  <a:schemeClr val="tx1"/>
                </a:solidFill>
              </a:rPr>
              <a:t>as interesting as</a:t>
            </a:r>
            <a:r>
              <a:rPr lang="en-US" dirty="0" smtClean="0">
                <a:solidFill>
                  <a:schemeClr val="tx1"/>
                </a:solidFill>
              </a:rPr>
              <a:t> yours</a:t>
            </a:r>
          </a:p>
        </p:txBody>
      </p:sp>
      <p:cxnSp>
        <p:nvCxnSpPr>
          <p:cNvPr id="20" name="מחבר חץ ישר 19"/>
          <p:cNvCxnSpPr/>
          <p:nvPr/>
        </p:nvCxnSpPr>
        <p:spPr>
          <a:xfrm>
            <a:off x="3124200" y="25908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>
            <a:off x="2743200" y="54102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מלבן מעוגל 24"/>
          <p:cNvSpPr/>
          <p:nvPr/>
        </p:nvSpPr>
        <p:spPr>
          <a:xfrm>
            <a:off x="5181600" y="2971800"/>
            <a:ext cx="3581400" cy="2362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The adjective is in positive form showing that two persons or things are not the same – two nouns that don't have the same quality.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The pattern is :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 + to </a:t>
            </a:r>
            <a:r>
              <a:rPr lang="en-US" sz="2000" b="1" dirty="0" err="1" smtClean="0">
                <a:solidFill>
                  <a:schemeClr val="tx1"/>
                </a:solidFill>
              </a:rPr>
              <a:t>be+not</a:t>
            </a:r>
            <a:r>
              <a:rPr lang="en-US" sz="2000" b="1" dirty="0">
                <a:solidFill>
                  <a:schemeClr val="tx1"/>
                </a:solidFill>
              </a:rPr>
              <a:t>+</a:t>
            </a:r>
            <a:r>
              <a:rPr lang="en-US" sz="2000" b="1" dirty="0" smtClean="0">
                <a:solidFill>
                  <a:schemeClr val="tx1"/>
                </a:solidFill>
              </a:rPr>
              <a:t> as + </a:t>
            </a:r>
            <a:r>
              <a:rPr lang="en-US" sz="2000" b="1" dirty="0" err="1" smtClean="0">
                <a:solidFill>
                  <a:schemeClr val="tx1"/>
                </a:solidFill>
              </a:rPr>
              <a:t>adj</a:t>
            </a:r>
            <a:r>
              <a:rPr lang="en-US" sz="2000" b="1" dirty="0" smtClean="0">
                <a:solidFill>
                  <a:schemeClr val="tx1"/>
                </a:solidFill>
              </a:rPr>
              <a:t> +as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מלבן מעוגל 25"/>
          <p:cNvSpPr/>
          <p:nvPr/>
        </p:nvSpPr>
        <p:spPr>
          <a:xfrm>
            <a:off x="5181600" y="5867400"/>
            <a:ext cx="37338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My book is </a:t>
            </a:r>
            <a:r>
              <a:rPr lang="en-US" b="1" dirty="0" smtClean="0">
                <a:solidFill>
                  <a:schemeClr val="tx1"/>
                </a:solidFill>
              </a:rPr>
              <a:t>not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as interesting as</a:t>
            </a:r>
            <a:r>
              <a:rPr lang="en-US" dirty="0" smtClean="0">
                <a:solidFill>
                  <a:schemeClr val="tx1"/>
                </a:solidFill>
              </a:rPr>
              <a:t> yours</a:t>
            </a:r>
          </a:p>
        </p:txBody>
      </p:sp>
      <p:cxnSp>
        <p:nvCxnSpPr>
          <p:cNvPr id="29" name="מחבר חץ ישר 28"/>
          <p:cNvCxnSpPr/>
          <p:nvPr/>
        </p:nvCxnSpPr>
        <p:spPr>
          <a:xfrm>
            <a:off x="6705600" y="53340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חץ ישר 29"/>
          <p:cNvCxnSpPr/>
          <p:nvPr/>
        </p:nvCxnSpPr>
        <p:spPr>
          <a:xfrm>
            <a:off x="6705600" y="25908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Practice !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John is ________</a:t>
            </a:r>
            <a:r>
              <a:rPr lang="en-US" sz="2400" dirty="0" smtClean="0"/>
              <a:t> </a:t>
            </a:r>
            <a:r>
              <a:rPr lang="en-US" dirty="0" smtClean="0"/>
              <a:t>(strong )as James.</a:t>
            </a:r>
          </a:p>
          <a:p>
            <a:pPr>
              <a:lnSpc>
                <a:spcPct val="80000"/>
              </a:lnSpc>
              <a:buNone/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My brother is ___________ (hungry) as me.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Peter is ____________ (not fast )as Paul.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His car runs _________ (fast )as a race car.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Their house is_______  (big) as that one.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1447800"/>
            <a:ext cx="1529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as strong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2362200"/>
            <a:ext cx="1673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as hungry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32766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ot as fast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3200400" y="4191000"/>
            <a:ext cx="11366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as fast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5181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s big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Comparative Degree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6400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use it when we compare between two things or people.</a:t>
            </a:r>
          </a:p>
          <a:p>
            <a:pPr>
              <a:buNone/>
            </a:pPr>
            <a:r>
              <a:rPr lang="en-US" dirty="0" smtClean="0"/>
              <a:t>Ex 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latin typeface="Maiandra GD" pitchFamily="34" charset="0"/>
              </a:rPr>
              <a:t>Ahmad’s house is bigg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aiandra GD" pitchFamily="34" charset="0"/>
              </a:rPr>
              <a:t>er</a:t>
            </a:r>
            <a:r>
              <a:rPr lang="en-US" b="1" dirty="0" smtClean="0">
                <a:latin typeface="Maiandra GD" pitchFamily="34" charset="0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aiandra GD" pitchFamily="34" charset="0"/>
              </a:rPr>
              <a:t>than </a:t>
            </a:r>
            <a:r>
              <a:rPr lang="en-US" b="1" dirty="0" smtClean="0">
                <a:latin typeface="Maiandra GD" pitchFamily="34" charset="0"/>
              </a:rPr>
              <a:t>Ali’s.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2"/>
            </a:pPr>
            <a:r>
              <a:rPr lang="en-US" b="1" dirty="0" smtClean="0">
                <a:latin typeface="Maiandra GD" pitchFamily="34" charset="0"/>
              </a:rPr>
              <a:t>Ali’s house is small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aiandra GD" pitchFamily="34" charset="0"/>
              </a:rPr>
              <a:t>er</a:t>
            </a:r>
            <a:r>
              <a:rPr lang="en-US" b="1" dirty="0" smtClean="0">
                <a:latin typeface="Maiandra GD" pitchFamily="34" charset="0"/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aiandra GD" pitchFamily="34" charset="0"/>
              </a:rPr>
              <a:t>than</a:t>
            </a:r>
            <a:r>
              <a:rPr lang="en-US" b="1" dirty="0" smtClean="0">
                <a:latin typeface="Maiandra GD" pitchFamily="34" charset="0"/>
              </a:rPr>
              <a:t> Ahmad’s.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b="1" dirty="0" smtClean="0">
                <a:latin typeface="Maiandra GD" pitchFamily="34" charset="0"/>
              </a:rPr>
              <a:t>3.  Ahmad’s house is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aiandra GD" pitchFamily="34" charset="0"/>
              </a:rPr>
              <a:t>more bountiful </a:t>
            </a:r>
            <a:r>
              <a:rPr lang="en-US" b="1" dirty="0" smtClean="0">
                <a:latin typeface="Maiandra GD" pitchFamily="34" charset="0"/>
              </a:rPr>
              <a:t>than Ali’s house.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7" descr="bd0794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2362200"/>
            <a:ext cx="2081213" cy="1549400"/>
          </a:xfrm>
          <a:prstGeom prst="rect">
            <a:avLst/>
          </a:prstGeom>
          <a:noFill/>
        </p:spPr>
      </p:pic>
      <p:pic>
        <p:nvPicPr>
          <p:cNvPr id="5" name="Picture 4" descr="so0117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724400"/>
            <a:ext cx="1955800" cy="1419225"/>
          </a:xfrm>
          <a:prstGeom prst="rect">
            <a:avLst/>
          </a:prstGeom>
          <a:noFill/>
        </p:spPr>
      </p:pic>
      <p:sp>
        <p:nvSpPr>
          <p:cNvPr id="6" name="מלבן 5"/>
          <p:cNvSpPr/>
          <p:nvPr/>
        </p:nvSpPr>
        <p:spPr>
          <a:xfrm>
            <a:off x="7315200" y="6396335"/>
            <a:ext cx="15545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Ali’s house</a:t>
            </a:r>
            <a:endParaRPr lang="he-IL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7026148" y="4114800"/>
            <a:ext cx="21326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Ahmad’s house</a:t>
            </a:r>
            <a:endParaRPr lang="he-IL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04800" y="3048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aiandra GD" pitchFamily="34" charset="0"/>
              </a:rPr>
              <a:t>The comparative forms from the previous example are:</a:t>
            </a:r>
            <a:r>
              <a:rPr lang="en-US" b="1" dirty="0" smtClean="0">
                <a:latin typeface="Maiandra GD" pitchFamily="34" charset="0"/>
              </a:rPr>
              <a:t/>
            </a:r>
            <a:br>
              <a:rPr lang="en-US" b="1" dirty="0" smtClean="0">
                <a:latin typeface="Maiandra GD" pitchFamily="34" charset="0"/>
              </a:rPr>
            </a:br>
            <a:r>
              <a:rPr lang="en-US" b="1" dirty="0" smtClean="0">
                <a:latin typeface="Maiandra GD" pitchFamily="34" charset="0"/>
              </a:rPr>
              <a:t>-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big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aiandra GD" pitchFamily="34" charset="0"/>
              </a:rPr>
              <a:t>g</a:t>
            </a:r>
            <a:r>
              <a:rPr lang="en-US" b="1" dirty="0" smtClean="0">
                <a:solidFill>
                  <a:schemeClr val="bg1"/>
                </a:solidFill>
                <a:latin typeface="Maiandra GD" pitchFamily="34" charset="0"/>
              </a:rPr>
              <a:t>er than</a:t>
            </a:r>
            <a:r>
              <a:rPr lang="en-US" b="1" dirty="0" smtClean="0">
                <a:solidFill>
                  <a:schemeClr val="accent2"/>
                </a:solidFill>
                <a:latin typeface="Maiandra GD" pitchFamily="34" charset="0"/>
              </a:rPr>
              <a:t/>
            </a:r>
            <a:br>
              <a:rPr lang="en-US" b="1" dirty="0" smtClean="0">
                <a:solidFill>
                  <a:schemeClr val="accent2"/>
                </a:solidFill>
                <a:latin typeface="Maiandra GD" pitchFamily="34" charset="0"/>
              </a:rPr>
            </a:br>
            <a:r>
              <a:rPr lang="en-US" b="1" dirty="0" smtClean="0">
                <a:solidFill>
                  <a:schemeClr val="accent2"/>
                </a:solidFill>
                <a:latin typeface="Maiandra GD" pitchFamily="34" charset="0"/>
              </a:rPr>
              <a:t>-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small</a:t>
            </a:r>
            <a:r>
              <a:rPr lang="en-US" b="1" dirty="0" smtClean="0">
                <a:solidFill>
                  <a:schemeClr val="bg1"/>
                </a:solidFill>
                <a:latin typeface="Maiandra GD" pitchFamily="34" charset="0"/>
              </a:rPr>
              <a:t>er than</a:t>
            </a:r>
            <a:r>
              <a:rPr lang="en-US" b="1" dirty="0" smtClean="0">
                <a:solidFill>
                  <a:schemeClr val="accent2"/>
                </a:solidFill>
                <a:latin typeface="Maiandra GD" pitchFamily="34" charset="0"/>
              </a:rPr>
              <a:t/>
            </a:r>
            <a:br>
              <a:rPr lang="en-US" b="1" dirty="0" smtClean="0">
                <a:solidFill>
                  <a:schemeClr val="accent2"/>
                </a:solidFill>
                <a:latin typeface="Maiandra GD" pitchFamily="34" charset="0"/>
              </a:rPr>
            </a:br>
            <a:r>
              <a:rPr lang="en-US" b="1" dirty="0" smtClean="0">
                <a:solidFill>
                  <a:schemeClr val="accent2"/>
                </a:solidFill>
                <a:latin typeface="Maiandra GD" pitchFamily="34" charset="0"/>
              </a:rPr>
              <a:t>-</a:t>
            </a:r>
            <a:r>
              <a:rPr lang="en-US" b="1" dirty="0" smtClean="0">
                <a:solidFill>
                  <a:schemeClr val="bg1"/>
                </a:solidFill>
                <a:latin typeface="Maiandra GD" pitchFamily="34" charset="0"/>
              </a:rPr>
              <a:t>more</a:t>
            </a:r>
            <a:r>
              <a:rPr lang="en-US" b="1" dirty="0" smtClean="0">
                <a:solidFill>
                  <a:schemeClr val="accent2"/>
                </a:solidFill>
                <a:latin typeface="Maiandra GD" pitchFamily="34" charset="0"/>
              </a:rPr>
              <a:t> 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iandra GD" pitchFamily="34" charset="0"/>
              </a:rPr>
              <a:t>beautiful</a:t>
            </a:r>
            <a:r>
              <a:rPr lang="en-US" b="1" dirty="0" smtClean="0">
                <a:solidFill>
                  <a:schemeClr val="accent2"/>
                </a:solidFill>
                <a:latin typeface="Maiandra GD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Maiandra GD" pitchFamily="34" charset="0"/>
              </a:rPr>
              <a:t>than</a:t>
            </a:r>
          </a:p>
          <a:p>
            <a:pPr>
              <a:buNone/>
            </a:pPr>
            <a:endParaRPr lang="en-US" b="1" dirty="0" smtClean="0">
              <a:solidFill>
                <a:schemeClr val="accent2"/>
              </a:solidFill>
              <a:latin typeface="Maiandra GD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  <a:latin typeface="Maiandra GD" pitchFamily="34" charset="0"/>
              </a:rPr>
              <a:t>So . . . When do we use “–</a:t>
            </a:r>
            <a:r>
              <a:rPr lang="en-US" b="1" dirty="0" err="1" smtClean="0">
                <a:solidFill>
                  <a:schemeClr val="tx1"/>
                </a:solidFill>
                <a:latin typeface="Maiandra GD" pitchFamily="34" charset="0"/>
              </a:rPr>
              <a:t>er</a:t>
            </a:r>
            <a:r>
              <a:rPr lang="en-US" b="1" dirty="0" smtClean="0">
                <a:solidFill>
                  <a:schemeClr val="tx1"/>
                </a:solidFill>
                <a:latin typeface="Maiandra GD" pitchFamily="34" charset="0"/>
              </a:rPr>
              <a:t>” and when do we use “more?”</a:t>
            </a:r>
          </a:p>
          <a:p>
            <a:pPr>
              <a:buNone/>
            </a:pPr>
            <a:endParaRPr lang="en-US" b="1" dirty="0">
              <a:latin typeface="Maiandra GD" pitchFamily="34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http://t3.gstatic.com/images?q=tbn:ANd9GcRIgb6qebg64KGd9y-O9pXWhzxPayZWHoVJySF98G_r8WIMuSd-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4572000"/>
            <a:ext cx="1400175" cy="1676400"/>
          </a:xfrm>
          <a:prstGeom prst="rect">
            <a:avLst/>
          </a:prstGeom>
          <a:noFill/>
        </p:spPr>
      </p:pic>
      <p:sp>
        <p:nvSpPr>
          <p:cNvPr id="1028" name="AutoShape 4" descr="data:image/jpeg;base64,/9j/4AAQSkZJRgABAQAAAQABAAD/2wCEAAkGBhQSEBQUEBQWFBUWFBQYFxQUFxUWFxUUFBYVFhYWFhYaHiYeFxkkGxgUIS8hJCkpLCwtFx8xNTAqNSYrLCkBCQoKDgwOGQ8PGi8kHyUuLCwqLTItKi0yNDQsNSwsMSotLDQsLC8sNSwsLCkpLCwuMiw0KSkpNC0pLCwtLSwuLP/AABEIAI4BYwMBIgACEQEDEQH/xAAcAAEAAgMBAQEAAAAAAAAAAAAABQYDBAcCAQj/xABIEAACAQMCAwYCBwQHBAsBAAABAgMABBEFIQYSMQcTIkFRYXGBFDJCUpGhsSMzYtEIJFNyksHwFRZDgiVUY4OTorLS4eLxF//EABsBAQACAwEBAAAAAAAAAAAAAAAEBQIDBgEH/8QAMxEAAgIAAgUKBgMBAQAAAAAAAAECAwQRBRIhMUETMlFhcYGRodHwBhQiscHhIzNCchX/2gAMAwEAAhEDEQA/AO40pSgFKUoBSlKAUpSgFKUoBSlKAUpSgFKUoBXxm9aE1TbyGbUJHVH7u2RiueveEdTjbm/QVovu5NJRWbe5EnD0K1tylqxW9+95I6hxxbxMVBaQj7mCv+InB+Va9v2hQM2GV0G3iPKQPjg5xVb1XSbSLKpPJJJ91FVhnzydh+daFvocjbnCj36/gK53EaUvpn9Tj2bGdFXo7BOvN59rzXgjrC3aFA4ZeUjIbIxj1zWpJr9upwZo/wDED+lUODhxcAOWb26DPsK3E0KMfYHz3/WtM/iWK5sPfkQP/Pw8Xtm33Jfkt3+8lt/bx/4hWSHXIG+rNGf+ZfP41UjpKfcX8BWGTQYz9gfLI/Stcfid8YHnyOHf+peX6LrqcriF2gwXCkqDuCR+p61ye6uppCe8aRsncMW6/DoKnk0tozmCWSP2BOPw/GpG24nuYv3yCZR1ZPC/xx0P4Vss0lh8c0pScPNfgnYSHyifJpTb6fpf5XmVmy026BzFHMpHmodfh6ZqyaLxVNFIsV6CA2wd1KsD5Z2ww8s1ZNK4hhuNo28Q6ow5WHy8/lWXWdLW4haNh1HhP3WHQj/XTNWtODdcdeizP7PqIuIx6tlyeJqy6+K6/e83RX2o7h6ZmtYi+eblw2euVJU5/CpGriEteKl0lHOGpJxfB5ClKVkYClKUApSlAKUpQClKUApSlAKUpQClKUApSlAKUrQv9ft4CBPPDET0EkiIT8AxFAb9Kxwzq6hkYMp6FSCD8xWSgFKUoBSlKAUpSgFKUoBSlamp6kkERkkOAPTqSegHvXkpKKze4yjFyajFbWY9cvO6t5X5gpCNyk/eIPKB75qhLeSzRpFETFAihTjYyH7RPrvnbp8a8399LdtzyKxQE93CmBk9d2OwG27H4D0rR1Pieey5GurL9k3RoJ0kcf8AdFVYgbjPTPn0rkMbjbsXNwwizyXSs8uwvoclgK8rWtbPPqXR3/YsFhpKoPCPn5mpKO1qkx9tOnBMnvg2D4DF4sjO2Q3Ln5+deLftmhmZVtbWeTJAJYxRhSxwuSWIA67kiublo3H2N/xvv2fcj3Y2L+qUjoAgFehGKi9G1l5uYSQd0QwBAmhm5difH3bHkO3TfqKlqrMRRbRN12rJrgYqess0eeQV8MYr3WpqTyhMwBS2d+YEnlwc8q8yhmzjYso671rri5yUU9/Ts8w3ltMr24rXkta5/wASdoF7aEYa2cbllktrq2YDqFHO5DMcN9XI26moaD+kA+/eWiH05ZGHxzlTV6tBY7LOCUl1SRrhjI55Z7jo15pgY53Vh0ddmB+NSWj8UtGRFeH+7P5H0D+h9/8A9rm2m9pFzfOqxJBaI78olcPOynoByDAO+NztvV2XS5QClw6TDGCwTuzzDrlQSCOvTGNuvWptUsXorVlY0k/8557vLzJNeKpxadUtuXiuz03F00q35FYeRlkYfB2LbfjW7VI0jXHtWWOYloDsrnrH6BvVf9e1XVHBAI3B6EdCD6V2eBxdWJqUq33dBAxdE6p5y2p7n0++KPVKUqcQxSlKAUpSgFKUoBSlKAUqOveIraE4muIYzvtJLGh267E1vpICAQQQRkEbgg+YNAeqUpQClKUApSlAaGv3jxWk8kQ5nSGR0XYZZUJA39xXPOzfs9tLmyjvL1Pplxcgu8k5L4ySOUKTgYA69c+mwHUWXIwelcjsNWPDl1Lb3Yc6dO7SW0ygv3LnBaJgN8Y/9OQPE2AMmvcNy6JcJe6WkjWef63ZozMADt3iKc/H2I+6Tix23bLpTrzfSlT+F0kVh8Ry1P6HxZaXi5tbiOX2VvEPPdDhh8xS44RspGLyWlu7HqzQxkn4kjegMUPHFiyI4u7flk+pmVFLH0wxBB9jUtbXiSDmjdXHqjBh+IqsL2U6WOb+pReIkn6x3PXl38I9AMAeVQ132KW0bd9pkstlOu6Mjs8fMMYDq+SynG4z5nY9KA6NSuf8JdoEwuv9n6vGsF3gd26/urkY6oenMcHYbHcbEYroFAKUpQClKUB8ZgASdgK5tqmotfXGBtCh2HqPU+5/SrBx5qZSJYUPilO4HXkHX8TgfjUbpNgEUD8T6muT09pDk1yMe8v9H1Kmr5iXOeyPV0v8G9aW9V/i3h+S/kXAjt0jBTvXBkklXO4EYIVFGTgsSTk7AVbAuBWnMxrjsJjbsPKUqnlmsukj20xxOyzajnlr2IWQ/eTTucb8pSMZ9QOU4HtVq0fs6sIB+zgDdP3rNIMjG/Kx5c/KpSty2Fbb9I4uxfVbLxy+2R7LDVxW4yxRBQFUBQNgFAAA9gNhXulKqc8zEUpSgPE0KupVwGUjdWAII9wdjUBecI2Lkl7SAk7E92oPTHUAYPwqwmtKePet9Ns4P6ZNdjyM4QjJ7SvDgm1TlNqptpEYNG8ZZgrAg5aNiVcbdPfYg71aR4lBOObG+MkZ88E+VaNbdtW+++22KU5N5bs3nvPXTCvOUVkaN5bAggjIPWsvCGpmOQ2sh8OMxE/MlPf1+R9q2riOoPVICMOmzxkMp9xvip+isdLDWqXDiSoKN8HVLj5Pg/XqOh0rR0bU1uIUkXzG49GHUfjW9X0+MlJKS3M52cHCTjLehSlKyMRSlQ/FXFUGn2zT3LYUbKo+tI/kiDzJ/ADJO1AS5NRt9xPawnE1zBGcgYeVFOSMgYJ9K5vp+j3+vYm1BmsrHrFbQnleXcjmkYjOCuRkjfOwHU2ew7HtLiXAtFc4GWlZ3Jx57nA+QFAbl/2nabDIY5LyIMuMgczAZGeqgj86p/FHHj6pJHY6HI+Xf+sXaKypFFg5AYgHOMnIwdgAd9rpZ9nOmxZ5LKDxHJ5ow++52584G/QbCpmC2ht48IscMa74ULGg99sAUBVLHse0yOHu2tllJXDSyFjIx6lubPhJP3cVHdlEbwXOp2Sl2t7a4QQl25uQOGJjGfIAL/oms/Fna9awo0VlILq7bwxRQgyKZGPKuWXwnB35QcnGNs1IdmfBz2FqxuHL3Nw/fTscEh2H1Ob7WN8nzJPlQFwpSlAKUpQCleJplRSzsFVQSWYgAAdSSdgK51f9r3fStBo1rJfyKBmQeCFc+ZY7n8h70B0io3W722SMi8eFY2BBE5QKw6HZ+vX86oi8M67ejN5fR2SE57q0XLgZ6d4Dkf4m8q39L7FdPjbnnWS7kPV7ly+T/dGAfnmgOacQ8PaZeTra6BHI9yz8zTI7i3ij+3zF8nlA+7j63Unw10vsnvJ1W6sruYyy2UwiBIAPclcxNn6xBw2M+QA8qu1lYRwoEhjSNR0VFVVHyAxULq3DT/Sfplk6x3Hd926OP2NwgOVWXHiVh5SDJGdww2oCxUqK0rXhKeSRGgmGcwy4ycdWjceGVOniUnrvg7VK0BBcXcHQahD3c64YZMcq7SRPsQyN5bgZHQ4rmP8AvzrGn3i2d2beXlUmJ5cx/TFXYKs+eVZCPvD6wwc537XVX7SOHUvNNuUdQWWJ3jY4ysiDnUg4JAJUA48iaA1uH+1axuQFeUW8/R4Lj9m6ODgrlsKxyPI/EDpVwDZ6V+XOLOGGm0qz1SPcGJYbjOM88TGGOT35goB89gTnJqv8PcdXtiR9FuHRR/wyeaM59Y2yv5ZoD9iV8JrhvDv9I84Vb+3z0zLAffqY2Pp6NXSIuP7W6tJZLKdHdY2PJnlkU9MmNsNtkb4xWM5KMXJ8DOEHOSiuOwhtQufpF+7DdYxyr8ts/jzVM2qdKrvDsPgLebMfy2/nVnt+lfKdJXu26UmdJi0oZVx3RSXgZ6wtCD0qJu+KVXwpDO0rEBIzDIvM53A5yOUDGSfYGvvCsBjieOQkzLLIZgcDEjnmyuOqEYKnzHzAjfJ2wpd0k0s0txD1XFZvYSa2tZ1XFfaVDbbMHJveKUpXhiKUpQCvjLmvtKAh9Z1IWzRF1/ZO5R5P7IkDkZv4Scgny2qTWVQnMGXlxnmyOXHrzdMVq6hCJpIrcgFZCXlB/sYsM34v3a/AmorReHLZy06wgI0jNCh5iixjAVxGxIDNgtnHRh0q3+Uh8nHE2PLa0lvz696yy3dxtzi47c8/f77kWJhkVG3SVKGtG5FVtb2ntLyZrcEXZjnmtz0PjQfhn8iPwq7VzdbhYL2GVmCLuHZjhQMEEknYDBG59KxcTdvljbErbhrpwSPB4YwR/wBow8X/ACgjbrX0/Qlztwyz4bDRpSC5WNi/0k+9bH9jptRGucWWlmM3VxHFtnlZvER7IPEfkK/OvEnbhqF1zLG4toz9mHZse8p8X4Yqs8M6BPqd6kKEs8hy8jknlQY55GJOTgfM7Croqjs/FXbY/dPJpqxiFGCi4ueYd++N44IdmONsscAeeMjMvwfwfPeyJqGuYkl5R9HtSuI7dTvzsnTvDscHONs745Yzs80CKbVryRkBi0/ktLVGC4Tk5g74++SGbm8zKx69OuUApSsN5eJEheRgiqMlmOAKA8390I4pJGPKERmJPkFUkn8q/PGo6Bc3Mdtq2pGa7tpf38UOEeKNXYRlVGxiIAJxykZPTOa6/rGny6qhhYSW1mT42I5J7kAg8ioRmGI75LeJsY5QNza7a2WNFSNQqIoVVGwVVGFAHkAABQFA7PrzQ4kzp0kKMwy3eviYfwkynmAHoNtvPrXQwarmvdnVheZNxaxljnMiju3yd88yYJPxzVV//kE9rvpOpXFuOvdS/tIyck9BgDfHVSetAdOpXM04n1qxz9Ps0vIlzmazID8oGSxj8/8ACvQ1buE+N7XUY+e1kDEAFo22kjz5Ov8AmMj3oCepSlAck7qfiOeQM/c6VBNyhUzz3bJ583TlBwfbmHU7jpei6FBZwrDaxrFGv2V8z5lid2b3OTXKbPWLvh+SWzWxku7ZpGlglh5weV8ZR8K+64xvg7Z3BFRvFvbHqUjJbW1qbOSYKFDHnuD3h5V5VIHdknoSuehHrQHaNV4gtrYZuZ4oc9O9kRCevQE5PQ9KitP7R9PnlSKG6jeRzhUXmyT6Daua6H/R+lmbvdVumLHBKRnnf4NM+d/gD8a6jw7wTZWC/wBVgSM4OZD4pCPPMjZbHtnFAT1Kpmo9q9nHKY4hNdFWw5tYmmSP15nGxx/DmrXp9+k8SSxNzI6hlO4yD6g7g+x3FAZZIQ2OYA4ORkA4I8x6GvdKUArzImQQehBB+B2r1WtqV+sEMkshwkaM7Hb6qAsevwoDiXDluV0LXLOUArayzhd+jL4huMZw8YP/AMbVxQiurcCQXWrPcwBDHa3V2bi8mxsUDc6wRnyJbOcEnodgCG7bb8BaenLy2NsCuMHuYywx0PMRkn3O9AfjvFT3A6k30W3TnPwHI29frX/YFt/1eH/wk/lUFxnocK2jPHDErKynmVEUgE8pwQM+eKjYv+ifYyVglniK/wDpfch9DX9knwP6mp6A1A6L+6T4f5mpuFq+T4nnvtLzFrOcu1nu9sllTlfOMggqcMrDdXVvssDuDUFNNK8hIAN/bqeZfqre2mdmHo4/8rZHRqsYNRevaY8gWSA8txCeaJs4yftRtvujAYOamaKxypk6bttc9jXR1kKDWeT9/p8fHgZ9H1eO5iEkRyDsQfrK3mrDyIreqnppxvAb3TW7i7BxcWxOFaQE5BB2ycE77H2IJqQ4f4tWVzBcr9HuFyGjfYEjryk/oflkb1Ix+g7aHrVfVB7jKVe9x4b1xXqussFK3Y7MVmFotaqtB4ixZ7ERHdFEZSpQ2y+leHsxW2egL4rNNM8V8SOrXvr5IY2klYKijJJ/Qep9qx8Q65BZrmZ8HHhjG7t8F9Pc7VEcPW8moOt1dL3VpGeeGIn9467iWQ/aVd8eXxGSdeD0JffaoyWUeL9CSl9HKS5v36kZWaQ2/M2UnvmWNFOzQ2oyze4bu+ZifvOo8hU3FEFUKowFAAA6AAYA/CoTRr83tzNd790uYbcHpyAgySD3Y8vyGPKp6vdOXwdscPVzK1ku3ieyTWx7+Pp3LZ2nw1p3FbbmtKc1S17zKtbSr8XQBoGGM5DDHrzIwx86/OZFfpXXlyqgebgfjkVfU0C3wM28PT+zT+VfQvhtvkprs/I0mv46n/1+D8W4rrX9H4rHJfz4zJFagqM4yuWZhj4om/l867ndcKWcg5ZLW3cZzhoYyM777j3P41SOOeBmtgLzRoESRI3jntolCLc2zjxgKo3cbEY3PuQAeoKQydg9ow01p3+tc3EshO2+DyeW+OZX2NdIrlX9H/iDvLKS0fwyW0hwp2bu5SW3GAdn5wfiK6rQCvDxA4yAcHIyM4O4yPQ4J/GvdKAUpVT4i7Sbe0m7ox3EzLjvDbxNIsIIJHO3TOMbDJ3oCa1ziO3s0V7qURIzcoZg2ObGcZAODjPX0qO0/tE06duWK8gLZACmQIST0Ch8cx+Ga29N1a01G3JjaO4iYYZGAOP4ZI2GVO3RhVJ4l7A7G4Ja2LWrnOyeOMk7/u2Ow9lIFAdNBrn3FvZgpk+m6Wfot6h5gU2jmODlHToC3TPQ+YOc1zS7utW4alRWlE9vJnlDFniblxkAHDROAR06++NrlL21XYQf9ETlmQMrKzPG3MNmUrGeZT7GgN7Qu3C1a3j+mkRXABEqLjAdWKnGTkA4zj3pUHo/YMJYElu3aOeTLyIpbCF2LBPiAQD7g0oDpXHPFqadZSXD7keGNN/HKwPIu3lsSfYGqt2WcCtGG1C/Ae8uT3mWAJhV8kBfusQd/QYX1zsdtfDMl5ppMGWeBxNyDfnVVYMOX7RAOQPYjzr5w32tWk9irB0W6EYX6Jnld5/qpHGNgwdgMY6cwzigL1NeKrBCRzsGKpkczBRuQPQZG/TcetaWoaGtzgXBZkBP7EMVjcekoGO9H8J8Psa1+FuHvo8ZeU95cy4aeZiSWc78iE/ViUkhVGwHuSamzQGG1s0iQJEixqBgKihVA9gNhUHf8Ru0rW+nRpNKue9kZuWC2JztKVyXkJz+zXf1Kgg19fWVvXaCymXlQgXE0ZyUz0jiYDl7xt8tnwDyyRiZ0/To4IlihQIi9FXoMnJPuSckk7kkk0Bq263Kciv3cwwA8mTGwPmQmGDDr5jy69ak6rfFXaFZaeMXMo59sQp45Tnp4B0HucCqbcdpWq3e2laY6qcYmuhyjfzAJVR1H2jQHSdV1mG2jMlzKkSD7TsFGfQZ6n2Fcx1/U5uIZBa6cXjsFYfSbthyiXByEjU4LAY6epGcADO/o/ZI1xILnXZmvJ/KIHEMY68uBjm38hhfY10a1tEjRUiVURRhVQBVUegA2FAYdJ0qO2gjghXljjUKo9h6+pPUn3rcpSgFQ/F0XNZTD0UH/CQf8qmKxzxBlKtuGBBHsRg1rthrwlHpTRtpnydkZ9DT8DnWhS5iHsSPzyP1qbiaq/p0Jhmlhbqrbe4G2fmOU/OpqJq+U4utxskmdPiopzbW57fEkY3rJWrG9Z1aq2SyKyUcip8TQTWc306y89p48ZRgOjsv6nqNj61MWrWWtwkyJyypgMMgSx+mGx4kO/Xb2zUsRnrXNuKuHpLGX6VZFo08+QnMTE9CP7M7bHIHT0rsdB6X2LDXd3p6dO43QirslnqzW6X4fv8AdnPBF/a76feF1H/Cn6Y9BnK/ktef96dVi/faeHA6mLO49uUuCf8AWK+8L9rEcnLHejun6d6P3bH+LzQ/iPcVf4pVYBlIYHcMCCCPUEda7BVVz2xZEustqeV9afXll5rI56OOdRdj3WmsBjo/eZ/EqBX2Ua1dYAWOzQ43yObBHr4mz8l8q6JXmSQKCWIAAySTgAe58qyWGjxZp+aiuZXFeL+7KXofZhFG/e3khupdj488gI8yCSX/AOY49qje0Li1nb/Z9nu74SRlPTO3dDHTb6x8ht64w8a9qIwYbBs5BDTjPh9ovU9fF+HqHAvCXcL384PesDhT/wANT6/xnz9AcetVektIV4Kl6u/h1++JYV1zWV+J3/5X64Fm0ywWCGOJOiKB8T5n5nJ+dbVKxu9fMG3OTb3s0bW9p4latOZqzSNWrK1boIlVxIy5XnuLeP70ik/AEf8A2rpAqg8Ow97qHN5RIfxxj9WP4VfhX0fQNWphtbpZF0rLKUIdCz8f1kfaUpV+VBzztA4QuFnTUtJGLuMBZYhgLcw+YYbczDYdckAY3ValOEO0y0vlVecQ3PR7aU8siuOqrnHOPhv6gHarfVV4u7NLLUQTPFyy+U8WEkGPU4w/THiB+VAWqte7eQAd0isSd+ZygA9dlOfhXLJYtf0s4iK6nbL9XmH7YKPI7h8/NxUlpHbdAZFh1CCawlOB+2U93nJGeYgFRkdSuPegLNqWoXdtL3jItxakDnEKkTwHbLhMnv49icDxjOwbpUxpmoxTxLLbuskbbhkOQfXPoc9Qdx51ngmV1DIwZWAKspBBB3BBGxHvULqOnfR3e6thgnxXEQzyzqAAXCjpMqjYgeLHKc7FQM15wrA8vfKphn2/bwnu5CAc4cjaRf4XDD2reluxEpMzKqjHjJCrvgDOfq7/AC6Vi0bXoLuMSWsqSp6oc4Pow6qfY4NbksQZSrAFSCCCAQQdiCD1FAams6LDdwtDcxrJGw3VhnBx1B6qwzsRuKoPZzcPYX1xo8rl0jHfWjN1MLnLIT0yM52HUP8AKUsL1NKuZYLmdY7ORVktO+cDuyCVngDMckAmNlG+A2KrGgXi6txI13b5FvZQ8gkUY75m51GT9087kfwoPWgOv0pSgFc37TeGxC1vqdrbo8tpMJZlVcPLD9o7fWZeuSDjc+W/SK+EUBULftZ0x7bv/pSKAoJjbaUEgnl7vqW2I2yPeqbrFhquuW0su9lad27W9uP3t0eUmPvcEYVvfbpsfrV0VuBbAv3hsrYuW5i3cx5LE5z065qcC4GBQHL+x/iexg0xIJJYraeJ3E6TssLmXmOWIcgttge3LjbFZ9T4+udQdrbQFDcpxLfSDEMXtHkHnb3wfYHqLPrXZ3p93IZLi1jeQ9X8Ss2wHiKEcxwB1zUzpulxW8Yjt40iReiIoUfHA6n36mgKlwl2U21pILiYtd3eeZriYkkP95FJPKfc5O3UVd6UoBSlKAUpSgFKUoCica2vc3KXA+q45W+Kj/24/wANIZMgEVbNb0oXELRt1Iyp9GHQ/wCveuf6XMyM0MmzISMH26j/AF5Vw+nsE42crFbH7/Z0uDsV+HS/1DZ3cH3biejethHrQR62EeuSlEwnE3Vkr64DAhgCCCCDuCD1BHmK1lesgetTiR3EofEPZswJezOR/YscEf3GOxHsfxNVdJruybAM1ufTxID8vqt+ddmEleJZl6P09xkVfYXTd9S1ZrW8n4kyGKnlqzWsjlEHH9+AVW5c83qEY+nhJUkfKvYsNRvsc/fSLtvKxVPj4sA+XQGuoQRRL+7WNen1VUdOnQVmW4B6HNSrfiGxrKEPFt+WwPEKLzhWk+n3kVPhvs8WFhJckSODlUH1FI6E5+ufyq5FqxGSvBeuexGItxM9e15kacp2POTMjSVhd68s9YnetUYnsYHyR60ry45FLHyGf5Vmd617Oy+k3KxfYTDy+48l+f8ArpVjhMPK+yNceJLgoxWtLctrJ7gjSzHBzuPHKeY+vL9kfqfnVjr4BX2vqVNSprUI8DnL7ndY7JcRSlK2mkUpSgFRmvcOW97EYruJZUznByCp+8rDBU9dwak6UByscM6hojc+ms17Y5y9nIcyxgnxGFsbnqdvXdT1q06J2nafcwiQXMUR+1HO6RSIfMFWO/xGRVrqs6p2a6dcSmWa0iaQ7lhzLzHOcsFIDH3O5oDk/DfCs19qF/faPM1rGk2YHKsI53Jy6sP7POTjBxzjIroHDfaaA5tdYC2V4nXnPLFMuMiSNz4RnfbPwPUC72VjHDGscKLGijCogCqo67AbCtXVeHba65fpUEU3L9XvUV8Z9CRtQHNOI9Qh17UbS1tMTQW0nf3MxB7orsBEM45ubBGffbODXVLDT44IxHBGkaL0RFCqPkKw6VocFqpW2hjhVjkiJFQE9MnA3OK3qAUpSgFKUoBSlKAUpSgFKUoBSlKAUpSgFKUoBVX4v4dMo76EYlT0+2o/Vh5fhVor4a030xug4T3M30XzosU4e+o5xpuoiQejDqP8x7VIK9e+J+FnVzcWo36vGPzKjzB8xUZZakr7dG81Pr7etfOdIaPnhptNbDpU4Xw5SrdxXR2kqr1kD1qK9ew9VLiaHA2w9featYPX3vKw1TDUMpjX0H4V65qw95XznpkxqszF68l6wl68l69UT1QMjPWJnryz1ozXZZ+7hUySHoo3A+NSKqZTerFZs3wrb3H26nZmEUI5pW2AH2fc+m386umhaKttEFG7Hd382b+Q8q1+GuH/AKOpZyGlfd29P4QfSpuvoOidGrCw15c5+RU47Fqf8VfNW99L9Fw8RSlKuyrFKUoBSlKAUpSgFKUoBSlKAUpSgFKUoBSlKAUpSgFKUoBSlKAUpSgFKUoBSlKAUpSgPmKg9d4TiuPEP2cn31HU/wAQ8/j196naVrsqhbHVms0barp0y163kzm91FPa7XCFl8pV3B+J/ng1mt7xXGVIP6/MV0B1BGCMg+R6GoO/4Ot5NwvdN96Pw/l0/KuYxfw8pZypfcy4r0lXP+2OT6Vu8PTwIEPXrnrYm4OnX91cBh6SL7+ozUbd21xFzc3dHlBJILjbGdhiqG3RGJr50SZCVVnMkn4r7o2u8pz1BR607EAKuSQOredTNvplzISFMK49S5/yrRXo++x/THM3WVclz2l3novWtc6gifWIz6Dc/hUzDwW5/fXDY+7EoX8z/KpWw4Xt4d1jBb7z+I59d9h8qtqPh6+X9jSRCljMPDi5dnq/RlYsNInusHBhhPV2+uw/hHl8auOmaPFbryxKB6nqzf3j51uCvtdVg9H04RfQtvSVWJxs7/p3R6F+ekUpSrAhClKUApSlAKUpQClKUApSlAKUpQClKUApSlAf/9k="/>
          <p:cNvSpPr>
            <a:spLocks noChangeAspect="1" noChangeArrowheads="1"/>
          </p:cNvSpPr>
          <p:nvPr/>
        </p:nvSpPr>
        <p:spPr bwMode="auto">
          <a:xfrm>
            <a:off x="63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hQSEBQUEBQWFBUWFBQYFxQUFxUWFxUUFBYVFhYWFhYaHiYeFxkkGxgUIS8hJCkpLCwtFx8xNTAqNSYrLCkBCQoKDgwOGQ8PGi8kHyUuLCwqLTItKi0yNDQsNSwsMSotLDQsLC8sNSwsLCkpLCwuMiw0KSkpNC0pLCwtLSwuLP/AABEIAI4BYwMBIgACEQEDEQH/xAAcAAEAAgMBAQEAAAAAAAAAAAAABQYDBAcCAQj/xABIEAACAQMCAwYCBwQHBAsBAAABAgMABBEFIQYSMQcTIkFRYXGBFDJCUpGhsSMzYtEIJFNyksHwFRZDgiVUY4OTorLS4eLxF//EABsBAQACAwEBAAAAAAAAAAAAAAAEBQIDBgEH/8QAMxEAAgIAAgUKBgMBAQAAAAAAAAECAwQRBRIhMUETMlFhcYGRodHwBhQiscHhIzNCchX/2gAMAwEAAhEDEQA/AO40pSgFKUoBSlKAUpSgFKUoBSlKAUpSgFKUoBXxm9aE1TbyGbUJHVH7u2RiueveEdTjbm/QVovu5NJRWbe5EnD0K1tylqxW9+95I6hxxbxMVBaQj7mCv+InB+Va9v2hQM2GV0G3iPKQPjg5xVb1XSbSLKpPJJJ91FVhnzydh+daFvocjbnCj36/gK53EaUvpn9Tj2bGdFXo7BOvN59rzXgjrC3aFA4ZeUjIbIxj1zWpJr9upwZo/wDED+lUODhxcAOWb26DPsK3E0KMfYHz3/WtM/iWK5sPfkQP/Pw8Xtm33Jfkt3+8lt/bx/4hWSHXIG+rNGf+ZfP41UjpKfcX8BWGTQYz9gfLI/Stcfid8YHnyOHf+peX6LrqcriF2gwXCkqDuCR+p61ye6uppCe8aRsncMW6/DoKnk0tozmCWSP2BOPw/GpG24nuYv3yCZR1ZPC/xx0P4Vss0lh8c0pScPNfgnYSHyifJpTb6fpf5XmVmy026BzFHMpHmodfh6ZqyaLxVNFIsV6CA2wd1KsD5Z2ww8s1ZNK4hhuNo28Q6ow5WHy8/lWXWdLW4haNh1HhP3WHQj/XTNWtODdcdeizP7PqIuIx6tlyeJqy6+K6/e83RX2o7h6ZmtYi+eblw2euVJU5/CpGriEteKl0lHOGpJxfB5ClKVkYClKUApSlAKUpQClKUApSlAKUpQClKUApSlAKUrQv9ft4CBPPDET0EkiIT8AxFAb9Kxwzq6hkYMp6FSCD8xWSgFKUoBSlKAUpSgFKUoBSlamp6kkERkkOAPTqSegHvXkpKKze4yjFyajFbWY9cvO6t5X5gpCNyk/eIPKB75qhLeSzRpFETFAihTjYyH7RPrvnbp8a8399LdtzyKxQE93CmBk9d2OwG27H4D0rR1Pieey5GurL9k3RoJ0kcf8AdFVYgbjPTPn0rkMbjbsXNwwizyXSs8uwvoclgK8rWtbPPqXR3/YsFhpKoPCPn5mpKO1qkx9tOnBMnvg2D4DF4sjO2Q3Ln5+deLftmhmZVtbWeTJAJYxRhSxwuSWIA67kiublo3H2N/xvv2fcj3Y2L+qUjoAgFehGKi9G1l5uYSQd0QwBAmhm5difH3bHkO3TfqKlqrMRRbRN12rJrgYqess0eeQV8MYr3WpqTyhMwBS2d+YEnlwc8q8yhmzjYso671rri5yUU9/Ts8w3ltMr24rXkta5/wASdoF7aEYa2cbllktrq2YDqFHO5DMcN9XI26moaD+kA+/eWiH05ZGHxzlTV6tBY7LOCUl1SRrhjI55Z7jo15pgY53Vh0ddmB+NSWj8UtGRFeH+7P5H0D+h9/8A9rm2m9pFzfOqxJBaI78olcPOynoByDAO+NztvV2XS5QClw6TDGCwTuzzDrlQSCOvTGNuvWptUsXorVlY0k/8557vLzJNeKpxadUtuXiuz03F00q35FYeRlkYfB2LbfjW7VI0jXHtWWOYloDsrnrH6BvVf9e1XVHBAI3B6EdCD6V2eBxdWJqUq33dBAxdE6p5y2p7n0++KPVKUqcQxSlKAUpSgFKUoBSlKAUqOveIraE4muIYzvtJLGh267E1vpICAQQQRkEbgg+YNAeqUpQClKUApSlAaGv3jxWk8kQ5nSGR0XYZZUJA39xXPOzfs9tLmyjvL1Pplxcgu8k5L4ySOUKTgYA69c+mwHUWXIwelcjsNWPDl1Lb3Yc6dO7SW0ygv3LnBaJgN8Y/9OQPE2AMmvcNy6JcJe6WkjWef63ZozMADt3iKc/H2I+6Tix23bLpTrzfSlT+F0kVh8Ry1P6HxZaXi5tbiOX2VvEPPdDhh8xS44RspGLyWlu7HqzQxkn4kjegMUPHFiyI4u7flk+pmVFLH0wxBB9jUtbXiSDmjdXHqjBh+IqsL2U6WOb+pReIkn6x3PXl38I9AMAeVQ132KW0bd9pkstlOu6Mjs8fMMYDq+SynG4z5nY9KA6NSuf8JdoEwuv9n6vGsF3gd26/urkY6oenMcHYbHcbEYroFAKUpQClKUB8ZgASdgK5tqmotfXGBtCh2HqPU+5/SrBx5qZSJYUPilO4HXkHX8TgfjUbpNgEUD8T6muT09pDk1yMe8v9H1Kmr5iXOeyPV0v8G9aW9V/i3h+S/kXAjt0jBTvXBkklXO4EYIVFGTgsSTk7AVbAuBWnMxrjsJjbsPKUqnlmsukj20xxOyzajnlr2IWQ/eTTucb8pSMZ9QOU4HtVq0fs6sIB+zgDdP3rNIMjG/Kx5c/KpSty2Fbb9I4uxfVbLxy+2R7LDVxW4yxRBQFUBQNgFAAA9gNhXulKqc8zEUpSgPE0KupVwGUjdWAII9wdjUBecI2Lkl7SAk7E92oPTHUAYPwqwmtKePet9Ns4P6ZNdjyM4QjJ7SvDgm1TlNqptpEYNG8ZZgrAg5aNiVcbdPfYg71aR4lBOObG+MkZ88E+VaNbdtW+++22KU5N5bs3nvPXTCvOUVkaN5bAggjIPWsvCGpmOQ2sh8OMxE/MlPf1+R9q2riOoPVICMOmzxkMp9xvip+isdLDWqXDiSoKN8HVLj5Pg/XqOh0rR0bU1uIUkXzG49GHUfjW9X0+MlJKS3M52cHCTjLehSlKyMRSlQ/FXFUGn2zT3LYUbKo+tI/kiDzJ/ADJO1AS5NRt9xPawnE1zBGcgYeVFOSMgYJ9K5vp+j3+vYm1BmsrHrFbQnleXcjmkYjOCuRkjfOwHU2ew7HtLiXAtFc4GWlZ3Jx57nA+QFAbl/2nabDIY5LyIMuMgczAZGeqgj86p/FHHj6pJHY6HI+Xf+sXaKypFFg5AYgHOMnIwdgAd9rpZ9nOmxZ5LKDxHJ5ow++52584G/QbCpmC2ht48IscMa74ULGg99sAUBVLHse0yOHu2tllJXDSyFjIx6lubPhJP3cVHdlEbwXOp2Sl2t7a4QQl25uQOGJjGfIAL/oms/Fna9awo0VlILq7bwxRQgyKZGPKuWXwnB35QcnGNs1IdmfBz2FqxuHL3Nw/fTscEh2H1Ob7WN8nzJPlQFwpSlAKUpQCleJplRSzsFVQSWYgAAdSSdgK51f9r3fStBo1rJfyKBmQeCFc+ZY7n8h70B0io3W722SMi8eFY2BBE5QKw6HZ+vX86oi8M67ejN5fR2SE57q0XLgZ6d4Dkf4m8q39L7FdPjbnnWS7kPV7ly+T/dGAfnmgOacQ8PaZeTra6BHI9yz8zTI7i3ij+3zF8nlA+7j63Unw10vsnvJ1W6sruYyy2UwiBIAPclcxNn6xBw2M+QA8qu1lYRwoEhjSNR0VFVVHyAxULq3DT/Sfplk6x3Hd926OP2NwgOVWXHiVh5SDJGdww2oCxUqK0rXhKeSRGgmGcwy4ycdWjceGVOniUnrvg7VK0BBcXcHQahD3c64YZMcq7SRPsQyN5bgZHQ4rmP8AvzrGn3i2d2beXlUmJ5cx/TFXYKs+eVZCPvD6wwc537XVX7SOHUvNNuUdQWWJ3jY4ysiDnUg4JAJUA48iaA1uH+1axuQFeUW8/R4Lj9m6ODgrlsKxyPI/EDpVwDZ6V+XOLOGGm0qz1SPcGJYbjOM88TGGOT35goB89gTnJqv8PcdXtiR9FuHRR/wyeaM59Y2yv5ZoD9iV8JrhvDv9I84Vb+3z0zLAffqY2Pp6NXSIuP7W6tJZLKdHdY2PJnlkU9MmNsNtkb4xWM5KMXJ8DOEHOSiuOwhtQufpF+7DdYxyr8ts/jzVM2qdKrvDsPgLebMfy2/nVnt+lfKdJXu26UmdJi0oZVx3RSXgZ6wtCD0qJu+KVXwpDO0rEBIzDIvM53A5yOUDGSfYGvvCsBjieOQkzLLIZgcDEjnmyuOqEYKnzHzAjfJ2wpd0k0s0txD1XFZvYSa2tZ1XFfaVDbbMHJveKUpXhiKUpQCvjLmvtKAh9Z1IWzRF1/ZO5R5P7IkDkZv4Scgny2qTWVQnMGXlxnmyOXHrzdMVq6hCJpIrcgFZCXlB/sYsM34v3a/AmorReHLZy06wgI0jNCh5iixjAVxGxIDNgtnHRh0q3+Uh8nHE2PLa0lvz696yy3dxtzi47c8/f77kWJhkVG3SVKGtG5FVtb2ntLyZrcEXZjnmtz0PjQfhn8iPwq7VzdbhYL2GVmCLuHZjhQMEEknYDBG59KxcTdvljbErbhrpwSPB4YwR/wBow8X/ACgjbrX0/Qlztwyz4bDRpSC5WNi/0k+9bH9jptRGucWWlmM3VxHFtnlZvER7IPEfkK/OvEnbhqF1zLG4toz9mHZse8p8X4Yqs8M6BPqd6kKEs8hy8jknlQY55GJOTgfM7Croqjs/FXbY/dPJpqxiFGCi4ueYd++N44IdmONsscAeeMjMvwfwfPeyJqGuYkl5R9HtSuI7dTvzsnTvDscHONs745Yzs80CKbVryRkBi0/ktLVGC4Tk5g74++SGbm8zKx69OuUApSsN5eJEheRgiqMlmOAKA8390I4pJGPKERmJPkFUkn8q/PGo6Bc3Mdtq2pGa7tpf38UOEeKNXYRlVGxiIAJxykZPTOa6/rGny6qhhYSW1mT42I5J7kAg8ioRmGI75LeJsY5QNza7a2WNFSNQqIoVVGwVVGFAHkAABQFA7PrzQ4kzp0kKMwy3eviYfwkynmAHoNtvPrXQwarmvdnVheZNxaxljnMiju3yd88yYJPxzVV//kE9rvpOpXFuOvdS/tIyck9BgDfHVSetAdOpXM04n1qxz9Ps0vIlzmazID8oGSxj8/8ACvQ1buE+N7XUY+e1kDEAFo22kjz5Ov8AmMj3oCepSlAck7qfiOeQM/c6VBNyhUzz3bJ583TlBwfbmHU7jpei6FBZwrDaxrFGv2V8z5lid2b3OTXKbPWLvh+SWzWxku7ZpGlglh5weV8ZR8K+64xvg7Z3BFRvFvbHqUjJbW1qbOSYKFDHnuD3h5V5VIHdknoSuehHrQHaNV4gtrYZuZ4oc9O9kRCevQE5PQ9KitP7R9PnlSKG6jeRzhUXmyT6Daua6H/R+lmbvdVumLHBKRnnf4NM+d/gD8a6jw7wTZWC/wBVgSM4OZD4pCPPMjZbHtnFAT1Kpmo9q9nHKY4hNdFWw5tYmmSP15nGxx/DmrXp9+k8SSxNzI6hlO4yD6g7g+x3FAZZIQ2OYA4ORkA4I8x6GvdKUArzImQQehBB+B2r1WtqV+sEMkshwkaM7Hb6qAsevwoDiXDluV0LXLOUArayzhd+jL4huMZw8YP/AMbVxQiurcCQXWrPcwBDHa3V2bi8mxsUDc6wRnyJbOcEnodgCG7bb8BaenLy2NsCuMHuYywx0PMRkn3O9AfjvFT3A6k30W3TnPwHI29frX/YFt/1eH/wk/lUFxnocK2jPHDErKynmVEUgE8pwQM+eKjYv+ifYyVglniK/wDpfch9DX9knwP6mp6A1A6L+6T4f5mpuFq+T4nnvtLzFrOcu1nu9sllTlfOMggqcMrDdXVvssDuDUFNNK8hIAN/bqeZfqre2mdmHo4/8rZHRqsYNRevaY8gWSA8txCeaJs4yftRtvujAYOamaKxypk6bttc9jXR1kKDWeT9/p8fHgZ9H1eO5iEkRyDsQfrK3mrDyIreqnppxvAb3TW7i7BxcWxOFaQE5BB2ycE77H2IJqQ4f4tWVzBcr9HuFyGjfYEjryk/oflkb1Ix+g7aHrVfVB7jKVe9x4b1xXqussFK3Y7MVmFotaqtB4ixZ7ERHdFEZSpQ2y+leHsxW2egL4rNNM8V8SOrXvr5IY2klYKijJJ/Qep9qx8Q65BZrmZ8HHhjG7t8F9Pc7VEcPW8moOt1dL3VpGeeGIn9467iWQ/aVd8eXxGSdeD0JffaoyWUeL9CSl9HKS5v36kZWaQ2/M2UnvmWNFOzQ2oyze4bu+ZifvOo8hU3FEFUKowFAAA6AAYA/CoTRr83tzNd790uYbcHpyAgySD3Y8vyGPKp6vdOXwdscPVzK1ku3ieyTWx7+Pp3LZ2nw1p3FbbmtKc1S17zKtbSr8XQBoGGM5DDHrzIwx86/OZFfpXXlyqgebgfjkVfU0C3wM28PT+zT+VfQvhtvkprs/I0mv46n/1+D8W4rrX9H4rHJfz4zJFagqM4yuWZhj4om/l867ndcKWcg5ZLW3cZzhoYyM777j3P41SOOeBmtgLzRoESRI3jntolCLc2zjxgKo3cbEY3PuQAeoKQydg9ow01p3+tc3EshO2+DyeW+OZX2NdIrlX9H/iDvLKS0fwyW0hwp2bu5SW3GAdn5wfiK6rQCvDxA4yAcHIyM4O4yPQ4J/GvdKAUpVT4i7Sbe0m7ox3EzLjvDbxNIsIIJHO3TOMbDJ3oCa1ziO3s0V7qURIzcoZg2ObGcZAODjPX0qO0/tE06duWK8gLZACmQIST0Ch8cx+Ga29N1a01G3JjaO4iYYZGAOP4ZI2GVO3RhVJ4l7A7G4Ja2LWrnOyeOMk7/u2Ow9lIFAdNBrn3FvZgpk+m6Wfot6h5gU2jmODlHToC3TPQ+YOc1zS7utW4alRWlE9vJnlDFniblxkAHDROAR06++NrlL21XYQf9ETlmQMrKzPG3MNmUrGeZT7GgN7Qu3C1a3j+mkRXABEqLjAdWKnGTkA4zj3pUHo/YMJYElu3aOeTLyIpbCF2LBPiAQD7g0oDpXHPFqadZSXD7keGNN/HKwPIu3lsSfYGqt2WcCtGG1C/Ae8uT3mWAJhV8kBfusQd/QYX1zsdtfDMl5ppMGWeBxNyDfnVVYMOX7RAOQPYjzr5w32tWk9irB0W6EYX6Jnld5/qpHGNgwdgMY6cwzigL1NeKrBCRzsGKpkczBRuQPQZG/TcetaWoaGtzgXBZkBP7EMVjcekoGO9H8J8Psa1+FuHvo8ZeU95cy4aeZiSWc78iE/ViUkhVGwHuSamzQGG1s0iQJEixqBgKihVA9gNhUHf8Ru0rW+nRpNKue9kZuWC2JztKVyXkJz+zXf1Kgg19fWVvXaCymXlQgXE0ZyUz0jiYDl7xt8tnwDyyRiZ0/To4IlihQIi9FXoMnJPuSckk7kkk0Bq263Kciv3cwwA8mTGwPmQmGDDr5jy69ak6rfFXaFZaeMXMo59sQp45Tnp4B0HucCqbcdpWq3e2laY6qcYmuhyjfzAJVR1H2jQHSdV1mG2jMlzKkSD7TsFGfQZ6n2Fcx1/U5uIZBa6cXjsFYfSbthyiXByEjU4LAY6epGcADO/o/ZI1xILnXZmvJ/KIHEMY68uBjm38hhfY10a1tEjRUiVURRhVQBVUegA2FAYdJ0qO2gjghXljjUKo9h6+pPUn3rcpSgFQ/F0XNZTD0UH/CQf8qmKxzxBlKtuGBBHsRg1rthrwlHpTRtpnydkZ9DT8DnWhS5iHsSPzyP1qbiaq/p0Jhmlhbqrbe4G2fmOU/OpqJq+U4utxskmdPiopzbW57fEkY3rJWrG9Z1aq2SyKyUcip8TQTWc306y89p48ZRgOjsv6nqNj61MWrWWtwkyJyypgMMgSx+mGx4kO/Xb2zUsRnrXNuKuHpLGX6VZFo08+QnMTE9CP7M7bHIHT0rsdB6X2LDXd3p6dO43QirslnqzW6X4fv8AdnPBF/a76feF1H/Cn6Y9BnK/ktef96dVi/faeHA6mLO49uUuCf8AWK+8L9rEcnLHejun6d6P3bH+LzQ/iPcVf4pVYBlIYHcMCCCPUEda7BVVz2xZEustqeV9afXll5rI56OOdRdj3WmsBjo/eZ/EqBX2Ua1dYAWOzQ43yObBHr4mz8l8q6JXmSQKCWIAAySTgAe58qyWGjxZp+aiuZXFeL+7KXofZhFG/e3khupdj488gI8yCSX/AOY49qje0Li1nb/Z9nu74SRlPTO3dDHTb6x8ht64w8a9qIwYbBs5BDTjPh9ovU9fF+HqHAvCXcL384PesDhT/wANT6/xnz9AcetVektIV4Kl6u/h1++JYV1zWV+J3/5X64Fm0ywWCGOJOiKB8T5n5nJ+dbVKxu9fMG3OTb3s0bW9p4latOZqzSNWrK1boIlVxIy5XnuLeP70ik/AEf8A2rpAqg8Ow97qHN5RIfxxj9WP4VfhX0fQNWphtbpZF0rLKUIdCz8f1kfaUpV+VBzztA4QuFnTUtJGLuMBZYhgLcw+YYbczDYdckAY3ValOEO0y0vlVecQ3PR7aU8siuOqrnHOPhv6gHarfVV4u7NLLUQTPFyy+U8WEkGPU4w/THiB+VAWqte7eQAd0isSd+ZygA9dlOfhXLJYtf0s4iK6nbL9XmH7YKPI7h8/NxUlpHbdAZFh1CCawlOB+2U93nJGeYgFRkdSuPegLNqWoXdtL3jItxakDnEKkTwHbLhMnv49icDxjOwbpUxpmoxTxLLbuskbbhkOQfXPoc9Qdx51ngmV1DIwZWAKspBBB3BBGxHvULqOnfR3e6thgnxXEQzyzqAAXCjpMqjYgeLHKc7FQM15wrA8vfKphn2/bwnu5CAc4cjaRf4XDD2reluxEpMzKqjHjJCrvgDOfq7/AC6Vi0bXoLuMSWsqSp6oc4Pow6qfY4NbksQZSrAFSCCCAQQdiCD1FAams6LDdwtDcxrJGw3VhnBx1B6qwzsRuKoPZzcPYX1xo8rl0jHfWjN1MLnLIT0yM52HUP8AKUsL1NKuZYLmdY7ORVktO+cDuyCVngDMckAmNlG+A2KrGgXi6txI13b5FvZQ8gkUY75m51GT9087kfwoPWgOv0pSgFc37TeGxC1vqdrbo8tpMJZlVcPLD9o7fWZeuSDjc+W/SK+EUBULftZ0x7bv/pSKAoJjbaUEgnl7vqW2I2yPeqbrFhquuW0su9lad27W9uP3t0eUmPvcEYVvfbpsfrV0VuBbAv3hsrYuW5i3cx5LE5z065qcC4GBQHL+x/iexg0xIJJYraeJ3E6TssLmXmOWIcgttge3LjbFZ9T4+udQdrbQFDcpxLfSDEMXtHkHnb3wfYHqLPrXZ3p93IZLi1jeQ9X8Ss2wHiKEcxwB1zUzpulxW8Yjt40iReiIoUfHA6n36mgKlwl2U21pILiYtd3eeZriYkkP95FJPKfc5O3UVd6UoBSlKAUpSgFKUoCica2vc3KXA+q45W+Kj/24/wANIZMgEVbNb0oXELRt1Iyp9GHQ/wCveuf6XMyM0MmzISMH26j/AF5Vw+nsE42crFbH7/Z0uDsV+HS/1DZ3cH3biejethHrQR62EeuSlEwnE3Vkr64DAhgCCCCDuCD1BHmK1lesgetTiR3EofEPZswJezOR/YscEf3GOxHsfxNVdJruybAM1ufTxID8vqt+ddmEleJZl6P09xkVfYXTd9S1ZrW8n4kyGKnlqzWsjlEHH9+AVW5c83qEY+nhJUkfKvYsNRvsc/fSLtvKxVPj4sA+XQGuoQRRL+7WNen1VUdOnQVmW4B6HNSrfiGxrKEPFt+WwPEKLzhWk+n3kVPhvs8WFhJckSODlUH1FI6E5+ufyq5FqxGSvBeuexGItxM9e15kacp2POTMjSVhd68s9YnetUYnsYHyR60ry45FLHyGf5Vmd617Oy+k3KxfYTDy+48l+f8ArpVjhMPK+yNceJLgoxWtLctrJ7gjSzHBzuPHKeY+vL9kfqfnVjr4BX2vqVNSprUI8DnL7ndY7JcRSlK2mkUpSgFRmvcOW97EYruJZUznByCp+8rDBU9dwak6UByscM6hojc+ms17Y5y9nIcyxgnxGFsbnqdvXdT1q06J2nafcwiQXMUR+1HO6RSIfMFWO/xGRVrqs6p2a6dcSmWa0iaQ7lhzLzHOcsFIDH3O5oDk/DfCs19qF/faPM1rGk2YHKsI53Jy6sP7POTjBxzjIroHDfaaA5tdYC2V4nXnPLFMuMiSNz4RnfbPwPUC72VjHDGscKLGijCogCqo67AbCtXVeHba65fpUEU3L9XvUV8Z9CRtQHNOI9Qh17UbS1tMTQW0nf3MxB7orsBEM45ubBGffbODXVLDT44IxHBGkaL0RFCqPkKw6VocFqpW2hjhVjkiJFQE9MnA3OK3qAUpSgFKUoBSlKAUpSgFKUoBSlKAUpSgFKUoBVX4v4dMo76EYlT0+2o/Vh5fhVor4a030xug4T3M30XzosU4e+o5xpuoiQejDqP8x7VIK9e+J+FnVzcWo36vGPzKjzB8xUZZakr7dG81Pr7etfOdIaPnhptNbDpU4Xw5SrdxXR2kqr1kD1qK9ew9VLiaHA2w9featYPX3vKw1TDUMpjX0H4V65qw95XznpkxqszF68l6wl68l69UT1QMjPWJnryz1ozXZZ+7hUySHoo3A+NSKqZTerFZs3wrb3H26nZmEUI5pW2AH2fc+m386umhaKttEFG7Hd382b+Q8q1+GuH/AKOpZyGlfd29P4QfSpuvoOidGrCw15c5+RU47Fqf8VfNW99L9Fw8RSlKuyrFKUoBSlKAUpSgFKUoBSlKAUpSgFKUoBSlKAUpSgFKUoBSlKAUpSgFKUoBSlKAUpSgPmKg9d4TiuPEP2cn31HU/wAQ8/j196naVrsqhbHVms0barp0y163kzm91FPa7XCFl8pV3B+J/ng1mt7xXGVIP6/MV0B1BGCMg+R6GoO/4Ot5NwvdN96Pw/l0/KuYxfw8pZypfcy4r0lXP+2OT6Vu8PTwIEPXrnrYm4OnX91cBh6SL7+ozUbd21xFzc3dHlBJILjbGdhiqG3RGJr50SZCVVnMkn4r7o2u8pz1BR607EAKuSQOredTNvplzISFMK49S5/yrRXo++x/THM3WVclz2l3novWtc6gifWIz6Dc/hUzDwW5/fXDY+7EoX8z/KpWw4Xt4d1jBb7z+I59d9h8qtqPh6+X9jSRCljMPDi5dnq/RlYsNInusHBhhPV2+uw/hHl8auOmaPFbryxKB6nqzf3j51uCvtdVg9H04RfQtvSVWJxs7/p3R6F+ekUpSrAhClKUApSlAKUpQClKUApSlAKUpQClKUApSlAf/9k="/>
          <p:cNvSpPr>
            <a:spLocks noChangeAspect="1" noChangeArrowheads="1"/>
          </p:cNvSpPr>
          <p:nvPr/>
        </p:nvSpPr>
        <p:spPr bwMode="auto">
          <a:xfrm>
            <a:off x="635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jpeg;base64,/9j/4AAQSkZJRgABAQAAAQABAAD/2wCEAAkGBhQQEBQUEhAWFRUVFhITFBIWFRQQFBgVFBQVFxUVFBIYHCYeGBsjGhgUIC8hJCcqLC0sFR8xODAqNSYrLCkBCQoKDgwOGg8PGjUkHyQqLC8uLSo0LTUuLDIuNSkpMSwpNDAsMCwqNC0xLDQpKSkpLDUxLTUpLCktLC0sLCwvLP/AABEIAKwBJQMBIgACEQEDEQH/xAAcAAEAAgMBAQEAAAAAAAAAAAAABQYDBAcCAQj/xABFEAABAwMCBAIHAgwEBQUAAAABAAIDBBEhBRIGEzFBIlEHFCMyYXGBQpEVM1JTYnKCobHB0fAIF0PhFlSSo+IkJTRjk//EABsBAQACAwEBAAAAAAAAAAAAAAAEBQIDBgEH/8QAMxEAAgEDAQQIBQQDAQAAAAAAAAECAwQRIQUSMVETQWFxgZGx0QYiI6HBFDLh8DNC8RX/2gAMAwEAAhEDEQA/AO4oiIAiIgCIiAIiIAiIgCIiAIiIAiIgCIiAIiIAiIgCIiAIiIAiIgCIiAIiIAiIgCIiAIiIAiIgCIiAIiIAiIgCIiAIiIAiIgCIiAIiIAiIgCIvl0B9REQBERAEREAREQBERAEREAREQBERAEREAREQBERAEREAREQBERAEREAXiSdrfecB8yB/FQ/FGsOgY1kQvNK7ZGOtvN1vuGfNUPWtOka6887Hyn/TDnSvHwsG2b8rhV91e9DlRjnHHkiytLHp8OUt1Ph1t/x2nUo6ljjZr2k+QIP8FkuuQ0ulzBwcxpYezgQ0j43GVYXU07/fqpTm9mu2D6AKrfxBRivnWvYSa2yowelRNF+RUH8Gu/PTf/q/+q+eoytN2VMzTa3vucP3rBfEtu3+1mn/AM9dU/sWPiPidtHtGwvc4EgAhosO5d8/goL/ADKP/Lf93/wWpWc5+3nNZUht7brxPA8g9lvLvdb+lN097trqcRvNhslLiD+q4uLT+4rZC/ldT+jVSXJ8fT8kuFtb0aX1Kbm+aenqmvImdD4siqjtF2PydjrZA/JIwf4qbuqlxJwxGyIzU7BHJFaTw3sQ3J8N7X7/AEsrJplVzYY5LW3sa636wBVxQnUy6dXjxyutFXcQpbqqUeD0w+KZtIiKWQwiIgCIiAIiIAiIgCIiAIiIAiIgCIoLiziltBE08t0s0rxFT07MPllPRoNrNaOpccAeZsCBOoqDW8fV1IznVmjmOnBHNliqo6p8bT9sxNYCWjvlXTTtRjniZLFI18bwHMe03aQfL+8IDaRfNyXQH1ERAEREAXiR4aCSbAZJOBYdTderqj8Q6s6rlMETiIWn2jhjc4HLfl/H7lEvLuFrTc5km2t5V5YWiXF8jU1nUDV1W6BxDWM5fM/WLtzmeRINr9bBbWnaM1nQZPUnJP1VX4k0yalo5JzXuhc1waxsZjhia1ziGNO9pdI4dSb3JLu3SiQ+kTWR7NjnyX2tY/1VrnHIs5vg8RcPO/XzyuRq2dxtGPTQqRw32r8FjUv4w+jBNJJePed3ZTALIIx5Lj+jnX6t4dI6ojF7EEQ0TbC2csLgbm+I3XAXT+HqGohgaypqfWJB1k5Yi+mPe+ZyVQXth+lWtWMnyTbfp6miNZzfBklsHkmweS9KB4t4VGoRtYZ5I9jg4Brn8t2RcSxtc0vFhizmkXwVAoRhOajUlurnjOPAyba4EvJTBaNXpgeLFt/ha65Tqfo31Wnc51JMbOuXCCqmivbIAZI4HuQBucfkog6Bq5B9b9efD1c0TPmyOhMYe4kD4DC6SjselJp07mL9fLJrV3Upre3Xodno9Tlo/C8OkgtbafE9gt9m/vN+H9mw8Ju/9HF4t1g4A+YD3AY7YAwqTwtolPyIp6Y7d8bRK1kkkkbngZD2ykuD2uuOzhkG4UrQ1xopC7PJcfaMGdp/ONH8R/RWdltJULj9PVllLKy9Md/HkSJwVzSzFYk8Pv4/fUvSLHDMHtDmkEEAgjIIKyLsM5KbgEREAREugCL5uWlrWtRUcD555AyNgu5x/cAO5JwAMklAbyKhU3HGozxCan0MuieC+MyVcUErmdiYSw2v2F8gjzVm4W4jj1CmbPGC2+5r43W3xyMO17HjzB+8EHugJdERAEREAREQBUv0m0b2wwVkcYkdQTsqnMsNzogC2YNd2s07vLwd7AK5krS1bWIKZm+omjiYPtSOawdDgXOT8BlAeNI1aGtgbLC9skb2jIs4ZGWvHY2Ni09FW/8AKyGN7jSVlZRsdkwU84bCDe5LWPa7bfyBsqHr0VBNI5+iQVZq+jZaAPgpg9wdtMz3DZtBBNmgA2Iv1tNcDahqFJqxodTrObzqd08X2gZd7SWRvLQcNbL4R4fDhATQ4I1Jn4vX5sNc1gkp4JepuN5cfEb28Vr2wLDCxTcVV+lOvqcbKimJA9cpWOaYRcC9RCexJGW/HqbBdCXieFr2ua5oc1wLXNcA5pBFiC04II7IDxSVTZWNkje17HgOY9pDmuaRcEEdQsy5Pq9BW8PlxoXNfp73F7mSxyVPqbjfc5rWPDzCTYkjdaxwTl0jofpqpTtjrd1LMWtduLXPp3hwBa+KQAnY4G43AeV0B0dFr0dfHMwPikbIx2Q9jg9p+ThhbCAr3GOrmGANjPtJTsb5gfacPvA/aUPoumiNgH1PzWHVJ+fqDz9mEcsfrZ3fvLvuCmaVlgvnXxBeOrWcFwRfxj0Fuori9X+F4I1tQo43ujc9gc6Il0ZOdriLbg3putgG1xc2tcr4ZT5n71s1EjdzWucA59w0EgF20XNh3sMr4KRc8pvdSl4fwYQcUtT1THCzry1tl6WlvJqbywiIvDExVHRaKkiFG604xQSSRs3uYNwZ5gEbhj9G63UfmkoLrN9OSWhnpB1wMm5xa5sBc+ZwPuCx11OCDhaVJxdSFjXCdviwGWJkvjwiMC5OR0GeymJ23C2VI1Kc8zTXee5cJ8MGHg2u2F9M45b44r92HqPob/erUue10vJlimH+m8E/qHDh9xXQQ7F19I2Jdu4t8S4x0Ie0KaU1UX+3r1+/ifUWlqetQ0rOZUTMiZnxSOawGwvYXOT8Blc91703weNlA0zPZl9RI17KWJmAZXkDe8BxaNoALibAm4BuyuOjalqUdNE+aaQRxsG573GwA/megAGSSAFQaTibUdYHM09rKOk8bW1VQzmTSOAI3RQg7Q0G2TfIOTYtWloOj1euvjn1QBtHE7dBSCN8AncOk08TnuOy3QE58gCd3UmNsLD6ICjO4G1B59pr9RtOzcI4IIDZpJsxzfcJucgZxe9gFsw+jCAyNkqqmqrSwtcxlVNzI2ubex5TWta7qeoPVXElcf4rrdT1DVKqn02tLI6SIOcARGOa5m0w8wNy43dbcbNLTkECwHSuJuJYtPp3zTOw0eFgI3yOOAyNpPicT/VRfo10yaGiLqlnLmqJqirki/NmeQuDOpPu7TnIJIPRULhZ+l0ksc2osq4q4EnmaiJZAHi5cYZQ3lkbg4tcc3OM2XXqHVIp2B8MrJWno6N7ZG9SOrSR1BH0QG0iAogCIiAKK4j4khoITLM49QxkbBvlkkd7scTPtOPl9TYZUquccSzxM4ipDWvjEDaWZ1KZPCxtUJG7nbj4d2wC1zizeh2oDY9S1XU/FJN+Dad1i2GMCWsc0gX5spsIiRmwyDgg2W1pXokoIncyWJ9VLcky1TzUkk2Ju0+DqL5BOTlZ9e9KFBRtF6hsz3e5DTkVEjiTYABpsLnGSFCUOt65Xu3R0kFBATh1QHyz7R/9Vxe/xa35oDosULWgNa0ADAaBYD5AdFDcT8IQ14jL9zJYjvgqI3bJYnYy13Qg2FwQQbfVbtM408ANTUNcWj2kzg2nZk/k3s0dB1W1SVbJWB8b2vab2exwe02NjZwwcgj6ICE0aqro3thq4WyjNq2FzWsNg4jm07iHRmwA8O8XcOnawoiA8TQte0tc0OBBa5pFwQRYgg9QRdfmfijhy+mykNtJplZPRutuINNLKXxEufkhsjnAW7SX73X6bXA9bcKyv1mhheHTVtRQxQ5u1vqt31D5CLlrWBtjg5wAbGwHKdI16ekk3008kTsi7HFtweoI6EdOvkF07hn/ABDVMdmVkLZxn2jLQy3PS7QNhHboOvwzmpf8Ns5aDJXxNdm7WxySNGcWcS0nHwCzH/Du+H2jq5jxH7Qs5LhuDPEW339wLLxvCyexWWkW/h9hLS45LnEk+Z7/AL7qbrDMI/YCMvuMSFwbbvlub9FDcPH2Q+bv4qxQFfI7qbVVyeuvWdJef5H3lZgpZ3Tuqp3RufTYNLEHuLIntIdMwEXeScjrcNePeG0WiCdr2hzHBzXAOa4G4IPQgrWr4HhzJovxsRJDbkCRh9+J2beIAWJ6ODT5qHDjC01VC0zUry501MMSwPBvIY2n63j7HIwbi3drDaVsqlusTgsOPNc0Qm956+Ht7FlRamj6pHVsD4Xhw7j7TT5Ob1H92upNtESqOFjcTeFB5NcmovDNdFt/g8+a8PoiFulsu6isuBj0keZrrR1H2m2nafHN4TY2LYv9aS4yLNNgfynNHdfNZ1dtMACC+R+IoW5kkd0AaPLOT0C1hDLSwl8pBrqs8mPblsLSC7a3Puxjc8n7TvPCsNk7LlUqdNWWIQ1eevBm3hadfD+9hko9PidPLO2FjSXGOMhjR4Y7tLwbXu52837gNUjJ0XyngEbGtaLNaA0D4AWSU4VTeXMrmvKq+t/YyXUQurxXjeP0T/suZ8V+muujJpYAyDlgRmW3MlcA0AOG8bWgjPQnPVdR1D3XfI/wVBk9CD9SPrQrWxiXowxOeRsGz3g8X92/Tuut+GZPemuw2Xqzbp8pfh+xx/U9XmqZDJPM+V5Ny57i8/S/QdMDGF0rhXhMCm0yJwDnalVieUXfY0lGCeW4txY7i4g9yy9tuN+q/wANs4aTHXROdizXRvjac5u4FxGPgVm4NqQzWNLp5PBLS01VRzRusCJm812M5a5rmkEdfoV2pSHdWhel8C+oCsaxJX1DzDTR+qsDgH1shjkeWg59WgG65I+1Jttnw+W9wzwrDp8RjhaSXHdLK875ZX93yvOXOJv8BfFlMrXrNQjhbulkZG24G57mxtueg3OIF0B6qaVkjSyRjXtIILHND2kEWILTg4JH1VN1H0RUL5ObA2Sjl8XtKWR1Obm/2Rdo6nAA8uisupCSeC9JUNjc4BzJtjaiMj4i43NPmD/vRq7irWNMduq6KKspgXB09KHtlAvcPdGSbAC4tttj3u5A3ZX6npQ3vk/CVK3cZPAIa2Nu6+5oB2zBrQTbBN+wGLdoGvw11OyenkD43jB7g92uHZw7hQugek3T62LfHVxs6bo5nNgkafi1xsfm0kfFQPo9cw6tqvqj2Gj3UxszLPWXNPMMZA29Q/dbzagOkoiIAoziCmp3U8jquKOSGNrpXiRjZWgRguLtrgcgAqTUfxDppqqSogDtpmhmhDuoBkjcy9vhdAc99GHBccsh1WWnhjM3io6eNrAyCHIDiGANMhFs2uM9zYXOv4m3TGmpWiaoaN0nitDAD7pqHtuQ45tGBuNvsjxCk0HFlZT0sWluopYq8xmnp5nbBSPMcY9q2cddsfi2hpNwB1KvnCvDMen0zYWXdkukldbfLK43fI89yT59gB2QEM70bx1LhJqM8la4EOax55NOw2IPLpoyB36uLjgZxnXqa+n0yU0um0hkqZ7SGliLmQR3IHOm6tgaQew8W1ot0KlqziuOWodRUswdU7Xlz2tEzKfbjdMNwG7cQAy979QBdbuiaBDRRu25c7xzVD7GWVwuTJNJ36n4NGAAEBraNX1wcyOrpIySDuqaeUGEENv4opdsjSTZoDd/W9wp/cqBWelAzzOp9JpTWyNB3zbhFSsPQEzH382wLA9ie3h/B+qV5I1HUGwwHrS0ILNzfyXzvG62bEZBt9UBIcS8dDeaTTh6zWuBaAyz4qftzal+Q1oJ6dSRbutzgTgWLS4Nos+d+Z6gjxyPuScnIaCTYfU5Ulw/wvTUEfLpadkTTa+0Xc63Qvebuccnqe6lUAWKdgc0gi4IIIPlZZUXj1BzTh1/sh8Cf6/zVhgkULLT8ismjtZpPMYO1nZx99v2VJwvXyjaFF060ovmdRcYqfOuD18yRuq7q1XLp0pqoWGSF/8A8mAGw3Ws2Zp+yegJtnv5icjkWR7A9pa4Agggg5BBFiCPktFjeTsqyqQ8e1FfhJ6rKIw6DT6iwVdFM6nlde8sXhJdgls8YIuQevTr1IIXkz6tTXDoYatgOHMdyZS0ebDYXIxgHp3VS1TTqjR5vWKRx5LiA5p8TRkeCRvdvk7BHS4OTatA9KtPMA2cch+Bc3fEfk8C7f2gLeZX0q2uLe7gqkesVKNSMd6C34dvFdnM9DjGtuR+Bprix/Gjve2dlj0PT+a8yHV6o7QyKiYbHeXCaS1ziwJza1xYdOvlbYtXgcAWzxG4uLSMNxa9+vllRWtcdUlK0l07XvHSKMiR5NrgWGG38zYKX0MFq2RITk3iFNZ8X6sw6TwtT6cH1EspklAJkqpjdwbi9r+6PvJva/ZQmgVj6+pkrHgiMboKZhxZlwXuPxJAz8x2Vel1Sp1ycMN46Zrtzg3IFr23O+2/oPIXuB53+kpWwxtjYLNYA1o+AXK7f2lGNL9NS6+Pd/JMdJ0tajzN/ZGZa8z17fItWWRcTGJlCOpo6hJZjiewP8FZOFKfZRwjOWbs498l381UNVu4NjHvSOawfUi66HTwhjGtHRoDR8gLBd38NUWlOp4GO0Hu0ow5vPl/0yKo8d8CNr2NljLYqyEtfTVNjdrmOD2scR1bcdwdt7gdjbksuvKYp/CXHjZyKesaKWubdr6Z/g3kY5lOTiRjrEixPQ9QNxt91DcTcHUuox7KmBryPckHgkYfNkgyM5t0PcFVf/hvV6DFFXR1ULQdsFY0iUDJ2ioYLuPQDcQBftZATmr6hqDnOZR0kTdrvx1TKCyQAXAjihJcLnF3ltr9HdorT5aXVpeXX0myrp2guo5zvjAcLGaJl9krSXbd9iRYdMXx6T6UNlR6rqlP6jObbHudup5cZLJrWb9SRkC98Ky8QcNsqw1wPKni8UFSwDmxOz0J95huQ5h8LgTfsQBE03o+FI7fp1Q+m63p3F1RSPJ/Khc7c0/FjgfmpTTeJGvmNPMBDUi5ERdcSMz7SneQOa2wN7C7ejgFh0zjCJ1S6jmeI6pmOW4CPnN23EsA3OBa4XO3cXNsQRi6cacLNr6fa1/KmjIlp6huHxSty1wd1ANgDbt8ggKTx/wdTUFQzVBSxPhDmMrqZ8cb4yyVwZz4mOB2yBxZcN974eK/TNKo4Yomtp42Rx+81sbWxssRe4a0AZwuX6vxLWatSP06nopBUYp66olETaeJzNvO2SNJDySDYAAgG4HS3VqODlxsZe+1rW36X2gC9vogMyIiAIiICt8acMOrI4zBKIamCRs9PMW7gHjDmuA6scMEfLB6KDrKfWa1jIJWU9JG6wqZ4Znvlcy7d7YBb2ZcNwub9evn0BEBzmfgyXSZmT6PSxSAw8iemfJynv2u3MlbK7BfcnduOQBb4exoWoauf/cm+p0rSL0UMofJM4fnp245RBI2g3x2sCuhogNXTtMip4mxQxtjjaLNY0BoH9T8epW0iIAiIgCIiAqHHNAW8upYLlh2vt+QbkE/AG4/aWlS1AcAQcHKvMsIc0tcAQQQQehBFiCueVdGaKcxO/FPJMTvIX90/H/Y91yO3tnuX14eJe2FZVafQviuHauXgS8ciztkUcx62GSriZQNs4G7uBFiLg4I7Ko6x6OoZHboX8kn7Nt0d/0W3Bbi+AbfJWZsi+uN8FZ29xVt5ZpywYQcqbzF4Oef5XT3/Gw28/He3y2+Xa6l9P8ARnCwgzTOf+g0cpp6/M2tbpZWfk+T3D6r2xgHck+ZN1PqbVuprG/juRulcVWv3GWmgZEwMjYGtGA0CwX10ixOesbpFVYcnlkdQye5HrVlkX2SRaT98sjYYvfdkns1vdx/vyUqhQlVmoRWrJMIY1Zu8N0PPqTKfchu1v6UhGT8gD95CuoWrpunNp42xs91o+pPck9yVtr6hY2qtaKprx7yjuq/TVN5cOC7v7qERFNIoREQGhrGhQVkRhqImyxu6tcL582nq05ORY/FUj8G6npJ5dDGNQpCPZxTTNingPdvNdYPj8u4vbtnoyIDnUPo+dqcktTq0TGSSRxwxU8TtxgYxxeHesDrKXl3u4tjN8ZwzW6eMwRtpam3hirJZHxv2XsDPCB4ngdSDn4m978iAr3BHC50+m2Pk5s0j3z1EuRvnktvcAegsGjFvdvYEqwoiAIiIAiIgCIiAIiIAiIgCIiAIiIAtPVNLZURmORtweh7g9nNPYrcReSipLD4GUZOLUo8Uc6q6aWidtmG6O9mTDp8A7yP95WzHNcAg3B7hXeop2vaWvaHA4LSLg/RVWs4Mcwl1K8AHJifct/Zd1H1+9chtDYLzv2/kXdG+p1VirpLn1P29O4wNkXoSrQmfJD+Ohez9K29n/W247pFXsd7r2n6/wAly1W1qU3icWiZ0eVlarsJHmr4ZFq874rHJWNb7zgPmQFpVNsx6Nm46RYnSLViqjKbQxvlP6LTt+rzgKSpOFZpfx7+U382w7nkeTn9B9Lqxttl3Fd/LHTmzycoUv3vHr5EcwyTv5cDdzvtOPuM+LnW+eFcNE0RtMw/ae7Mkh6uP8gOwW3RULIWBkbQ1o6AfvJPUlbC7jZ+y6dms8Zc/Yp7m8dX5Y6R9e/2CIitiCEREAREQBERAEREAREQBERAEREAREQBERAEREAREQBERAEREAREQHwrSqdFgk9+CM4tfaL58nWuFvIsZRjLismUZOLynghv+EKT/l2/e7+q2Kfh+njttp4xbodgJ/6jnuVIosFRprVRXkZuvVejk/NnljbCw6DoBgfcvSItpqCIiAIiIAiIgCIiAIiIAiIgCIiAIiIAiIgCIiAIiI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6350" y="-798513"/>
            <a:ext cx="2790825" cy="1638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חץ ימינה 8"/>
          <p:cNvSpPr/>
          <p:nvPr/>
        </p:nvSpPr>
        <p:spPr>
          <a:xfrm>
            <a:off x="4800600" y="5410200"/>
            <a:ext cx="1447800" cy="5334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0" y="5257800"/>
            <a:ext cx="47163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kern="1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aiandra GD"/>
              </a:rPr>
              <a:t>Here are the rules 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833</Words>
  <Application>Microsoft Office PowerPoint</Application>
  <PresentationFormat>عرض على الشاشة (3:4)‏</PresentationFormat>
  <Paragraphs>217</Paragraphs>
  <Slides>27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28" baseType="lpstr">
      <vt:lpstr>ערכת נושא Office</vt:lpstr>
      <vt:lpstr>الشريحة 1</vt:lpstr>
      <vt:lpstr>What do you see in this picture?</vt:lpstr>
      <vt:lpstr>What do you see in these pictures?</vt:lpstr>
      <vt:lpstr>Comparison Degrees (Adjectives)</vt:lpstr>
      <vt:lpstr>We have three degrees of comparison:</vt:lpstr>
      <vt:lpstr>Positive Degree  </vt:lpstr>
      <vt:lpstr>Practice !</vt:lpstr>
      <vt:lpstr>Comparative Degree</vt:lpstr>
      <vt:lpstr>الشريحة 9</vt:lpstr>
      <vt:lpstr>الشريحة 10</vt:lpstr>
      <vt:lpstr>We can conclude that :</vt:lpstr>
      <vt:lpstr>You have to remember that there are some rules for adding –er:</vt:lpstr>
      <vt:lpstr>Example for the Irregular comparatives: </vt:lpstr>
      <vt:lpstr>Complete the chart with the comparative form of the adjectives</vt:lpstr>
      <vt:lpstr>Practice !</vt:lpstr>
      <vt:lpstr>Superlative Degree </vt:lpstr>
      <vt:lpstr>الشريحة 17</vt:lpstr>
      <vt:lpstr>الشريحة 18</vt:lpstr>
      <vt:lpstr>الشريحة 19</vt:lpstr>
      <vt:lpstr>Example for the irregular Superlative</vt:lpstr>
      <vt:lpstr>Complete the chart with the comparative and superlative form of the adjectives</vt:lpstr>
      <vt:lpstr>Practice !</vt:lpstr>
      <vt:lpstr>Review For Comparison Degrees</vt:lpstr>
      <vt:lpstr>الشريحة 24</vt:lpstr>
      <vt:lpstr>الشريحة 25</vt:lpstr>
      <vt:lpstr>Competition</vt:lpstr>
      <vt:lpstr>الشريحة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Compartive Degrees (Adjectives)</dc:title>
  <dc:creator>user2011</dc:creator>
  <cp:lastModifiedBy>Wisal</cp:lastModifiedBy>
  <cp:revision>79</cp:revision>
  <dcterms:created xsi:type="dcterms:W3CDTF">2013-02-15T14:29:37Z</dcterms:created>
  <dcterms:modified xsi:type="dcterms:W3CDTF">2013-02-16T16:40:14Z</dcterms:modified>
</cp:coreProperties>
</file>