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62" r:id="rId2"/>
    <p:sldId id="256" r:id="rId3"/>
    <p:sldId id="257" r:id="rId4"/>
    <p:sldId id="263" r:id="rId5"/>
    <p:sldId id="264" r:id="rId6"/>
    <p:sldId id="266" r:id="rId7"/>
    <p:sldId id="265" r:id="rId8"/>
    <p:sldId id="258" r:id="rId9"/>
    <p:sldId id="267" r:id="rId10"/>
    <p:sldId id="268" r:id="rId11"/>
    <p:sldId id="259" r:id="rId12"/>
    <p:sldId id="270" r:id="rId13"/>
    <p:sldId id="269" r:id="rId14"/>
    <p:sldId id="271" r:id="rId15"/>
    <p:sldId id="272" r:id="rId16"/>
    <p:sldId id="274" r:id="rId17"/>
    <p:sldId id="276"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FF"/>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047DA7-F3D4-490D-93E7-57BC629FC1A7}" type="datetimeFigureOut">
              <a:rPr lang="he-IL" smtClean="0"/>
              <a:pPr/>
              <a:t>א'/סיון/תשע"ג</a:t>
            </a:fld>
            <a:endParaRPr lang="he-IL"/>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C3E3DC3-9F79-4951-B809-09C0F224B085}"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D9371534-E442-4D50-800A-3203A4D1DAE0}" type="datetimeFigureOut">
              <a:rPr lang="en-US" smtClean="0"/>
              <a:pPr/>
              <a:t>5/10/2013</a:t>
            </a:fld>
            <a:endParaRPr lang="en-US"/>
          </a:p>
        </p:txBody>
      </p:sp>
      <p:sp>
        <p:nvSpPr>
          <p:cNvPr id="19" name="عنصر نائب للتذييل 18"/>
          <p:cNvSpPr>
            <a:spLocks noGrp="1"/>
          </p:cNvSpPr>
          <p:nvPr>
            <p:ph type="ftr" sz="quarter" idx="11"/>
          </p:nvPr>
        </p:nvSpPr>
        <p:spPr/>
        <p:txBody>
          <a:bodyPr/>
          <a:lstStyle/>
          <a:p>
            <a:endParaRPr lang="en-US"/>
          </a:p>
        </p:txBody>
      </p:sp>
      <p:sp>
        <p:nvSpPr>
          <p:cNvPr id="27" name="عنصر نائب لرقم الشريحة 26"/>
          <p:cNvSpPr>
            <a:spLocks noGrp="1"/>
          </p:cNvSpPr>
          <p:nvPr>
            <p:ph type="sldNum" sz="quarter" idx="12"/>
          </p:nvPr>
        </p:nvSpPr>
        <p:spPr/>
        <p:txBody>
          <a:bodyPr/>
          <a:lstStyle/>
          <a:p>
            <a:fld id="{B7007B33-3C25-48D5-B6C8-95A06B2007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9371534-E442-4D50-800A-3203A4D1DAE0}" type="datetimeFigureOut">
              <a:rPr lang="en-US" smtClean="0"/>
              <a:pPr/>
              <a:t>5/10/2013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7007B33-3C25-48D5-B6C8-95A06B2007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9371534-E442-4D50-800A-3203A4D1DAE0}" type="datetimeFigureOut">
              <a:rPr lang="en-US" smtClean="0"/>
              <a:pPr/>
              <a:t>5/10/2013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7007B33-3C25-48D5-B6C8-95A06B2007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9371534-E442-4D50-800A-3203A4D1DAE0}" type="datetimeFigureOut">
              <a:rPr lang="en-US" smtClean="0"/>
              <a:pPr/>
              <a:t>5/10/2013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7007B33-3C25-48D5-B6C8-95A06B2007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9371534-E442-4D50-800A-3203A4D1DAE0}" type="datetimeFigureOut">
              <a:rPr lang="en-US" smtClean="0"/>
              <a:pPr/>
              <a:t>5/10/2013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7007B33-3C25-48D5-B6C8-95A06B2007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D9371534-E442-4D50-800A-3203A4D1DAE0}" type="datetimeFigureOut">
              <a:rPr lang="en-US" smtClean="0"/>
              <a:pPr/>
              <a:t>5/10/2013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7007B33-3C25-48D5-B6C8-95A06B2007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D9371534-E442-4D50-800A-3203A4D1DAE0}" type="datetimeFigureOut">
              <a:rPr lang="en-US" smtClean="0"/>
              <a:pPr/>
              <a:t>5/10/2013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7007B33-3C25-48D5-B6C8-95A06B2007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D9371534-E442-4D50-800A-3203A4D1DAE0}" type="datetimeFigureOut">
              <a:rPr lang="en-US" smtClean="0"/>
              <a:pPr/>
              <a:t>5/10/2013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7007B33-3C25-48D5-B6C8-95A06B2007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9371534-E442-4D50-800A-3203A4D1DAE0}" type="datetimeFigureOut">
              <a:rPr lang="en-US" smtClean="0"/>
              <a:pPr/>
              <a:t>5/10/2013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7007B33-3C25-48D5-B6C8-95A06B2007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D9371534-E442-4D50-800A-3203A4D1DAE0}" type="datetimeFigureOut">
              <a:rPr lang="en-US" smtClean="0"/>
              <a:pPr/>
              <a:t>5/10/2013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7007B33-3C25-48D5-B6C8-95A06B2007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371534-E442-4D50-800A-3203A4D1DAE0}" type="datetimeFigureOut">
              <a:rPr lang="en-US" smtClean="0"/>
              <a:pPr/>
              <a:t>5/10/2013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a:xfrm>
            <a:off x="8077200" y="6356350"/>
            <a:ext cx="609600" cy="365125"/>
          </a:xfrm>
        </p:spPr>
        <p:txBody>
          <a:bodyPr/>
          <a:lstStyle/>
          <a:p>
            <a:fld id="{B7007B33-3C25-48D5-B6C8-95A06B2007F2}" type="slidenum">
              <a:rPr lang="en-US" smtClean="0"/>
              <a:pPr/>
              <a:t>‹#›</a:t>
            </a:fld>
            <a:endParaRPr lang="en-US"/>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371534-E442-4D50-800A-3203A4D1DAE0}" type="datetimeFigureOut">
              <a:rPr lang="en-US" smtClean="0"/>
              <a:pPr/>
              <a:t>5/10/2013</a:t>
            </a:fld>
            <a:endParaRPr lang="en-US"/>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007B33-3C25-48D5-B6C8-95A06B2007F2}" type="slidenum">
              <a:rPr lang="en-US" smtClean="0"/>
              <a:pPr/>
              <a:t>‹#›</a:t>
            </a:fld>
            <a:endParaRPr lang="en-US"/>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jxGW5Z8mZ9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v=J3SlEc059EI"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457200"/>
            <a:ext cx="7851648" cy="1828800"/>
          </a:xfrm>
        </p:spPr>
        <p:txBody>
          <a:bodyPr/>
          <a:lstStyle/>
          <a:p>
            <a:pPr algn="ctr"/>
            <a:r>
              <a:rPr lang="en-US" dirty="0" smtClean="0">
                <a:hlinkClick r:id="rId2"/>
              </a:rPr>
              <a:t>Sports</a:t>
            </a:r>
            <a:endParaRPr lang="en-US" dirty="0"/>
          </a:p>
        </p:txBody>
      </p:sp>
      <p:pic>
        <p:nvPicPr>
          <p:cNvPr id="3" name="صورة 2" descr="images (4).jpg"/>
          <p:cNvPicPr>
            <a:picLocks noChangeAspect="1"/>
          </p:cNvPicPr>
          <p:nvPr/>
        </p:nvPicPr>
        <p:blipFill>
          <a:blip r:embed="rId3" cstate="print"/>
          <a:stretch>
            <a:fillRect/>
          </a:stretch>
        </p:blipFill>
        <p:spPr>
          <a:xfrm>
            <a:off x="2590800" y="2895600"/>
            <a:ext cx="4038600" cy="3200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304800"/>
            <a:ext cx="8229600" cy="1143000"/>
          </a:xfrm>
        </p:spPr>
        <p:txBody>
          <a:bodyPr/>
          <a:lstStyle/>
          <a:p>
            <a:r>
              <a:rPr lang="en-US" dirty="0" smtClean="0">
                <a:solidFill>
                  <a:schemeClr val="accent4">
                    <a:lumMod val="75000"/>
                  </a:schemeClr>
                </a:solidFill>
                <a:latin typeface="Comic Sans MS" pitchFamily="66" charset="0"/>
              </a:rPr>
              <a:t>Rhymes </a:t>
            </a:r>
            <a:endParaRPr lang="he-IL" dirty="0">
              <a:solidFill>
                <a:schemeClr val="accent4">
                  <a:lumMod val="75000"/>
                </a:schemeClr>
              </a:solidFill>
              <a:latin typeface="Comic Sans MS" pitchFamily="66" charset="0"/>
            </a:endParaRPr>
          </a:p>
        </p:txBody>
      </p:sp>
      <p:sp>
        <p:nvSpPr>
          <p:cNvPr id="3" name="عنصر نائب للمحتوى 2"/>
          <p:cNvSpPr>
            <a:spLocks noGrp="1"/>
          </p:cNvSpPr>
          <p:nvPr>
            <p:ph idx="1"/>
          </p:nvPr>
        </p:nvSpPr>
        <p:spPr>
          <a:xfrm>
            <a:off x="457200" y="1600200"/>
            <a:ext cx="5181600" cy="4876800"/>
          </a:xfrm>
        </p:spPr>
        <p:txBody>
          <a:bodyPr>
            <a:normAutofit/>
          </a:bodyPr>
          <a:lstStyle/>
          <a:p>
            <a:pPr algn="l">
              <a:lnSpc>
                <a:spcPct val="150000"/>
              </a:lnSpc>
            </a:pPr>
            <a:r>
              <a:rPr lang="en-US" sz="2400" dirty="0" smtClean="0">
                <a:solidFill>
                  <a:schemeClr val="tx1">
                    <a:lumMod val="95000"/>
                    <a:lumOff val="5000"/>
                  </a:schemeClr>
                </a:solidFill>
                <a:latin typeface="Comic Sans MS" pitchFamily="66" charset="0"/>
              </a:rPr>
              <a:t>A </a:t>
            </a:r>
            <a:r>
              <a:rPr lang="en-US" sz="2400" b="1" dirty="0" smtClean="0">
                <a:solidFill>
                  <a:schemeClr val="tx1">
                    <a:lumMod val="95000"/>
                    <a:lumOff val="5000"/>
                  </a:schemeClr>
                </a:solidFill>
                <a:latin typeface="Comic Sans MS" pitchFamily="66" charset="0"/>
              </a:rPr>
              <a:t>rhyme</a:t>
            </a:r>
            <a:r>
              <a:rPr lang="en-US" sz="2400" dirty="0" smtClean="0">
                <a:solidFill>
                  <a:schemeClr val="tx1">
                    <a:lumMod val="95000"/>
                    <a:lumOff val="5000"/>
                  </a:schemeClr>
                </a:solidFill>
                <a:latin typeface="Comic Sans MS" pitchFamily="66" charset="0"/>
              </a:rPr>
              <a:t> is a repetition of similar sounds in two or more words, most often at the end of lines in poems and songs .</a:t>
            </a:r>
          </a:p>
          <a:p>
            <a:pPr algn="l">
              <a:lnSpc>
                <a:spcPct val="150000"/>
              </a:lnSpc>
            </a:pPr>
            <a:endParaRPr lang="en-US" sz="2400" dirty="0" smtClean="0">
              <a:solidFill>
                <a:schemeClr val="tx1">
                  <a:lumMod val="95000"/>
                  <a:lumOff val="5000"/>
                </a:schemeClr>
              </a:solidFill>
              <a:latin typeface="Comic Sans MS" pitchFamily="66" charset="0"/>
            </a:endParaRPr>
          </a:p>
          <a:p>
            <a:pPr algn="l">
              <a:lnSpc>
                <a:spcPct val="150000"/>
              </a:lnSpc>
            </a:pPr>
            <a:r>
              <a:rPr lang="en-US" sz="2400" dirty="0" smtClean="0"/>
              <a:t>"</a:t>
            </a:r>
            <a:r>
              <a:rPr lang="en-US" sz="2400" dirty="0" smtClean="0">
                <a:latin typeface="Comic Sans MS" pitchFamily="66" charset="0"/>
              </a:rPr>
              <a:t>Way up North, where there's ice and </a:t>
            </a:r>
            <a:r>
              <a:rPr lang="en-US" sz="2400" dirty="0" smtClean="0">
                <a:solidFill>
                  <a:srgbClr val="FF0000"/>
                </a:solidFill>
                <a:latin typeface="Comic Sans MS" pitchFamily="66" charset="0"/>
              </a:rPr>
              <a:t>snow</a:t>
            </a:r>
            <a:r>
              <a:rPr lang="en-US" sz="2400" dirty="0" smtClean="0">
                <a:latin typeface="Comic Sans MS" pitchFamily="66" charset="0"/>
              </a:rPr>
              <a:t>, there lived a penguin and his name was </a:t>
            </a:r>
            <a:r>
              <a:rPr lang="en-US" sz="2400" dirty="0" smtClean="0">
                <a:solidFill>
                  <a:srgbClr val="FF0000"/>
                </a:solidFill>
                <a:latin typeface="Comic Sans MS" pitchFamily="66" charset="0"/>
              </a:rPr>
              <a:t>Joe</a:t>
            </a:r>
            <a:r>
              <a:rPr lang="en-US" sz="2400" dirty="0" smtClean="0">
                <a:latin typeface="Comic Sans MS" pitchFamily="66" charset="0"/>
              </a:rPr>
              <a:t>."</a:t>
            </a:r>
            <a:endParaRPr lang="he-IL" sz="2400" dirty="0">
              <a:solidFill>
                <a:schemeClr val="tx1">
                  <a:lumMod val="95000"/>
                  <a:lumOff val="5000"/>
                </a:schemeClr>
              </a:solidFill>
              <a:latin typeface="Comic Sans MS" pitchFamily="66" charset="0"/>
            </a:endParaRPr>
          </a:p>
        </p:txBody>
      </p:sp>
      <p:pic>
        <p:nvPicPr>
          <p:cNvPr id="5" name="صورة 4" descr="tumblr_lspxrvzHGw1r1zn4zo1_250.gif"/>
          <p:cNvPicPr>
            <a:picLocks noChangeAspect="1"/>
          </p:cNvPicPr>
          <p:nvPr/>
        </p:nvPicPr>
        <p:blipFill>
          <a:blip r:embed="rId2" cstate="print"/>
          <a:stretch>
            <a:fillRect/>
          </a:stretch>
        </p:blipFill>
        <p:spPr>
          <a:xfrm>
            <a:off x="5715000" y="2133600"/>
            <a:ext cx="2971800" cy="2971800"/>
          </a:xfrm>
          <a:prstGeom prst="rect">
            <a:avLst/>
          </a:prstGeom>
        </p:spPr>
      </p:pic>
      <p:sp>
        <p:nvSpPr>
          <p:cNvPr id="6" name="سهم إلى اليمين 5">
            <a:hlinkClick r:id="rId3" action="ppaction://hlinksldjump"/>
          </p:cNvPr>
          <p:cNvSpPr/>
          <p:nvPr/>
        </p:nvSpPr>
        <p:spPr>
          <a:xfrm>
            <a:off x="7924800" y="60198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762000"/>
            <a:ext cx="8686800" cy="6324600"/>
          </a:xfrm>
        </p:spPr>
        <p:txBody>
          <a:bodyPr>
            <a:normAutofit/>
          </a:bodyPr>
          <a:lstStyle/>
          <a:p>
            <a:pPr algn="l" rtl="0">
              <a:lnSpc>
                <a:spcPct val="150000"/>
              </a:lnSpc>
            </a:pPr>
            <a:r>
              <a:rPr lang="en-US" sz="3000" dirty="0" smtClean="0">
                <a:latin typeface="Comic Sans MS" pitchFamily="66" charset="0"/>
                <a:cs typeface="Times New Roman" pitchFamily="18" charset="0"/>
              </a:rPr>
              <a:t>But breakdance isn’t easy. The dancers have to work hard to do the moves well. There are no </a:t>
            </a:r>
            <a:r>
              <a:rPr lang="en-US" sz="3000" dirty="0" smtClean="0">
                <a:solidFill>
                  <a:schemeClr val="bg2">
                    <a:lumMod val="10000"/>
                  </a:schemeClr>
                </a:solidFill>
                <a:latin typeface="Comic Sans MS" pitchFamily="66" charset="0"/>
                <a:cs typeface="Times New Roman" pitchFamily="18" charset="0"/>
                <a:hlinkClick r:id="rId2" action="ppaction://hlinksldjump"/>
              </a:rPr>
              <a:t>special</a:t>
            </a:r>
            <a:r>
              <a:rPr lang="en-US" sz="3000" dirty="0" smtClean="0">
                <a:latin typeface="Comic Sans MS" pitchFamily="66" charset="0"/>
                <a:cs typeface="Times New Roman" pitchFamily="18" charset="0"/>
              </a:rPr>
              <a:t> costumes, but the dancers must dress comfortably. They wear big, </a:t>
            </a:r>
            <a:r>
              <a:rPr lang="en-US" sz="3000" dirty="0" smtClean="0">
                <a:latin typeface="Comic Sans MS" pitchFamily="66" charset="0"/>
                <a:cs typeface="Times New Roman" pitchFamily="18" charset="0"/>
                <a:hlinkClick r:id="rId3" action="ppaction://hlinksldjump"/>
              </a:rPr>
              <a:t>loose</a:t>
            </a:r>
            <a:r>
              <a:rPr lang="en-US" sz="3000" dirty="0" smtClean="0">
                <a:latin typeface="Comic Sans MS" pitchFamily="66" charset="0"/>
                <a:cs typeface="Times New Roman" pitchFamily="18" charset="0"/>
              </a:rPr>
              <a:t> clothes that let the move easily to the music. The results are truly amazing to see!</a:t>
            </a:r>
            <a:endParaRPr lang="en-US" sz="3000" dirty="0">
              <a:latin typeface="Comic Sans MS" pitchFamily="66" charset="0"/>
              <a:cs typeface="Times New Roman" pitchFamily="18" charset="0"/>
            </a:endParaRPr>
          </a:p>
        </p:txBody>
      </p:sp>
      <p:sp>
        <p:nvSpPr>
          <p:cNvPr id="4" name="سهم إلى اليمين 3">
            <a:hlinkClick r:id="rId4" action="ppaction://hlinksldjump"/>
          </p:cNvPr>
          <p:cNvSpPr/>
          <p:nvPr/>
        </p:nvSpPr>
        <p:spPr>
          <a:xfrm>
            <a:off x="7772400" y="57912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special-3.gif"/>
          <p:cNvPicPr>
            <a:picLocks noGrp="1" noChangeAspect="1"/>
          </p:cNvPicPr>
          <p:nvPr>
            <p:ph idx="1"/>
          </p:nvPr>
        </p:nvPicPr>
        <p:blipFill>
          <a:blip r:embed="rId2" cstate="print"/>
          <a:stretch>
            <a:fillRect/>
          </a:stretch>
        </p:blipFill>
        <p:spPr>
          <a:xfrm>
            <a:off x="0" y="0"/>
            <a:ext cx="9144000" cy="6858000"/>
          </a:xfrm>
        </p:spPr>
      </p:pic>
      <p:sp>
        <p:nvSpPr>
          <p:cNvPr id="6" name="مربع نص 5"/>
          <p:cNvSpPr txBox="1"/>
          <p:nvPr/>
        </p:nvSpPr>
        <p:spPr>
          <a:xfrm>
            <a:off x="3581400" y="4343400"/>
            <a:ext cx="5105400" cy="1938992"/>
          </a:xfrm>
          <a:prstGeom prst="rect">
            <a:avLst/>
          </a:prstGeom>
          <a:noFill/>
        </p:spPr>
        <p:txBody>
          <a:bodyPr wrap="square" rtlCol="1">
            <a:spAutoFit/>
          </a:bodyPr>
          <a:lstStyle/>
          <a:p>
            <a:r>
              <a:rPr lang="en-US" sz="2400" dirty="0" smtClean="0">
                <a:latin typeface="Comic Sans MS" pitchFamily="66" charset="0"/>
              </a:rPr>
              <a:t>Special (</a:t>
            </a:r>
            <a:r>
              <a:rPr lang="en-US" sz="2400" dirty="0" err="1" smtClean="0">
                <a:latin typeface="Comic Sans MS" pitchFamily="66" charset="0"/>
              </a:rPr>
              <a:t>adj</a:t>
            </a:r>
            <a:r>
              <a:rPr lang="en-US" sz="2400" dirty="0" smtClean="0">
                <a:latin typeface="Comic Sans MS" pitchFamily="66" charset="0"/>
              </a:rPr>
              <a:t>) – </a:t>
            </a:r>
            <a:r>
              <a:rPr lang="ar-SA" sz="2400" dirty="0" smtClean="0">
                <a:latin typeface="Comic Sans MS" pitchFamily="66" charset="0"/>
              </a:rPr>
              <a:t>مميز</a:t>
            </a:r>
          </a:p>
          <a:p>
            <a:endParaRPr lang="en-US" sz="2400" dirty="0" smtClean="0">
              <a:latin typeface="Comic Sans MS" pitchFamily="66" charset="0"/>
            </a:endParaRPr>
          </a:p>
          <a:p>
            <a:r>
              <a:rPr lang="en-US" sz="2400" dirty="0" smtClean="0">
                <a:latin typeface="Comic Sans MS" pitchFamily="66" charset="0"/>
              </a:rPr>
              <a:t>Synonym – extraordinary </a:t>
            </a:r>
          </a:p>
          <a:p>
            <a:endParaRPr lang="en-US" sz="2400" dirty="0" smtClean="0">
              <a:latin typeface="Comic Sans MS" pitchFamily="66" charset="0"/>
            </a:endParaRPr>
          </a:p>
          <a:p>
            <a:r>
              <a:rPr lang="en-US" sz="2400" dirty="0" smtClean="0">
                <a:latin typeface="Comic Sans MS" pitchFamily="66" charset="0"/>
              </a:rPr>
              <a:t>Antonym – normal \ ordinary  </a:t>
            </a:r>
            <a:endParaRPr lang="he-IL" sz="2400" dirty="0">
              <a:latin typeface="Comic Sans MS" pitchFamily="66" charset="0"/>
            </a:endParaRPr>
          </a:p>
        </p:txBody>
      </p:sp>
      <p:sp>
        <p:nvSpPr>
          <p:cNvPr id="7" name="سهم إلى اليسار 6">
            <a:hlinkClick r:id="rId3" action="ppaction://hlinksldjump"/>
          </p:cNvPr>
          <p:cNvSpPr/>
          <p:nvPr/>
        </p:nvSpPr>
        <p:spPr>
          <a:xfrm>
            <a:off x="304800" y="6248400"/>
            <a:ext cx="7620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heckerboard(across)">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685800"/>
            <a:ext cx="8229600" cy="1143000"/>
          </a:xfrm>
        </p:spPr>
        <p:txBody>
          <a:bodyPr/>
          <a:lstStyle/>
          <a:p>
            <a:r>
              <a:rPr lang="en-US" dirty="0" smtClean="0">
                <a:solidFill>
                  <a:srgbClr val="009900"/>
                </a:solidFill>
                <a:latin typeface="Comic Sans MS" pitchFamily="66" charset="0"/>
              </a:rPr>
              <a:t>loose</a:t>
            </a:r>
            <a:endParaRPr lang="he-IL" dirty="0">
              <a:solidFill>
                <a:srgbClr val="009900"/>
              </a:solidFill>
              <a:latin typeface="Comic Sans MS" pitchFamily="66" charset="0"/>
            </a:endParaRPr>
          </a:p>
        </p:txBody>
      </p:sp>
      <p:pic>
        <p:nvPicPr>
          <p:cNvPr id="4" name="عنصر نائب للمحتوى 3" descr="image_func.jpg"/>
          <p:cNvPicPr>
            <a:picLocks noGrp="1" noChangeAspect="1"/>
          </p:cNvPicPr>
          <p:nvPr>
            <p:ph idx="1"/>
          </p:nvPr>
        </p:nvPicPr>
        <p:blipFill>
          <a:blip r:embed="rId2" cstate="print"/>
          <a:stretch>
            <a:fillRect/>
          </a:stretch>
        </p:blipFill>
        <p:spPr>
          <a:xfrm>
            <a:off x="609600" y="2133600"/>
            <a:ext cx="3025930" cy="4068763"/>
          </a:xfrm>
        </p:spPr>
      </p:pic>
      <p:sp>
        <p:nvSpPr>
          <p:cNvPr id="5" name="مربع نص 4"/>
          <p:cNvSpPr txBox="1"/>
          <p:nvPr/>
        </p:nvSpPr>
        <p:spPr>
          <a:xfrm>
            <a:off x="4800600" y="2133600"/>
            <a:ext cx="3733800" cy="954107"/>
          </a:xfrm>
          <a:prstGeom prst="rect">
            <a:avLst/>
          </a:prstGeom>
          <a:noFill/>
        </p:spPr>
        <p:txBody>
          <a:bodyPr wrap="square" rtlCol="1">
            <a:spAutoFit/>
          </a:bodyPr>
          <a:lstStyle/>
          <a:p>
            <a:r>
              <a:rPr lang="en-US" sz="2800" dirty="0" smtClean="0">
                <a:latin typeface="Comic Sans MS" pitchFamily="66" charset="0"/>
              </a:rPr>
              <a:t>loose (</a:t>
            </a:r>
            <a:r>
              <a:rPr lang="en-US" sz="2800" dirty="0" err="1" smtClean="0">
                <a:latin typeface="Comic Sans MS" pitchFamily="66" charset="0"/>
              </a:rPr>
              <a:t>adj</a:t>
            </a:r>
            <a:r>
              <a:rPr lang="en-US" sz="2800" dirty="0" smtClean="0">
                <a:latin typeface="Comic Sans MS" pitchFamily="66" charset="0"/>
              </a:rPr>
              <a:t>) - </a:t>
            </a:r>
            <a:r>
              <a:rPr lang="ar-SA" sz="2800" dirty="0" smtClean="0">
                <a:latin typeface="Comic Sans MS" pitchFamily="66" charset="0"/>
              </a:rPr>
              <a:t>فضفاض</a:t>
            </a:r>
          </a:p>
          <a:p>
            <a:endParaRPr lang="he-IL" sz="2800" dirty="0">
              <a:latin typeface="Comic Sans MS" pitchFamily="66" charset="0"/>
            </a:endParaRPr>
          </a:p>
        </p:txBody>
      </p:sp>
      <p:sp>
        <p:nvSpPr>
          <p:cNvPr id="6" name="سهم إلى اليمين 5">
            <a:hlinkClick r:id="rId3" action="ppaction://hlinksldjump"/>
          </p:cNvPr>
          <p:cNvSpPr/>
          <p:nvPr/>
        </p:nvSpPr>
        <p:spPr>
          <a:xfrm>
            <a:off x="7620000" y="586740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1981200"/>
            <a:ext cx="8229600" cy="1143000"/>
          </a:xfrm>
        </p:spPr>
        <p:txBody>
          <a:bodyPr/>
          <a:lstStyle/>
          <a:p>
            <a:pPr algn="ctr"/>
            <a:r>
              <a:rPr lang="en-US" dirty="0" smtClean="0">
                <a:solidFill>
                  <a:srgbClr val="FF6600"/>
                </a:solidFill>
                <a:latin typeface="Comic Sans MS" pitchFamily="66" charset="0"/>
              </a:rPr>
              <a:t>Time for questions !</a:t>
            </a:r>
            <a:endParaRPr lang="he-IL" dirty="0">
              <a:solidFill>
                <a:srgbClr val="FF6600"/>
              </a:solidFill>
              <a:latin typeface="Comic Sans MS" pitchFamily="66" charset="0"/>
            </a:endParaRPr>
          </a:p>
        </p:txBody>
      </p:sp>
      <p:sp>
        <p:nvSpPr>
          <p:cNvPr id="4" name="زائد 3">
            <a:hlinkClick r:id="rId2" action="ppaction://hlinksldjump"/>
          </p:cNvPr>
          <p:cNvSpPr/>
          <p:nvPr/>
        </p:nvSpPr>
        <p:spPr>
          <a:xfrm>
            <a:off x="3733800" y="3505200"/>
            <a:ext cx="1600200" cy="12192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609600"/>
            <a:ext cx="9144000" cy="6553200"/>
          </a:xfrm>
        </p:spPr>
        <p:txBody>
          <a:bodyPr>
            <a:normAutofit/>
          </a:bodyPr>
          <a:lstStyle/>
          <a:p>
            <a:pPr algn="l" rtl="0">
              <a:lnSpc>
                <a:spcPct val="150000"/>
              </a:lnSpc>
            </a:pPr>
            <a:r>
              <a:rPr lang="en-US" sz="2800" dirty="0" smtClean="0">
                <a:latin typeface="Comic Sans MS" pitchFamily="66" charset="0"/>
              </a:rPr>
              <a:t>1) breakdancing started in ?</a:t>
            </a:r>
          </a:p>
          <a:p>
            <a:pPr algn="l" rtl="0">
              <a:lnSpc>
                <a:spcPct val="150000"/>
              </a:lnSpc>
            </a:pPr>
            <a:r>
              <a:rPr lang="en-US" sz="2800" dirty="0" smtClean="0">
                <a:latin typeface="Comic Sans MS" pitchFamily="66" charset="0"/>
              </a:rPr>
              <a:t>2) the first breakdancers danced in ?</a:t>
            </a:r>
          </a:p>
          <a:p>
            <a:pPr algn="l" rtl="0">
              <a:lnSpc>
                <a:spcPct val="150000"/>
              </a:lnSpc>
            </a:pPr>
            <a:r>
              <a:rPr lang="en-US" sz="2800" dirty="0" smtClean="0">
                <a:latin typeface="Comic Sans MS" pitchFamily="66" charset="0"/>
              </a:rPr>
              <a:t>3) ……………….. Music is often used in breakdance.</a:t>
            </a:r>
          </a:p>
          <a:p>
            <a:pPr algn="l" rtl="0">
              <a:lnSpc>
                <a:spcPct val="150000"/>
              </a:lnSpc>
            </a:pPr>
            <a:r>
              <a:rPr lang="en-US" sz="2800" dirty="0" smtClean="0">
                <a:latin typeface="Comic Sans MS" pitchFamily="66" charset="0"/>
              </a:rPr>
              <a:t>4) In breakdance , it is important to do the moves ……………. </a:t>
            </a:r>
          </a:p>
          <a:p>
            <a:pPr algn="l" rtl="0">
              <a:lnSpc>
                <a:spcPct val="150000"/>
              </a:lnSpc>
            </a:pPr>
            <a:r>
              <a:rPr lang="en-US" sz="2800" dirty="0" smtClean="0">
                <a:latin typeface="Comic Sans MS" pitchFamily="66" charset="0"/>
              </a:rPr>
              <a:t>5) Breakdancers wear …………….</a:t>
            </a:r>
          </a:p>
          <a:p>
            <a:pPr algn="l" rtl="0">
              <a:lnSpc>
                <a:spcPct val="150000"/>
              </a:lnSpc>
            </a:pPr>
            <a:r>
              <a:rPr lang="en-US" sz="2800" dirty="0" smtClean="0">
                <a:latin typeface="Comic Sans MS" pitchFamily="66" charset="0"/>
              </a:rPr>
              <a:t>6) what is rhymes ?</a:t>
            </a:r>
          </a:p>
          <a:p>
            <a:pPr algn="l" rtl="0">
              <a:lnSpc>
                <a:spcPct val="150000"/>
              </a:lnSpc>
            </a:pPr>
            <a:r>
              <a:rPr lang="en-US" sz="2800" dirty="0" smtClean="0">
                <a:latin typeface="Comic Sans MS" pitchFamily="66" charset="0"/>
              </a:rPr>
              <a:t>7) what is rap ?</a:t>
            </a:r>
            <a:endParaRPr lang="he-IL" sz="2800" dirty="0">
              <a:latin typeface="Comic Sans MS" pitchFamily="66" charset="0"/>
            </a:endParaRPr>
          </a:p>
        </p:txBody>
      </p:sp>
      <p:sp>
        <p:nvSpPr>
          <p:cNvPr id="4" name="سهم إلى اليمين 3">
            <a:hlinkClick r:id="rId2" action="ppaction://hlinksldjump"/>
          </p:cNvPr>
          <p:cNvSpPr/>
          <p:nvPr/>
        </p:nvSpPr>
        <p:spPr>
          <a:xfrm>
            <a:off x="7848600" y="61722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4" end="4"/>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5" end="5"/>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1143000"/>
          </a:xfrm>
        </p:spPr>
        <p:txBody>
          <a:bodyPr/>
          <a:lstStyle/>
          <a:p>
            <a:pPr algn="ctr"/>
            <a:r>
              <a:rPr lang="en-US" dirty="0" smtClean="0">
                <a:latin typeface="Comic Sans MS" pitchFamily="66" charset="0"/>
              </a:rPr>
              <a:t>Evaluation </a:t>
            </a:r>
            <a:endParaRPr lang="he-IL" dirty="0">
              <a:latin typeface="Comic Sans MS" pitchFamily="66" charset="0"/>
            </a:endParaRPr>
          </a:p>
        </p:txBody>
      </p:sp>
      <p:sp>
        <p:nvSpPr>
          <p:cNvPr id="3" name="عنصر نائب للمحتوى 2"/>
          <p:cNvSpPr>
            <a:spLocks noGrp="1"/>
          </p:cNvSpPr>
          <p:nvPr>
            <p:ph idx="1"/>
          </p:nvPr>
        </p:nvSpPr>
        <p:spPr>
          <a:xfrm>
            <a:off x="0" y="1935480"/>
            <a:ext cx="9144000" cy="4922520"/>
          </a:xfrm>
        </p:spPr>
        <p:txBody>
          <a:bodyPr/>
          <a:lstStyle/>
          <a:p>
            <a:pPr algn="l" rtl="0"/>
            <a:r>
              <a:rPr lang="en-US" dirty="0" smtClean="0">
                <a:latin typeface="Comic Sans MS" pitchFamily="66" charset="0"/>
              </a:rPr>
              <a:t>Give yourself 10 points for each correct answer !</a:t>
            </a:r>
          </a:p>
          <a:p>
            <a:pPr algn="l" rtl="0"/>
            <a:endParaRPr lang="en-US" dirty="0" smtClean="0">
              <a:latin typeface="Comic Sans MS" pitchFamily="66" charset="0"/>
            </a:endParaRPr>
          </a:p>
          <a:p>
            <a:pPr algn="l" rtl="0">
              <a:lnSpc>
                <a:spcPct val="150000"/>
              </a:lnSpc>
            </a:pPr>
            <a:r>
              <a:rPr lang="en-US" dirty="0" smtClean="0">
                <a:solidFill>
                  <a:srgbClr val="C00000"/>
                </a:solidFill>
                <a:latin typeface="Comic Sans MS" pitchFamily="66" charset="0"/>
              </a:rPr>
              <a:t>0-30</a:t>
            </a:r>
            <a:r>
              <a:rPr lang="en-US" dirty="0" smtClean="0">
                <a:latin typeface="Comic Sans MS" pitchFamily="66" charset="0"/>
              </a:rPr>
              <a:t> you have a lot to learn about the world of </a:t>
            </a:r>
            <a:r>
              <a:rPr lang="en-US" dirty="0" err="1" smtClean="0">
                <a:latin typeface="Comic Sans MS" pitchFamily="66" charset="0"/>
              </a:rPr>
              <a:t>breakin</a:t>
            </a:r>
            <a:r>
              <a:rPr lang="en-US" dirty="0" smtClean="0">
                <a:latin typeface="Comic Sans MS" pitchFamily="66" charset="0"/>
              </a:rPr>
              <a:t>’ </a:t>
            </a:r>
          </a:p>
          <a:p>
            <a:pPr algn="l" rtl="0">
              <a:lnSpc>
                <a:spcPct val="150000"/>
              </a:lnSpc>
            </a:pPr>
            <a:r>
              <a:rPr lang="en-US" dirty="0" smtClean="0">
                <a:solidFill>
                  <a:srgbClr val="C00000"/>
                </a:solidFill>
                <a:latin typeface="Comic Sans MS" pitchFamily="66" charset="0"/>
              </a:rPr>
              <a:t>40-50</a:t>
            </a:r>
            <a:r>
              <a:rPr lang="en-US" dirty="0" smtClean="0">
                <a:latin typeface="Comic Sans MS" pitchFamily="66" charset="0"/>
              </a:rPr>
              <a:t> you are interested in the world of </a:t>
            </a:r>
            <a:r>
              <a:rPr lang="en-US" dirty="0" err="1" smtClean="0">
                <a:latin typeface="Comic Sans MS" pitchFamily="66" charset="0"/>
              </a:rPr>
              <a:t>breakin</a:t>
            </a:r>
            <a:r>
              <a:rPr lang="en-US" dirty="0" smtClean="0">
                <a:latin typeface="Comic Sans MS" pitchFamily="66" charset="0"/>
              </a:rPr>
              <a:t>’ and pretty cool. Keep up the good work !</a:t>
            </a:r>
          </a:p>
          <a:p>
            <a:pPr algn="l" rtl="0">
              <a:lnSpc>
                <a:spcPct val="150000"/>
              </a:lnSpc>
            </a:pPr>
            <a:r>
              <a:rPr lang="en-US" dirty="0" smtClean="0">
                <a:solidFill>
                  <a:srgbClr val="C00000"/>
                </a:solidFill>
                <a:latin typeface="Comic Sans MS" pitchFamily="66" charset="0"/>
              </a:rPr>
              <a:t>60-70</a:t>
            </a:r>
            <a:r>
              <a:rPr lang="en-US" dirty="0" smtClean="0">
                <a:latin typeface="Comic Sans MS" pitchFamily="66" charset="0"/>
              </a:rPr>
              <a:t> you are an expert on breakdance ! You must be a b-boy or b-girl yourself. Keep on </a:t>
            </a:r>
            <a:r>
              <a:rPr lang="en-US" dirty="0" err="1" smtClean="0">
                <a:latin typeface="Comic Sans MS" pitchFamily="66" charset="0"/>
              </a:rPr>
              <a:t>breakin</a:t>
            </a:r>
            <a:r>
              <a:rPr lang="en-US" dirty="0" smtClean="0">
                <a:latin typeface="Comic Sans MS" pitchFamily="66" charset="0"/>
              </a:rPr>
              <a:t>’  </a:t>
            </a:r>
            <a:endParaRPr lang="he-IL" dirty="0">
              <a:latin typeface="Comic Sans MS" pitchFamily="66" charset="0"/>
            </a:endParaRPr>
          </a:p>
        </p:txBody>
      </p:sp>
      <p:sp>
        <p:nvSpPr>
          <p:cNvPr id="5" name="سهم للأسفل 4">
            <a:hlinkClick r:id="rId2" action="ppaction://hlinksldjump"/>
          </p:cNvPr>
          <p:cNvSpPr/>
          <p:nvPr/>
        </p:nvSpPr>
        <p:spPr>
          <a:xfrm>
            <a:off x="7924800" y="59436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143000"/>
            <a:ext cx="8686800" cy="5486400"/>
          </a:xfrm>
        </p:spPr>
        <p:txBody>
          <a:bodyPr/>
          <a:lstStyle/>
          <a:p>
            <a:pPr algn="l" rtl="0"/>
            <a:r>
              <a:rPr lang="en-US" dirty="0" smtClean="0"/>
              <a:t>1) neighborhoods</a:t>
            </a:r>
          </a:p>
          <a:p>
            <a:pPr algn="l" rtl="0"/>
            <a:r>
              <a:rPr lang="en-US" dirty="0" smtClean="0"/>
              <a:t>2) organized </a:t>
            </a:r>
          </a:p>
          <a:p>
            <a:pPr algn="l" rtl="0"/>
            <a:r>
              <a:rPr lang="en-US" dirty="0" smtClean="0"/>
              <a:t>3) activities </a:t>
            </a:r>
          </a:p>
          <a:p>
            <a:pPr algn="l" rtl="0"/>
            <a:r>
              <a:rPr lang="en-US" dirty="0" smtClean="0"/>
              <a:t>4) each other </a:t>
            </a:r>
          </a:p>
          <a:p>
            <a:pPr algn="l" rtl="0"/>
            <a:r>
              <a:rPr lang="en-US" dirty="0" smtClean="0"/>
              <a:t>5) rap</a:t>
            </a:r>
          </a:p>
          <a:p>
            <a:pPr algn="l" rtl="0"/>
            <a:r>
              <a:rPr lang="en-US" dirty="0" smtClean="0"/>
              <a:t>6) done </a:t>
            </a:r>
          </a:p>
          <a:p>
            <a:pPr algn="l" rtl="0"/>
            <a:r>
              <a:rPr lang="en-US" dirty="0" smtClean="0"/>
              <a:t>7) loose </a:t>
            </a:r>
          </a:p>
          <a:p>
            <a:pPr algn="l" rtl="0"/>
            <a:r>
              <a:rPr lang="en-US" dirty="0" smtClean="0"/>
              <a:t>8) special  </a:t>
            </a:r>
          </a:p>
          <a:p>
            <a:pPr algn="l" rtl="0"/>
            <a:endParaRPr lang="he-IL" dirty="0"/>
          </a:p>
        </p:txBody>
      </p:sp>
      <p:sp>
        <p:nvSpPr>
          <p:cNvPr id="4" name="نجمة ذات 5 نقاط 3">
            <a:hlinkClick r:id="rId2" action="ppaction://hlinksldjump"/>
          </p:cNvPr>
          <p:cNvSpPr/>
          <p:nvPr/>
        </p:nvSpPr>
        <p:spPr>
          <a:xfrm>
            <a:off x="6934200" y="5181600"/>
            <a:ext cx="990600" cy="990600"/>
          </a:xfrm>
          <a:prstGeom prst="star5">
            <a:avLst/>
          </a:prstGeom>
        </p:spPr>
        <p:style>
          <a:lnRef idx="2">
            <a:schemeClr val="accent1">
              <a:shade val="50000"/>
            </a:schemeClr>
          </a:lnRef>
          <a:fillRef idx="1002">
            <a:schemeClr val="lt2"/>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p:txBody>
          <a:bodyPr/>
          <a:lstStyle/>
          <a:p>
            <a:endParaRPr lang="he-IL"/>
          </a:p>
        </p:txBody>
      </p:sp>
      <p:pic>
        <p:nvPicPr>
          <p:cNvPr id="9" name="صورة 8" descr="thank_you___animation_by_charmay-d46jz66.gif"/>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381000"/>
            <a:ext cx="7772400" cy="1470025"/>
          </a:xfrm>
        </p:spPr>
        <p:txBody>
          <a:bodyPr/>
          <a:lstStyle/>
          <a:p>
            <a:pPr algn="ctr"/>
            <a:r>
              <a:rPr lang="en-US" dirty="0" smtClean="0"/>
              <a:t>The world of </a:t>
            </a:r>
            <a:r>
              <a:rPr lang="en-US" dirty="0" err="1" smtClean="0">
                <a:hlinkClick r:id="rId2"/>
              </a:rPr>
              <a:t>breakin</a:t>
            </a:r>
            <a:r>
              <a:rPr lang="en-US" dirty="0" smtClean="0">
                <a:hlinkClick r:id="rId2"/>
              </a:rPr>
              <a:t>’</a:t>
            </a:r>
            <a:endParaRPr lang="en-US" dirty="0"/>
          </a:p>
        </p:txBody>
      </p:sp>
      <p:pic>
        <p:nvPicPr>
          <p:cNvPr id="1026" name="Picture 2" descr="C:\Users\LG\Desktop\break_dance_render_by_xriptide-d384xcf.png"/>
          <p:cNvPicPr>
            <a:picLocks noChangeAspect="1" noChangeArrowheads="1"/>
          </p:cNvPicPr>
          <p:nvPr/>
        </p:nvPicPr>
        <p:blipFill>
          <a:blip r:embed="rId3" cstate="print"/>
          <a:srcRect/>
          <a:stretch>
            <a:fillRect/>
          </a:stretch>
        </p:blipFill>
        <p:spPr bwMode="auto">
          <a:xfrm>
            <a:off x="2514600" y="1600200"/>
            <a:ext cx="3733800" cy="4114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295400"/>
            <a:ext cx="8686800" cy="5257800"/>
          </a:xfrm>
        </p:spPr>
        <p:txBody>
          <a:bodyPr>
            <a:normAutofit/>
          </a:bodyPr>
          <a:lstStyle/>
          <a:p>
            <a:pPr algn="l" rtl="0">
              <a:lnSpc>
                <a:spcPct val="150000"/>
              </a:lnSpc>
            </a:pPr>
            <a:r>
              <a:rPr lang="en-US" sz="3000" dirty="0" smtClean="0">
                <a:latin typeface="Comic Sans MS" pitchFamily="66" charset="0"/>
              </a:rPr>
              <a:t>Breakdancing started in 1970s  in the poor neighborhoods of the United States . There were usually no </a:t>
            </a:r>
            <a:r>
              <a:rPr lang="en-US" sz="3000" dirty="0" smtClean="0">
                <a:latin typeface="Comic Sans MS" pitchFamily="66" charset="0"/>
                <a:hlinkClick r:id="rId2" action="ppaction://hlinksldjump"/>
              </a:rPr>
              <a:t>organized</a:t>
            </a:r>
            <a:r>
              <a:rPr lang="en-US" sz="3000" dirty="0" smtClean="0">
                <a:latin typeface="Comic Sans MS" pitchFamily="66" charset="0"/>
              </a:rPr>
              <a:t> </a:t>
            </a:r>
            <a:r>
              <a:rPr lang="en-US" sz="3000" dirty="0" smtClean="0">
                <a:latin typeface="Comic Sans MS" pitchFamily="66" charset="0"/>
                <a:hlinkClick r:id="rId3" action="ppaction://hlinksldjump"/>
              </a:rPr>
              <a:t>sports</a:t>
            </a:r>
            <a:r>
              <a:rPr lang="en-US" sz="3000" dirty="0" smtClean="0">
                <a:latin typeface="Comic Sans MS" pitchFamily="66" charset="0"/>
              </a:rPr>
              <a:t> or activities after school , so the kids met in the streets . </a:t>
            </a:r>
          </a:p>
          <a:p>
            <a:pPr algn="l" rtl="0">
              <a:lnSpc>
                <a:spcPct val="150000"/>
              </a:lnSpc>
            </a:pPr>
            <a:r>
              <a:rPr lang="en-US" sz="3000" dirty="0" smtClean="0">
                <a:latin typeface="Comic Sans MS" pitchFamily="66" charset="0"/>
              </a:rPr>
              <a:t>There they learned the moves and dances and </a:t>
            </a:r>
            <a:r>
              <a:rPr lang="en-US" sz="3000" dirty="0" smtClean="0">
                <a:latin typeface="Comic Sans MS" pitchFamily="66" charset="0"/>
                <a:hlinkClick r:id="rId4" action="ppaction://hlinksldjump"/>
              </a:rPr>
              <a:t>competed</a:t>
            </a:r>
            <a:r>
              <a:rPr lang="en-US" sz="3000" dirty="0" smtClean="0">
                <a:latin typeface="Comic Sans MS" pitchFamily="66" charset="0"/>
              </a:rPr>
              <a:t> with each other . </a:t>
            </a:r>
            <a:endParaRPr lang="en-US" sz="30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1143000"/>
          </a:xfrm>
        </p:spPr>
        <p:txBody>
          <a:bodyPr/>
          <a:lstStyle/>
          <a:p>
            <a:r>
              <a:rPr lang="en-US" dirty="0" smtClean="0">
                <a:latin typeface="Comic Sans MS" pitchFamily="66" charset="0"/>
              </a:rPr>
              <a:t>organized</a:t>
            </a:r>
            <a:endParaRPr lang="en-US" dirty="0">
              <a:latin typeface="Comic Sans MS" pitchFamily="66" charset="0"/>
            </a:endParaRPr>
          </a:p>
        </p:txBody>
      </p:sp>
      <p:pic>
        <p:nvPicPr>
          <p:cNvPr id="2050" name="Picture 2" descr="C:\Users\LG\Desktop\0511-0906-1516-4433_Woman_with_an_Organized_Closet_clipart_image.jpg"/>
          <p:cNvPicPr>
            <a:picLocks noGrp="1" noChangeAspect="1" noChangeArrowheads="1"/>
          </p:cNvPicPr>
          <p:nvPr>
            <p:ph idx="1"/>
          </p:nvPr>
        </p:nvPicPr>
        <p:blipFill>
          <a:blip r:embed="rId2" cstate="print"/>
          <a:srcRect/>
          <a:stretch>
            <a:fillRect/>
          </a:stretch>
        </p:blipFill>
        <p:spPr bwMode="auto">
          <a:xfrm>
            <a:off x="228600" y="2133600"/>
            <a:ext cx="3429000" cy="4368254"/>
          </a:xfrm>
          <a:prstGeom prst="rect">
            <a:avLst/>
          </a:prstGeom>
          <a:noFill/>
        </p:spPr>
      </p:pic>
      <p:sp>
        <p:nvSpPr>
          <p:cNvPr id="5" name="مربع نص 4"/>
          <p:cNvSpPr txBox="1"/>
          <p:nvPr/>
        </p:nvSpPr>
        <p:spPr>
          <a:xfrm>
            <a:off x="4191000" y="1905000"/>
            <a:ext cx="4572000" cy="1631216"/>
          </a:xfrm>
          <a:prstGeom prst="rect">
            <a:avLst/>
          </a:prstGeom>
          <a:noFill/>
        </p:spPr>
        <p:txBody>
          <a:bodyPr wrap="square" rtlCol="0">
            <a:spAutoFit/>
          </a:bodyPr>
          <a:lstStyle/>
          <a:p>
            <a:r>
              <a:rPr lang="en-US" sz="2000" dirty="0" smtClean="0">
                <a:latin typeface="Comic Sans MS" pitchFamily="66" charset="0"/>
              </a:rPr>
              <a:t> organized (</a:t>
            </a:r>
            <a:r>
              <a:rPr lang="en-US" sz="2000" dirty="0" err="1" smtClean="0">
                <a:latin typeface="Comic Sans MS" pitchFamily="66" charset="0"/>
              </a:rPr>
              <a:t>adj</a:t>
            </a:r>
            <a:r>
              <a:rPr lang="en-US" sz="2000" dirty="0" smtClean="0">
                <a:latin typeface="Comic Sans MS" pitchFamily="66" charset="0"/>
              </a:rPr>
              <a:t>) – </a:t>
            </a:r>
            <a:r>
              <a:rPr lang="ar-SA" sz="2000" dirty="0" smtClean="0">
                <a:latin typeface="Comic Sans MS" pitchFamily="66" charset="0"/>
              </a:rPr>
              <a:t>منظم</a:t>
            </a:r>
            <a:endParaRPr lang="en-US" sz="2000" dirty="0" smtClean="0">
              <a:latin typeface="Comic Sans MS" pitchFamily="66" charset="0"/>
            </a:endParaRPr>
          </a:p>
          <a:p>
            <a:endParaRPr lang="en-US" sz="2000" dirty="0">
              <a:latin typeface="Comic Sans MS" pitchFamily="66" charset="0"/>
            </a:endParaRPr>
          </a:p>
          <a:p>
            <a:endParaRPr lang="en-US" sz="2000" dirty="0">
              <a:latin typeface="Comic Sans MS" pitchFamily="66" charset="0"/>
            </a:endParaRPr>
          </a:p>
          <a:p>
            <a:r>
              <a:rPr lang="en-US" sz="2000" dirty="0" smtClean="0">
                <a:latin typeface="Comic Sans MS" pitchFamily="66" charset="0"/>
              </a:rPr>
              <a:t>Antonym – disordered \ messy – </a:t>
            </a:r>
            <a:r>
              <a:rPr lang="ar-SA" sz="2000" dirty="0" smtClean="0">
                <a:latin typeface="Comic Sans MS" pitchFamily="66" charset="0"/>
              </a:rPr>
              <a:t>فوضوي </a:t>
            </a:r>
            <a:endParaRPr lang="en-US" sz="2000" dirty="0">
              <a:latin typeface="Comic Sans MS" pitchFamily="66" charset="0"/>
            </a:endParaRPr>
          </a:p>
        </p:txBody>
      </p:sp>
      <p:sp>
        <p:nvSpPr>
          <p:cNvPr id="6" name="سهم إلى اليمين 5">
            <a:hlinkClick r:id="rId3" action="ppaction://hlinksldjump"/>
          </p:cNvPr>
          <p:cNvSpPr/>
          <p:nvPr/>
        </p:nvSpPr>
        <p:spPr>
          <a:xfrm>
            <a:off x="6858000" y="56388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3" end="3"/>
                                            </p:txEl>
                                          </p:spTgt>
                                        </p:tgtEl>
                                        <p:attrNameLst>
                                          <p:attrName>style.visibility</p:attrName>
                                        </p:attrNameLst>
                                      </p:cBhvr>
                                      <p:to>
                                        <p:strVal val="visible"/>
                                      </p:to>
                                    </p:set>
                                    <p:anim calcmode="lin" valueType="num">
                                      <p:cBhvr>
                                        <p:cTn id="16"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295400"/>
            <a:ext cx="8229600" cy="4525963"/>
          </a:xfrm>
        </p:spPr>
        <p:txBody>
          <a:bodyPr/>
          <a:lstStyle/>
          <a:p>
            <a:pPr algn="l" rtl="0"/>
            <a:r>
              <a:rPr lang="en-US" dirty="0" smtClean="0">
                <a:solidFill>
                  <a:schemeClr val="accent5">
                    <a:lumMod val="75000"/>
                  </a:schemeClr>
                </a:solidFill>
                <a:latin typeface="Comic Sans MS" pitchFamily="66" charset="0"/>
              </a:rPr>
              <a:t>Why should people practice some sports ?</a:t>
            </a:r>
          </a:p>
          <a:p>
            <a:pPr algn="l" rtl="0"/>
            <a:endParaRPr lang="en-US" dirty="0" smtClean="0">
              <a:solidFill>
                <a:schemeClr val="accent5">
                  <a:lumMod val="75000"/>
                </a:schemeClr>
              </a:solidFill>
              <a:latin typeface="Comic Sans MS" pitchFamily="66" charset="0"/>
            </a:endParaRPr>
          </a:p>
          <a:p>
            <a:pPr algn="l" rtl="0"/>
            <a:endParaRPr lang="en-US" dirty="0" smtClean="0">
              <a:solidFill>
                <a:schemeClr val="accent5">
                  <a:lumMod val="75000"/>
                </a:schemeClr>
              </a:solidFill>
              <a:latin typeface="Comic Sans MS" pitchFamily="66" charset="0"/>
            </a:endParaRPr>
          </a:p>
          <a:p>
            <a:pPr algn="l" rtl="0"/>
            <a:endParaRPr lang="en-US" dirty="0">
              <a:solidFill>
                <a:schemeClr val="accent5">
                  <a:lumMod val="75000"/>
                </a:schemeClr>
              </a:solidFill>
              <a:latin typeface="Comic Sans MS" pitchFamily="66" charset="0"/>
            </a:endParaRPr>
          </a:p>
        </p:txBody>
      </p:sp>
      <p:pic>
        <p:nvPicPr>
          <p:cNvPr id="4" name="صورة 3" descr="Animated-dancing-red-question-mark-picture-moving.gif"/>
          <p:cNvPicPr>
            <a:picLocks noChangeAspect="1"/>
          </p:cNvPicPr>
          <p:nvPr/>
        </p:nvPicPr>
        <p:blipFill>
          <a:blip r:embed="rId2" cstate="print"/>
          <a:stretch>
            <a:fillRect/>
          </a:stretch>
        </p:blipFill>
        <p:spPr>
          <a:xfrm>
            <a:off x="3733800" y="3352800"/>
            <a:ext cx="1724025" cy="2114550"/>
          </a:xfrm>
          <a:prstGeom prst="rect">
            <a:avLst/>
          </a:prstGeom>
        </p:spPr>
      </p:pic>
      <p:sp>
        <p:nvSpPr>
          <p:cNvPr id="6" name="سهم إلى اليمين 5">
            <a:hlinkClick r:id="rId3" action="ppaction://hlinksldjump"/>
          </p:cNvPr>
          <p:cNvSpPr/>
          <p:nvPr/>
        </p:nvSpPr>
        <p:spPr>
          <a:xfrm>
            <a:off x="7696200" y="61722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سهم إلى اليسار 6">
            <a:hlinkClick r:id="rId4" action="ppaction://hlinksldjump"/>
          </p:cNvPr>
          <p:cNvSpPr/>
          <p:nvPr/>
        </p:nvSpPr>
        <p:spPr>
          <a:xfrm>
            <a:off x="533400" y="6096000"/>
            <a:ext cx="990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457200"/>
            <a:ext cx="8610600" cy="6096000"/>
          </a:xfrm>
        </p:spPr>
        <p:txBody>
          <a:bodyPr>
            <a:normAutofit/>
          </a:bodyPr>
          <a:lstStyle/>
          <a:p>
            <a:pPr algn="l" rtl="0">
              <a:lnSpc>
                <a:spcPct val="150000"/>
              </a:lnSpc>
            </a:pPr>
            <a:r>
              <a:rPr lang="en-US" sz="3000" dirty="0" smtClean="0">
                <a:latin typeface="Comic Sans MS" pitchFamily="66" charset="0"/>
              </a:rPr>
              <a:t>1. Playing sports is fun.</a:t>
            </a:r>
          </a:p>
          <a:p>
            <a:pPr algn="l" rtl="0">
              <a:lnSpc>
                <a:spcPct val="150000"/>
              </a:lnSpc>
            </a:pPr>
            <a:r>
              <a:rPr lang="en-US" sz="3000" dirty="0" smtClean="0">
                <a:latin typeface="Comic Sans MS" pitchFamily="66" charset="0"/>
              </a:rPr>
              <a:t>2. Physical activities are a good way to relieve stress and reduce depression.</a:t>
            </a:r>
          </a:p>
          <a:p>
            <a:pPr algn="l" rtl="0">
              <a:lnSpc>
                <a:spcPct val="150000"/>
              </a:lnSpc>
            </a:pPr>
            <a:r>
              <a:rPr lang="en-US" sz="3000" dirty="0" smtClean="0">
                <a:latin typeface="Comic Sans MS" pitchFamily="66" charset="0"/>
              </a:rPr>
              <a:t>3. Sports help develop teamwork and leadership skills.</a:t>
            </a:r>
          </a:p>
          <a:p>
            <a:pPr algn="l" rtl="0">
              <a:lnSpc>
                <a:spcPct val="150000"/>
              </a:lnSpc>
            </a:pPr>
            <a:r>
              <a:rPr lang="en-US" sz="3000" dirty="0" smtClean="0">
                <a:latin typeface="Comic Sans MS" pitchFamily="66" charset="0"/>
              </a:rPr>
              <a:t>4. Regular exercise increases quality of life.</a:t>
            </a:r>
          </a:p>
          <a:p>
            <a:pPr algn="l" rtl="0">
              <a:lnSpc>
                <a:spcPct val="150000"/>
              </a:lnSpc>
            </a:pPr>
            <a:r>
              <a:rPr lang="en-US" sz="3000" dirty="0" smtClean="0">
                <a:latin typeface="Comic Sans MS" pitchFamily="66" charset="0"/>
              </a:rPr>
              <a:t>5. Playing sports makes people less likely to be overweight.</a:t>
            </a:r>
            <a:endParaRPr lang="he-IL" sz="3000" dirty="0">
              <a:latin typeface="Comic Sans MS" pitchFamily="66" charset="0"/>
            </a:endParaRPr>
          </a:p>
        </p:txBody>
      </p:sp>
      <p:sp>
        <p:nvSpPr>
          <p:cNvPr id="4" name="سهم إلى اليمين 3">
            <a:hlinkClick r:id="rId2" action="ppaction://hlinksldjump"/>
          </p:cNvPr>
          <p:cNvSpPr/>
          <p:nvPr/>
        </p:nvSpPr>
        <p:spPr>
          <a:xfrm>
            <a:off x="7467600" y="6019800"/>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competed</a:t>
            </a:r>
            <a:endParaRPr lang="he-IL" dirty="0"/>
          </a:p>
        </p:txBody>
      </p:sp>
      <p:pic>
        <p:nvPicPr>
          <p:cNvPr id="4" name="عنصر نائب للمحتوى 3" descr="cgvuqnp4bxn9o2h6.jpg"/>
          <p:cNvPicPr>
            <a:picLocks noGrp="1" noChangeAspect="1"/>
          </p:cNvPicPr>
          <p:nvPr>
            <p:ph idx="1"/>
          </p:nvPr>
        </p:nvPicPr>
        <p:blipFill>
          <a:blip r:embed="rId2" cstate="print"/>
          <a:stretch>
            <a:fillRect/>
          </a:stretch>
        </p:blipFill>
        <p:spPr>
          <a:xfrm>
            <a:off x="4191000" y="2667000"/>
            <a:ext cx="4286250" cy="2990850"/>
          </a:xfrm>
        </p:spPr>
      </p:pic>
      <p:sp>
        <p:nvSpPr>
          <p:cNvPr id="6" name="مربع نص 5"/>
          <p:cNvSpPr txBox="1"/>
          <p:nvPr/>
        </p:nvSpPr>
        <p:spPr>
          <a:xfrm>
            <a:off x="381000" y="2057400"/>
            <a:ext cx="3962400" cy="2246769"/>
          </a:xfrm>
          <a:prstGeom prst="rect">
            <a:avLst/>
          </a:prstGeom>
          <a:noFill/>
        </p:spPr>
        <p:txBody>
          <a:bodyPr wrap="square" rtlCol="1">
            <a:spAutoFit/>
          </a:bodyPr>
          <a:lstStyle/>
          <a:p>
            <a:r>
              <a:rPr lang="en-US" sz="2000" dirty="0" smtClean="0">
                <a:latin typeface="Comic Sans MS" pitchFamily="66" charset="0"/>
              </a:rPr>
              <a:t>Can you describe the picture ?</a:t>
            </a:r>
          </a:p>
          <a:p>
            <a:endParaRPr lang="en-US" sz="2000" dirty="0" smtClean="0">
              <a:latin typeface="Comic Sans MS" pitchFamily="66" charset="0"/>
            </a:endParaRPr>
          </a:p>
          <a:p>
            <a:endParaRPr lang="en-US" sz="2000" dirty="0" smtClean="0">
              <a:latin typeface="Comic Sans MS" pitchFamily="66" charset="0"/>
            </a:endParaRPr>
          </a:p>
          <a:p>
            <a:r>
              <a:rPr lang="en-US" sz="2000" dirty="0" smtClean="0">
                <a:latin typeface="Comic Sans MS" pitchFamily="66" charset="0"/>
              </a:rPr>
              <a:t>Compete (v) – </a:t>
            </a:r>
            <a:r>
              <a:rPr lang="ar-SA" sz="2000" dirty="0" smtClean="0">
                <a:latin typeface="Comic Sans MS" pitchFamily="66" charset="0"/>
              </a:rPr>
              <a:t>تنافس</a:t>
            </a:r>
          </a:p>
          <a:p>
            <a:endParaRPr lang="ar-SA" sz="2000" dirty="0" smtClean="0">
              <a:latin typeface="Comic Sans MS" pitchFamily="66" charset="0"/>
            </a:endParaRPr>
          </a:p>
          <a:p>
            <a:endParaRPr lang="ar-SA" sz="2000" dirty="0" smtClean="0">
              <a:latin typeface="Comic Sans MS" pitchFamily="66" charset="0"/>
            </a:endParaRPr>
          </a:p>
          <a:p>
            <a:r>
              <a:rPr lang="en-US" sz="2000" dirty="0" smtClean="0">
                <a:latin typeface="Comic Sans MS" pitchFamily="66" charset="0"/>
              </a:rPr>
              <a:t> </a:t>
            </a:r>
            <a:endParaRPr lang="he-IL" sz="2000" dirty="0">
              <a:latin typeface="Comic Sans MS" pitchFamily="66" charset="0"/>
            </a:endParaRPr>
          </a:p>
        </p:txBody>
      </p:sp>
      <p:sp>
        <p:nvSpPr>
          <p:cNvPr id="7" name="سهم إلى اليمين 6">
            <a:hlinkClick r:id="rId3" action="ppaction://hlinksldjump"/>
          </p:cNvPr>
          <p:cNvSpPr/>
          <p:nvPr/>
        </p:nvSpPr>
        <p:spPr>
          <a:xfrm>
            <a:off x="381000" y="59436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500" fill="hold"/>
                                        <p:tgtEl>
                                          <p:spTgt spid="6">
                                            <p:txEl>
                                              <p:pRg st="3" end="3"/>
                                            </p:txEl>
                                          </p:spTgt>
                                        </p:tgtEl>
                                        <p:attrNameLst>
                                          <p:attrName>ppt_w</p:attrName>
                                        </p:attrNameLst>
                                      </p:cBhvr>
                                      <p:tavLst>
                                        <p:tav tm="0">
                                          <p:val>
                                            <p:strVal val="#ppt_w*2.5"/>
                                          </p:val>
                                        </p:tav>
                                        <p:tav tm="100000">
                                          <p:val>
                                            <p:strVal val="#ppt_w"/>
                                          </p:val>
                                        </p:tav>
                                      </p:tavLst>
                                    </p:anim>
                                    <p:anim calcmode="lin" valueType="num">
                                      <p:cBhvr>
                                        <p:cTn id="20" dur="500" fill="hold"/>
                                        <p:tgtEl>
                                          <p:spTgt spid="6">
                                            <p:txEl>
                                              <p:pRg st="3" end="3"/>
                                            </p:txEl>
                                          </p:spTgt>
                                        </p:tgtEl>
                                        <p:attrNameLst>
                                          <p:attrName>ppt_h</p:attrName>
                                        </p:attrNameLst>
                                      </p:cBhvr>
                                      <p:tavLst>
                                        <p:tav tm="0">
                                          <p:val>
                                            <p:strVal val="#ppt_h*0.01"/>
                                          </p:val>
                                        </p:tav>
                                        <p:tav tm="100000">
                                          <p:val>
                                            <p:strVal val="#ppt_h"/>
                                          </p:val>
                                        </p:tav>
                                      </p:tavLst>
                                    </p:anim>
                                    <p:anim calcmode="lin" valueType="num">
                                      <p:cBhvr>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6">
                                            <p:txEl>
                                              <p:pRg st="3" end="3"/>
                                            </p:txEl>
                                          </p:spTgt>
                                        </p:tgtEl>
                                        <p:attrNameLst>
                                          <p:attrName>ppt_y</p:attrName>
                                        </p:attrNameLst>
                                      </p:cBhvr>
                                      <p:tavLst>
                                        <p:tav tm="0">
                                          <p:val>
                                            <p:strVal val="#ppt_h+1"/>
                                          </p:val>
                                        </p:tav>
                                        <p:tav tm="100000">
                                          <p:val>
                                            <p:strVal val="#ppt_y"/>
                                          </p:val>
                                        </p:tav>
                                      </p:tavLst>
                                    </p:anim>
                                    <p:animEffect transition="in" filter="fade">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381000"/>
            <a:ext cx="8534400" cy="6248400"/>
          </a:xfrm>
        </p:spPr>
        <p:txBody>
          <a:bodyPr>
            <a:normAutofit fontScale="92500" lnSpcReduction="10000"/>
          </a:bodyPr>
          <a:lstStyle/>
          <a:p>
            <a:pPr algn="l" rtl="0">
              <a:lnSpc>
                <a:spcPct val="150000"/>
              </a:lnSpc>
            </a:pPr>
            <a:r>
              <a:rPr lang="en-US" sz="3000" dirty="0" smtClean="0">
                <a:latin typeface="Comic Sans MS" pitchFamily="66" charset="0"/>
              </a:rPr>
              <a:t>Breakdancers move fast, with a lot of energy. Breakdance is often done to rap music. In </a:t>
            </a:r>
            <a:r>
              <a:rPr lang="en-US" sz="3000" dirty="0" smtClean="0">
                <a:solidFill>
                  <a:srgbClr val="FF0000"/>
                </a:solidFill>
                <a:latin typeface="Comic Sans MS" pitchFamily="66" charset="0"/>
                <a:hlinkClick r:id="rId2" action="ppaction://hlinksldjump"/>
              </a:rPr>
              <a:t>rap</a:t>
            </a:r>
            <a:r>
              <a:rPr lang="en-US" sz="3000" dirty="0" smtClean="0">
                <a:latin typeface="Comic Sans MS" pitchFamily="66" charset="0"/>
              </a:rPr>
              <a:t>, the singer doesn’t really sing. He talks in </a:t>
            </a:r>
            <a:r>
              <a:rPr lang="en-US" sz="3000" dirty="0" smtClean="0">
                <a:solidFill>
                  <a:srgbClr val="FF0000"/>
                </a:solidFill>
                <a:latin typeface="Comic Sans MS" pitchFamily="66" charset="0"/>
                <a:hlinkClick r:id="rId3" action="ppaction://hlinksldjump"/>
              </a:rPr>
              <a:t>rhymes</a:t>
            </a:r>
            <a:r>
              <a:rPr lang="en-US" sz="3000" dirty="0" smtClean="0">
                <a:latin typeface="Comic Sans MS" pitchFamily="66" charset="0"/>
              </a:rPr>
              <a:t> and invents as he goes a long. The same is true of breakdance. A good “b-boy” or “b-girl” (</a:t>
            </a:r>
            <a:r>
              <a:rPr lang="en-US" sz="3000" dirty="0" err="1" smtClean="0">
                <a:latin typeface="Comic Sans MS" pitchFamily="66" charset="0"/>
              </a:rPr>
              <a:t>breakdancer</a:t>
            </a:r>
            <a:r>
              <a:rPr lang="en-US" sz="3000" dirty="0" smtClean="0">
                <a:latin typeface="Comic Sans MS" pitchFamily="66" charset="0"/>
              </a:rPr>
              <a:t> boy or girl) can invent the moves while he or she is dancing. The same move can be done differently by different dancers. There is no one right way to break dance. What is important is having your own personal style. </a:t>
            </a:r>
            <a:endParaRPr lang="en-US" sz="3000"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76400" y="533400"/>
            <a:ext cx="8229600" cy="1143000"/>
          </a:xfrm>
        </p:spPr>
        <p:txBody>
          <a:bodyPr/>
          <a:lstStyle/>
          <a:p>
            <a:r>
              <a:rPr lang="en-US" dirty="0" smtClean="0">
                <a:solidFill>
                  <a:schemeClr val="accent6">
                    <a:lumMod val="50000"/>
                  </a:schemeClr>
                </a:solidFill>
                <a:latin typeface="Comic Sans MS" pitchFamily="66" charset="0"/>
              </a:rPr>
              <a:t>Rap</a:t>
            </a:r>
            <a:endParaRPr lang="he-IL" dirty="0">
              <a:solidFill>
                <a:schemeClr val="accent6">
                  <a:lumMod val="50000"/>
                </a:schemeClr>
              </a:solidFill>
              <a:latin typeface="Comic Sans MS" pitchFamily="66" charset="0"/>
            </a:endParaRPr>
          </a:p>
        </p:txBody>
      </p:sp>
      <p:pic>
        <p:nvPicPr>
          <p:cNvPr id="6" name="عنصر نائب للمحتوى 5" descr="Rapper.gif"/>
          <p:cNvPicPr>
            <a:picLocks noGrp="1" noChangeAspect="1"/>
          </p:cNvPicPr>
          <p:nvPr>
            <p:ph idx="1"/>
          </p:nvPr>
        </p:nvPicPr>
        <p:blipFill>
          <a:blip r:embed="rId2" cstate="print"/>
          <a:stretch>
            <a:fillRect/>
          </a:stretch>
        </p:blipFill>
        <p:spPr>
          <a:xfrm>
            <a:off x="457200" y="1905000"/>
            <a:ext cx="1981200" cy="2918619"/>
          </a:xfrm>
        </p:spPr>
      </p:pic>
      <p:sp>
        <p:nvSpPr>
          <p:cNvPr id="7" name="مربع نص 6"/>
          <p:cNvSpPr txBox="1"/>
          <p:nvPr/>
        </p:nvSpPr>
        <p:spPr>
          <a:xfrm>
            <a:off x="3200400" y="1905000"/>
            <a:ext cx="5638800" cy="4154984"/>
          </a:xfrm>
          <a:prstGeom prst="rect">
            <a:avLst/>
          </a:prstGeom>
          <a:noFill/>
        </p:spPr>
        <p:txBody>
          <a:bodyPr wrap="square" rtlCol="1">
            <a:spAutoFit/>
          </a:bodyPr>
          <a:lstStyle/>
          <a:p>
            <a:pPr>
              <a:lnSpc>
                <a:spcPct val="150000"/>
              </a:lnSpc>
            </a:pPr>
            <a:r>
              <a:rPr lang="en-US" sz="2200" dirty="0" smtClean="0">
                <a:latin typeface="Comic Sans MS" pitchFamily="66" charset="0"/>
              </a:rPr>
              <a:t>A style of popular music believed to have its beginnings in African-American inner-city street culture. </a:t>
            </a:r>
          </a:p>
          <a:p>
            <a:pPr>
              <a:lnSpc>
                <a:spcPct val="150000"/>
              </a:lnSpc>
            </a:pPr>
            <a:r>
              <a:rPr lang="en-US" sz="2200" dirty="0" smtClean="0">
                <a:latin typeface="Comic Sans MS" pitchFamily="66" charset="0"/>
              </a:rPr>
              <a:t>Rap musicians generally perform in a vocal style in which the lyrics are spoken, rather than sung . </a:t>
            </a:r>
          </a:p>
          <a:p>
            <a:pPr>
              <a:lnSpc>
                <a:spcPct val="150000"/>
              </a:lnSpc>
            </a:pPr>
            <a:r>
              <a:rPr lang="en-US" sz="2200" dirty="0" smtClean="0">
                <a:latin typeface="Comic Sans MS" pitchFamily="66" charset="0"/>
              </a:rPr>
              <a:t>This type of music often deals with the hardships of inner-city life .</a:t>
            </a:r>
            <a:endParaRPr lang="he-IL" sz="2200" dirty="0">
              <a:latin typeface="Comic Sans MS" pitchFamily="66" charset="0"/>
            </a:endParaRPr>
          </a:p>
        </p:txBody>
      </p:sp>
      <p:sp>
        <p:nvSpPr>
          <p:cNvPr id="8" name="سهم إلى اليسار 7">
            <a:hlinkClick r:id="rId3" action="ppaction://hlinksldjump"/>
          </p:cNvPr>
          <p:cNvSpPr/>
          <p:nvPr/>
        </p:nvSpPr>
        <p:spPr>
          <a:xfrm>
            <a:off x="457200" y="5867400"/>
            <a:ext cx="12192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243</TotalTime>
  <Words>515</Words>
  <Application>Microsoft Office PowerPoint</Application>
  <PresentationFormat>‫הצגה על המסך (4:3)</PresentationFormat>
  <Paragraphs>63</Paragraphs>
  <Slides>18</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تدفق</vt:lpstr>
      <vt:lpstr>Sports</vt:lpstr>
      <vt:lpstr>The world of breakin’</vt:lpstr>
      <vt:lpstr>שקופית 3</vt:lpstr>
      <vt:lpstr>organized</vt:lpstr>
      <vt:lpstr>שקופית 5</vt:lpstr>
      <vt:lpstr>שקופית 6</vt:lpstr>
      <vt:lpstr>competed</vt:lpstr>
      <vt:lpstr>שקופית 8</vt:lpstr>
      <vt:lpstr>Rap</vt:lpstr>
      <vt:lpstr>Rhymes </vt:lpstr>
      <vt:lpstr>שקופית 11</vt:lpstr>
      <vt:lpstr>שקופית 12</vt:lpstr>
      <vt:lpstr>loose</vt:lpstr>
      <vt:lpstr>Time for questions !</vt:lpstr>
      <vt:lpstr>שקופית 15</vt:lpstr>
      <vt:lpstr>Evaluation </vt:lpstr>
      <vt:lpstr>שקופית 17</vt:lpstr>
      <vt:lpstr>שקופית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LG</dc:creator>
  <cp:lastModifiedBy>mahmood</cp:lastModifiedBy>
  <cp:revision>16</cp:revision>
  <dcterms:created xsi:type="dcterms:W3CDTF">2013-04-28T17:02:01Z</dcterms:created>
  <dcterms:modified xsi:type="dcterms:W3CDTF">2013-05-09T22:58:39Z</dcterms:modified>
</cp:coreProperties>
</file>