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73" r:id="rId3"/>
    <p:sldId id="257" r:id="rId4"/>
    <p:sldId id="261" r:id="rId5"/>
    <p:sldId id="262" r:id="rId6"/>
    <p:sldId id="263" r:id="rId7"/>
    <p:sldId id="258" r:id="rId8"/>
    <p:sldId id="264" r:id="rId9"/>
    <p:sldId id="271" r:id="rId10"/>
    <p:sldId id="265" r:id="rId11"/>
    <p:sldId id="266" r:id="rId12"/>
    <p:sldId id="267" r:id="rId13"/>
    <p:sldId id="268" r:id="rId14"/>
    <p:sldId id="259" r:id="rId15"/>
    <p:sldId id="269" r:id="rId16"/>
    <p:sldId id="260" r:id="rId17"/>
    <p:sldId id="270" r:id="rId18"/>
    <p:sldId id="272" r:id="rId19"/>
    <p:sldId id="274" r:id="rId2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12" autoAdjust="0"/>
    <p:restoredTop sz="94624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253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7155-D086-43FC-9518-98436BBACA55}" type="datetimeFigureOut">
              <a:rPr lang="he-IL" smtClean="0"/>
              <a:pPr/>
              <a:t>א'/סיון/תשע"ג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8020-6815-49DF-B586-1830D931AF9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7155-D086-43FC-9518-98436BBACA55}" type="datetimeFigureOut">
              <a:rPr lang="he-IL" smtClean="0"/>
              <a:pPr/>
              <a:t>א'/סיון/תשע"ג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8020-6815-49DF-B586-1830D931AF9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7155-D086-43FC-9518-98436BBACA55}" type="datetimeFigureOut">
              <a:rPr lang="he-IL" smtClean="0"/>
              <a:pPr/>
              <a:t>א'/סיון/תשע"ג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8020-6815-49DF-B586-1830D931AF9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7155-D086-43FC-9518-98436BBACA55}" type="datetimeFigureOut">
              <a:rPr lang="he-IL" smtClean="0"/>
              <a:pPr/>
              <a:t>א'/סיון/תשע"ג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8020-6815-49DF-B586-1830D931AF9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7155-D086-43FC-9518-98436BBACA55}" type="datetimeFigureOut">
              <a:rPr lang="he-IL" smtClean="0"/>
              <a:pPr/>
              <a:t>א'/סיון/תשע"ג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8020-6815-49DF-B586-1830D931AF9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7155-D086-43FC-9518-98436BBACA55}" type="datetimeFigureOut">
              <a:rPr lang="he-IL" smtClean="0"/>
              <a:pPr/>
              <a:t>א'/סיון/תשע"ג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8020-6815-49DF-B586-1830D931AF9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7155-D086-43FC-9518-98436BBACA55}" type="datetimeFigureOut">
              <a:rPr lang="he-IL" smtClean="0"/>
              <a:pPr/>
              <a:t>א'/סיון/תשע"ג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8020-6815-49DF-B586-1830D931AF9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7155-D086-43FC-9518-98436BBACA55}" type="datetimeFigureOut">
              <a:rPr lang="he-IL" smtClean="0"/>
              <a:pPr/>
              <a:t>א'/סיון/תשע"ג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8020-6815-49DF-B586-1830D931AF9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7155-D086-43FC-9518-98436BBACA55}" type="datetimeFigureOut">
              <a:rPr lang="he-IL" smtClean="0"/>
              <a:pPr/>
              <a:t>א'/סיון/תשע"ג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8020-6815-49DF-B586-1830D931AF9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7155-D086-43FC-9518-98436BBACA55}" type="datetimeFigureOut">
              <a:rPr lang="he-IL" smtClean="0"/>
              <a:pPr/>
              <a:t>א'/סיון/תשע"ג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8020-6815-49DF-B586-1830D931AF9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7155-D086-43FC-9518-98436BBACA55}" type="datetimeFigureOut">
              <a:rPr lang="he-IL" smtClean="0"/>
              <a:pPr/>
              <a:t>א'/סיון/תשע"ג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8020-6815-49DF-B586-1830D931AF9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A7155-D086-43FC-9518-98436BBACA55}" type="datetimeFigureOut">
              <a:rPr lang="he-IL" smtClean="0"/>
              <a:pPr/>
              <a:t>א'/סיון/תשע"ג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38020-6815-49DF-B586-1830D931AF9B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youtube.com/watch?v=3DM9uOmWS8w" TargetMode="External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P132E-xABg" TargetMode="External"/><Relationship Id="rId2" Type="http://schemas.openxmlformats.org/officeDocument/2006/relationships/hyperlink" Target="http://www.youtube.com/watch?v=OxqyeoDSxTw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19.xml"/><Relationship Id="rId4" Type="http://schemas.openxmlformats.org/officeDocument/2006/relationships/hyperlink" Target="http://www.youtube.com/watch?v=dK3-fNnsM3w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slide" Target="slide1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-324544" y="620688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Comic Sans MS" pitchFamily="66" charset="0"/>
                <a:hlinkClick r:id="rId2"/>
              </a:rPr>
              <a:t>Ballet</a:t>
            </a:r>
            <a:r>
              <a:rPr lang="en-US" sz="6600" dirty="0" smtClean="0">
                <a:latin typeface="Comic Sans MS" pitchFamily="66" charset="0"/>
              </a:rPr>
              <a:t> </a:t>
            </a:r>
            <a:endParaRPr lang="he-IL" sz="6600" dirty="0">
              <a:latin typeface="Comic Sans MS" pitchFamily="66" charset="0"/>
            </a:endParaRPr>
          </a:p>
        </p:txBody>
      </p:sp>
      <p:pic>
        <p:nvPicPr>
          <p:cNvPr id="4" name="صورة 3" descr="graphics-ballet-85291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2276872"/>
            <a:ext cx="3417168" cy="4176464"/>
          </a:xfrm>
          <a:prstGeom prst="rect">
            <a:avLst/>
          </a:prstGeom>
        </p:spPr>
      </p:pic>
      <p:sp>
        <p:nvSpPr>
          <p:cNvPr id="6" name="زائد 5">
            <a:hlinkClick r:id="rId4" action="ppaction://hlinksldjump"/>
          </p:cNvPr>
          <p:cNvSpPr/>
          <p:nvPr/>
        </p:nvSpPr>
        <p:spPr>
          <a:xfrm>
            <a:off x="611560" y="5805264"/>
            <a:ext cx="1080120" cy="79208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بيضاوي 3"/>
          <p:cNvSpPr/>
          <p:nvPr/>
        </p:nvSpPr>
        <p:spPr>
          <a:xfrm>
            <a:off x="971600" y="836712"/>
            <a:ext cx="7308304" cy="51845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t"/>
            <a:r>
              <a:rPr lang="ar-SA" sz="6000" dirty="0"/>
              <a:t/>
            </a:r>
            <a:br>
              <a:rPr lang="ar-SA" sz="6000" dirty="0"/>
            </a:br>
            <a:endParaRPr lang="ar-SA" sz="6000" dirty="0" smtClean="0"/>
          </a:p>
          <a:p>
            <a:pPr algn="ctr" fontAlgn="t"/>
            <a:endParaRPr lang="ar-SA" sz="6000" dirty="0"/>
          </a:p>
          <a:p>
            <a:pPr algn="ctr" fontAlgn="t"/>
            <a:r>
              <a:rPr lang="ar-SA" sz="6000" dirty="0" smtClean="0"/>
              <a:t>الى </a:t>
            </a:r>
            <a:r>
              <a:rPr lang="ar-SA" sz="6000" dirty="0"/>
              <a:t>حد </a:t>
            </a:r>
            <a:r>
              <a:rPr lang="ar-SA" sz="6000" dirty="0" smtClean="0"/>
              <a:t>بعيد</a:t>
            </a:r>
          </a:p>
          <a:p>
            <a:pPr algn="ctr" fontAlgn="t"/>
            <a:r>
              <a:rPr lang="ar-SA" sz="6000" dirty="0"/>
              <a:t/>
            </a:r>
            <a:br>
              <a:rPr lang="ar-SA" sz="6000" dirty="0"/>
            </a:br>
            <a:r>
              <a:rPr lang="ar-SA" sz="6000" dirty="0"/>
              <a:t>تماما</a:t>
            </a:r>
          </a:p>
          <a:p>
            <a:pPr algn="ctr" fontAlgn="t"/>
            <a:endParaRPr lang="ar-SA" sz="6000" dirty="0"/>
          </a:p>
          <a:p>
            <a:pPr algn="ctr"/>
            <a:r>
              <a:rPr lang="ar-SA" sz="6000" dirty="0" smtClean="0"/>
              <a:t/>
            </a:r>
            <a:br>
              <a:rPr lang="ar-SA" sz="6000" dirty="0" smtClean="0"/>
            </a:br>
            <a:endParaRPr lang="he-IL" sz="6000" dirty="0"/>
          </a:p>
        </p:txBody>
      </p:sp>
      <p:sp>
        <p:nvSpPr>
          <p:cNvPr id="3" name="سهم إلى اليمين 2">
            <a:hlinkClick r:id="rId2" action="ppaction://hlinksldjump"/>
          </p:cNvPr>
          <p:cNvSpPr/>
          <p:nvPr/>
        </p:nvSpPr>
        <p:spPr>
          <a:xfrm>
            <a:off x="7668344" y="6021288"/>
            <a:ext cx="100811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خمس عادي 4"/>
          <p:cNvSpPr/>
          <p:nvPr/>
        </p:nvSpPr>
        <p:spPr>
          <a:xfrm>
            <a:off x="899592" y="836712"/>
            <a:ext cx="7596336" cy="5112568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4000" dirty="0" smtClean="0">
                <a:latin typeface="Comic Sans MS" pitchFamily="66" charset="0"/>
              </a:rPr>
              <a:t>Wore (v3) – </a:t>
            </a:r>
            <a:r>
              <a:rPr lang="ar-SA" sz="4000" dirty="0" smtClean="0">
                <a:latin typeface="Comic Sans MS" pitchFamily="66" charset="0"/>
              </a:rPr>
              <a:t>لبس</a:t>
            </a:r>
            <a:endParaRPr lang="en-US" sz="4000" dirty="0" smtClean="0">
              <a:latin typeface="Comic Sans MS" pitchFamily="66" charset="0"/>
            </a:endParaRPr>
          </a:p>
          <a:p>
            <a:pPr algn="ctr" rtl="0"/>
            <a:endParaRPr lang="en-US" sz="4000" dirty="0" smtClean="0">
              <a:latin typeface="Comic Sans MS" pitchFamily="66" charset="0"/>
            </a:endParaRPr>
          </a:p>
          <a:p>
            <a:pPr algn="ctr" rtl="0"/>
            <a:r>
              <a:rPr lang="en-US" sz="4000" dirty="0" smtClean="0">
                <a:latin typeface="Comic Sans MS" pitchFamily="66" charset="0"/>
              </a:rPr>
              <a:t>Wear (v)</a:t>
            </a:r>
            <a:endParaRPr lang="he-IL" sz="4000" dirty="0" smtClean="0">
              <a:latin typeface="Comic Sans MS" pitchFamily="66" charset="0"/>
            </a:endParaRPr>
          </a:p>
          <a:p>
            <a:pPr algn="ctr"/>
            <a:endParaRPr lang="he-IL" sz="4000" dirty="0">
              <a:latin typeface="Comic Sans MS" pitchFamily="66" charset="0"/>
            </a:endParaRPr>
          </a:p>
        </p:txBody>
      </p:sp>
      <p:sp>
        <p:nvSpPr>
          <p:cNvPr id="3" name="سهم إلى اليمين 2">
            <a:hlinkClick r:id="rId2" action="ppaction://hlinksldjump"/>
          </p:cNvPr>
          <p:cNvSpPr/>
          <p:nvPr/>
        </p:nvSpPr>
        <p:spPr>
          <a:xfrm>
            <a:off x="7740352" y="6093296"/>
            <a:ext cx="100811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wigs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916832"/>
            <a:ext cx="4680520" cy="1036712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latin typeface="Comic Sans MS" pitchFamily="66" charset="0"/>
              </a:rPr>
              <a:t>Wigs – </a:t>
            </a:r>
            <a:r>
              <a:rPr lang="ar-SA" dirty="0" smtClean="0">
                <a:latin typeface="Comic Sans MS" pitchFamily="66" charset="0"/>
              </a:rPr>
              <a:t>الشعر المستعار</a:t>
            </a:r>
            <a:endParaRPr lang="he-IL" dirty="0">
              <a:latin typeface="Comic Sans MS" pitchFamily="66" charset="0"/>
            </a:endParaRPr>
          </a:p>
        </p:txBody>
      </p:sp>
      <p:pic>
        <p:nvPicPr>
          <p:cNvPr id="4" name="صورة 3" descr="Wi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3356992"/>
            <a:ext cx="4876378" cy="2376264"/>
          </a:xfrm>
          <a:prstGeom prst="rect">
            <a:avLst/>
          </a:prstGeom>
        </p:spPr>
      </p:pic>
      <p:sp>
        <p:nvSpPr>
          <p:cNvPr id="5" name="سهم إلى اليمين 4">
            <a:hlinkClick r:id="rId3" action="ppaction://hlinksldjump"/>
          </p:cNvPr>
          <p:cNvSpPr/>
          <p:nvPr/>
        </p:nvSpPr>
        <p:spPr>
          <a:xfrm>
            <a:off x="7956376" y="6165304"/>
            <a:ext cx="100811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skirt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844824"/>
            <a:ext cx="4392488" cy="892696"/>
          </a:xfrm>
        </p:spPr>
        <p:txBody>
          <a:bodyPr>
            <a:noAutofit/>
          </a:bodyPr>
          <a:lstStyle/>
          <a:p>
            <a:pPr algn="l" rtl="0"/>
            <a:r>
              <a:rPr lang="en-US" dirty="0" smtClean="0">
                <a:latin typeface="Comic Sans MS" pitchFamily="66" charset="0"/>
              </a:rPr>
              <a:t>Skirt – </a:t>
            </a:r>
            <a:r>
              <a:rPr lang="ar-SA" dirty="0" err="1" smtClean="0">
                <a:latin typeface="Comic Sans MS" pitchFamily="66" charset="0"/>
              </a:rPr>
              <a:t>تنورة</a:t>
            </a:r>
            <a:endParaRPr lang="en-US" dirty="0" smtClean="0">
              <a:latin typeface="Comic Sans MS" pitchFamily="66" charset="0"/>
            </a:endParaRPr>
          </a:p>
          <a:p>
            <a:pPr algn="l" rtl="0"/>
            <a:endParaRPr lang="he-IL" dirty="0">
              <a:latin typeface="Comic Sans MS" pitchFamily="66" charset="0"/>
            </a:endParaRPr>
          </a:p>
        </p:txBody>
      </p:sp>
      <p:pic>
        <p:nvPicPr>
          <p:cNvPr id="4" name="صورة 3" descr="00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852936"/>
            <a:ext cx="3528020" cy="2947764"/>
          </a:xfrm>
          <a:prstGeom prst="rect">
            <a:avLst/>
          </a:prstGeom>
        </p:spPr>
      </p:pic>
      <p:sp>
        <p:nvSpPr>
          <p:cNvPr id="5" name="سهم إلى اليمين 4">
            <a:hlinkClick r:id="rId3" action="ppaction://hlinksldjump"/>
          </p:cNvPr>
          <p:cNvSpPr/>
          <p:nvPr/>
        </p:nvSpPr>
        <p:spPr>
          <a:xfrm>
            <a:off x="7956376" y="6165304"/>
            <a:ext cx="100811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 smtClean="0">
                <a:latin typeface="Comic Sans MS" pitchFamily="66" charset="0"/>
              </a:rPr>
              <a:t>There are five basic positions in ballet. These positions tell dancers exactly how to hold their arms and legs. Dancing gracefully on the tips of the toes is a special </a:t>
            </a:r>
            <a:r>
              <a:rPr lang="en-US" dirty="0" smtClean="0">
                <a:latin typeface="Comic Sans MS" pitchFamily="66" charset="0"/>
                <a:hlinkClick r:id="rId2" action="ppaction://hlinksldjump"/>
              </a:rPr>
              <a:t>technique</a:t>
            </a:r>
            <a:r>
              <a:rPr lang="en-US" dirty="0" smtClean="0">
                <a:latin typeface="Comic Sans MS" pitchFamily="66" charset="0"/>
              </a:rPr>
              <a:t> used only in ballet. In order to help them do this more easily, the dancers wear toe shoes-special shoes with hard toes. </a:t>
            </a:r>
            <a:endParaRPr lang="he-IL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زاوية مطوية 4"/>
          <p:cNvSpPr/>
          <p:nvPr/>
        </p:nvSpPr>
        <p:spPr>
          <a:xfrm>
            <a:off x="1259632" y="836712"/>
            <a:ext cx="6552728" cy="489654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4800" dirty="0" smtClean="0">
                <a:latin typeface="Comic Sans MS" pitchFamily="66" charset="0"/>
              </a:rPr>
              <a:t>technique – </a:t>
            </a:r>
            <a:r>
              <a:rPr lang="ar-SA" sz="4800" dirty="0" smtClean="0">
                <a:latin typeface="Comic Sans MS" pitchFamily="66" charset="0"/>
              </a:rPr>
              <a:t>أسلوب</a:t>
            </a:r>
            <a:endParaRPr lang="en-US" sz="4800" dirty="0" smtClean="0">
              <a:latin typeface="Comic Sans MS" pitchFamily="66" charset="0"/>
            </a:endParaRPr>
          </a:p>
          <a:p>
            <a:pPr algn="ctr" rtl="0"/>
            <a:endParaRPr lang="en-US" sz="4800" dirty="0" smtClean="0">
              <a:latin typeface="Comic Sans MS" pitchFamily="66" charset="0"/>
            </a:endParaRPr>
          </a:p>
          <a:p>
            <a:pPr algn="ctr" rtl="0"/>
            <a:r>
              <a:rPr lang="en-US" sz="4800" dirty="0" smtClean="0">
                <a:latin typeface="Comic Sans MS" pitchFamily="66" charset="0"/>
              </a:rPr>
              <a:t>Synonym – style \ way</a:t>
            </a:r>
            <a:endParaRPr lang="he-IL" sz="4800" dirty="0" smtClean="0">
              <a:latin typeface="Comic Sans MS" pitchFamily="66" charset="0"/>
            </a:endParaRPr>
          </a:p>
          <a:p>
            <a:pPr algn="ctr"/>
            <a:endParaRPr lang="he-IL" sz="4800" dirty="0">
              <a:latin typeface="Comic Sans MS" pitchFamily="66" charset="0"/>
            </a:endParaRPr>
          </a:p>
        </p:txBody>
      </p:sp>
      <p:sp>
        <p:nvSpPr>
          <p:cNvPr id="3" name="سهم إلى اليمين 2">
            <a:hlinkClick r:id="rId2" action="ppaction://hlinksldjump"/>
          </p:cNvPr>
          <p:cNvSpPr/>
          <p:nvPr/>
        </p:nvSpPr>
        <p:spPr>
          <a:xfrm>
            <a:off x="7668344" y="6165304"/>
            <a:ext cx="100811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 smtClean="0">
                <a:latin typeface="Comic Sans MS" pitchFamily="66" charset="0"/>
              </a:rPr>
              <a:t>Some of the world’s most beautiful music was written for ballet. The </a:t>
            </a:r>
            <a:r>
              <a:rPr lang="en-US" dirty="0" smtClean="0">
                <a:latin typeface="Comic Sans MS" pitchFamily="66" charset="0"/>
                <a:hlinkClick r:id="rId2" action="ppaction://hlinksldjump"/>
              </a:rPr>
              <a:t>music</a:t>
            </a:r>
            <a:r>
              <a:rPr lang="en-US" dirty="0" smtClean="0">
                <a:latin typeface="Comic Sans MS" pitchFamily="66" charset="0"/>
              </a:rPr>
              <a:t> for three of the most famous ballet was written by Peter </a:t>
            </a:r>
            <a:r>
              <a:rPr lang="en-US" dirty="0" err="1" smtClean="0">
                <a:latin typeface="Comic Sans MS" pitchFamily="66" charset="0"/>
              </a:rPr>
              <a:t>Illyich</a:t>
            </a:r>
            <a:r>
              <a:rPr lang="en-US" dirty="0" smtClean="0">
                <a:latin typeface="Comic Sans MS" pitchFamily="66" charset="0"/>
              </a:rPr>
              <a:t> Tchaikovsky, a Russian </a:t>
            </a:r>
            <a:r>
              <a:rPr lang="en-US" dirty="0" smtClean="0">
                <a:latin typeface="Comic Sans MS" pitchFamily="66" charset="0"/>
                <a:hlinkClick r:id="rId3" action="ppaction://hlinksldjump"/>
              </a:rPr>
              <a:t>composer</a:t>
            </a:r>
            <a:r>
              <a:rPr lang="en-US" dirty="0" smtClean="0">
                <a:latin typeface="Comic Sans MS" pitchFamily="66" charset="0"/>
              </a:rPr>
              <a:t>. You may have heard of them: The Sleeping Beauty*, Swan Lake* and The Nutcracker*.</a:t>
            </a:r>
            <a:endParaRPr lang="he-IL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composer 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844824"/>
            <a:ext cx="3466728" cy="748680"/>
          </a:xfrm>
        </p:spPr>
        <p:txBody>
          <a:bodyPr/>
          <a:lstStyle/>
          <a:p>
            <a:pPr algn="l" rtl="0"/>
            <a:r>
              <a:rPr lang="en-US" dirty="0" smtClean="0">
                <a:latin typeface="Comic Sans MS" pitchFamily="66" charset="0"/>
              </a:rPr>
              <a:t>Composer - </a:t>
            </a:r>
            <a:r>
              <a:rPr lang="ar-SA" dirty="0" smtClean="0">
                <a:latin typeface="Comic Sans MS" pitchFamily="66" charset="0"/>
              </a:rPr>
              <a:t>ملحن</a:t>
            </a:r>
            <a:endParaRPr lang="he-IL" dirty="0">
              <a:latin typeface="Comic Sans MS" pitchFamily="66" charset="0"/>
            </a:endParaRPr>
          </a:p>
        </p:txBody>
      </p:sp>
      <p:pic>
        <p:nvPicPr>
          <p:cNvPr id="4" name="صورة 3" descr="Chef-orch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2204864"/>
            <a:ext cx="4104456" cy="4248472"/>
          </a:xfrm>
          <a:prstGeom prst="rect">
            <a:avLst/>
          </a:prstGeom>
        </p:spPr>
      </p:pic>
      <p:sp>
        <p:nvSpPr>
          <p:cNvPr id="5" name="سهم إلى اليمين 4">
            <a:hlinkClick r:id="rId3" action="ppaction://hlinksldjump"/>
          </p:cNvPr>
          <p:cNvSpPr/>
          <p:nvPr/>
        </p:nvSpPr>
        <p:spPr>
          <a:xfrm>
            <a:off x="7884368" y="6165304"/>
            <a:ext cx="100811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8080"/>
                </a:solidFill>
                <a:latin typeface="Comic Sans MS" pitchFamily="66" charset="0"/>
              </a:rPr>
              <a:t>music</a:t>
            </a:r>
            <a:endParaRPr lang="he-IL" dirty="0">
              <a:solidFill>
                <a:srgbClr val="008080"/>
              </a:solidFill>
              <a:latin typeface="Comic Sans MS" pitchFamily="66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The Sleeping Beauty : </a:t>
            </a:r>
            <a:r>
              <a:rPr lang="en-US" dirty="0" smtClean="0">
                <a:latin typeface="Comic Sans MS" pitchFamily="66" charset="0"/>
                <a:hlinkClick r:id="rId2"/>
              </a:rPr>
              <a:t>http://www.youtube.com/watch?v=OxqyeoDSxTw</a:t>
            </a:r>
            <a:endParaRPr lang="en-US" dirty="0" smtClean="0">
              <a:latin typeface="Comic Sans MS" pitchFamily="66" charset="0"/>
            </a:endParaRPr>
          </a:p>
          <a:p>
            <a:pPr algn="l" rtl="0"/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Swan Lake :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hlinkClick r:id="rId3"/>
              </a:rPr>
              <a:t> </a:t>
            </a:r>
            <a:r>
              <a:rPr lang="en-US" dirty="0" smtClean="0">
                <a:latin typeface="Comic Sans MS" pitchFamily="66" charset="0"/>
                <a:hlinkClick r:id="rId3"/>
              </a:rPr>
              <a:t>http://www.youtube.com/watch?v=gP132E-xABg</a:t>
            </a:r>
            <a:endParaRPr lang="en-US" dirty="0" smtClean="0">
              <a:latin typeface="Comic Sans MS" pitchFamily="66" charset="0"/>
            </a:endParaRPr>
          </a:p>
          <a:p>
            <a:pPr algn="l" rtl="0"/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The Nutcracker : </a:t>
            </a:r>
            <a:r>
              <a:rPr lang="en-US" dirty="0" smtClean="0">
                <a:latin typeface="Comic Sans MS" pitchFamily="66" charset="0"/>
                <a:hlinkClick r:id="rId4"/>
              </a:rPr>
              <a:t>http://www.youtube.com/watch?v=dK3-fNnsM3w</a:t>
            </a:r>
            <a:r>
              <a:rPr lang="en-US" dirty="0" smtClean="0">
                <a:latin typeface="Comic Sans MS" pitchFamily="66" charset="0"/>
              </a:rPr>
              <a:t> </a:t>
            </a:r>
          </a:p>
        </p:txBody>
      </p:sp>
      <p:sp>
        <p:nvSpPr>
          <p:cNvPr id="4" name="سهم إلى اليمين 3">
            <a:hlinkClick r:id="rId5" action="ppaction://hlinksldjump"/>
          </p:cNvPr>
          <p:cNvSpPr/>
          <p:nvPr/>
        </p:nvSpPr>
        <p:spPr>
          <a:xfrm>
            <a:off x="7668344" y="6165304"/>
            <a:ext cx="100811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thank_you___animation_by_charmay-d46jz66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Questions</a:t>
            </a:r>
            <a:endParaRPr lang="he-IL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1) the first ballet school was in ……..</a:t>
            </a:r>
          </a:p>
          <a:p>
            <a:pPr algn="l" rtl="0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2) the first professional ballet dancers were ….</a:t>
            </a:r>
          </a:p>
          <a:p>
            <a:pPr algn="l" rtl="0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3) the first ballet dancers wore …….</a:t>
            </a:r>
          </a:p>
          <a:p>
            <a:pPr algn="l" rtl="0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4) in ballet there are …….</a:t>
            </a:r>
          </a:p>
          <a:p>
            <a:pPr algn="l" rtl="0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5) dancing on the tips of the toes is …….</a:t>
            </a:r>
            <a:endParaRPr lang="he-IL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سهم إلى اليمين 3"/>
          <p:cNvSpPr/>
          <p:nvPr/>
        </p:nvSpPr>
        <p:spPr>
          <a:xfrm>
            <a:off x="7740352" y="6165304"/>
            <a:ext cx="93610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336704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 smtClean="0">
                <a:latin typeface="Comic Sans MS" pitchFamily="66" charset="0"/>
              </a:rPr>
              <a:t>When you watch a ballerina </a:t>
            </a:r>
            <a:r>
              <a:rPr lang="en-US" dirty="0" smtClean="0">
                <a:latin typeface="Comic Sans MS" pitchFamily="66" charset="0"/>
                <a:hlinkClick r:id="rId2" action="ppaction://hlinksldjump"/>
              </a:rPr>
              <a:t>leaping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  <a:hlinkClick r:id="rId3" action="ppaction://hlinksldjump"/>
              </a:rPr>
              <a:t>gracefully</a:t>
            </a:r>
            <a:r>
              <a:rPr lang="en-US" dirty="0" smtClean="0">
                <a:latin typeface="Comic Sans MS" pitchFamily="66" charset="0"/>
              </a:rPr>
              <a:t> across the stage, it seems so easy. What the audience does not see, however, is all the hard work that goes into it. Io order to dance really well, a ballet dancer must </a:t>
            </a:r>
            <a:r>
              <a:rPr lang="en-US" dirty="0" smtClean="0">
                <a:latin typeface="Comic Sans MS" pitchFamily="66" charset="0"/>
                <a:hlinkClick r:id="rId4" action="ppaction://hlinksldjump"/>
              </a:rPr>
              <a:t>practice</a:t>
            </a:r>
            <a:r>
              <a:rPr lang="en-US" dirty="0" smtClean="0">
                <a:latin typeface="Comic Sans MS" pitchFamily="66" charset="0"/>
              </a:rPr>
              <a:t> for hours and hours each day.  </a:t>
            </a:r>
            <a:endParaRPr lang="he-IL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Leaping </a:t>
            </a:r>
            <a:endParaRPr lang="he-IL" dirty="0">
              <a:latin typeface="Comic Sans MS" pitchFamily="66" charset="0"/>
            </a:endParaRPr>
          </a:p>
        </p:txBody>
      </p:sp>
      <p:pic>
        <p:nvPicPr>
          <p:cNvPr id="4" name="عنصر نائب للمحتوى 3" descr="opera_viking_leaping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76056" y="2132856"/>
            <a:ext cx="3022848" cy="3744416"/>
          </a:xfrm>
        </p:spPr>
      </p:pic>
      <p:sp>
        <p:nvSpPr>
          <p:cNvPr id="5" name="مربع نص 4"/>
          <p:cNvSpPr txBox="1"/>
          <p:nvPr/>
        </p:nvSpPr>
        <p:spPr>
          <a:xfrm>
            <a:off x="683568" y="2348880"/>
            <a:ext cx="3528392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smtClean="0">
                <a:latin typeface="Comic Sans MS" pitchFamily="66" charset="0"/>
              </a:rPr>
              <a:t>Leap (v) – </a:t>
            </a:r>
            <a:r>
              <a:rPr lang="ar-SA" sz="3200" dirty="0" smtClean="0">
                <a:latin typeface="Comic Sans MS" pitchFamily="66" charset="0"/>
              </a:rPr>
              <a:t>قفز</a:t>
            </a:r>
            <a:endParaRPr lang="en-US" sz="3200" dirty="0" smtClean="0">
              <a:latin typeface="Comic Sans MS" pitchFamily="66" charset="0"/>
            </a:endParaRPr>
          </a:p>
          <a:p>
            <a:pPr algn="l" rtl="0"/>
            <a:endParaRPr lang="en-US" sz="3200" dirty="0">
              <a:latin typeface="Comic Sans MS" pitchFamily="66" charset="0"/>
            </a:endParaRPr>
          </a:p>
          <a:p>
            <a:pPr algn="l" rtl="0"/>
            <a:r>
              <a:rPr lang="en-US" sz="3200" dirty="0" smtClean="0">
                <a:latin typeface="Comic Sans MS" pitchFamily="66" charset="0"/>
              </a:rPr>
              <a:t>Synonym - jump</a:t>
            </a:r>
            <a:endParaRPr lang="he-IL" sz="3200" dirty="0">
              <a:latin typeface="Comic Sans MS" pitchFamily="66" charset="0"/>
            </a:endParaRPr>
          </a:p>
        </p:txBody>
      </p:sp>
      <p:sp>
        <p:nvSpPr>
          <p:cNvPr id="6" name="سهم إلى اليمين 5">
            <a:hlinkClick r:id="rId3" action="ppaction://hlinksldjump"/>
          </p:cNvPr>
          <p:cNvSpPr/>
          <p:nvPr/>
        </p:nvSpPr>
        <p:spPr>
          <a:xfrm>
            <a:off x="7668344" y="6165304"/>
            <a:ext cx="100811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gracefully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564904"/>
            <a:ext cx="4042792" cy="3561259"/>
          </a:xfrm>
        </p:spPr>
        <p:txBody>
          <a:bodyPr/>
          <a:lstStyle/>
          <a:p>
            <a:pPr algn="l" rtl="0"/>
            <a:r>
              <a:rPr lang="en-US" dirty="0" smtClean="0">
                <a:latin typeface="Comic Sans MS" pitchFamily="66" charset="0"/>
              </a:rPr>
              <a:t>gracefully - </a:t>
            </a:r>
            <a:r>
              <a:rPr lang="ar-SA" dirty="0" smtClean="0">
                <a:latin typeface="Comic Sans MS" pitchFamily="66" charset="0"/>
              </a:rPr>
              <a:t>برشاقة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4" name="سهم إلى اليمين 3">
            <a:hlinkClick r:id="rId2" action="ppaction://hlinksldjump"/>
          </p:cNvPr>
          <p:cNvSpPr/>
          <p:nvPr/>
        </p:nvSpPr>
        <p:spPr>
          <a:xfrm>
            <a:off x="7740352" y="6021288"/>
            <a:ext cx="100811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practice</a:t>
            </a:r>
            <a:endParaRPr lang="he-IL" dirty="0">
              <a:latin typeface="Comic Sans MS" pitchFamily="66" charset="0"/>
            </a:endParaRPr>
          </a:p>
        </p:txBody>
      </p:sp>
      <p:pic>
        <p:nvPicPr>
          <p:cNvPr id="4" name="عنصر نائب للمحتوى 3" descr="animation_practice02_by_mad_jojo-d37jwy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44008" y="2492896"/>
            <a:ext cx="4114800" cy="2802636"/>
          </a:xfrm>
        </p:spPr>
      </p:pic>
      <p:sp>
        <p:nvSpPr>
          <p:cNvPr id="5" name="مربع نص 4"/>
          <p:cNvSpPr txBox="1"/>
          <p:nvPr/>
        </p:nvSpPr>
        <p:spPr>
          <a:xfrm>
            <a:off x="395536" y="2780928"/>
            <a:ext cx="3816424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>
                <a:latin typeface="Comic Sans MS" pitchFamily="66" charset="0"/>
              </a:rPr>
              <a:t>Practice – </a:t>
            </a:r>
            <a:r>
              <a:rPr lang="ar-SA" sz="2800" dirty="0" smtClean="0">
                <a:latin typeface="Comic Sans MS" pitchFamily="66" charset="0"/>
              </a:rPr>
              <a:t>يمارس</a:t>
            </a:r>
          </a:p>
          <a:p>
            <a:pPr algn="l" rtl="0"/>
            <a:endParaRPr lang="ar-SA" sz="2800" dirty="0">
              <a:latin typeface="Comic Sans MS" pitchFamily="66" charset="0"/>
            </a:endParaRPr>
          </a:p>
          <a:p>
            <a:pPr algn="l" rtl="0"/>
            <a:r>
              <a:rPr lang="en-US" sz="2800" dirty="0" smtClean="0">
                <a:latin typeface="Comic Sans MS" pitchFamily="66" charset="0"/>
              </a:rPr>
              <a:t>Synonym – exercise</a:t>
            </a:r>
            <a:endParaRPr lang="he-IL" sz="2800" dirty="0">
              <a:latin typeface="Comic Sans MS" pitchFamily="66" charset="0"/>
            </a:endParaRPr>
          </a:p>
        </p:txBody>
      </p:sp>
      <p:sp>
        <p:nvSpPr>
          <p:cNvPr id="6" name="سهم إلى اليمين 5">
            <a:hlinkClick r:id="rId3" action="ppaction://hlinksldjump"/>
          </p:cNvPr>
          <p:cNvSpPr/>
          <p:nvPr/>
        </p:nvSpPr>
        <p:spPr>
          <a:xfrm>
            <a:off x="7668344" y="6021288"/>
            <a:ext cx="100811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</a:pPr>
            <a:r>
              <a:rPr lang="en-US" sz="2800" dirty="0" smtClean="0">
                <a:latin typeface="Comic Sans MS" pitchFamily="66" charset="0"/>
              </a:rPr>
              <a:t>That wasn’t always true. When ballet first begun, anyone could do it-including kings and queens. In fact, the first </a:t>
            </a:r>
            <a:r>
              <a:rPr lang="en-US" sz="2800" dirty="0" smtClean="0">
                <a:latin typeface="Comic Sans MS" pitchFamily="66" charset="0"/>
                <a:hlinkClick r:id="rId2" action="ppaction://hlinksldjump"/>
              </a:rPr>
              <a:t>professional</a:t>
            </a:r>
            <a:r>
              <a:rPr lang="en-US" sz="2800" dirty="0" smtClean="0">
                <a:latin typeface="Comic Sans MS" pitchFamily="66" charset="0"/>
              </a:rPr>
              <a:t> ballet school was started by </a:t>
            </a:r>
            <a:r>
              <a:rPr lang="en-US" sz="2800" dirty="0" smtClean="0">
                <a:latin typeface="Comic Sans MS" pitchFamily="66" charset="0"/>
                <a:hlinkClick r:id="rId3" action="ppaction://hlinksldjump"/>
              </a:rPr>
              <a:t>King Louis XIV </a:t>
            </a:r>
            <a:r>
              <a:rPr lang="en-US" sz="2800" dirty="0" smtClean="0">
                <a:latin typeface="Comic Sans MS" pitchFamily="66" charset="0"/>
              </a:rPr>
              <a:t>of France in 1672. The king, it is said, was </a:t>
            </a:r>
            <a:r>
              <a:rPr lang="en-US" sz="2800" dirty="0" smtClean="0">
                <a:latin typeface="Comic Sans MS" pitchFamily="66" charset="0"/>
                <a:hlinkClick r:id="rId4" action="ppaction://hlinksldjump"/>
              </a:rPr>
              <a:t>quite</a:t>
            </a:r>
            <a:r>
              <a:rPr lang="en-US" sz="2800" dirty="0" smtClean="0">
                <a:latin typeface="Comic Sans MS" pitchFamily="66" charset="0"/>
              </a:rPr>
              <a:t> a good dancer himself! </a:t>
            </a:r>
          </a:p>
          <a:p>
            <a:pPr algn="l" rtl="0">
              <a:lnSpc>
                <a:spcPct val="150000"/>
              </a:lnSpc>
            </a:pPr>
            <a:r>
              <a:rPr lang="en-US" sz="2800" dirty="0" smtClean="0">
                <a:latin typeface="Comic Sans MS" pitchFamily="66" charset="0"/>
              </a:rPr>
              <a:t>At first, only men danced professionally. They often </a:t>
            </a:r>
            <a:r>
              <a:rPr lang="en-US" sz="2800" dirty="0" smtClean="0">
                <a:latin typeface="Comic Sans MS" pitchFamily="66" charset="0"/>
                <a:hlinkClick r:id="rId5" action="ppaction://hlinksldjump"/>
              </a:rPr>
              <a:t>wore</a:t>
            </a:r>
            <a:r>
              <a:rPr lang="en-US" sz="2800" dirty="0" smtClean="0">
                <a:latin typeface="Comic Sans MS" pitchFamily="66" charset="0"/>
              </a:rPr>
              <a:t> big hats and </a:t>
            </a:r>
            <a:r>
              <a:rPr lang="en-US" sz="2800" dirty="0" smtClean="0">
                <a:latin typeface="Comic Sans MS" pitchFamily="66" charset="0"/>
                <a:hlinkClick r:id="rId6" action="ppaction://hlinksldjump"/>
              </a:rPr>
              <a:t>wigs</a:t>
            </a:r>
            <a:r>
              <a:rPr lang="en-US" sz="2800" dirty="0" smtClean="0">
                <a:latin typeface="Comic Sans MS" pitchFamily="66" charset="0"/>
              </a:rPr>
              <a:t>. When women were finally allowed to perform, they wore heavy </a:t>
            </a:r>
            <a:r>
              <a:rPr lang="en-US" sz="2800" dirty="0" smtClean="0">
                <a:latin typeface="Comic Sans MS" pitchFamily="66" charset="0"/>
                <a:hlinkClick r:id="rId7" action="ppaction://hlinksldjump"/>
              </a:rPr>
              <a:t>skirts</a:t>
            </a:r>
            <a:r>
              <a:rPr lang="en-US" sz="2800" dirty="0" smtClean="0">
                <a:latin typeface="Comic Sans MS" pitchFamily="66" charset="0"/>
              </a:rPr>
              <a:t> down to the floor. This made dancing very difficult !  </a:t>
            </a:r>
            <a:endParaRPr lang="he-IL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11560" y="764704"/>
            <a:ext cx="7848872" cy="53285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3800" dirty="0" smtClean="0"/>
              <a:t>محترف</a:t>
            </a:r>
            <a:endParaRPr lang="he-IL" sz="19900" dirty="0"/>
          </a:p>
        </p:txBody>
      </p:sp>
      <p:sp>
        <p:nvSpPr>
          <p:cNvPr id="3" name="سهم إلى اليمين 2">
            <a:hlinkClick r:id="rId2" action="ppaction://hlinksldjump"/>
          </p:cNvPr>
          <p:cNvSpPr/>
          <p:nvPr/>
        </p:nvSpPr>
        <p:spPr>
          <a:xfrm>
            <a:off x="7956376" y="6165304"/>
            <a:ext cx="100811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476672"/>
            <a:ext cx="7978080" cy="5688632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>
                <a:latin typeface="Comic Sans MS" pitchFamily="66" charset="0"/>
              </a:rPr>
              <a:t>5 </a:t>
            </a:r>
            <a:r>
              <a:rPr lang="en-US" dirty="0">
                <a:latin typeface="Comic Sans MS" pitchFamily="66" charset="0"/>
              </a:rPr>
              <a:t>September 1638 – 1 September </a:t>
            </a:r>
            <a:r>
              <a:rPr lang="en-US" dirty="0" smtClean="0">
                <a:latin typeface="Comic Sans MS" pitchFamily="66" charset="0"/>
              </a:rPr>
              <a:t>1715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>
                <a:latin typeface="Comic Sans MS" pitchFamily="66" charset="0"/>
              </a:rPr>
              <a:t> Known </a:t>
            </a:r>
            <a:r>
              <a:rPr lang="en-US" dirty="0">
                <a:latin typeface="Comic Sans MS" pitchFamily="66" charset="0"/>
              </a:rPr>
              <a:t>as </a:t>
            </a:r>
            <a:r>
              <a:rPr lang="en-US" b="1" dirty="0">
                <a:latin typeface="Comic Sans MS" pitchFamily="66" charset="0"/>
              </a:rPr>
              <a:t>Louis the Great</a:t>
            </a:r>
            <a:r>
              <a:rPr lang="en-US" dirty="0">
                <a:latin typeface="Comic Sans MS" pitchFamily="66" charset="0"/>
              </a:rPr>
              <a:t> 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>
                <a:latin typeface="Comic Sans MS" pitchFamily="66" charset="0"/>
              </a:rPr>
              <a:t>Ruled as king of France </a:t>
            </a:r>
            <a:r>
              <a:rPr lang="en-US" dirty="0">
                <a:latin typeface="Comic Sans MS" pitchFamily="66" charset="0"/>
              </a:rPr>
              <a:t> 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algn="l" rtl="0">
              <a:lnSpc>
                <a:spcPct val="150000"/>
              </a:lnSpc>
            </a:pPr>
            <a:r>
              <a:rPr lang="en-US" dirty="0">
                <a:latin typeface="Comic Sans MS" pitchFamily="66" charset="0"/>
              </a:rPr>
              <a:t> His reign </a:t>
            </a:r>
            <a:r>
              <a:rPr lang="en-US" dirty="0" smtClean="0">
                <a:latin typeface="Comic Sans MS" pitchFamily="66" charset="0"/>
              </a:rPr>
              <a:t>(</a:t>
            </a:r>
            <a:r>
              <a:rPr lang="ar-SA" dirty="0" smtClean="0">
                <a:latin typeface="Comic Sans MS" pitchFamily="66" charset="0"/>
              </a:rPr>
              <a:t>حكم</a:t>
            </a:r>
            <a:r>
              <a:rPr lang="en-US" dirty="0" smtClean="0">
                <a:latin typeface="Comic Sans MS" pitchFamily="66" charset="0"/>
              </a:rPr>
              <a:t>)of </a:t>
            </a:r>
            <a:r>
              <a:rPr lang="en-US" dirty="0">
                <a:latin typeface="Comic Sans MS" pitchFamily="66" charset="0"/>
              </a:rPr>
              <a:t>72 years </a:t>
            </a:r>
            <a:endParaRPr lang="en-US" dirty="0" smtClean="0">
              <a:latin typeface="Comic Sans MS" pitchFamily="66" charset="0"/>
            </a:endParaRPr>
          </a:p>
          <a:p>
            <a:pPr algn="l" rtl="0">
              <a:lnSpc>
                <a:spcPct val="150000"/>
              </a:lnSpc>
            </a:pPr>
            <a:r>
              <a:rPr lang="en-US" dirty="0" smtClean="0">
                <a:latin typeface="Comic Sans MS" pitchFamily="66" charset="0"/>
              </a:rPr>
              <a:t>and </a:t>
            </a:r>
            <a:r>
              <a:rPr lang="en-US" dirty="0">
                <a:latin typeface="Comic Sans MS" pitchFamily="66" charset="0"/>
              </a:rPr>
              <a:t>110 days is one of </a:t>
            </a:r>
            <a:r>
              <a:rPr lang="en-US" dirty="0" smtClean="0">
                <a:latin typeface="Comic Sans MS" pitchFamily="66" charset="0"/>
              </a:rPr>
              <a:t>the                      longest</a:t>
            </a:r>
            <a:r>
              <a:rPr lang="en-US" dirty="0">
                <a:latin typeface="Comic Sans MS" pitchFamily="66" charset="0"/>
              </a:rPr>
              <a:t> in French and </a:t>
            </a:r>
            <a:r>
              <a:rPr lang="en-US" dirty="0" smtClean="0">
                <a:latin typeface="Comic Sans MS" pitchFamily="66" charset="0"/>
              </a:rPr>
              <a:t>                 European history .</a:t>
            </a:r>
            <a:endParaRPr lang="he-IL" dirty="0">
              <a:latin typeface="Comic Sans MS" pitchFamily="66" charset="0"/>
            </a:endParaRPr>
          </a:p>
        </p:txBody>
      </p:sp>
      <p:pic>
        <p:nvPicPr>
          <p:cNvPr id="4" name="صورة 3" descr="louis_xi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2060848"/>
            <a:ext cx="2844676" cy="3556000"/>
          </a:xfrm>
          <a:prstGeom prst="rect">
            <a:avLst/>
          </a:prstGeom>
        </p:spPr>
      </p:pic>
      <p:sp>
        <p:nvSpPr>
          <p:cNvPr id="5" name="سهم إلى اليمين 4">
            <a:hlinkClick r:id="rId3" action="ppaction://hlinksldjump"/>
          </p:cNvPr>
          <p:cNvSpPr/>
          <p:nvPr/>
        </p:nvSpPr>
        <p:spPr>
          <a:xfrm>
            <a:off x="7812360" y="6165304"/>
            <a:ext cx="100811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374</Words>
  <Application>Microsoft Office PowerPoint</Application>
  <PresentationFormat>‫הצגה על המסך (4:3)</PresentationFormat>
  <Paragraphs>50</Paragraphs>
  <Slides>19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19</vt:i4>
      </vt:variant>
    </vt:vector>
  </HeadingPairs>
  <TitlesOfParts>
    <vt:vector size="20" baseType="lpstr">
      <vt:lpstr>سمة Office</vt:lpstr>
      <vt:lpstr>Ballet </vt:lpstr>
      <vt:lpstr>Questions</vt:lpstr>
      <vt:lpstr>שקופית 3</vt:lpstr>
      <vt:lpstr>Leaping </vt:lpstr>
      <vt:lpstr>gracefully</vt:lpstr>
      <vt:lpstr>practice</vt:lpstr>
      <vt:lpstr>שקופית 7</vt:lpstr>
      <vt:lpstr>שקופית 8</vt:lpstr>
      <vt:lpstr>שקופית 9</vt:lpstr>
      <vt:lpstr>שקופית 10</vt:lpstr>
      <vt:lpstr>שקופית 11</vt:lpstr>
      <vt:lpstr>wigs</vt:lpstr>
      <vt:lpstr>skirt</vt:lpstr>
      <vt:lpstr>שקופית 14</vt:lpstr>
      <vt:lpstr>שקופית 15</vt:lpstr>
      <vt:lpstr>שקופית 16</vt:lpstr>
      <vt:lpstr>composer </vt:lpstr>
      <vt:lpstr>music</vt:lpstr>
      <vt:lpstr>שקופית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mahmood</cp:lastModifiedBy>
  <cp:revision>6</cp:revision>
  <dcterms:created xsi:type="dcterms:W3CDTF">2013-05-05T18:22:33Z</dcterms:created>
  <dcterms:modified xsi:type="dcterms:W3CDTF">2013-05-09T22:56:38Z</dcterms:modified>
</cp:coreProperties>
</file>